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25"/>
  </p:notesMasterIdLst>
  <p:sldIdLst>
    <p:sldId id="25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7" r:id="rId22"/>
    <p:sldId id="27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50DD-3E30-48C4-B4CF-E049E4FDDD67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91760-515E-4119-99A4-4F6DBA472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91760-515E-4119-99A4-4F6DBA4724B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91760-515E-4119-99A4-4F6DBA4724B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3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97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5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78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69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44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85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1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9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8282" y="2487836"/>
            <a:ext cx="8806129" cy="1646302"/>
          </a:xfrm>
        </p:spPr>
        <p:txBody>
          <a:bodyPr/>
          <a:lstStyle/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Propagation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Mean-Flow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204" y="5076112"/>
            <a:ext cx="991325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HOSKINS, B. J.; JAMES, I. N.; WHITE, J. G. 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(1983)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0158" y="347729"/>
            <a:ext cx="824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v. 40, n. 7, p. 1595-1612, 1983.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1296" y="630955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Teoria barotrópica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72881"/>
            <a:ext cx="8596668" cy="4110962"/>
          </a:xfrm>
        </p:spPr>
        <p:txBody>
          <a:bodyPr/>
          <a:lstStyle/>
          <a:p>
            <a:pPr algn="just"/>
            <a:r>
              <a:rPr lang="pt-BR" dirty="0" smtClean="0"/>
              <a:t>Tensor: informação </a:t>
            </a:r>
            <a:r>
              <a:rPr lang="pt-BR" dirty="0"/>
              <a:t>não somente da estrutura dos eddies mas também da atividade de propagação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No nível da teoria </a:t>
            </a:r>
            <a:r>
              <a:rPr lang="pt-BR" dirty="0" smtClean="0"/>
              <a:t>quase-</a:t>
            </a:r>
            <a:r>
              <a:rPr lang="pt-BR" dirty="0" err="1" smtClean="0"/>
              <a:t>geostrófica</a:t>
            </a:r>
            <a:r>
              <a:rPr lang="pt-BR" dirty="0"/>
              <a:t>, a equação para a vorticidade absoluta média pode ser escrita como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Onde D é a divergência e F a força de fricção. Denotando a integral vertical em coordenada de pressão por [ ]  e fazendo [D]≈0, a integral vertical de (21) fica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Onde </a:t>
            </a:r>
            <a:r>
              <a:rPr lang="pt-BR" dirty="0" err="1"/>
              <a:t>τ</a:t>
            </a:r>
            <a:r>
              <a:rPr lang="pt-BR" baseline="-25000" dirty="0" err="1"/>
              <a:t>s</a:t>
            </a:r>
            <a:r>
              <a:rPr lang="pt-BR" dirty="0"/>
              <a:t> é o </a:t>
            </a:r>
            <a:r>
              <a:rPr lang="pt-BR" dirty="0" smtClean="0"/>
              <a:t>stress </a:t>
            </a:r>
            <a:r>
              <a:rPr lang="pt-BR" dirty="0"/>
              <a:t>da superfície.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626" t="72173" r="27132" b="22867"/>
          <a:stretch/>
        </p:blipFill>
        <p:spPr>
          <a:xfrm>
            <a:off x="3011714" y="4825159"/>
            <a:ext cx="4325258" cy="3628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9626" t="50545" r="27132" b="45586"/>
          <a:stretch/>
        </p:blipFill>
        <p:spPr>
          <a:xfrm>
            <a:off x="3011714" y="3236265"/>
            <a:ext cx="4325258" cy="2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Teoria barotrópica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12687"/>
            <a:ext cx="8596668" cy="4328676"/>
          </a:xfrm>
        </p:spPr>
        <p:txBody>
          <a:bodyPr/>
          <a:lstStyle/>
          <a:p>
            <a:pPr algn="just"/>
            <a:r>
              <a:rPr lang="pt-BR" dirty="0"/>
              <a:t>Os eddies contribuem para o quantidade média vertical de vorticidade através do fluxo de divergência, possivelmente através da modificação do stress médio da superfície. A divergência em qualquer nível pode ser escrita como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parte </a:t>
            </a:r>
            <a:r>
              <a:rPr lang="pt-BR" dirty="0"/>
              <a:t>barotrópica da forçante dos eddies do fluxo médio é também determinada pela anisotropia dos eddies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Avaliação direta </a:t>
            </a:r>
            <a:r>
              <a:rPr lang="pt-BR" dirty="0"/>
              <a:t>de (23</a:t>
            </a:r>
            <a:r>
              <a:rPr lang="pt-BR" dirty="0" smtClean="0"/>
              <a:t>): </a:t>
            </a:r>
            <a:r>
              <a:rPr lang="pt-BR" dirty="0"/>
              <a:t>permanece um campo cuja estrutura de larga escala é obscurecida pelo </a:t>
            </a:r>
            <a:r>
              <a:rPr lang="pt-BR" dirty="0" smtClean="0"/>
              <a:t>ruído </a:t>
            </a:r>
            <a:r>
              <a:rPr lang="pt-BR" dirty="0"/>
              <a:t>de baixa escala. Esse problema é resolvido computando o S, que pode ser considerado como a forçante da função de corrente média.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5084" t="53125" r="58813" b="42510"/>
          <a:stretch/>
        </p:blipFill>
        <p:spPr>
          <a:xfrm>
            <a:off x="3403601" y="3280229"/>
            <a:ext cx="3829093" cy="36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5084" t="73065" r="58813" b="22272"/>
          <a:stretch/>
        </p:blipFill>
        <p:spPr>
          <a:xfrm>
            <a:off x="3243944" y="6041363"/>
            <a:ext cx="3723604" cy="3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491" t="21180" r="54015" b="9574"/>
          <a:stretch/>
        </p:blipFill>
        <p:spPr>
          <a:xfrm>
            <a:off x="689429" y="740228"/>
            <a:ext cx="5268686" cy="50654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387" t="18800" r="53235" b="11558"/>
          <a:stretch/>
        </p:blipFill>
        <p:spPr>
          <a:xfrm>
            <a:off x="5958115" y="711200"/>
            <a:ext cx="5123543" cy="50945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9315" y="5994401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Contornos de S para o inverno de 1979-1980 no HN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O intervalo de contornos é de 12,7 m²/s² (um contorno que se estende sobre 10° de latitude corresponde a uma aceleração de 1m/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s.dia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53600" y="130628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Pontilhado: &gt;76,2 m²/s²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Tracejado: &lt; -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76,2 m²/s²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33600" y="276553"/>
            <a:ext cx="26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Alta frequência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184572" y="382172"/>
            <a:ext cx="26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Baixa frequência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 rot="652289">
            <a:off x="2075649" y="3839483"/>
            <a:ext cx="1081929" cy="654505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9014" y="4778831"/>
            <a:ext cx="238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Forçante anticiclônica: aceleração de oeste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 rot="19909656">
            <a:off x="6847214" y="1371072"/>
            <a:ext cx="1575810" cy="1051671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 rot="1664605">
            <a:off x="8697366" y="1165311"/>
            <a:ext cx="1226898" cy="1051671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558177" y="2203773"/>
            <a:ext cx="809403" cy="1051671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739512" y="2556779"/>
            <a:ext cx="415693" cy="485532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247086" y="1061376"/>
            <a:ext cx="171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Padrão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quadripolo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Aproximação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M e N </a:t>
            </a:r>
            <a:r>
              <a:rPr lang="pt-BR" dirty="0"/>
              <a:t>fornecem o feedback dos eddies sobre o fluxo </a:t>
            </a:r>
            <a:r>
              <a:rPr lang="pt-BR" dirty="0" smtClean="0"/>
              <a:t>médio, </a:t>
            </a:r>
            <a:r>
              <a:rPr lang="pt-BR" dirty="0"/>
              <a:t>assim como dão uma indicação da estrutura dos eddies e propagação. </a:t>
            </a:r>
            <a:endParaRPr lang="pt-BR" dirty="0" smtClean="0"/>
          </a:p>
          <a:p>
            <a:r>
              <a:rPr lang="pt-BR" dirty="0"/>
              <a:t>Na equação da vorticidade média, o efeito mecânico dos eddies é representado pelo fluxo de divergência da </a:t>
            </a:r>
            <a:r>
              <a:rPr lang="pt-BR" dirty="0" smtClean="0"/>
              <a:t>vorticidade, </a:t>
            </a:r>
            <a:r>
              <a:rPr lang="pt-BR" dirty="0"/>
              <a:t>que é escrito em termos de M e N em (23). O termo </a:t>
            </a:r>
            <a:r>
              <a:rPr lang="pt-BR" dirty="0" err="1"/>
              <a:t>N</a:t>
            </a:r>
            <a:r>
              <a:rPr lang="pt-BR" baseline="-25000" dirty="0" err="1"/>
              <a:t>xx</a:t>
            </a:r>
            <a:r>
              <a:rPr lang="pt-BR" dirty="0"/>
              <a:t> pode ser negligenciado </a:t>
            </a:r>
            <a:r>
              <a:rPr lang="pt-BR" dirty="0" smtClean="0"/>
              <a:t>em dois casos: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>1) A </a:t>
            </a:r>
            <a:r>
              <a:rPr lang="pt-BR" dirty="0"/>
              <a:t>escala de comprimento de M em x é muito maior do que em y.</a:t>
            </a:r>
          </a:p>
          <a:p>
            <a:pPr marL="0" lvl="0" indent="0">
              <a:buNone/>
            </a:pPr>
            <a:r>
              <a:rPr lang="pt-BR" dirty="0" smtClean="0"/>
              <a:t>2) O </a:t>
            </a:r>
            <a:r>
              <a:rPr lang="pt-BR" dirty="0"/>
              <a:t>termo M em (23) domina sobre os termos N.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084" t="53125" r="58813" b="42510"/>
          <a:stretch/>
        </p:blipFill>
        <p:spPr>
          <a:xfrm>
            <a:off x="3061121" y="1685495"/>
            <a:ext cx="382909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391" t="22173" r="25347" b="19098"/>
          <a:stretch/>
        </p:blipFill>
        <p:spPr>
          <a:xfrm>
            <a:off x="1317171" y="29029"/>
            <a:ext cx="6993145" cy="3484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0175" t="28324" r="25124" b="13939"/>
          <a:stretch/>
        </p:blipFill>
        <p:spPr>
          <a:xfrm>
            <a:off x="1494972" y="3513828"/>
            <a:ext cx="6948716" cy="33441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11775" y="4659086"/>
            <a:ext cx="2975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 da forçante S em sua forma exata (a e c) e sua forma aproximada (b e d) para os transientes de alta (a e b) e baixa (c e d) frequência.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Aproximação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algn="just"/>
            <a:r>
              <a:rPr lang="pt-BR" dirty="0"/>
              <a:t>O fluxo médio forçado pelos </a:t>
            </a:r>
            <a:r>
              <a:rPr lang="pt-BR" dirty="0" smtClean="0"/>
              <a:t>eddies de alta e baixa frequência é aproximado por: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Onde </a:t>
            </a:r>
            <a:r>
              <a:rPr lang="pt-BR" b="1" dirty="0"/>
              <a:t>E</a:t>
            </a:r>
            <a:r>
              <a:rPr lang="pt-BR" dirty="0"/>
              <a:t> é divergente há uma forçante da circulação horizontal média consistente com a tendência de aumentar o fluxo médio de oeste. Onde </a:t>
            </a:r>
            <a:r>
              <a:rPr lang="pt-BR" b="1" dirty="0"/>
              <a:t>E</a:t>
            </a:r>
            <a:r>
              <a:rPr lang="pt-BR" dirty="0"/>
              <a:t> é convergente, a forçante da circulação do fluxo médio é consistente com uma tendência de diminuir o fluxo médio de oeste.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2191" t="54911" r="24343" b="31002"/>
          <a:stretch/>
        </p:blipFill>
        <p:spPr>
          <a:xfrm>
            <a:off x="2798524" y="2830284"/>
            <a:ext cx="4660929" cy="11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837" t="23760" r="25570" b="17510"/>
          <a:stretch/>
        </p:blipFill>
        <p:spPr>
          <a:xfrm>
            <a:off x="1306286" y="870857"/>
            <a:ext cx="9463313" cy="47638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9315" y="5994401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 –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E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inverno do HN para os transientes de alta e baixa frequência.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93257" y="321675"/>
            <a:ext cx="26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Alta frequência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61200" y="321675"/>
            <a:ext cx="26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Baixa frequência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 rot="14434404">
            <a:off x="1815005" y="3503007"/>
            <a:ext cx="1691871" cy="452680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9315" y="5050971"/>
            <a:ext cx="197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Divergência de E no Atlântico.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 rot="430000">
            <a:off x="8032428" y="1883689"/>
            <a:ext cx="1242119" cy="452680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782628" y="691007"/>
            <a:ext cx="197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Convergência de E no Pacífico.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Teoria quase-</a:t>
            </a:r>
            <a:r>
              <a:rPr lang="pt-BR" dirty="0" err="1" smtClean="0"/>
              <a:t>geostrófica</a:t>
            </a:r>
            <a:r>
              <a:rPr lang="pt-BR" dirty="0" smtClean="0"/>
              <a:t> baroclínica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85257"/>
            <a:ext cx="8596668" cy="4256105"/>
          </a:xfrm>
        </p:spPr>
        <p:txBody>
          <a:bodyPr/>
          <a:lstStyle/>
          <a:p>
            <a:pPr algn="just"/>
            <a:r>
              <a:rPr lang="pt-BR" dirty="0"/>
              <a:t>A mesma análise feita para a atmosfera barotrópica foi feita considerando uma atmosfera </a:t>
            </a:r>
            <a:r>
              <a:rPr lang="pt-BR" dirty="0" smtClean="0"/>
              <a:t>quase-</a:t>
            </a:r>
            <a:r>
              <a:rPr lang="pt-BR" dirty="0" err="1" smtClean="0"/>
              <a:t>geostrófica</a:t>
            </a:r>
            <a:r>
              <a:rPr lang="pt-BR" dirty="0" smtClean="0"/>
              <a:t> </a:t>
            </a:r>
            <a:r>
              <a:rPr lang="pt-BR" dirty="0"/>
              <a:t>baroclínica, neste caso considerando também os efeitos térmicos dos eddies. </a:t>
            </a:r>
            <a:endParaRPr lang="pt-BR" dirty="0" smtClean="0"/>
          </a:p>
          <a:p>
            <a:pPr algn="just"/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vetor </a:t>
            </a:r>
            <a:r>
              <a:rPr lang="pt-BR" b="1" dirty="0"/>
              <a:t>E </a:t>
            </a:r>
            <a:r>
              <a:rPr lang="pt-BR" dirty="0" smtClean="0"/>
              <a:t>resultante </a:t>
            </a:r>
            <a:r>
              <a:rPr lang="pt-BR" dirty="0"/>
              <a:t>agora é tridimensional, sendo que as duas últimas componentes são idênticas ao do fluxo de </a:t>
            </a:r>
            <a:r>
              <a:rPr lang="pt-BR" dirty="0" err="1"/>
              <a:t>Eliassen</a:t>
            </a:r>
            <a:r>
              <a:rPr lang="pt-BR" dirty="0"/>
              <a:t>-Palm.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060" t="64435" r="58256" b="19692"/>
          <a:stretch/>
        </p:blipFill>
        <p:spPr>
          <a:xfrm>
            <a:off x="2627085" y="4412342"/>
            <a:ext cx="4837433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829" t="18601" r="15084" b="8978"/>
          <a:stretch/>
        </p:blipFill>
        <p:spPr>
          <a:xfrm>
            <a:off x="1596572" y="1077160"/>
            <a:ext cx="8955313" cy="466955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9315" y="5994401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 –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E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inverno do HN para os transientes de alta e baixa frequência com contornos indicando o fluxo de calor.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96572" y="122321"/>
            <a:ext cx="409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Convergência da componente vertical de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em altos níveis domina sobre a divergência horizontal, gerando uma forçante de leste.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64516" y="128528"/>
            <a:ext cx="4753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Em altos níveis, a convergência da componente vertical de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 reforça a componente horizontal a dar uma forte forçante de leste.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313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pPr algn="just"/>
            <a:r>
              <a:rPr lang="pt-BR" dirty="0" smtClean="0"/>
              <a:t>Tensores </a:t>
            </a:r>
            <a:r>
              <a:rPr lang="pt-BR" dirty="0"/>
              <a:t>de correlação de velocidade anisotrópica horizontal dos eddies mostram a forma e a propagação dos eddies, bem como seu feedback sobre o fluxo </a:t>
            </a:r>
            <a:r>
              <a:rPr lang="pt-BR" dirty="0" smtClean="0"/>
              <a:t>médio.</a:t>
            </a:r>
          </a:p>
          <a:p>
            <a:pPr algn="just"/>
            <a:r>
              <a:rPr lang="pt-BR" dirty="0"/>
              <a:t>H</a:t>
            </a:r>
            <a:r>
              <a:rPr lang="pt-BR" dirty="0" smtClean="0"/>
              <a:t>á </a:t>
            </a:r>
            <a:r>
              <a:rPr lang="pt-BR" dirty="0"/>
              <a:t>uma mudança dramática na estrutura dos eddies e no feedback do fluxo médio próximo a períodos de 10 dias. </a:t>
            </a:r>
            <a:endParaRPr lang="pt-BR" dirty="0" smtClean="0"/>
          </a:p>
          <a:p>
            <a:pPr algn="just"/>
            <a:r>
              <a:rPr lang="pt-BR" dirty="0"/>
              <a:t>O vetor </a:t>
            </a:r>
            <a:r>
              <a:rPr lang="pt-BR" b="1" dirty="0"/>
              <a:t>E</a:t>
            </a:r>
            <a:r>
              <a:rPr lang="pt-BR" dirty="0"/>
              <a:t> também pode ter um papel importante na investigação sobre o feedback dos transientes de escala sinótica sobre o comportamento atmosférico de baixa frequência dos bloqueios.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7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424609" cy="38807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Introdução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Teoria barotrópica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Aproximação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Teoria quase-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baroclínica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Conclusões</a:t>
            </a:r>
          </a:p>
          <a:p>
            <a:pPr marL="0" indent="0">
              <a:buNone/>
            </a:pPr>
            <a:r>
              <a:rPr lang="pt-BR" sz="2400" dirty="0" smtClean="0"/>
              <a:t>REFERÊNCIA BIBLIOGRÁFICA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765" t="23759" r="26351" b="21677"/>
          <a:stretch/>
        </p:blipFill>
        <p:spPr>
          <a:xfrm>
            <a:off x="1339799" y="-58057"/>
            <a:ext cx="6517814" cy="36430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873" t="27530" r="27020" b="19891"/>
          <a:stretch/>
        </p:blipFill>
        <p:spPr>
          <a:xfrm>
            <a:off x="1485391" y="3517803"/>
            <a:ext cx="6226630" cy="33401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29600" y="391886"/>
            <a:ext cx="386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Transientes tendem a reforçar o bloqueio.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Corrente acima os transientes são meridionalmente alongados e corrente abaixo zonalmente alongados.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16820" y="3653082"/>
            <a:ext cx="40735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Fluxo médio e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durante o bloqueio de 26 de Novembro a 7 de Dezembro de 1981 (painel superior) e altura geopotencial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dia 4 de Dezembro (painel inferior). Os contornos mais escuros indicam os transientes de alta frequência e os contornos mais finos o campo médio e os transientes de baixa frequência.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HOSKINS, B. J.; JAMES, I. N.; WHITE, J. G. The </a:t>
            </a:r>
            <a:r>
              <a:rPr lang="pt-BR" sz="2400" dirty="0" err="1"/>
              <a:t>S</a:t>
            </a:r>
            <a:r>
              <a:rPr lang="pt-BR" sz="2400" dirty="0" err="1" smtClean="0"/>
              <a:t>hape</a:t>
            </a:r>
            <a:r>
              <a:rPr lang="pt-BR" sz="2400" dirty="0"/>
              <a:t>, </a:t>
            </a:r>
            <a:r>
              <a:rPr lang="pt-BR" sz="2400" dirty="0" err="1"/>
              <a:t>Propagation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Mean-Flow</a:t>
            </a:r>
            <a:r>
              <a:rPr lang="pt-BR" sz="2400" dirty="0"/>
              <a:t> </a:t>
            </a:r>
            <a:r>
              <a:rPr lang="pt-BR" sz="2400" dirty="0" err="1"/>
              <a:t>Interaction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Large-Scale</a:t>
            </a:r>
            <a:r>
              <a:rPr lang="pt-BR" sz="2400" dirty="0"/>
              <a:t> </a:t>
            </a:r>
            <a:r>
              <a:rPr lang="pt-BR" sz="2400" dirty="0" err="1"/>
              <a:t>Weather</a:t>
            </a:r>
            <a:r>
              <a:rPr lang="pt-BR" sz="2400" dirty="0"/>
              <a:t> </a:t>
            </a:r>
            <a:r>
              <a:rPr lang="pt-BR" sz="2400" dirty="0" smtClean="0"/>
              <a:t>Systems. </a:t>
            </a:r>
            <a:r>
              <a:rPr lang="pt-BR" sz="2400" b="1" dirty="0" err="1"/>
              <a:t>Journal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</a:t>
            </a:r>
            <a:r>
              <a:rPr lang="pt-BR" sz="2400" b="1" dirty="0" err="1"/>
              <a:t>Atmospheric</a:t>
            </a:r>
            <a:r>
              <a:rPr lang="pt-BR" sz="2400" b="1" dirty="0"/>
              <a:t> </a:t>
            </a:r>
            <a:r>
              <a:rPr lang="pt-BR" sz="2400" b="1" dirty="0" err="1"/>
              <a:t>Sciences</a:t>
            </a:r>
            <a:r>
              <a:rPr lang="pt-BR" sz="2400" dirty="0"/>
              <a:t>, v. 40, n. 7, p. 1595-1612, 1983.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265734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25600"/>
            <a:ext cx="8596668" cy="4415763"/>
          </a:xfrm>
        </p:spPr>
        <p:txBody>
          <a:bodyPr/>
          <a:lstStyle/>
          <a:p>
            <a:pPr algn="just"/>
            <a:r>
              <a:rPr lang="pt-BR" dirty="0" smtClean="0"/>
              <a:t>Um dos principais </a:t>
            </a:r>
            <a:r>
              <a:rPr lang="pt-BR" dirty="0"/>
              <a:t>problemas em entender a circulação geral da atmosfera é a determinação do papel dos transientes de larga escala, seu comportamento e feedback no fluxo médio. </a:t>
            </a:r>
            <a:endParaRPr lang="pt-BR" dirty="0" smtClean="0"/>
          </a:p>
          <a:p>
            <a:pPr algn="just"/>
            <a:r>
              <a:rPr lang="pt-BR" dirty="0"/>
              <a:t>Estudos </a:t>
            </a:r>
            <a:r>
              <a:rPr lang="pt-BR" dirty="0" smtClean="0"/>
              <a:t>de </a:t>
            </a:r>
            <a:r>
              <a:rPr lang="pt-BR" dirty="0" err="1"/>
              <a:t>Blackmon</a:t>
            </a:r>
            <a:r>
              <a:rPr lang="pt-BR" dirty="0"/>
              <a:t> et al. (1977) e outros sugeriram que o uso de um operador de média no tempo gera um fluxo médio no qual o papel dos transientes pode ser diferente do que usualmente se pensava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F</a:t>
            </a:r>
            <a:r>
              <a:rPr lang="pt-BR" dirty="0" smtClean="0"/>
              <a:t>luxo </a:t>
            </a:r>
            <a:r>
              <a:rPr lang="pt-BR" dirty="0"/>
              <a:t>de </a:t>
            </a:r>
            <a:r>
              <a:rPr lang="pt-BR" dirty="0" err="1">
                <a:solidFill>
                  <a:schemeClr val="accent1"/>
                </a:solidFill>
              </a:rPr>
              <a:t>Eliassen</a:t>
            </a:r>
            <a:r>
              <a:rPr lang="pt-BR" dirty="0">
                <a:solidFill>
                  <a:schemeClr val="accent1"/>
                </a:solidFill>
              </a:rPr>
              <a:t>-Palm</a:t>
            </a:r>
            <a:r>
              <a:rPr lang="pt-BR" dirty="0"/>
              <a:t> de Andrews e </a:t>
            </a:r>
            <a:r>
              <a:rPr lang="pt-BR" dirty="0" err="1"/>
              <a:t>McIntyre</a:t>
            </a:r>
            <a:r>
              <a:rPr lang="pt-BR" dirty="0"/>
              <a:t> (1976</a:t>
            </a:r>
            <a:r>
              <a:rPr lang="pt-BR" dirty="0" smtClean="0"/>
              <a:t>): </a:t>
            </a:r>
            <a:r>
              <a:rPr lang="pt-BR" dirty="0"/>
              <a:t>propagação meridional e vertical das </a:t>
            </a:r>
            <a:r>
              <a:rPr lang="pt-BR" dirty="0" smtClean="0"/>
              <a:t>ondas + feedback dos transientes.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5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Objetivo: extensão </a:t>
            </a:r>
            <a:r>
              <a:rPr lang="pt-BR" sz="2400" dirty="0"/>
              <a:t>ao conceito do fluxo de </a:t>
            </a:r>
            <a:r>
              <a:rPr lang="pt-BR" sz="2400" dirty="0" err="1" smtClean="0"/>
              <a:t>Eliassen</a:t>
            </a:r>
            <a:r>
              <a:rPr lang="pt-BR" sz="2400" dirty="0" smtClean="0"/>
              <a:t>-Palm → aplicação ao problema </a:t>
            </a:r>
            <a:r>
              <a:rPr lang="pt-BR" sz="2400" dirty="0"/>
              <a:t>de média temporal no espaço tridimensional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Ênfase: entendimento </a:t>
            </a:r>
            <a:r>
              <a:rPr lang="pt-BR" sz="2400" dirty="0"/>
              <a:t>do feedback dos transientes no fluxo </a:t>
            </a:r>
            <a:r>
              <a:rPr lang="pt-BR" sz="2400" dirty="0" smtClean="0"/>
              <a:t>médio.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289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Teoria barotrópica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pt-BR" dirty="0" smtClean="0"/>
                  <a:t>Considera-se </a:t>
                </a:r>
                <a:r>
                  <a:rPr lang="pt-BR" dirty="0"/>
                  <a:t>o tensor de correlação de velocidade horizontal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 smtClean="0"/>
                  <a:t>. Esse </a:t>
                </a:r>
                <a:r>
                  <a:rPr lang="pt-BR" dirty="0"/>
                  <a:t>tensor simétrico é facilmente separado na sua parte isotrópica e anisotrópica: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26" t="-785" r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5275" t="52728" r="32486" b="22668"/>
          <a:stretch/>
        </p:blipFill>
        <p:spPr>
          <a:xfrm>
            <a:off x="2878353" y="3425370"/>
            <a:ext cx="4194630" cy="17997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2821" t="80506" r="31705" b="8184"/>
          <a:stretch/>
        </p:blipFill>
        <p:spPr>
          <a:xfrm>
            <a:off x="2667896" y="5326741"/>
            <a:ext cx="4615544" cy="8273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51505" y="6305258"/>
            <a:ext cx="401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K: energia cinética dos transientes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Teoria barotrópica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Rotação da componente anisotrópica:																																																																																																																			</a:t>
            </a:r>
          </a:p>
          <a:p>
            <a:pPr algn="just"/>
            <a:r>
              <a:rPr lang="pt-BR" dirty="0" smtClean="0"/>
              <a:t>Aplicação do tensor de correlação de velocidade aos transientes de alta e baixa frequência durante o inverno de 1979-1980 do HN (análise para o nível de 250mb).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025" t="50942" r="31370" b="25447"/>
          <a:stretch/>
        </p:blipFill>
        <p:spPr>
          <a:xfrm>
            <a:off x="2757714" y="2772228"/>
            <a:ext cx="5283201" cy="17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5053" t="18601" r="24677" b="8582"/>
          <a:stretch/>
        </p:blipFill>
        <p:spPr>
          <a:xfrm>
            <a:off x="3396343" y="333828"/>
            <a:ext cx="5239658" cy="53267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28914" y="6081487"/>
            <a:ext cx="1058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de corrente média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período do inverno de 1979-1980 no HN.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542" y="362857"/>
            <a:ext cx="31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Fluxo médio de inverno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71429" y="1640115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Jato no Pacífico bastante intenso (&gt;60m/s)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068" t="18998" r="50446" b="10764"/>
          <a:stretch/>
        </p:blipFill>
        <p:spPr>
          <a:xfrm>
            <a:off x="3323771" y="493486"/>
            <a:ext cx="5192543" cy="532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9599" y="5994401"/>
            <a:ext cx="1098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Ilustração do tensor de correlação de velocidade para os eddies de alta frequência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durante o  inverno de 1979-1980 no HN.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24686" y="493486"/>
            <a:ext cx="31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Eddies de alta frequência: períodos menores que 10 dias.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998856" y="2162629"/>
                <a:ext cx="2598057" cy="203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Contornos: energia cinética (intervalos de 50 m²/s²</a:t>
                </a:r>
              </a:p>
              <a:p>
                <a:pPr algn="just"/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Vetores: tamanho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direção apontando para o eixo maior de </a:t>
                </a:r>
                <a:r>
                  <a:rPr lang="pt-B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856" y="2162629"/>
                <a:ext cx="2598057" cy="2038763"/>
              </a:xfrm>
              <a:prstGeom prst="rect">
                <a:avLst/>
              </a:prstGeom>
              <a:blipFill rotWithShape="0">
                <a:blip r:embed="rId3"/>
                <a:stretch>
                  <a:fillRect l="-1878" t="-1796" r="-13146" b="-4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19314" y="595086"/>
            <a:ext cx="269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Atlântico: eddies orientados no sentido Norte-Sul→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alongados meridionalmente.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 rot="1709874">
            <a:off x="4634274" y="3040367"/>
            <a:ext cx="1286776" cy="1480457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9315" y="5994401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Ilustração do tensor de correlação de velocidade para os eddies de baixa frequência em 250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durante o  inverno de 1979-1980 no HN.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24686" y="493486"/>
            <a:ext cx="31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Eddies de baixa frequência: períodos maiores que 10 dias.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998856" y="2162629"/>
                <a:ext cx="2598057" cy="203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Contornos: energia cinética (intervalos de 50 m²/s²</a:t>
                </a:r>
              </a:p>
              <a:p>
                <a:pPr algn="just"/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Vetores: tamanho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direção apontando para o eixo maior de </a:t>
                </a:r>
                <a:r>
                  <a:rPr lang="pt-B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856" y="2162629"/>
                <a:ext cx="2598057" cy="2038763"/>
              </a:xfrm>
              <a:prstGeom prst="rect">
                <a:avLst/>
              </a:prstGeom>
              <a:blipFill rotWithShape="0">
                <a:blip r:embed="rId2"/>
                <a:stretch>
                  <a:fillRect l="-1878" t="-1796" r="-13146" b="-4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19314" y="595086"/>
            <a:ext cx="2941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ddies orientados no sentido Leste-Oeste→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alongados zonalmente.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 rot="1709874">
            <a:off x="4634274" y="3040367"/>
            <a:ext cx="1286776" cy="1480457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7687" t="17674" r="33832" b="11014"/>
          <a:stretch/>
        </p:blipFill>
        <p:spPr>
          <a:xfrm>
            <a:off x="3261150" y="493486"/>
            <a:ext cx="5113655" cy="5328000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 rot="2790684">
            <a:off x="4201552" y="3449334"/>
            <a:ext cx="1286776" cy="654505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rot="10446468">
            <a:off x="5020374" y="1565308"/>
            <a:ext cx="1286776" cy="497260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218544" y="1813810"/>
            <a:ext cx="3162925" cy="10092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51480" y="3012588"/>
                <a:ext cx="2488367" cy="93076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Elevados valores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na região de saída do jato no Pacífico. 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0" y="3012588"/>
                <a:ext cx="2488367" cy="930768"/>
              </a:xfrm>
              <a:prstGeom prst="rect">
                <a:avLst/>
              </a:prstGeom>
              <a:blipFill rotWithShape="0">
                <a:blip r:embed="rId4"/>
                <a:stretch>
                  <a:fillRect l="-1707" t="-2581" r="-1951" b="-90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1225</Words>
  <Application>Microsoft Office PowerPoint</Application>
  <PresentationFormat>Widescreen</PresentationFormat>
  <Paragraphs>101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Trebuchet MS</vt:lpstr>
      <vt:lpstr>Wingdings 3</vt:lpstr>
      <vt:lpstr>Facetado</vt:lpstr>
      <vt:lpstr>Tema do Office</vt:lpstr>
      <vt:lpstr>The Shape, Propagation and Mean-Flow Interaction of Large-Scale Weather Systems</vt:lpstr>
      <vt:lpstr>Apresentação</vt:lpstr>
      <vt:lpstr>1 Introdução</vt:lpstr>
      <vt:lpstr>1 Introdução</vt:lpstr>
      <vt:lpstr>2 Teoria barotrópica</vt:lpstr>
      <vt:lpstr>2 Teoria barotrópica</vt:lpstr>
      <vt:lpstr>Apresentação do PowerPoint</vt:lpstr>
      <vt:lpstr>Apresentação do PowerPoint</vt:lpstr>
      <vt:lpstr>Apresentação do PowerPoint</vt:lpstr>
      <vt:lpstr>2 Teoria barotrópica</vt:lpstr>
      <vt:lpstr>2 Teoria barotrópica</vt:lpstr>
      <vt:lpstr>Apresentação do PowerPoint</vt:lpstr>
      <vt:lpstr>3 Aproximação</vt:lpstr>
      <vt:lpstr>Apresentação do PowerPoint</vt:lpstr>
      <vt:lpstr>3 Aproximação </vt:lpstr>
      <vt:lpstr>Apresentação do PowerPoint</vt:lpstr>
      <vt:lpstr>4 Teoria quase-geostrófica baroclínica</vt:lpstr>
      <vt:lpstr>Apresentação do PowerPoint</vt:lpstr>
      <vt:lpstr>5 Conclusões</vt:lpstr>
      <vt:lpstr>Apresentação do PowerPoint</vt:lpstr>
      <vt:lpstr>Referência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153</cp:revision>
  <dcterms:created xsi:type="dcterms:W3CDTF">2019-08-12T18:49:57Z</dcterms:created>
  <dcterms:modified xsi:type="dcterms:W3CDTF">2019-10-01T18:10:11Z</dcterms:modified>
</cp:coreProperties>
</file>