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62" r:id="rId6"/>
    <p:sldId id="268" r:id="rId7"/>
    <p:sldId id="269" r:id="rId8"/>
    <p:sldId id="263" r:id="rId9"/>
    <p:sldId id="264" r:id="rId10"/>
    <p:sldId id="265" r:id="rId11"/>
    <p:sldId id="267" r:id="rId12"/>
    <p:sldId id="272" r:id="rId13"/>
    <p:sldId id="273" r:id="rId14"/>
    <p:sldId id="274" r:id="rId15"/>
    <p:sldId id="271" r:id="rId16"/>
    <p:sldId id="275" r:id="rId17"/>
    <p:sldId id="276" r:id="rId18"/>
    <p:sldId id="278" r:id="rId19"/>
    <p:sldId id="279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5084" autoAdjust="0"/>
  </p:normalViewPr>
  <p:slideViewPr>
    <p:cSldViewPr snapToGrid="0">
      <p:cViewPr varScale="1">
        <p:scale>
          <a:sx n="99" d="100"/>
          <a:sy n="99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156F6-802D-4380-A340-BE0B01709C02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78BEF-4E65-461D-BEE5-63F97C9E9A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97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78BEF-4E65-461D-BEE5-63F97C9E9A5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0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0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39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75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18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91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38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50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3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97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0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34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B61AD-3EF6-419E-A175-221A254D3483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C584-5635-48F2-8478-2E5A5D34BE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47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64" y="963811"/>
            <a:ext cx="10511458" cy="401776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578648" y="6414671"/>
            <a:ext cx="2428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Por: Elen Daiane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Pelissaro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8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50344" y="1256124"/>
            <a:ext cx="6696936" cy="4184688"/>
          </a:xfr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05"/>
          <a:stretch/>
        </p:blipFill>
        <p:spPr>
          <a:xfrm rot="5400000">
            <a:off x="1590011" y="1417750"/>
            <a:ext cx="3304535" cy="412904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47"/>
          <a:stretch/>
        </p:blipFill>
        <p:spPr>
          <a:xfrm rot="5400000">
            <a:off x="2997918" y="3320890"/>
            <a:ext cx="726053" cy="4034595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9698812" y="878681"/>
            <a:ext cx="390525" cy="61674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360945" y="3135801"/>
            <a:ext cx="1064438" cy="1466633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224587" y="509349"/>
            <a:ext cx="159303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profunda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728877" y="1669188"/>
            <a:ext cx="1393012" cy="36933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intensa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2473347" y="3334303"/>
            <a:ext cx="887598" cy="1268132"/>
          </a:xfrm>
          <a:prstGeom prst="ellips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106315" y="1669188"/>
            <a:ext cx="2041696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Inclinada pra oeste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36293" y="5617833"/>
            <a:ext cx="32493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ao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(1987)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623542" y="4975161"/>
            <a:ext cx="1895475" cy="1477328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Simétrico, mais intenso na baixa troposfera mas indo até a alta troposfera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567948" y="1704640"/>
            <a:ext cx="2006664" cy="286232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modos CISK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exibem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inclinação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oeste do Equador, dão origem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uma propagação em direção ao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semelhante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às oscilações 30-50 dias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2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049" y="2217420"/>
            <a:ext cx="11649075" cy="3959543"/>
          </a:xfrm>
        </p:spPr>
        <p:txBody>
          <a:bodyPr/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Davies (1979)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estudou o CISK com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intervalo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tempo, presumindo que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aquecimento latente ocorra com um intervalo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após a ocorrência de convergência de umidade de baixo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Analisar desta forma é útil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explicar como as interações entre os modos verticais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multiníveis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podem desenvolver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propagação de modos CISK.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515" y="104775"/>
            <a:ext cx="4164485" cy="572395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177540" y="882818"/>
            <a:ext cx="4707100" cy="101566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ndas de Kelvin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número de onda zonal maiores que 12 se tornam instáveis com esse efeito de intervalo 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732" y="2271832"/>
            <a:ext cx="4603083" cy="443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1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213" y="1412855"/>
            <a:ext cx="4603083" cy="443757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715274" y="1794808"/>
            <a:ext cx="5057626" cy="286232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indica o tempo da convergência de umidade associada à divergência de nível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superior e 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indica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de aquecimento latente que é atrasado por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ondas longas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aquecimento ocorre em regiões com potencial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geopotencial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negativo e leva ao amortecimento.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ondas curtas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aquecimento ocorre em regiões com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geopotencial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positivo e resulta em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instabilidade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2940" y="1520190"/>
            <a:ext cx="5897880" cy="5040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Estabilidade de Ondas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CISK: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tentados e em todos os comprimentos de onda,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ondas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são consideradas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estáveis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efeito de intervalo de tempo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CISK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6 mostra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resultado para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modos mais graves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efeito CISK com atraso de tempo é visto como amortecedor e reduz a velocidade de propagação.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243" y="333375"/>
            <a:ext cx="4165320" cy="568853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99" y="1370647"/>
            <a:ext cx="5452111" cy="5014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 da resolução vertical  - usando um modelo de 20 camadas 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encontraram resultados semelhantes aos da fig.1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o fator de disponibilidade de umidade)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1.a e b mostram para o caso de modos lentos, Cr ~ 17 m/s 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5 m/s</a:t>
            </a:r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777" y="333375"/>
            <a:ext cx="5101523" cy="604456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600950" y="3177540"/>
            <a:ext cx="365760" cy="800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642102" y="3211830"/>
            <a:ext cx="365760" cy="800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683254" y="3177540"/>
            <a:ext cx="365760" cy="800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9098280" y="3177540"/>
            <a:ext cx="377190" cy="43434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0211684" y="3143250"/>
            <a:ext cx="377190" cy="43434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1229399" y="3138487"/>
            <a:ext cx="377190" cy="43434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0785228" y="3172777"/>
            <a:ext cx="365760" cy="8001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714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77190" y="277147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31970" y="491430"/>
            <a:ext cx="4960620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latente              Modos verticais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6732270" y="759142"/>
            <a:ext cx="46863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5006340" y="1151542"/>
            <a:ext cx="297180" cy="3343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937510" y="1623060"/>
            <a:ext cx="2937510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Modos externos e ondas de Kelvin superiores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77190" y="1485900"/>
            <a:ext cx="179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 redução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velocidades de fase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2171700" y="1946225"/>
            <a:ext cx="491490" cy="13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8138160" y="1110093"/>
            <a:ext cx="377190" cy="3343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6966585" y="1623060"/>
            <a:ext cx="293751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Modos internos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8138160" y="2509972"/>
            <a:ext cx="128778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Geração de modos CISK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 flipV="1">
            <a:off x="8781097" y="2053397"/>
            <a:ext cx="953" cy="3955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9425940" y="4057648"/>
            <a:ext cx="1777365" cy="230832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na baixa troposfera – modos mais baixos – destruição da est. Estática – estacionário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simétrico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966585" y="4057648"/>
            <a:ext cx="1777365" cy="230832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na média troposfera – interação entre modos – propagação p/ leste, assimetria L-O e inclinação p/ oeste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 flipH="1">
            <a:off x="7955280" y="3530456"/>
            <a:ext cx="240030" cy="377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9288780" y="3530456"/>
            <a:ext cx="274320" cy="377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7139940" y="6488668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Clara semelhança com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(1987)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808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77190" y="277147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31970" y="491430"/>
            <a:ext cx="4960620" cy="40011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latente              Modos verticais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6732270" y="759142"/>
            <a:ext cx="46863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5006340" y="1151542"/>
            <a:ext cx="297180" cy="3343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937510" y="1623060"/>
            <a:ext cx="2937510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Modos externos e ondas de Kelvin superiores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77190" y="1485900"/>
            <a:ext cx="1794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 redução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velocidades de fase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2171700" y="1946225"/>
            <a:ext cx="491490" cy="13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8138160" y="1110093"/>
            <a:ext cx="377190" cy="3343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6966585" y="1623060"/>
            <a:ext cx="293751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Modos internos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8138160" y="2509972"/>
            <a:ext cx="128778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Geração de modos CISK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 flipV="1">
            <a:off x="8781097" y="2053397"/>
            <a:ext cx="953" cy="3955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9425940" y="4057648"/>
            <a:ext cx="1777365" cy="230832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na baixa troposfera – modos mais baixos – destruição da est. Estática – estacionário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simétrico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966585" y="4057648"/>
            <a:ext cx="1777365" cy="2308324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na média troposfera – interação entre modos – propagação p/ leste, assimetria L-O e inclinação p/ oeste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 flipH="1">
            <a:off x="7955280" y="3530456"/>
            <a:ext cx="240030" cy="377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9288780" y="3530456"/>
            <a:ext cx="274320" cy="3771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7139940" y="6488668"/>
            <a:ext cx="429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Clara semelhança com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(1987)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73480" y="3719051"/>
            <a:ext cx="417195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Ondas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num modelo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multinível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com atraso de tempo não são suscetíveis 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instabilização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modos CISK (necessita de uma análise mais rigorosa)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9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77190" y="277147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287577" y="3041451"/>
            <a:ext cx="3726180" cy="286232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ponto de vista dos balanços de força e energia, as escalas meridional, vertical e temporal desses modos são influenciadas por um efeito de crescimento que é análogo ao efeito viscoso discutido por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(1977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Esse efeito, juntamente com a redução da estabilidade estática, dá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origem</a:t>
            </a:r>
          </a:p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velocidades de propagação mais lentas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658552" y="1105822"/>
            <a:ext cx="5086350" cy="64633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lenta dos modos de propagação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ondas Kelvin-CISK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46747" y="3041451"/>
            <a:ext cx="4702493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modos verticais, pelo qual um modo interno mais profundo pode ser "abrandado" quando bloqueado com um modo mais raso no modelo de cinco níveis</a:t>
            </a:r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4217670" y="1934497"/>
            <a:ext cx="640080" cy="8201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7646670" y="1986735"/>
            <a:ext cx="788670" cy="7678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361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741" y="1520190"/>
            <a:ext cx="11820524" cy="558927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resultados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sugerem que é improvável que as oscilações de 30 a 50 dias sejam excitadas apenas por uma interação com as oscilações estacionárias do estado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básico -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mesmo que as oscilações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estacionárias possam proporcionar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periodicidade de 30 a 50 dias, os distúrbios de propagação para 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leste terão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estrutura vertical muito rasa sem o mecanismo 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 CISK;</a:t>
            </a: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atmosfera real e nos modelos numéricos, o aquecimento rápido é um mecanismo não linear "apenas positivo". A dinâmica do CISK determina a velocidade de propagação e a estrutura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geral,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a perturbação total também deve ter um padrão de fluxo mais fraco, representando a resposta da ampla região descendente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 de calor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concentrada;</a:t>
            </a: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 estudos: 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cisalhamento vertical do vento possivelmente causará um aprofundamento da estrutura vertical dos modos de movimento das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ondas,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sensibilidade dos modos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onda CISK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resolução vertical do modelo também requer um estudo mais aprofundado. mas o mais importante de tudo é certamente o efeito não-linear "somente positivo" na seleção da escala 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movimento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onda.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7190" y="277147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7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" y="333375"/>
            <a:ext cx="11649075" cy="828675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24" y="1628775"/>
            <a:ext cx="11801476" cy="4352925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Oscilações tropicais de 30-50 dias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Madden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Julian (1971,1972) 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Vários estudos “atuais” tem estudado, principalmente nos fluxos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monsões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estabeleceram esse período como o principal componente da variabilidade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intrasazonal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circulação atmosférica tropical.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" y="333375"/>
            <a:ext cx="11649075" cy="828675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1924" y="1628775"/>
            <a:ext cx="11801476" cy="4914900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Oscilações tropicais de 30-50 dias 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 teorias foram propostas para explicar essa oscilação: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76412" y="4200524"/>
            <a:ext cx="2714625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uma propagação de ondas Kelvin para o leste, mantidas pelo aquecimento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cumulus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67650" y="4339024"/>
            <a:ext cx="2714625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 resultado de excitações lentas de modos próprios do estado básico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3209925" y="3209925"/>
            <a:ext cx="9526" cy="7524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9315450" y="3214687"/>
            <a:ext cx="9526" cy="7524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12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647700" y="2209800"/>
            <a:ext cx="107061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7700" y="1323975"/>
            <a:ext cx="10706100" cy="4852988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 (1977):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Aquecimento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cumulus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Efeitos de dissipação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Ondas 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elvin profundas com velocidade de propagação lenta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Essas ondas podem ser consideradas como uma espécie de ondas/modos CISK, no qual o aquecimento é tão distribuído que a geração de energia CISK é exatamente equilibrada pela dissipação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00050" y="333375"/>
            <a:ext cx="11649075" cy="828675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7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050" y="1609725"/>
            <a:ext cx="11334751" cy="4737100"/>
          </a:xfrm>
        </p:spPr>
        <p:txBody>
          <a:bodyPr/>
          <a:lstStyle/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(1987)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Hayashi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Sumi (1986) com modelagem numérica: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Oscilação 30-50 dias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Ondas de Kelvin</a:t>
            </a:r>
          </a:p>
          <a:p>
            <a:pPr marL="0" indent="0" algn="ctr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embora sua velocidade de propagação seja muito mais lenta que a das ondas de Kelvin em escalas verticais semelhantes</a:t>
            </a:r>
          </a:p>
          <a:p>
            <a:pPr marL="0" indent="0" algn="ct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Ambos identificaram essa relação como modos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Kelvin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-CISK </a:t>
            </a:r>
            <a:r>
              <a:rPr lang="pt-B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a Esquerda e para a Direita 4"/>
          <p:cNvSpPr/>
          <p:nvPr/>
        </p:nvSpPr>
        <p:spPr>
          <a:xfrm>
            <a:off x="5819775" y="2724150"/>
            <a:ext cx="1133475" cy="323850"/>
          </a:xfrm>
          <a:prstGeom prst="leftRightArrow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34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050" y="1417320"/>
            <a:ext cx="11649075" cy="520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resultados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(1987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origem das oscilações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intrasazonais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atmosfera tropical é apresentada e testada por experimentos simples em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modelo numérico.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oscilação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intrasazonal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propagação para o leste surge como um modo intrínseco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uma interação de convecção 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dinâmica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ondas por meio do chamado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 CISK;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calor se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assimetria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leste-oeste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ondas equatoriais forçadas. Como resultado, as ondas Kelvin são seletivamente amplificadas,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fazendo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que a fonte de calor se propague para 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leste;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mecanismo também impede que ondas de pequena escala desestabilizem imediatamente, ao contrário dos resultados da teoria tradicional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CISK;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velocidade e a taxa de crescimento dependem da estrutura vertical do perfil de aquecimento 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estabilidade estática;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teoria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prevê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distúrbios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baixa frequência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 uma inclinação para o oeste com 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altura, o que foi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parcialmente confirmado em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observações reais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em simulações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GCM.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0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050" y="1394460"/>
            <a:ext cx="11334751" cy="49523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Hayashi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Sumi (1986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numéricos usando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GCM realizados com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objetivo de investigar 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geração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oscilação de 30-40 dias como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movimento coletivo de atividade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cumulus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 chamado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wave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-CISK) ao longo 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equador em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globo coberto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oceano.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de 90 dias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exibiu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movimento espontâneo coletivo da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convectiva, juntamente com um número de onda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leste-oeste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uma circulação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30 dias, onde as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dessa circulação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assemelham às da oscilação observada de 30 a 60 dias na atmosfera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real;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os processos úmidos resultou na desintegração abrupta da oscilação de 30 dias nas ondas Kelvin e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Rossby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velocidade de fase lenta, o  forte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acoplamento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modos 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estrutura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dupla escala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indicam que o movimento coletivo da atividade convectiva ao longo do equador não pode ser explicado simplesmente como um modo de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 de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Kelvin da teoria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de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CISK-equatorial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apresentada até agora.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049" y="1476375"/>
            <a:ext cx="11534775" cy="51435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 uma análise linear, baseada na teoria de onda no plano Beta-Equatorial a fim de explicar a dinâmica básicas das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Kelvin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-CISK</a:t>
            </a:r>
          </a:p>
          <a:p>
            <a:pPr marL="0" indent="0" algn="ctr">
              <a:buNone/>
            </a:pP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de 5 níveis num sistema de equações de água rasa, no plano Beta- Equatorial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Questões:</a:t>
            </a:r>
          </a:p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os resultados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(1987)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Hayashi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 Sumi (1986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Investigar o efeito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aquecimento latente forçado pela convergência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baixos níveis;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e Metodologia 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2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00050" y="333375"/>
            <a:ext cx="11649075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601" y="221456"/>
            <a:ext cx="4263724" cy="6503194"/>
          </a:xfr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2"/>
          <a:stretch/>
        </p:blipFill>
        <p:spPr>
          <a:xfrm rot="5400000">
            <a:off x="2483269" y="2106709"/>
            <a:ext cx="3537242" cy="4066193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873275" y="1273969"/>
            <a:ext cx="620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 da variação do perfil vertical de aquecimento na geração de Modos CISK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27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1418</Words>
  <Application>Microsoft Office PowerPoint</Application>
  <PresentationFormat>Widescreen</PresentationFormat>
  <Paragraphs>114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Introdução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pelissaroelen@outlook.com</dc:creator>
  <cp:lastModifiedBy>Elen</cp:lastModifiedBy>
  <cp:revision>66</cp:revision>
  <dcterms:created xsi:type="dcterms:W3CDTF">2019-08-31T17:59:40Z</dcterms:created>
  <dcterms:modified xsi:type="dcterms:W3CDTF">2019-09-03T16:15:56Z</dcterms:modified>
</cp:coreProperties>
</file>