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98" r:id="rId4"/>
    <p:sldId id="299" r:id="rId5"/>
    <p:sldId id="301" r:id="rId6"/>
    <p:sldId id="303" r:id="rId7"/>
    <p:sldId id="302" r:id="rId8"/>
    <p:sldId id="304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75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2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86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48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16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27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05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9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16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1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158" y="1975909"/>
            <a:ext cx="8333845" cy="1646302"/>
          </a:xfrm>
        </p:spPr>
        <p:txBody>
          <a:bodyPr/>
          <a:lstStyle/>
          <a:p>
            <a:pPr algn="ctr"/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MADDEN-JULIAN OSCILLATION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3612" y="459975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ZHANG, C. (2005)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83586" y="347729"/>
            <a:ext cx="719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Geophysics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v. 43, RG2003, p. 1-36, 2005.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7067" y="62455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29828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Forçante independente: </a:t>
            </a:r>
            <a:r>
              <a:rPr lang="pt-BR" dirty="0"/>
              <a:t>flutuações intrasazonais na precipitação associada com a monção </a:t>
            </a:r>
            <a:r>
              <a:rPr lang="pt-BR" dirty="0" smtClean="0"/>
              <a:t>asiática + excitação a partir de perturbações baroclínica extratropicais.</a:t>
            </a:r>
          </a:p>
          <a:p>
            <a:pPr algn="just"/>
            <a:r>
              <a:rPr lang="pt-BR" dirty="0" smtClean="0"/>
              <a:t>Instabilidade: </a:t>
            </a:r>
            <a:r>
              <a:rPr lang="pt-BR" dirty="0"/>
              <a:t>Kelvin </a:t>
            </a:r>
            <a:r>
              <a:rPr lang="pt-BR" dirty="0" err="1" smtClean="0"/>
              <a:t>wave</a:t>
            </a:r>
            <a:r>
              <a:rPr lang="pt-BR" dirty="0" smtClean="0"/>
              <a:t>-CISK, que se propagam com velocidade comparável às ondas de Kelvin </a:t>
            </a:r>
            <a:r>
              <a:rPr lang="pt-BR" dirty="0" err="1" smtClean="0"/>
              <a:t>convectivamente</a:t>
            </a:r>
            <a:r>
              <a:rPr lang="pt-BR" dirty="0" smtClean="0"/>
              <a:t> instáveis → inclusão </a:t>
            </a:r>
            <a:r>
              <a:rPr lang="pt-BR" dirty="0"/>
              <a:t>de fricção na convergência de </a:t>
            </a:r>
            <a:r>
              <a:rPr lang="pt-BR" dirty="0" smtClean="0"/>
              <a:t>umidade e ondas de Rossby → resultados mais realistas.</a:t>
            </a:r>
          </a:p>
          <a:p>
            <a:pPr algn="just"/>
            <a:r>
              <a:rPr lang="pt-BR" dirty="0" smtClean="0"/>
              <a:t>Outros </a:t>
            </a:r>
            <a:r>
              <a:rPr lang="pt-BR" dirty="0"/>
              <a:t>fatores afetam a MJO, como a radiação solar, vapor d’água, SST, interação entre </a:t>
            </a:r>
            <a:r>
              <a:rPr lang="pt-BR" dirty="0" smtClean="0"/>
              <a:t>escalas, </a:t>
            </a:r>
            <a:r>
              <a:rPr lang="pt-BR" dirty="0"/>
              <a:t>perfil vertical do aquecimento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6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 Simulações numéricas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Velocidade de propagação simulada se aproxima mais da onda Kelvin acoplada.</a:t>
            </a:r>
          </a:p>
          <a:p>
            <a:pPr algn="just"/>
            <a:r>
              <a:rPr lang="pt-BR" dirty="0"/>
              <a:t>Quando os sinais de propagação para leste são reproduzidos, ou eles são fracos, ou a velocidade muito alta, ou a distribuição espacial e os ciclos sazonais não realísticos. </a:t>
            </a:r>
            <a:endParaRPr lang="pt-BR" dirty="0" smtClean="0"/>
          </a:p>
          <a:p>
            <a:pPr algn="just"/>
            <a:r>
              <a:rPr lang="pt-BR" dirty="0" smtClean="0"/>
              <a:t>Simulações são afetadas por 4 fatores: </a:t>
            </a:r>
            <a:r>
              <a:rPr lang="pt-BR" dirty="0"/>
              <a:t>parametrização de cúmulos, resolução dos modelos, estado médio e acoplamento entre a atmosfera e oceano.</a:t>
            </a:r>
          </a:p>
        </p:txBody>
      </p:sp>
    </p:spTree>
    <p:extLst>
      <p:ext uri="{BB962C8B-B14F-4D97-AF65-F5344CB8AC3E}">
        <p14:creationId xmlns:p14="http://schemas.microsoft.com/office/powerpoint/2010/main" val="33666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Interação oceano-atmosfera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43063"/>
            <a:ext cx="8596668" cy="4398299"/>
          </a:xfrm>
        </p:spPr>
        <p:txBody>
          <a:bodyPr/>
          <a:lstStyle/>
          <a:p>
            <a:pPr algn="just"/>
            <a:r>
              <a:rPr lang="pt-BR" dirty="0"/>
              <a:t>A MJO perturba a superfície oceânica através dos </a:t>
            </a:r>
            <a:r>
              <a:rPr lang="pt-BR" dirty="0" smtClean="0"/>
              <a:t>fluxos </a:t>
            </a:r>
            <a:r>
              <a:rPr lang="pt-BR" dirty="0"/>
              <a:t>de momento na superfície, calor sensível e latente, fluxos radiativos e de água </a:t>
            </a:r>
            <a:r>
              <a:rPr lang="pt-BR" dirty="0" smtClean="0"/>
              <a:t>doce → o </a:t>
            </a:r>
            <a:r>
              <a:rPr lang="pt-BR" dirty="0"/>
              <a:t>fluxo de </a:t>
            </a:r>
            <a:r>
              <a:rPr lang="pt-BR" dirty="0" smtClean="0"/>
              <a:t>flutuação.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942" t="33008" r="32614" b="30859"/>
          <a:stretch/>
        </p:blipFill>
        <p:spPr>
          <a:xfrm>
            <a:off x="1914525" y="2835276"/>
            <a:ext cx="5672138" cy="30772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1476" y="6015038"/>
            <a:ext cx="875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Diagramas esquemáticos representando a interação entre a convecção associada à MJO e a superfície oceânica.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 Interação oceano-atmosfera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fase ativa da MJO, a contribuição total do fluxo de flutuação pela água doce (2,5 x 10</a:t>
            </a:r>
            <a:r>
              <a:rPr lang="pt-BR" baseline="30000" dirty="0"/>
              <a:t>-6</a:t>
            </a:r>
            <a:r>
              <a:rPr lang="pt-BR" dirty="0"/>
              <a:t> kg m</a:t>
            </a:r>
            <a:r>
              <a:rPr lang="pt-BR" baseline="30000" dirty="0"/>
              <a:t>-2 </a:t>
            </a:r>
            <a:r>
              <a:rPr lang="pt-BR" dirty="0"/>
              <a:t>s</a:t>
            </a:r>
            <a:r>
              <a:rPr lang="pt-BR" baseline="30000" dirty="0"/>
              <a:t>-1</a:t>
            </a:r>
            <a:r>
              <a:rPr lang="pt-BR" dirty="0"/>
              <a:t>) é cancelado pelos fluxo de calor (-5 x 10</a:t>
            </a:r>
            <a:r>
              <a:rPr lang="pt-BR" baseline="30000" dirty="0"/>
              <a:t>-6</a:t>
            </a:r>
            <a:r>
              <a:rPr lang="pt-BR" dirty="0"/>
              <a:t> kg m</a:t>
            </a:r>
            <a:r>
              <a:rPr lang="pt-BR" baseline="30000" dirty="0"/>
              <a:t>-2 </a:t>
            </a:r>
            <a:r>
              <a:rPr lang="pt-BR" dirty="0"/>
              <a:t>s</a:t>
            </a:r>
            <a:r>
              <a:rPr lang="pt-BR" baseline="30000" dirty="0"/>
              <a:t>-1</a:t>
            </a:r>
            <a:r>
              <a:rPr lang="pt-BR" dirty="0"/>
              <a:t>). O fluxo líquido de perturbação (-2,5 x 10</a:t>
            </a:r>
            <a:r>
              <a:rPr lang="pt-BR" baseline="30000" dirty="0"/>
              <a:t>-6</a:t>
            </a:r>
            <a:r>
              <a:rPr lang="pt-BR" dirty="0"/>
              <a:t> kg m</a:t>
            </a:r>
            <a:r>
              <a:rPr lang="pt-BR" baseline="30000" dirty="0"/>
              <a:t>-2 </a:t>
            </a:r>
            <a:r>
              <a:rPr lang="pt-BR" dirty="0"/>
              <a:t>s</a:t>
            </a:r>
            <a:r>
              <a:rPr lang="pt-BR" baseline="30000" dirty="0"/>
              <a:t>-1</a:t>
            </a:r>
            <a:r>
              <a:rPr lang="pt-BR" dirty="0"/>
              <a:t>) reduz a estabilidade da </a:t>
            </a:r>
            <a:r>
              <a:rPr lang="pt-BR" dirty="0" smtClean="0"/>
              <a:t>camada </a:t>
            </a:r>
            <a:r>
              <a:rPr lang="pt-BR" dirty="0"/>
              <a:t>de mistura do oceano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MJO força f</a:t>
            </a:r>
            <a:r>
              <a:rPr lang="pt-BR" dirty="0" smtClean="0"/>
              <a:t>lutuações </a:t>
            </a:r>
            <a:r>
              <a:rPr lang="pt-BR" dirty="0"/>
              <a:t>nesses fluxos na superfície </a:t>
            </a:r>
            <a:r>
              <a:rPr lang="pt-BR" dirty="0" smtClean="0"/>
              <a:t>que </a:t>
            </a:r>
            <a:r>
              <a:rPr lang="pt-BR" dirty="0"/>
              <a:t>se </a:t>
            </a:r>
            <a:r>
              <a:rPr lang="pt-BR" dirty="0" smtClean="0"/>
              <a:t>propagam </a:t>
            </a:r>
            <a:r>
              <a:rPr lang="pt-BR" dirty="0"/>
              <a:t>para leste junto com a </a:t>
            </a:r>
            <a:r>
              <a:rPr lang="pt-BR" dirty="0" smtClean="0"/>
              <a:t>MJO, </a:t>
            </a:r>
            <a:r>
              <a:rPr lang="pt-BR" dirty="0"/>
              <a:t>do Oceano Índico para o Pacífico Oeste, deixando um rastro de oceano </a:t>
            </a:r>
            <a:r>
              <a:rPr lang="pt-BR" dirty="0" smtClean="0"/>
              <a:t>perturbado.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8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862" t="34375" r="51062" b="16211"/>
          <a:stretch/>
        </p:blipFill>
        <p:spPr>
          <a:xfrm>
            <a:off x="2257426" y="831756"/>
            <a:ext cx="5414962" cy="48409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5807631"/>
            <a:ext cx="1168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Composições das anomalias de fluxo de calor líquido na superfície associada com a MJO.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101013" y="1027906"/>
            <a:ext cx="325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 do oceano à forçante da MJO: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respostas da camada de mistura e respostas de onda. </a:t>
            </a:r>
          </a:p>
        </p:txBody>
      </p:sp>
    </p:spTree>
    <p:extLst>
      <p:ext uri="{BB962C8B-B14F-4D97-AF65-F5344CB8AC3E}">
        <p14:creationId xmlns:p14="http://schemas.microsoft.com/office/powerpoint/2010/main" val="5776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Influência no ENSO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85939"/>
            <a:ext cx="8596668" cy="4255424"/>
          </a:xfrm>
        </p:spPr>
        <p:txBody>
          <a:bodyPr/>
          <a:lstStyle/>
          <a:p>
            <a:pPr algn="just"/>
            <a:r>
              <a:rPr lang="pt-BR" dirty="0"/>
              <a:t>Eventos extraordinariamente fortes de MJO são sido repetidamente observados durante os estágios iniciais e de crescimento dos eventos quentes de ENSO mais recentes (final da década do 90). </a:t>
            </a:r>
            <a:endParaRPr lang="pt-BR" dirty="0" smtClean="0"/>
          </a:p>
          <a:p>
            <a:pPr algn="just"/>
            <a:r>
              <a:rPr lang="pt-BR" dirty="0" smtClean="0"/>
              <a:t>A MJO afeta o ENSO através da advecção de águas quentes da piscina quente do Pacífico Oeste e através das ondas de Kelvin oceânicas, que suprimem a </a:t>
            </a:r>
            <a:r>
              <a:rPr lang="pt-BR" dirty="0" err="1" smtClean="0"/>
              <a:t>termoclina</a:t>
            </a:r>
            <a:r>
              <a:rPr lang="pt-BR" dirty="0" smtClean="0"/>
              <a:t> no Pacífico Leste e promovem anomalias positivas de SST.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1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efresilience.org/images/Stressors_ENS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9326"/>
            <a:ext cx="120364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4488" y="5793344"/>
            <a:ext cx="1168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Características da atmosfera e oceano durante condições de El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Ninã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condições normais.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070" t="34179" r="20534" b="20089"/>
          <a:stretch/>
        </p:blipFill>
        <p:spPr>
          <a:xfrm>
            <a:off x="678543" y="365125"/>
            <a:ext cx="11075208" cy="47148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2560" y="5530632"/>
            <a:ext cx="1168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Anomalias de: (a) vento zonal em 850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(b) SST; 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profundidade da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termoclina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(d) altura da superfície oceânica; (e) velocidade da corrente zonal na superfície.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85257"/>
            <a:ext cx="8596668" cy="5181600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 estudo da MJO progrediu bastante nas últimas décadas. </a:t>
            </a:r>
            <a:endParaRPr lang="pt-BR" sz="2400" dirty="0" smtClean="0"/>
          </a:p>
          <a:p>
            <a:pPr algn="just"/>
            <a:r>
              <a:rPr lang="pt-BR" sz="2400" dirty="0" smtClean="0"/>
              <a:t>Tem </a:t>
            </a:r>
            <a:r>
              <a:rPr lang="pt-BR" sz="2400" dirty="0"/>
              <a:t>sido propostos modelos para explicar os diferentes mecanismos da MJO, porém ela ainda não é bem representada pelos modelos de circulação globais. </a:t>
            </a:r>
            <a:endParaRPr lang="pt-BR" sz="2400" dirty="0" smtClean="0"/>
          </a:p>
          <a:p>
            <a:pPr algn="just"/>
            <a:r>
              <a:rPr lang="pt-BR" sz="2400" dirty="0" smtClean="0"/>
              <a:t>Simulação da MJO: não é um problema </a:t>
            </a:r>
            <a:r>
              <a:rPr lang="pt-BR" sz="2400" dirty="0"/>
              <a:t>de modelagem, mas sim de conhecimento teórico.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MJO é importante não só pela sua posição especial nos trópicos, mas porque ela afeta o tempo e clima em diversas regiões no globo.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2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ZHANG, C. MADDEN-JULIAN OSCILLATION. </a:t>
            </a:r>
            <a:r>
              <a:rPr lang="pt-BR" b="1" dirty="0" err="1" smtClean="0"/>
              <a:t>Reviews</a:t>
            </a:r>
            <a:r>
              <a:rPr lang="pt-BR" b="1" dirty="0" smtClean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Geophysics</a:t>
            </a:r>
            <a:r>
              <a:rPr lang="pt-BR" dirty="0"/>
              <a:t>, v. 43, RG2003, p. 1-36, 2005.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1. Introdução</a:t>
            </a:r>
          </a:p>
          <a:p>
            <a:r>
              <a:rPr lang="pt-BR" dirty="0" smtClean="0"/>
              <a:t>2. Observações</a:t>
            </a:r>
          </a:p>
          <a:p>
            <a:r>
              <a:rPr lang="pt-BR" dirty="0"/>
              <a:t>3</a:t>
            </a:r>
            <a:r>
              <a:rPr lang="pt-BR" dirty="0" smtClean="0"/>
              <a:t>. Mecanismos</a:t>
            </a:r>
          </a:p>
          <a:p>
            <a:r>
              <a:rPr lang="pt-BR" dirty="0" smtClean="0"/>
              <a:t>4. Simulações numéricas</a:t>
            </a:r>
          </a:p>
          <a:p>
            <a:r>
              <a:rPr lang="pt-BR" dirty="0" smtClean="0"/>
              <a:t>5. Interação oceano-atmosfera</a:t>
            </a:r>
          </a:p>
          <a:p>
            <a:r>
              <a:rPr lang="pt-BR" dirty="0" smtClean="0"/>
              <a:t>6. Influência no ENSO</a:t>
            </a:r>
          </a:p>
          <a:p>
            <a:r>
              <a:rPr lang="pt-BR" dirty="0" smtClean="0"/>
              <a:t>7. Conclusões</a:t>
            </a:r>
          </a:p>
          <a:p>
            <a:pPr marL="0" indent="0">
              <a:buNone/>
            </a:pPr>
            <a:r>
              <a:rPr lang="pt-BR" dirty="0" smtClean="0"/>
              <a:t>REFERÊNCIA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816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265734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chemeClr val="accent1"/>
                </a:solidFill>
              </a:rPr>
              <a:t>Oscilação de </a:t>
            </a:r>
            <a:r>
              <a:rPr lang="pt-BR" dirty="0" err="1" smtClean="0">
                <a:solidFill>
                  <a:schemeClr val="accent1"/>
                </a:solidFill>
              </a:rPr>
              <a:t>Madden</a:t>
            </a:r>
            <a:r>
              <a:rPr lang="pt-BR" dirty="0" smtClean="0">
                <a:solidFill>
                  <a:schemeClr val="accent1"/>
                </a:solidFill>
              </a:rPr>
              <a:t>-Julian (MJO)</a:t>
            </a:r>
            <a:r>
              <a:rPr lang="pt-BR" dirty="0" smtClean="0"/>
              <a:t>: propagação para leste da atividade convectiva e umidade, com velocidade de aproximadamente 5m/s.</a:t>
            </a:r>
          </a:p>
          <a:p>
            <a:pPr algn="just"/>
            <a:r>
              <a:rPr lang="pt-BR" dirty="0" smtClean="0"/>
              <a:t>Documentada inicialmente por </a:t>
            </a:r>
            <a:r>
              <a:rPr lang="pt-BR" dirty="0" err="1" smtClean="0"/>
              <a:t>Madden</a:t>
            </a:r>
            <a:r>
              <a:rPr lang="pt-BR" dirty="0" smtClean="0"/>
              <a:t> e Julian (1971, 1972).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5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I</a:t>
            </a:r>
            <a:r>
              <a:rPr lang="pt-BR" dirty="0" smtClean="0"/>
              <a:t>nfluencia </a:t>
            </a:r>
            <a:r>
              <a:rPr lang="pt-BR" dirty="0"/>
              <a:t>na variabilidade das chuvas sobre as ilhas do Pacífico, na monção da Ásia e Austrália, na costa oeste da América do Norte, na América do Sul e África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Modula </a:t>
            </a:r>
            <a:r>
              <a:rPr lang="pt-BR" dirty="0"/>
              <a:t>a gênese dos ciclones tropicais no Oceano Pacífico e Mar do Caribe. </a:t>
            </a:r>
          </a:p>
          <a:p>
            <a:pPr algn="just"/>
            <a:r>
              <a:rPr lang="pt-BR" dirty="0" smtClean="0"/>
              <a:t>Influência </a:t>
            </a:r>
            <a:r>
              <a:rPr lang="pt-BR" dirty="0" smtClean="0"/>
              <a:t>sobre o ENSO.</a:t>
            </a:r>
          </a:p>
          <a:p>
            <a:pPr algn="just"/>
            <a:r>
              <a:rPr lang="pt-BR" dirty="0" smtClean="0">
                <a:solidFill>
                  <a:schemeClr val="accent1"/>
                </a:solidFill>
              </a:rPr>
              <a:t>Objetivo: </a:t>
            </a:r>
            <a:r>
              <a:rPr lang="pt-BR" dirty="0"/>
              <a:t>sintetizar o conhecimento atual sobre a MJO e destacar os pontos que ainda precisam ser </a:t>
            </a:r>
            <a:r>
              <a:rPr lang="pt-BR" dirty="0" smtClean="0"/>
              <a:t>estudados.</a:t>
            </a:r>
          </a:p>
        </p:txBody>
      </p:sp>
    </p:spTree>
    <p:extLst>
      <p:ext uri="{BB962C8B-B14F-4D97-AF65-F5344CB8AC3E}">
        <p14:creationId xmlns:p14="http://schemas.microsoft.com/office/powerpoint/2010/main" val="25444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942" t="17774" r="51391" b="9766"/>
          <a:stretch/>
        </p:blipFill>
        <p:spPr>
          <a:xfrm>
            <a:off x="4129086" y="0"/>
            <a:ext cx="3143251" cy="68596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4398" y="6265855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Propagação da MJO.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4883" t="27149" r="36566" b="24024"/>
          <a:stretch/>
        </p:blipFill>
        <p:spPr>
          <a:xfrm>
            <a:off x="1557337" y="216095"/>
            <a:ext cx="6523101" cy="62722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080438" y="5300484"/>
            <a:ext cx="356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Variação longitudinal: (a) vento zonal em 850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(b) precipitação de junho de 2000 a maio de 2001.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443163" y="2000250"/>
            <a:ext cx="842962" cy="342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2443163" y="3121819"/>
            <a:ext cx="842962" cy="342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2443163" y="3882629"/>
            <a:ext cx="842962" cy="36075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378870" y="4636293"/>
            <a:ext cx="842962" cy="342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5538790" y="2021679"/>
            <a:ext cx="842962" cy="342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5538790" y="3143248"/>
            <a:ext cx="842962" cy="342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5538790" y="3868341"/>
            <a:ext cx="842962" cy="3821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5538790" y="4675587"/>
            <a:ext cx="842962" cy="342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5960271" y="585788"/>
            <a:ext cx="1669254" cy="21431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5960271" y="842965"/>
            <a:ext cx="1154904" cy="23217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5538790" y="4902401"/>
            <a:ext cx="1154904" cy="23217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5648323" y="5456051"/>
            <a:ext cx="1728788" cy="25359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6799659" y="1169794"/>
            <a:ext cx="987029" cy="21966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080760"/>
            <a:ext cx="8596668" cy="5029199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Escala </a:t>
            </a:r>
            <a:r>
              <a:rPr lang="pt-BR" dirty="0" err="1" smtClean="0"/>
              <a:t>intrasazonal</a:t>
            </a:r>
            <a:r>
              <a:rPr lang="pt-BR" dirty="0" smtClean="0"/>
              <a:t>: 30-100 dias → não regular.</a:t>
            </a:r>
          </a:p>
          <a:p>
            <a:pPr algn="just"/>
            <a:r>
              <a:rPr lang="pt-BR" dirty="0" smtClean="0"/>
              <a:t>Escala planetária zonal: 12000 a 20000 km.</a:t>
            </a:r>
          </a:p>
          <a:p>
            <a:pPr algn="just"/>
            <a:r>
              <a:rPr lang="pt-BR" dirty="0" smtClean="0"/>
              <a:t>A estrutura de larga escala do vento é frequentemente descrita em termos de ondas equatoriais acopladas com a convecção profunda.</a:t>
            </a:r>
          </a:p>
        </p:txBody>
      </p:sp>
    </p:spTree>
    <p:extLst>
      <p:ext uri="{BB962C8B-B14F-4D97-AF65-F5344CB8AC3E}">
        <p14:creationId xmlns:p14="http://schemas.microsoft.com/office/powerpoint/2010/main" val="41043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330" t="16406" r="26574" b="10352"/>
          <a:stretch/>
        </p:blipFill>
        <p:spPr>
          <a:xfrm>
            <a:off x="1271588" y="185737"/>
            <a:ext cx="6929437" cy="59327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1476" y="5990959"/>
            <a:ext cx="1168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Composições da MJO ao longo do equador: (a) divergência de massa; (b) vetores de fluxo de massa e contornos de temperatura; (c) umidade específica; (d) aquecimento diabático.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93894" y="566783"/>
            <a:ext cx="3671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Leste do centro convectivo: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convergência em baixos níveis, movimentos ascendentes, anomalias positivas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umidade.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Oeste do centro convectivo: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divergência em baixos níveis, movimentos descendentes e anomalias negativas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umidade.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628900" y="1816580"/>
            <a:ext cx="800100" cy="9409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936457" y="1346126"/>
            <a:ext cx="800100" cy="14113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628900" y="3914775"/>
            <a:ext cx="800100" cy="1816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838325" y="1816579"/>
            <a:ext cx="757237" cy="94090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043488" y="1346126"/>
            <a:ext cx="800100" cy="141135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716881" y="4305773"/>
            <a:ext cx="800100" cy="141135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4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Mecanismos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43063"/>
            <a:ext cx="8596668" cy="4398299"/>
          </a:xfrm>
        </p:spPr>
        <p:txBody>
          <a:bodyPr/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ndas </a:t>
            </a:r>
            <a:r>
              <a:rPr lang="pt-BR" dirty="0"/>
              <a:t>de </a:t>
            </a:r>
            <a:r>
              <a:rPr lang="pt-BR" dirty="0" smtClean="0"/>
              <a:t>Kelvin: </a:t>
            </a:r>
            <a:r>
              <a:rPr lang="pt-BR" dirty="0"/>
              <a:t>são o único modo equatorial que se propaga para leste, com o campo de vento zonal de larga escala similar ao da </a:t>
            </a:r>
            <a:r>
              <a:rPr lang="pt-BR" dirty="0" smtClean="0"/>
              <a:t>MJO → mecanismo </a:t>
            </a:r>
            <a:r>
              <a:rPr lang="pt-BR" dirty="0"/>
              <a:t>de geração da MJO no dia </a:t>
            </a:r>
            <a:r>
              <a:rPr lang="pt-BR" dirty="0" smtClean="0"/>
              <a:t>1.</a:t>
            </a:r>
          </a:p>
          <a:p>
            <a:pPr algn="just"/>
            <a:r>
              <a:rPr lang="pt-BR" dirty="0" smtClean="0"/>
              <a:t>Outros mecanismos:</a:t>
            </a:r>
          </a:p>
          <a:p>
            <a:pPr marL="457200" indent="-457200" algn="just">
              <a:buAutoNum type="arabicParenBoth"/>
            </a:pPr>
            <a:r>
              <a:rPr lang="pt-BR" dirty="0" smtClean="0"/>
              <a:t>MJO </a:t>
            </a:r>
            <a:r>
              <a:rPr lang="pt-BR" dirty="0"/>
              <a:t>é uma resposta à uma forçante independente e a propagação para leste do acoplamento entre vento e convecção seria um produto secundário </a:t>
            </a:r>
            <a:r>
              <a:rPr lang="pt-BR" dirty="0" smtClean="0"/>
              <a:t>dessa </a:t>
            </a:r>
            <a:r>
              <a:rPr lang="pt-BR" dirty="0"/>
              <a:t>resposta. </a:t>
            </a:r>
            <a:endParaRPr lang="pt-BR" dirty="0" smtClean="0"/>
          </a:p>
          <a:p>
            <a:pPr marL="457200" indent="-457200" algn="just">
              <a:buAutoNum type="arabicParenBoth"/>
            </a:pPr>
            <a:r>
              <a:rPr lang="pt-BR" dirty="0" smtClean="0"/>
              <a:t>MJO </a:t>
            </a:r>
            <a:r>
              <a:rPr lang="pt-BR" dirty="0"/>
              <a:t>cria a sua própria fonte de energia através da instabilidade atmosférica.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988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Wingdings 3</vt:lpstr>
      <vt:lpstr>Facetado</vt:lpstr>
      <vt:lpstr>Tema do Office</vt:lpstr>
      <vt:lpstr>MADDEN-JULIAN OSCILLATION</vt:lpstr>
      <vt:lpstr>Apresentação</vt:lpstr>
      <vt:lpstr>1 Introdução</vt:lpstr>
      <vt:lpstr>1 Introdução</vt:lpstr>
      <vt:lpstr>2 Observações</vt:lpstr>
      <vt:lpstr>Apresentação do PowerPoint</vt:lpstr>
      <vt:lpstr>2 Observações</vt:lpstr>
      <vt:lpstr>Apresentação do PowerPoint</vt:lpstr>
      <vt:lpstr>3 Mecanismos</vt:lpstr>
      <vt:lpstr>3 Mecanismos</vt:lpstr>
      <vt:lpstr>4 Simulações numéricas</vt:lpstr>
      <vt:lpstr>5 Interação oceano-atmosfera</vt:lpstr>
      <vt:lpstr>5 Interação oceano-atmosfera</vt:lpstr>
      <vt:lpstr>Apresentação do PowerPoint</vt:lpstr>
      <vt:lpstr>6 Influência no ENSO</vt:lpstr>
      <vt:lpstr>Apresentação do PowerPoint</vt:lpstr>
      <vt:lpstr>Apresentação do PowerPoint</vt:lpstr>
      <vt:lpstr>7 Conclusões</vt:lpstr>
      <vt:lpstr>Referência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106</cp:revision>
  <dcterms:created xsi:type="dcterms:W3CDTF">2019-08-12T18:49:57Z</dcterms:created>
  <dcterms:modified xsi:type="dcterms:W3CDTF">2019-09-03T18:38:05Z</dcterms:modified>
</cp:coreProperties>
</file>