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068D57-6B76-4BC2-A648-8C926D9A21AF}"/>
              </a:ext>
            </a:extLst>
          </p:cNvPr>
          <p:cNvGrpSpPr/>
          <p:nvPr/>
        </p:nvGrpSpPr>
        <p:grpSpPr>
          <a:xfrm>
            <a:off x="0" y="5842"/>
            <a:ext cx="12192000" cy="6852158"/>
            <a:chOff x="0" y="5842"/>
            <a:chExt cx="9906000" cy="6852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6CFA1D-590F-4F8A-B99C-9A3BEB5F770F}"/>
                </a:ext>
              </a:extLst>
            </p:cNvPr>
            <p:cNvGrpSpPr/>
            <p:nvPr/>
          </p:nvGrpSpPr>
          <p:grpSpPr>
            <a:xfrm>
              <a:off x="0" y="5842"/>
              <a:ext cx="9906000" cy="2416466"/>
              <a:chOff x="0" y="5842"/>
              <a:chExt cx="9906000" cy="2416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0CD864-F9DB-4BF7-AA75-236B73294E1E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blipFill dpi="0"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04A894-882D-49BC-BFA8-A95D28B68579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solidFill>
                <a:srgbClr val="002060">
                  <a:alpha val="88000"/>
                </a:srgb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0B3C7F-1109-41AB-9D25-EB7688187ADB}"/>
                </a:ext>
              </a:extLst>
            </p:cNvPr>
            <p:cNvSpPr/>
            <p:nvPr/>
          </p:nvSpPr>
          <p:spPr>
            <a:xfrm>
              <a:off x="0" y="2422308"/>
              <a:ext cx="9906000" cy="4435692"/>
            </a:xfrm>
            <a:prstGeom prst="rect">
              <a:avLst/>
            </a:prstGeom>
            <a:blipFill dpi="0" rotWithShape="1">
              <a:blip r:embed="rId4">
                <a:alphaModFix amt="28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LightScreen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99609BC-009D-45E0-A018-3BF21989D822}"/>
              </a:ext>
            </a:extLst>
          </p:cNvPr>
          <p:cNvSpPr txBox="1">
            <a:spLocks/>
          </p:cNvSpPr>
          <p:nvPr/>
        </p:nvSpPr>
        <p:spPr>
          <a:xfrm>
            <a:off x="0" y="840940"/>
            <a:ext cx="12081164" cy="7592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Energy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Dispersion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in a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Barotropic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Atmosphere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0" y="2446935"/>
            <a:ext cx="3906983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Brian J. </a:t>
            </a:r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Hoskins</a:t>
            </a:r>
            <a:endParaRPr lang="pt-BR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0E4041-1715-4E8D-B75F-9FD1BF2938EE}"/>
              </a:ext>
            </a:extLst>
          </p:cNvPr>
          <p:cNvSpPr txBox="1">
            <a:spLocks/>
          </p:cNvSpPr>
          <p:nvPr/>
        </p:nvSpPr>
        <p:spPr>
          <a:xfrm>
            <a:off x="5353957" y="2960069"/>
            <a:ext cx="6759953" cy="1190742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HOSKINS, B. J.; SIMMONS, A. J.; ANDREWS, D. G. Energy dispersion in a barotropic atmosphere.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Quarterly Journal of the Royal Meteorological Society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v. 103, n. 438, p. 553-567, 1977.</a:t>
            </a:r>
            <a:endParaRPr lang="pt-B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8318345" y="6422072"/>
            <a:ext cx="3976915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Elaboração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-15863" y="3974958"/>
            <a:ext cx="3906983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Adrian J. Simmons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5A470-C242-4A37-9331-F155F5455CEF}"/>
              </a:ext>
            </a:extLst>
          </p:cNvPr>
          <p:cNvSpPr/>
          <p:nvPr/>
        </p:nvSpPr>
        <p:spPr>
          <a:xfrm>
            <a:off x="0" y="3135070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Reading, Reading - United Kingdom</a:t>
            </a:r>
            <a:endParaRPr lang="pt-B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219C7E-AD60-4074-89DA-19ABCEC6B25C}"/>
              </a:ext>
            </a:extLst>
          </p:cNvPr>
          <p:cNvSpPr/>
          <p:nvPr/>
        </p:nvSpPr>
        <p:spPr>
          <a:xfrm>
            <a:off x="-1972" y="4640154"/>
            <a:ext cx="5989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Centre for Medium-Range Weather Forecasts,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Reading, United Kingdom</a:t>
            </a:r>
            <a:endParaRPr lang="pt-B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734D737-2BBE-40B0-8A67-3735BF4F68A1}"/>
              </a:ext>
            </a:extLst>
          </p:cNvPr>
          <p:cNvSpPr txBox="1">
            <a:spLocks/>
          </p:cNvSpPr>
          <p:nvPr/>
        </p:nvSpPr>
        <p:spPr>
          <a:xfrm>
            <a:off x="-15863" y="5550874"/>
            <a:ext cx="3906983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David G. Andrews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0EBAB2-1752-4A20-84B4-3B6E11193D71}"/>
              </a:ext>
            </a:extLst>
          </p:cNvPr>
          <p:cNvSpPr/>
          <p:nvPr/>
        </p:nvSpPr>
        <p:spPr>
          <a:xfrm>
            <a:off x="-15863" y="6252671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Oxford, Oxford – United Kingdom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6ECD74-3568-4460-B9AB-8C96510BC785}"/>
              </a:ext>
            </a:extLst>
          </p:cNvPr>
          <p:cNvSpPr/>
          <p:nvPr/>
        </p:nvSpPr>
        <p:spPr>
          <a:xfrm>
            <a:off x="8577" y="4093900"/>
            <a:ext cx="12067312" cy="76956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2735C2-3DB6-4F60-8535-DFB35F672BAA}"/>
              </a:ext>
            </a:extLst>
          </p:cNvPr>
          <p:cNvSpPr/>
          <p:nvPr/>
        </p:nvSpPr>
        <p:spPr>
          <a:xfrm>
            <a:off x="55420" y="651423"/>
            <a:ext cx="12067312" cy="13713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3E00A-A4A2-4B98-973C-352A7E4DCB3C}"/>
              </a:ext>
            </a:extLst>
          </p:cNvPr>
          <p:cNvSpPr txBox="1">
            <a:spLocks/>
          </p:cNvSpPr>
          <p:nvPr/>
        </p:nvSpPr>
        <p:spPr>
          <a:xfrm>
            <a:off x="56737" y="528011"/>
            <a:ext cx="11858171" cy="4381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Compreensão de Experimentos Numéricos que envolvem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instabilidade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baroclínica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desenvolvimento sucessivo de ondas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baroclínicas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perpassa pelo prévio estudo da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 de Dispersão de Energia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Teoria da Dispersão de Energia fora desenvolvida por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(1945) e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(1949);</a:t>
            </a:r>
          </a:p>
          <a:p>
            <a:pPr algn="just"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Estacionárias de Vorticidade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originar sucessão de cavados e cristas (precursoras na movimentação da Velocidade de Grupo). Falta de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da Teoria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devido a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Instabilidade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Baroclínica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Charney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(1947) e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Eady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(1949)</a:t>
            </a:r>
          </a:p>
          <a:p>
            <a:pPr algn="just"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Para Compreender os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efeitos de amplas cadeias de montanhas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crucial o entendimento dos efeitos de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de vorticidade sobre o fluxo resultante</a:t>
            </a:r>
          </a:p>
          <a:p>
            <a:pPr algn="just"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Trabalhos de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Fultz and Long (1951), Long (1952) 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Frenzen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(1955)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observaram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Ondas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induzidas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obstáculos</a:t>
            </a: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4F047D-FFB2-4884-BAAF-830C46819A2F}"/>
              </a:ext>
            </a:extLst>
          </p:cNvPr>
          <p:cNvSpPr txBox="1">
            <a:spLocks/>
          </p:cNvSpPr>
          <p:nvPr/>
        </p:nvSpPr>
        <p:spPr>
          <a:xfrm>
            <a:off x="56737" y="-22183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9E913-E324-4BCB-9CC8-5362146C215C}"/>
              </a:ext>
            </a:extLst>
          </p:cNvPr>
          <p:cNvGrpSpPr/>
          <p:nvPr/>
        </p:nvGrpSpPr>
        <p:grpSpPr>
          <a:xfrm>
            <a:off x="99619" y="5060922"/>
            <a:ext cx="11992761" cy="80123"/>
            <a:chOff x="99619" y="5060922"/>
            <a:chExt cx="11992761" cy="801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475E88-5A1F-4E13-85E3-3B726389EC73}"/>
                </a:ext>
              </a:extLst>
            </p:cNvPr>
            <p:cNvCxnSpPr>
              <a:cxnSpLocks/>
            </p:cNvCxnSpPr>
            <p:nvPr/>
          </p:nvCxnSpPr>
          <p:spPr>
            <a:xfrm>
              <a:off x="99619" y="5060922"/>
              <a:ext cx="11981545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46E656-7340-403C-AA01-6B5C17368AE2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5" y="5141045"/>
              <a:ext cx="11981545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52F250E-46E6-4E43-A562-CAB7141E2AC2}"/>
              </a:ext>
            </a:extLst>
          </p:cNvPr>
          <p:cNvSpPr txBox="1">
            <a:spLocks/>
          </p:cNvSpPr>
          <p:nvPr/>
        </p:nvSpPr>
        <p:spPr>
          <a:xfrm>
            <a:off x="110835" y="5592923"/>
            <a:ext cx="12135263" cy="126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principal objetivo desse trabalho consiste em mostrar como as ideias clássicas de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propagação de energia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modificadas pelo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tratamento correto dos efeitos esféricos</a:t>
            </a:r>
            <a:endParaRPr lang="pt-BR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E843BDE-1D65-4E70-823B-451086D1B779}"/>
              </a:ext>
            </a:extLst>
          </p:cNvPr>
          <p:cNvSpPr txBox="1">
            <a:spLocks/>
          </p:cNvSpPr>
          <p:nvPr/>
        </p:nvSpPr>
        <p:spPr>
          <a:xfrm>
            <a:off x="110835" y="5198007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01E3EE-04F4-49BC-82AB-DCFA262EB160}"/>
              </a:ext>
            </a:extLst>
          </p:cNvPr>
          <p:cNvCxnSpPr>
            <a:cxnSpLocks/>
          </p:cNvCxnSpPr>
          <p:nvPr/>
        </p:nvCxnSpPr>
        <p:spPr>
          <a:xfrm>
            <a:off x="94344" y="3284536"/>
            <a:ext cx="11981545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9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EA070E-7CEC-4307-A29D-68F628D4A506}"/>
              </a:ext>
            </a:extLst>
          </p:cNvPr>
          <p:cNvSpPr/>
          <p:nvPr/>
        </p:nvSpPr>
        <p:spPr>
          <a:xfrm>
            <a:off x="10178074" y="22723"/>
            <a:ext cx="1964111" cy="391253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61614F-03DE-4429-BF3C-669D86C644EA}"/>
              </a:ext>
            </a:extLst>
          </p:cNvPr>
          <p:cNvSpPr txBox="1">
            <a:spLocks/>
          </p:cNvSpPr>
          <p:nvPr/>
        </p:nvSpPr>
        <p:spPr>
          <a:xfrm>
            <a:off x="1462203" y="77261"/>
            <a:ext cx="3935161" cy="412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2.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Hemisférico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B1CD5F-0ED4-43BD-91C0-5A8A076B4C33}"/>
              </a:ext>
            </a:extLst>
          </p:cNvPr>
          <p:cNvSpPr txBox="1">
            <a:spLocks/>
          </p:cNvSpPr>
          <p:nvPr/>
        </p:nvSpPr>
        <p:spPr>
          <a:xfrm>
            <a:off x="6514685" y="127636"/>
            <a:ext cx="4253129" cy="277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3.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Esférico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1F651-1145-40E6-8BF3-351B052B0640}"/>
              </a:ext>
            </a:extLst>
          </p:cNvPr>
          <p:cNvGrpSpPr/>
          <p:nvPr/>
        </p:nvGrpSpPr>
        <p:grpSpPr>
          <a:xfrm>
            <a:off x="1940748" y="812582"/>
            <a:ext cx="3554356" cy="5054759"/>
            <a:chOff x="0" y="0"/>
            <a:chExt cx="3943350" cy="51625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46FCB-6181-426A-8C20-AA9DFDCCC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18" t="39064" r="49836" b="41782"/>
            <a:stretch/>
          </p:blipFill>
          <p:spPr>
            <a:xfrm>
              <a:off x="0" y="1990724"/>
              <a:ext cx="3876675" cy="10858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8283E5-8A1C-485D-90DB-3AC2C4796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18" t="18735" r="49553" b="62784"/>
            <a:stretch/>
          </p:blipFill>
          <p:spPr>
            <a:xfrm>
              <a:off x="9526" y="0"/>
              <a:ext cx="3905250" cy="10477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C4FFCA-66D9-42DF-844E-E230767AA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19" t="18735" r="10351" b="62616"/>
            <a:stretch/>
          </p:blipFill>
          <p:spPr>
            <a:xfrm>
              <a:off x="38100" y="1019175"/>
              <a:ext cx="3905250" cy="10572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F95257-6375-4314-A472-97FD34B4D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19" t="38728" r="10351" b="42287"/>
            <a:stretch/>
          </p:blipFill>
          <p:spPr>
            <a:xfrm>
              <a:off x="38100" y="3038474"/>
              <a:ext cx="3905250" cy="10763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B71DBB-0087-4420-B2FE-D6F9B199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18" t="59394" r="49836" b="21620"/>
            <a:stretch/>
          </p:blipFill>
          <p:spPr>
            <a:xfrm>
              <a:off x="0" y="4086225"/>
              <a:ext cx="3876675" cy="107632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1AAC50-E3FC-465C-A1E4-2B3AB83CA1A9}"/>
              </a:ext>
            </a:extLst>
          </p:cNvPr>
          <p:cNvGrpSpPr/>
          <p:nvPr/>
        </p:nvGrpSpPr>
        <p:grpSpPr>
          <a:xfrm>
            <a:off x="6423694" y="710439"/>
            <a:ext cx="3575357" cy="5049197"/>
            <a:chOff x="0" y="0"/>
            <a:chExt cx="3243045" cy="65724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8F1050-4D19-4A89-9BBF-5E551AF18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35" t="24988" r="49111" b="48632"/>
            <a:stretch/>
          </p:blipFill>
          <p:spPr>
            <a:xfrm>
              <a:off x="0" y="0"/>
              <a:ext cx="3200400" cy="16859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0E608C-E9B1-476D-87E7-A88B1552A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974" t="52114" r="20664" b="21653"/>
            <a:stretch/>
          </p:blipFill>
          <p:spPr>
            <a:xfrm>
              <a:off x="19049" y="4895850"/>
              <a:ext cx="3223996" cy="16765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1456B6-871E-4436-A4F4-A924E5F3C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57" t="24988" r="20664" b="49377"/>
            <a:stretch/>
          </p:blipFill>
          <p:spPr>
            <a:xfrm>
              <a:off x="19049" y="1657351"/>
              <a:ext cx="3214471" cy="16383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E17890-7348-4B08-B849-0C6F8CD05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35" t="52560" r="49111" b="21653"/>
            <a:stretch/>
          </p:blipFill>
          <p:spPr>
            <a:xfrm>
              <a:off x="9525" y="3305175"/>
              <a:ext cx="3200400" cy="1647986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A181E3-3AD7-41D4-967B-23FB5DDEA9F7}"/>
              </a:ext>
            </a:extLst>
          </p:cNvPr>
          <p:cNvCxnSpPr>
            <a:cxnSpLocks/>
          </p:cNvCxnSpPr>
          <p:nvPr/>
        </p:nvCxnSpPr>
        <p:spPr>
          <a:xfrm>
            <a:off x="166254" y="483006"/>
            <a:ext cx="9984110" cy="10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D5090334-81EF-4E57-8A45-20195FF933CE}"/>
              </a:ext>
            </a:extLst>
          </p:cNvPr>
          <p:cNvSpPr txBox="1">
            <a:spLocks/>
          </p:cNvSpPr>
          <p:nvPr/>
        </p:nvSpPr>
        <p:spPr>
          <a:xfrm>
            <a:off x="72828" y="5860974"/>
            <a:ext cx="5546007" cy="661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Propagação de Energia se move para LESTE com muita pouca dispersão e os Centros de Vorticidade e Cada componente da Onda de Rossby se move para OESTE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A7FB88C-9977-4331-A05E-11A3CEA1365B}"/>
              </a:ext>
            </a:extLst>
          </p:cNvPr>
          <p:cNvSpPr txBox="1">
            <a:spLocks/>
          </p:cNvSpPr>
          <p:nvPr/>
        </p:nvSpPr>
        <p:spPr>
          <a:xfrm>
            <a:off x="19572" y="3935260"/>
            <a:ext cx="1858434" cy="1979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Barotrópica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repouso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fluxo Zonal Inicial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Pertubação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Incial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(Área de Vorticidade Positiva) situada no HN.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‘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de vorticidade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A780FEE-F160-448F-8C2B-2827DBD1D627}"/>
              </a:ext>
            </a:extLst>
          </p:cNvPr>
          <p:cNvSpPr txBox="1">
            <a:spLocks/>
          </p:cNvSpPr>
          <p:nvPr/>
        </p:nvSpPr>
        <p:spPr>
          <a:xfrm>
            <a:off x="3581867" y="561661"/>
            <a:ext cx="383845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EA2D0F2-288B-4699-AEC5-E7AEB7FE3594}"/>
              </a:ext>
            </a:extLst>
          </p:cNvPr>
          <p:cNvSpPr txBox="1">
            <a:spLocks/>
          </p:cNvSpPr>
          <p:nvPr/>
        </p:nvSpPr>
        <p:spPr>
          <a:xfrm>
            <a:off x="2920393" y="565628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BACD162-2B32-49A1-AEAF-40BDAB437CD1}"/>
              </a:ext>
            </a:extLst>
          </p:cNvPr>
          <p:cNvSpPr txBox="1">
            <a:spLocks/>
          </p:cNvSpPr>
          <p:nvPr/>
        </p:nvSpPr>
        <p:spPr>
          <a:xfrm>
            <a:off x="1797514" y="579741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3E268B0-4E38-4181-B36A-E62F378E891C}"/>
              </a:ext>
            </a:extLst>
          </p:cNvPr>
          <p:cNvSpPr txBox="1">
            <a:spLocks/>
          </p:cNvSpPr>
          <p:nvPr/>
        </p:nvSpPr>
        <p:spPr>
          <a:xfrm>
            <a:off x="5050761" y="561661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C21659A-CB86-4836-A4C9-0B4AABD712BE}"/>
              </a:ext>
            </a:extLst>
          </p:cNvPr>
          <p:cNvSpPr txBox="1">
            <a:spLocks/>
          </p:cNvSpPr>
          <p:nvPr/>
        </p:nvSpPr>
        <p:spPr>
          <a:xfrm>
            <a:off x="4026426" y="553861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905EDB8-6C82-4A16-A17F-1AC4554F7332}"/>
              </a:ext>
            </a:extLst>
          </p:cNvPr>
          <p:cNvSpPr txBox="1">
            <a:spLocks/>
          </p:cNvSpPr>
          <p:nvPr/>
        </p:nvSpPr>
        <p:spPr>
          <a:xfrm>
            <a:off x="1740241" y="1434152"/>
            <a:ext cx="383845" cy="28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A607B7A-3EAD-41C7-A11E-1768BBA51B9B}"/>
              </a:ext>
            </a:extLst>
          </p:cNvPr>
          <p:cNvSpPr txBox="1">
            <a:spLocks/>
          </p:cNvSpPr>
          <p:nvPr/>
        </p:nvSpPr>
        <p:spPr>
          <a:xfrm>
            <a:off x="1603326" y="965091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60ºN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E0F96D7-26B1-4576-BC4A-427DF290CBAF}"/>
              </a:ext>
            </a:extLst>
          </p:cNvPr>
          <p:cNvSpPr txBox="1">
            <a:spLocks/>
          </p:cNvSpPr>
          <p:nvPr/>
        </p:nvSpPr>
        <p:spPr>
          <a:xfrm>
            <a:off x="6460293" y="1167729"/>
            <a:ext cx="383845" cy="28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7B91217-66BF-40D0-AE98-2F7AAA92BDA5}"/>
              </a:ext>
            </a:extLst>
          </p:cNvPr>
          <p:cNvSpPr txBox="1">
            <a:spLocks/>
          </p:cNvSpPr>
          <p:nvPr/>
        </p:nvSpPr>
        <p:spPr>
          <a:xfrm>
            <a:off x="6056674" y="841852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60ºN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8D40262-B34D-44D4-BFBF-0DCCC0C0E828}"/>
              </a:ext>
            </a:extLst>
          </p:cNvPr>
          <p:cNvSpPr txBox="1">
            <a:spLocks/>
          </p:cNvSpPr>
          <p:nvPr/>
        </p:nvSpPr>
        <p:spPr>
          <a:xfrm>
            <a:off x="6028647" y="1592051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9507A86-6851-48F4-BD12-615D1354975A}"/>
              </a:ext>
            </a:extLst>
          </p:cNvPr>
          <p:cNvSpPr txBox="1">
            <a:spLocks/>
          </p:cNvSpPr>
          <p:nvPr/>
        </p:nvSpPr>
        <p:spPr>
          <a:xfrm>
            <a:off x="8073421" y="476336"/>
            <a:ext cx="383845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5FAF9EE-BC72-4F9C-80AA-D7DE434BC6ED}"/>
              </a:ext>
            </a:extLst>
          </p:cNvPr>
          <p:cNvSpPr txBox="1">
            <a:spLocks/>
          </p:cNvSpPr>
          <p:nvPr/>
        </p:nvSpPr>
        <p:spPr>
          <a:xfrm>
            <a:off x="7411947" y="480303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7DCFF4D2-F316-4A27-AC9C-C9640E3707FC}"/>
              </a:ext>
            </a:extLst>
          </p:cNvPr>
          <p:cNvSpPr txBox="1">
            <a:spLocks/>
          </p:cNvSpPr>
          <p:nvPr/>
        </p:nvSpPr>
        <p:spPr>
          <a:xfrm>
            <a:off x="6247742" y="499140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99569DD-8AC0-4CEF-98C9-7316ACBAA4DD}"/>
              </a:ext>
            </a:extLst>
          </p:cNvPr>
          <p:cNvSpPr txBox="1">
            <a:spLocks/>
          </p:cNvSpPr>
          <p:nvPr/>
        </p:nvSpPr>
        <p:spPr>
          <a:xfrm>
            <a:off x="9542315" y="476336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4C3EC602-C531-4367-8E82-11A2B58F9BCC}"/>
              </a:ext>
            </a:extLst>
          </p:cNvPr>
          <p:cNvSpPr txBox="1">
            <a:spLocks/>
          </p:cNvSpPr>
          <p:nvPr/>
        </p:nvSpPr>
        <p:spPr>
          <a:xfrm>
            <a:off x="8517980" y="468536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7AD3152E-2134-419B-B1D8-72BEA735C503}"/>
              </a:ext>
            </a:extLst>
          </p:cNvPr>
          <p:cNvSpPr txBox="1">
            <a:spLocks/>
          </p:cNvSpPr>
          <p:nvPr/>
        </p:nvSpPr>
        <p:spPr>
          <a:xfrm>
            <a:off x="10087238" y="4127663"/>
            <a:ext cx="1942373" cy="2013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Barotrópica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repouso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 testado para toda a Esfera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fluxo Zonal Inicial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Pertubação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Incial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(Área de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Vorticidade Positiva) situada no HN.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‘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de vorticidade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09571233-DBAD-44EB-B018-73F745F6DFDB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495104" y="2328077"/>
            <a:ext cx="949591" cy="2849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77857CE-C3AA-454F-8116-BA75D7381B16}"/>
              </a:ext>
            </a:extLst>
          </p:cNvPr>
          <p:cNvSpPr/>
          <p:nvPr/>
        </p:nvSpPr>
        <p:spPr>
          <a:xfrm>
            <a:off x="2040027" y="1851019"/>
            <a:ext cx="3407564" cy="90000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6279B3-B981-4FE6-BAA0-B24FAD03FF12}"/>
              </a:ext>
            </a:extLst>
          </p:cNvPr>
          <p:cNvSpPr/>
          <p:nvPr/>
        </p:nvSpPr>
        <p:spPr>
          <a:xfrm>
            <a:off x="6492209" y="2034604"/>
            <a:ext cx="3459827" cy="124427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E69FA036-79CB-4294-B99A-9A8705F11BE4}"/>
              </a:ext>
            </a:extLst>
          </p:cNvPr>
          <p:cNvSpPr txBox="1">
            <a:spLocks/>
          </p:cNvSpPr>
          <p:nvPr/>
        </p:nvSpPr>
        <p:spPr>
          <a:xfrm>
            <a:off x="5016552" y="920392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0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7B32BC8-EE2E-4B11-8548-5AAB04FA398E}"/>
              </a:ext>
            </a:extLst>
          </p:cNvPr>
          <p:cNvSpPr txBox="1">
            <a:spLocks/>
          </p:cNvSpPr>
          <p:nvPr/>
        </p:nvSpPr>
        <p:spPr>
          <a:xfrm>
            <a:off x="5044826" y="1878597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0D2790C6-8639-47E2-B978-2DCC634667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4134" y="2802776"/>
                <a:ext cx="583675" cy="3237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pt-BR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0D2790C6-8639-47E2-B978-2DCC6346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34" y="2802776"/>
                <a:ext cx="583675" cy="323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le 1">
                <a:extLst>
                  <a:ext uri="{FF2B5EF4-FFF2-40B4-BE49-F238E27FC236}">
                    <a16:creationId xmlns:a16="http://schemas.microsoft.com/office/drawing/2014/main" id="{A5A87CAD-CBD2-442B-B915-45D7DCC10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284" y="3865185"/>
                <a:ext cx="583675" cy="3237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pt-BR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itle 1">
                <a:extLst>
                  <a:ext uri="{FF2B5EF4-FFF2-40B4-BE49-F238E27FC236}">
                    <a16:creationId xmlns:a16="http://schemas.microsoft.com/office/drawing/2014/main" id="{A5A87CAD-CBD2-442B-B915-45D7DCC1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84" y="3865185"/>
                <a:ext cx="583675" cy="323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>
            <a:extLst>
              <a:ext uri="{FF2B5EF4-FFF2-40B4-BE49-F238E27FC236}">
                <a16:creationId xmlns:a16="http://schemas.microsoft.com/office/drawing/2014/main" id="{AA3050EB-7741-4418-8678-0A169831FD63}"/>
              </a:ext>
            </a:extLst>
          </p:cNvPr>
          <p:cNvSpPr txBox="1">
            <a:spLocks/>
          </p:cNvSpPr>
          <p:nvPr/>
        </p:nvSpPr>
        <p:spPr>
          <a:xfrm>
            <a:off x="5022137" y="4866193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8E500675-30B6-4FF3-976B-E47B011174DA}"/>
              </a:ext>
            </a:extLst>
          </p:cNvPr>
          <p:cNvSpPr txBox="1">
            <a:spLocks/>
          </p:cNvSpPr>
          <p:nvPr/>
        </p:nvSpPr>
        <p:spPr>
          <a:xfrm>
            <a:off x="9530707" y="757558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0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EB996CD-6939-4486-A4E1-EBFEBE15F4D6}"/>
              </a:ext>
            </a:extLst>
          </p:cNvPr>
          <p:cNvSpPr txBox="1">
            <a:spLocks/>
          </p:cNvSpPr>
          <p:nvPr/>
        </p:nvSpPr>
        <p:spPr>
          <a:xfrm>
            <a:off x="9567775" y="2030268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itle 1">
                <a:extLst>
                  <a:ext uri="{FF2B5EF4-FFF2-40B4-BE49-F238E27FC236}">
                    <a16:creationId xmlns:a16="http://schemas.microsoft.com/office/drawing/2014/main" id="{A097A621-5314-4521-B2AC-4F26E9A337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5483" y="3255216"/>
                <a:ext cx="583675" cy="3237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pt-BR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itle 1">
                <a:extLst>
                  <a:ext uri="{FF2B5EF4-FFF2-40B4-BE49-F238E27FC236}">
                    <a16:creationId xmlns:a16="http://schemas.microsoft.com/office/drawing/2014/main" id="{A097A621-5314-4521-B2AC-4F26E9A33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483" y="3255216"/>
                <a:ext cx="583675" cy="323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itle 1">
            <a:extLst>
              <a:ext uri="{FF2B5EF4-FFF2-40B4-BE49-F238E27FC236}">
                <a16:creationId xmlns:a16="http://schemas.microsoft.com/office/drawing/2014/main" id="{9373BBDC-286C-4FC2-9D29-A7E2BEB0FEAD}"/>
              </a:ext>
            </a:extLst>
          </p:cNvPr>
          <p:cNvSpPr txBox="1">
            <a:spLocks/>
          </p:cNvSpPr>
          <p:nvPr/>
        </p:nvSpPr>
        <p:spPr>
          <a:xfrm>
            <a:off x="9552181" y="4487960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620A8488-0992-4D4C-ADB9-FA343A0C6328}"/>
              </a:ext>
            </a:extLst>
          </p:cNvPr>
          <p:cNvSpPr txBox="1">
            <a:spLocks/>
          </p:cNvSpPr>
          <p:nvPr/>
        </p:nvSpPr>
        <p:spPr>
          <a:xfrm>
            <a:off x="7798065" y="93797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6E73E879-B81D-434E-A010-162E2908894C}"/>
              </a:ext>
            </a:extLst>
          </p:cNvPr>
          <p:cNvSpPr txBox="1">
            <a:spLocks/>
          </p:cNvSpPr>
          <p:nvPr/>
        </p:nvSpPr>
        <p:spPr>
          <a:xfrm>
            <a:off x="7670283" y="2271894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D6269429-28D1-494B-A933-688B46322CDB}"/>
              </a:ext>
            </a:extLst>
          </p:cNvPr>
          <p:cNvSpPr txBox="1">
            <a:spLocks/>
          </p:cNvSpPr>
          <p:nvPr/>
        </p:nvSpPr>
        <p:spPr>
          <a:xfrm>
            <a:off x="8274959" y="2496862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F5E4E346-48F6-4649-896F-96376763532C}"/>
              </a:ext>
            </a:extLst>
          </p:cNvPr>
          <p:cNvSpPr txBox="1">
            <a:spLocks/>
          </p:cNvSpPr>
          <p:nvPr/>
        </p:nvSpPr>
        <p:spPr>
          <a:xfrm>
            <a:off x="7603996" y="350053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DCEBBFDB-6ED1-411C-8842-44A846B46A29}"/>
              </a:ext>
            </a:extLst>
          </p:cNvPr>
          <p:cNvSpPr txBox="1">
            <a:spLocks/>
          </p:cNvSpPr>
          <p:nvPr/>
        </p:nvSpPr>
        <p:spPr>
          <a:xfrm>
            <a:off x="8165428" y="350053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C6DF94F7-F696-457F-AC89-76C812DD7B2E}"/>
              </a:ext>
            </a:extLst>
          </p:cNvPr>
          <p:cNvSpPr txBox="1">
            <a:spLocks/>
          </p:cNvSpPr>
          <p:nvPr/>
        </p:nvSpPr>
        <p:spPr>
          <a:xfrm>
            <a:off x="8511884" y="4638352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A4A2FC4-AB24-4DF3-B886-1652DD0AE12F}"/>
              </a:ext>
            </a:extLst>
          </p:cNvPr>
          <p:cNvSpPr txBox="1">
            <a:spLocks/>
          </p:cNvSpPr>
          <p:nvPr/>
        </p:nvSpPr>
        <p:spPr>
          <a:xfrm>
            <a:off x="6349277" y="497054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129FAB68-718D-4D4E-A970-330FA62B2BCB}"/>
              </a:ext>
            </a:extLst>
          </p:cNvPr>
          <p:cNvSpPr txBox="1">
            <a:spLocks/>
          </p:cNvSpPr>
          <p:nvPr/>
        </p:nvSpPr>
        <p:spPr>
          <a:xfrm>
            <a:off x="7581753" y="5248594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038CD238-02E1-411F-8032-1B99595D70B4}"/>
              </a:ext>
            </a:extLst>
          </p:cNvPr>
          <p:cNvSpPr txBox="1">
            <a:spLocks/>
          </p:cNvSpPr>
          <p:nvPr/>
        </p:nvSpPr>
        <p:spPr>
          <a:xfrm>
            <a:off x="7631122" y="492484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E5F304F-7F30-4D92-866A-A1849CD51F29}"/>
              </a:ext>
            </a:extLst>
          </p:cNvPr>
          <p:cNvSpPr txBox="1">
            <a:spLocks/>
          </p:cNvSpPr>
          <p:nvPr/>
        </p:nvSpPr>
        <p:spPr>
          <a:xfrm>
            <a:off x="7518003" y="446833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BE3309C8-5092-49F3-8F55-89B6BF074B47}"/>
              </a:ext>
            </a:extLst>
          </p:cNvPr>
          <p:cNvSpPr txBox="1">
            <a:spLocks/>
          </p:cNvSpPr>
          <p:nvPr/>
        </p:nvSpPr>
        <p:spPr>
          <a:xfrm>
            <a:off x="8271508" y="5152724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466FEBBB-34AE-43D5-9535-8D4286AE4655}"/>
              </a:ext>
            </a:extLst>
          </p:cNvPr>
          <p:cNvSpPr txBox="1">
            <a:spLocks/>
          </p:cNvSpPr>
          <p:nvPr/>
        </p:nvSpPr>
        <p:spPr>
          <a:xfrm>
            <a:off x="3379555" y="131915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A3D7184A-B05E-483C-9E8C-018E840AC897}"/>
              </a:ext>
            </a:extLst>
          </p:cNvPr>
          <p:cNvSpPr txBox="1">
            <a:spLocks/>
          </p:cNvSpPr>
          <p:nvPr/>
        </p:nvSpPr>
        <p:spPr>
          <a:xfrm>
            <a:off x="3294176" y="229773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8B249392-80F7-4D20-AACF-2B9F0F090CAE}"/>
              </a:ext>
            </a:extLst>
          </p:cNvPr>
          <p:cNvSpPr txBox="1">
            <a:spLocks/>
          </p:cNvSpPr>
          <p:nvPr/>
        </p:nvSpPr>
        <p:spPr>
          <a:xfrm>
            <a:off x="3665439" y="3310608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FB716E44-3CA6-4952-97FB-B99FA8F792EB}"/>
              </a:ext>
            </a:extLst>
          </p:cNvPr>
          <p:cNvSpPr txBox="1">
            <a:spLocks/>
          </p:cNvSpPr>
          <p:nvPr/>
        </p:nvSpPr>
        <p:spPr>
          <a:xfrm>
            <a:off x="3219336" y="324891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EC44DE4D-3B6C-4000-8516-6F502CFFB223}"/>
              </a:ext>
            </a:extLst>
          </p:cNvPr>
          <p:cNvSpPr txBox="1">
            <a:spLocks/>
          </p:cNvSpPr>
          <p:nvPr/>
        </p:nvSpPr>
        <p:spPr>
          <a:xfrm>
            <a:off x="3396039" y="3470915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CF9C87EB-3D63-4FCF-9441-1150C4247C6F}"/>
              </a:ext>
            </a:extLst>
          </p:cNvPr>
          <p:cNvSpPr txBox="1">
            <a:spLocks/>
          </p:cNvSpPr>
          <p:nvPr/>
        </p:nvSpPr>
        <p:spPr>
          <a:xfrm>
            <a:off x="3844998" y="4425515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0E13DADD-D34F-43FD-8903-022937D7CABD}"/>
              </a:ext>
            </a:extLst>
          </p:cNvPr>
          <p:cNvSpPr txBox="1">
            <a:spLocks/>
          </p:cNvSpPr>
          <p:nvPr/>
        </p:nvSpPr>
        <p:spPr>
          <a:xfrm>
            <a:off x="3481951" y="4041638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AED45403-1B4B-4ABF-B3FE-9784B052E915}"/>
              </a:ext>
            </a:extLst>
          </p:cNvPr>
          <p:cNvSpPr txBox="1">
            <a:spLocks/>
          </p:cNvSpPr>
          <p:nvPr/>
        </p:nvSpPr>
        <p:spPr>
          <a:xfrm>
            <a:off x="3053174" y="424594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371C855C-4F91-4E2E-8D7A-C5855CF7B866}"/>
              </a:ext>
            </a:extLst>
          </p:cNvPr>
          <p:cNvSpPr txBox="1">
            <a:spLocks/>
          </p:cNvSpPr>
          <p:nvPr/>
        </p:nvSpPr>
        <p:spPr>
          <a:xfrm>
            <a:off x="3404617" y="4532537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EE60048C-61B8-477A-AB1D-CC2C711A7A86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>
            <a:off x="5469348" y="1325519"/>
            <a:ext cx="954346" cy="3251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0A8FDB90-1CF7-428F-A1D2-6784394B5BCB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>
            <a:off x="5435006" y="3293331"/>
            <a:ext cx="999189" cy="58930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F69720DC-45B4-4569-B915-70D48C4DD8D7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5435006" y="5115635"/>
            <a:ext cx="1009689" cy="2247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tle 1">
            <a:extLst>
              <a:ext uri="{FF2B5EF4-FFF2-40B4-BE49-F238E27FC236}">
                <a16:creationId xmlns:a16="http://schemas.microsoft.com/office/drawing/2014/main" id="{00868548-E242-4218-8AFF-CB00B112F33D}"/>
              </a:ext>
            </a:extLst>
          </p:cNvPr>
          <p:cNvSpPr txBox="1">
            <a:spLocks/>
          </p:cNvSpPr>
          <p:nvPr/>
        </p:nvSpPr>
        <p:spPr>
          <a:xfrm>
            <a:off x="5961677" y="6013795"/>
            <a:ext cx="6145950" cy="821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maior grau de Dispersão quanto comparado com Experimento da Seção 2</a:t>
            </a:r>
          </a:p>
          <a:p>
            <a:pPr algn="just">
              <a:lnSpc>
                <a:spcPct val="100000"/>
              </a:lnSpc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de Forte Inclinação SW-NE e transferência de energia de energia com cruzamento no Equador (Não predito pelo Plano-β e Modelo Hemisférico)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34CC3C47-81C6-4FA2-A560-F4783116FE45}"/>
              </a:ext>
            </a:extLst>
          </p:cNvPr>
          <p:cNvSpPr txBox="1">
            <a:spLocks/>
          </p:cNvSpPr>
          <p:nvPr/>
        </p:nvSpPr>
        <p:spPr>
          <a:xfrm>
            <a:off x="4113302" y="537118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890E9EBA-1C2F-4FF3-841A-B0EB31A576B8}"/>
              </a:ext>
            </a:extLst>
          </p:cNvPr>
          <p:cNvSpPr txBox="1">
            <a:spLocks/>
          </p:cNvSpPr>
          <p:nvPr/>
        </p:nvSpPr>
        <p:spPr>
          <a:xfrm>
            <a:off x="2895813" y="531806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290918A1-98A0-4072-81EB-68B6241BAE7A}"/>
              </a:ext>
            </a:extLst>
          </p:cNvPr>
          <p:cNvSpPr txBox="1">
            <a:spLocks/>
          </p:cNvSpPr>
          <p:nvPr/>
        </p:nvSpPr>
        <p:spPr>
          <a:xfrm>
            <a:off x="3232540" y="5527354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6D54CC46-247E-4B4B-B001-588BC43CE449}"/>
              </a:ext>
            </a:extLst>
          </p:cNvPr>
          <p:cNvSpPr txBox="1">
            <a:spLocks/>
          </p:cNvSpPr>
          <p:nvPr/>
        </p:nvSpPr>
        <p:spPr>
          <a:xfrm>
            <a:off x="3619795" y="544185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62A8DF94-7D25-46B5-8BFB-45A453DA3393}"/>
              </a:ext>
            </a:extLst>
          </p:cNvPr>
          <p:cNvSpPr txBox="1">
            <a:spLocks/>
          </p:cNvSpPr>
          <p:nvPr/>
        </p:nvSpPr>
        <p:spPr>
          <a:xfrm>
            <a:off x="10151973" y="22723"/>
            <a:ext cx="2040028" cy="391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Propagação de Energia e de Ondas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do Modelo Hemisférico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Inclinação NE-SW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de Energia c/ Cruzamento no Equador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Dispersão dos Sistemas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Dissipação dos Sistemas</a:t>
            </a:r>
          </a:p>
          <a:p>
            <a:pPr algn="r"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Variação de β</a:t>
            </a:r>
          </a:p>
          <a:p>
            <a:pPr>
              <a:lnSpc>
                <a:spcPct val="100000"/>
              </a:lnSpc>
            </a:pPr>
            <a:endParaRPr 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Alongamento do Centro de Vorticidade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77D2AE-96CF-4FD0-969E-11BDDDFE64B4}"/>
              </a:ext>
            </a:extLst>
          </p:cNvPr>
          <p:cNvCxnSpPr>
            <a:cxnSpLocks/>
          </p:cNvCxnSpPr>
          <p:nvPr/>
        </p:nvCxnSpPr>
        <p:spPr>
          <a:xfrm flipV="1">
            <a:off x="8103477" y="3430025"/>
            <a:ext cx="645626" cy="697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62201EE-EF70-4E63-BE14-9A487DA9FD01}"/>
              </a:ext>
            </a:extLst>
          </p:cNvPr>
          <p:cNvCxnSpPr>
            <a:cxnSpLocks/>
          </p:cNvCxnSpPr>
          <p:nvPr/>
        </p:nvCxnSpPr>
        <p:spPr>
          <a:xfrm>
            <a:off x="6470387" y="3882636"/>
            <a:ext cx="352834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4BAEF57-F9B4-49D5-A3C8-12CD37EE2544}"/>
              </a:ext>
            </a:extLst>
          </p:cNvPr>
          <p:cNvCxnSpPr>
            <a:cxnSpLocks/>
          </p:cNvCxnSpPr>
          <p:nvPr/>
        </p:nvCxnSpPr>
        <p:spPr>
          <a:xfrm>
            <a:off x="6444695" y="5115634"/>
            <a:ext cx="352834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15AC112-4DA7-4D3B-976E-9F095304322E}"/>
              </a:ext>
            </a:extLst>
          </p:cNvPr>
          <p:cNvCxnSpPr>
            <a:cxnSpLocks/>
          </p:cNvCxnSpPr>
          <p:nvPr/>
        </p:nvCxnSpPr>
        <p:spPr>
          <a:xfrm>
            <a:off x="6492209" y="2636513"/>
            <a:ext cx="352834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54F754-DF8C-4C8E-B4C2-A59BD502BFDA}"/>
              </a:ext>
            </a:extLst>
          </p:cNvPr>
          <p:cNvCxnSpPr>
            <a:cxnSpLocks/>
          </p:cNvCxnSpPr>
          <p:nvPr/>
        </p:nvCxnSpPr>
        <p:spPr>
          <a:xfrm>
            <a:off x="6492209" y="1380886"/>
            <a:ext cx="352834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0" name="Title 1">
            <a:extLst>
              <a:ext uri="{FF2B5EF4-FFF2-40B4-BE49-F238E27FC236}">
                <a16:creationId xmlns:a16="http://schemas.microsoft.com/office/drawing/2014/main" id="{5437793A-3004-4EBF-92F9-60F36E54F478}"/>
              </a:ext>
            </a:extLst>
          </p:cNvPr>
          <p:cNvSpPr txBox="1">
            <a:spLocks/>
          </p:cNvSpPr>
          <p:nvPr/>
        </p:nvSpPr>
        <p:spPr>
          <a:xfrm>
            <a:off x="5546805" y="2457982"/>
            <a:ext cx="887389" cy="68778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Anticlonal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quite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similiar</a:t>
            </a:r>
            <a:endParaRPr lang="pt-BR" sz="9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16A95370-212C-41C2-993C-95F24F2F2603}"/>
              </a:ext>
            </a:extLst>
          </p:cNvPr>
          <p:cNvSpPr txBox="1">
            <a:spLocks/>
          </p:cNvSpPr>
          <p:nvPr/>
        </p:nvSpPr>
        <p:spPr>
          <a:xfrm>
            <a:off x="5503883" y="3718135"/>
            <a:ext cx="887389" cy="68778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Aparent</a:t>
            </a:r>
            <a:endParaRPr lang="pt-BR" sz="9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0DED701-7AA6-48FF-975F-FE4C09480C15}"/>
              </a:ext>
            </a:extLst>
          </p:cNvPr>
          <p:cNvSpPr/>
          <p:nvPr/>
        </p:nvSpPr>
        <p:spPr>
          <a:xfrm>
            <a:off x="2013593" y="2828877"/>
            <a:ext cx="3407564" cy="93401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76170B9-36F5-42E3-8101-D8DBFA7F0C8A}"/>
              </a:ext>
            </a:extLst>
          </p:cNvPr>
          <p:cNvSpPr/>
          <p:nvPr/>
        </p:nvSpPr>
        <p:spPr>
          <a:xfrm>
            <a:off x="6481439" y="3297321"/>
            <a:ext cx="3459827" cy="116218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8673966-343F-470F-85E0-EC333634282B}"/>
              </a:ext>
            </a:extLst>
          </p:cNvPr>
          <p:cNvSpPr/>
          <p:nvPr/>
        </p:nvSpPr>
        <p:spPr>
          <a:xfrm>
            <a:off x="81173" y="851938"/>
            <a:ext cx="1332695" cy="2070802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196CE37-CA67-4CA3-A328-B8822122FDA0}"/>
              </a:ext>
            </a:extLst>
          </p:cNvPr>
          <p:cNvSpPr txBox="1">
            <a:spLocks/>
          </p:cNvSpPr>
          <p:nvPr/>
        </p:nvSpPr>
        <p:spPr>
          <a:xfrm>
            <a:off x="52145" y="933008"/>
            <a:ext cx="1351244" cy="416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Convenções p/ </a:t>
            </a:r>
          </a:p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91398-C8C4-460B-AA30-C90876E9DD71}"/>
              </a:ext>
            </a:extLst>
          </p:cNvPr>
          <p:cNvCxnSpPr>
            <a:cxnSpLocks/>
          </p:cNvCxnSpPr>
          <p:nvPr/>
        </p:nvCxnSpPr>
        <p:spPr>
          <a:xfrm>
            <a:off x="184587" y="1411745"/>
            <a:ext cx="5403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7750A0A-5BAD-47B5-822E-92240A1D94B5}"/>
              </a:ext>
            </a:extLst>
          </p:cNvPr>
          <p:cNvCxnSpPr>
            <a:cxnSpLocks/>
          </p:cNvCxnSpPr>
          <p:nvPr/>
        </p:nvCxnSpPr>
        <p:spPr>
          <a:xfrm>
            <a:off x="220295" y="1885490"/>
            <a:ext cx="57842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A50F1960-8A54-403A-84BB-6AF389D277F5}"/>
              </a:ext>
            </a:extLst>
          </p:cNvPr>
          <p:cNvSpPr txBox="1">
            <a:spLocks/>
          </p:cNvSpPr>
          <p:nvPr/>
        </p:nvSpPr>
        <p:spPr>
          <a:xfrm>
            <a:off x="52145" y="1426101"/>
            <a:ext cx="2078182" cy="416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&gt; 0</a:t>
            </a:r>
            <a:endParaRPr lang="pt-B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7C32603-87CC-45E2-B2CC-4CB7981CC424}"/>
              </a:ext>
            </a:extLst>
          </p:cNvPr>
          <p:cNvCxnSpPr>
            <a:cxnSpLocks/>
          </p:cNvCxnSpPr>
          <p:nvPr/>
        </p:nvCxnSpPr>
        <p:spPr>
          <a:xfrm>
            <a:off x="193658" y="2363731"/>
            <a:ext cx="60267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id="{9F7FE9C4-FF25-4397-9884-9871D88ED0AA}"/>
              </a:ext>
            </a:extLst>
          </p:cNvPr>
          <p:cNvSpPr txBox="1">
            <a:spLocks/>
          </p:cNvSpPr>
          <p:nvPr/>
        </p:nvSpPr>
        <p:spPr>
          <a:xfrm>
            <a:off x="52145" y="1890331"/>
            <a:ext cx="2202872" cy="416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&lt; 0</a:t>
            </a:r>
            <a:endParaRPr lang="pt-B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D7F4E3DE-F0AE-4992-92C6-F572FFCE5E7A}"/>
              </a:ext>
            </a:extLst>
          </p:cNvPr>
          <p:cNvSpPr txBox="1">
            <a:spLocks/>
          </p:cNvSpPr>
          <p:nvPr/>
        </p:nvSpPr>
        <p:spPr>
          <a:xfrm>
            <a:off x="52145" y="2415671"/>
            <a:ext cx="2424545" cy="416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= 0</a:t>
            </a:r>
            <a:endParaRPr lang="pt-B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7E3F4-1E0D-42D0-BE0E-B5D6A48229C4}"/>
              </a:ext>
            </a:extLst>
          </p:cNvPr>
          <p:cNvSpPr/>
          <p:nvPr/>
        </p:nvSpPr>
        <p:spPr>
          <a:xfrm>
            <a:off x="10178074" y="757558"/>
            <a:ext cx="2013926" cy="142182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38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B1CD5F-0ED4-43BD-91C0-5A8A076B4C33}"/>
              </a:ext>
            </a:extLst>
          </p:cNvPr>
          <p:cNvSpPr txBox="1">
            <a:spLocks/>
          </p:cNvSpPr>
          <p:nvPr/>
        </p:nvSpPr>
        <p:spPr>
          <a:xfrm>
            <a:off x="5126617" y="0"/>
            <a:ext cx="5645791" cy="412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4c.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com Distribuição das Fontes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9ACA98-FB9E-4B44-92CD-36F8622C76FB}"/>
              </a:ext>
            </a:extLst>
          </p:cNvPr>
          <p:cNvGrpSpPr/>
          <p:nvPr/>
        </p:nvGrpSpPr>
        <p:grpSpPr>
          <a:xfrm>
            <a:off x="5450018" y="645073"/>
            <a:ext cx="4051155" cy="4562764"/>
            <a:chOff x="0" y="0"/>
            <a:chExt cx="3114674" cy="47199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03303D-D0AC-47A0-ABCB-F1EDC999A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500" t="23737" r="49352" b="50416"/>
            <a:stretch/>
          </p:blipFill>
          <p:spPr>
            <a:xfrm>
              <a:off x="0" y="0"/>
              <a:ext cx="3086099" cy="15932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566AC5-3640-49DD-804A-8C60C151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634" t="23738" r="21103" b="49831"/>
            <a:stretch/>
          </p:blipFill>
          <p:spPr>
            <a:xfrm>
              <a:off x="19050" y="1578985"/>
              <a:ext cx="3067050" cy="16126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B11881-D5A6-450A-8544-1EC3D3E1D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640" t="50962" r="35122" b="22903"/>
            <a:stretch/>
          </p:blipFill>
          <p:spPr>
            <a:xfrm>
              <a:off x="47947" y="3124200"/>
              <a:ext cx="3066727" cy="1595733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F2358B-E5A8-49EA-96F9-EF45584F24EC}"/>
              </a:ext>
            </a:extLst>
          </p:cNvPr>
          <p:cNvCxnSpPr/>
          <p:nvPr/>
        </p:nvCxnSpPr>
        <p:spPr>
          <a:xfrm>
            <a:off x="108068" y="412038"/>
            <a:ext cx="119906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6DA96757-5787-4819-8DB9-EA2A077F57BF}"/>
              </a:ext>
            </a:extLst>
          </p:cNvPr>
          <p:cNvSpPr txBox="1">
            <a:spLocks/>
          </p:cNvSpPr>
          <p:nvPr/>
        </p:nvSpPr>
        <p:spPr>
          <a:xfrm>
            <a:off x="7296734" y="412038"/>
            <a:ext cx="383845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3F998DE-424C-47CA-A65D-75B1285DE5A9}"/>
              </a:ext>
            </a:extLst>
          </p:cNvPr>
          <p:cNvSpPr txBox="1">
            <a:spLocks/>
          </p:cNvSpPr>
          <p:nvPr/>
        </p:nvSpPr>
        <p:spPr>
          <a:xfrm>
            <a:off x="6635260" y="416005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CF33D33-9737-4881-AFAC-7479C64DDE1A}"/>
              </a:ext>
            </a:extLst>
          </p:cNvPr>
          <p:cNvSpPr txBox="1">
            <a:spLocks/>
          </p:cNvSpPr>
          <p:nvPr/>
        </p:nvSpPr>
        <p:spPr>
          <a:xfrm>
            <a:off x="5312163" y="451053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C3F7F13-ED10-4BE4-9CE1-20E44C4AC5AD}"/>
              </a:ext>
            </a:extLst>
          </p:cNvPr>
          <p:cNvSpPr txBox="1">
            <a:spLocks/>
          </p:cNvSpPr>
          <p:nvPr/>
        </p:nvSpPr>
        <p:spPr>
          <a:xfrm>
            <a:off x="9104561" y="412038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3EBD288-068B-4FA8-A520-472CA97D2496}"/>
              </a:ext>
            </a:extLst>
          </p:cNvPr>
          <p:cNvSpPr txBox="1">
            <a:spLocks/>
          </p:cNvSpPr>
          <p:nvPr/>
        </p:nvSpPr>
        <p:spPr>
          <a:xfrm>
            <a:off x="7848972" y="420290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8773700-5AAB-4BF7-9835-99AA031E023E}"/>
              </a:ext>
            </a:extLst>
          </p:cNvPr>
          <p:cNvSpPr txBox="1">
            <a:spLocks/>
          </p:cNvSpPr>
          <p:nvPr/>
        </p:nvSpPr>
        <p:spPr>
          <a:xfrm>
            <a:off x="5258095" y="1276939"/>
            <a:ext cx="383845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8F6EDE5-CB06-4439-9365-6D63CA595D1E}"/>
              </a:ext>
            </a:extLst>
          </p:cNvPr>
          <p:cNvSpPr txBox="1">
            <a:spLocks/>
          </p:cNvSpPr>
          <p:nvPr/>
        </p:nvSpPr>
        <p:spPr>
          <a:xfrm>
            <a:off x="8975892" y="1871105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7D0251A-BB94-48FD-BD98-06F3A4B46864}"/>
              </a:ext>
            </a:extLst>
          </p:cNvPr>
          <p:cNvSpPr txBox="1">
            <a:spLocks/>
          </p:cNvSpPr>
          <p:nvPr/>
        </p:nvSpPr>
        <p:spPr>
          <a:xfrm>
            <a:off x="9004029" y="3397379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F484E77-7720-4CFB-925D-7E70C5C309D5}"/>
              </a:ext>
            </a:extLst>
          </p:cNvPr>
          <p:cNvSpPr txBox="1">
            <a:spLocks/>
          </p:cNvSpPr>
          <p:nvPr/>
        </p:nvSpPr>
        <p:spPr>
          <a:xfrm>
            <a:off x="9017458" y="4860958"/>
            <a:ext cx="446548" cy="3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EE98E40-E73E-49AE-A522-C6A2EAB35F60}"/>
              </a:ext>
            </a:extLst>
          </p:cNvPr>
          <p:cNvSpPr txBox="1">
            <a:spLocks/>
          </p:cNvSpPr>
          <p:nvPr/>
        </p:nvSpPr>
        <p:spPr>
          <a:xfrm>
            <a:off x="5077037" y="948084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60ºN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CCC149F-904B-4569-981B-F796221A4E39}"/>
              </a:ext>
            </a:extLst>
          </p:cNvPr>
          <p:cNvSpPr txBox="1">
            <a:spLocks/>
          </p:cNvSpPr>
          <p:nvPr/>
        </p:nvSpPr>
        <p:spPr>
          <a:xfrm>
            <a:off x="5126617" y="1748324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236258F-1191-4DA6-A386-FD6BF9A129F7}"/>
              </a:ext>
            </a:extLst>
          </p:cNvPr>
          <p:cNvSpPr txBox="1">
            <a:spLocks/>
          </p:cNvSpPr>
          <p:nvPr/>
        </p:nvSpPr>
        <p:spPr>
          <a:xfrm>
            <a:off x="9360073" y="662611"/>
            <a:ext cx="2230561" cy="60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 de Vorticidade em 30ºN, com distribuição elíptica, alongado na direção zonal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3EB927-180C-487F-960E-1B68D440C436}"/>
              </a:ext>
            </a:extLst>
          </p:cNvPr>
          <p:cNvSpPr txBox="1">
            <a:spLocks/>
          </p:cNvSpPr>
          <p:nvPr/>
        </p:nvSpPr>
        <p:spPr>
          <a:xfrm>
            <a:off x="9344900" y="2381086"/>
            <a:ext cx="1811067" cy="63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 de Vorticidade em 30ºN, com distribuição circular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83EFAEE-31D9-492A-A468-F0033457023A}"/>
              </a:ext>
            </a:extLst>
          </p:cNvPr>
          <p:cNvSpPr txBox="1">
            <a:spLocks/>
          </p:cNvSpPr>
          <p:nvPr/>
        </p:nvSpPr>
        <p:spPr>
          <a:xfrm>
            <a:off x="9372773" y="4595203"/>
            <a:ext cx="1444031" cy="63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 de Vorticidade em 60ºN, com distribuição circular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CF35CA8-074F-4E83-88C7-596E0DF454CC}"/>
              </a:ext>
            </a:extLst>
          </p:cNvPr>
          <p:cNvSpPr txBox="1">
            <a:spLocks/>
          </p:cNvSpPr>
          <p:nvPr/>
        </p:nvSpPr>
        <p:spPr>
          <a:xfrm>
            <a:off x="9336942" y="1540643"/>
            <a:ext cx="2761802" cy="67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trem de ondas na longitude da fonte associado ao alongamento zonal da fonte de vorticidade</a:t>
            </a:r>
          </a:p>
          <a:p>
            <a:pPr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79D379-BA8D-47BF-83BC-CC8B4C6D6F81}"/>
              </a:ext>
            </a:extLst>
          </p:cNvPr>
          <p:cNvSpPr txBox="1">
            <a:spLocks/>
          </p:cNvSpPr>
          <p:nvPr/>
        </p:nvSpPr>
        <p:spPr>
          <a:xfrm>
            <a:off x="9377198" y="3041192"/>
            <a:ext cx="2668546" cy="647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 Trem de ondas para oeste/ Fraca expansão, com cruzamento no Equador</a:t>
            </a:r>
          </a:p>
          <a:p>
            <a:pPr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7C54806-5E57-4CC8-B071-0182263D3657}"/>
              </a:ext>
            </a:extLst>
          </p:cNvPr>
          <p:cNvSpPr txBox="1">
            <a:spLocks/>
          </p:cNvSpPr>
          <p:nvPr/>
        </p:nvSpPr>
        <p:spPr>
          <a:xfrm>
            <a:off x="5435410" y="5163765"/>
            <a:ext cx="4495990" cy="1128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Inclinação NE-SW</a:t>
            </a:r>
          </a:p>
          <a:p>
            <a:pPr>
              <a:lnSpc>
                <a:spcPct val="100000"/>
              </a:lnSpc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Pouca Vorticidade Atingindo o Equador</a:t>
            </a:r>
          </a:p>
          <a:p>
            <a:pPr>
              <a:lnSpc>
                <a:spcPct val="100000"/>
              </a:lnSpc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Resposta na Região fonte, explicado pelo baixo valor de β 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8D08F48D-B856-4FBA-B24D-3CC489DD41E3}"/>
              </a:ext>
            </a:extLst>
          </p:cNvPr>
          <p:cNvSpPr txBox="1">
            <a:spLocks/>
          </p:cNvSpPr>
          <p:nvPr/>
        </p:nvSpPr>
        <p:spPr>
          <a:xfrm>
            <a:off x="6915980" y="103223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5D8B5C3-0D47-4394-A310-7CEEC8852042}"/>
              </a:ext>
            </a:extLst>
          </p:cNvPr>
          <p:cNvSpPr txBox="1">
            <a:spLocks/>
          </p:cNvSpPr>
          <p:nvPr/>
        </p:nvSpPr>
        <p:spPr>
          <a:xfrm>
            <a:off x="7761667" y="76700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8E38D999-CA7A-45D0-BCEC-3FC6653638F5}"/>
              </a:ext>
            </a:extLst>
          </p:cNvPr>
          <p:cNvSpPr txBox="1">
            <a:spLocks/>
          </p:cNvSpPr>
          <p:nvPr/>
        </p:nvSpPr>
        <p:spPr>
          <a:xfrm>
            <a:off x="7424462" y="1345937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0CEE5D1-BAC9-4634-A374-55EB76D6037F}"/>
              </a:ext>
            </a:extLst>
          </p:cNvPr>
          <p:cNvSpPr txBox="1">
            <a:spLocks/>
          </p:cNvSpPr>
          <p:nvPr/>
        </p:nvSpPr>
        <p:spPr>
          <a:xfrm>
            <a:off x="8310825" y="1140558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9B43D376-6390-415E-9BB6-5267E59C90BC}"/>
              </a:ext>
            </a:extLst>
          </p:cNvPr>
          <p:cNvSpPr txBox="1">
            <a:spLocks/>
          </p:cNvSpPr>
          <p:nvPr/>
        </p:nvSpPr>
        <p:spPr>
          <a:xfrm>
            <a:off x="7265297" y="378543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CEF3172F-93C2-4D92-9508-4562994299C8}"/>
              </a:ext>
            </a:extLst>
          </p:cNvPr>
          <p:cNvSpPr txBox="1">
            <a:spLocks/>
          </p:cNvSpPr>
          <p:nvPr/>
        </p:nvSpPr>
        <p:spPr>
          <a:xfrm>
            <a:off x="7839885" y="400234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7C5C5C1F-F09C-44FA-B083-49A5103B23E0}"/>
              </a:ext>
            </a:extLst>
          </p:cNvPr>
          <p:cNvSpPr txBox="1">
            <a:spLocks/>
          </p:cNvSpPr>
          <p:nvPr/>
        </p:nvSpPr>
        <p:spPr>
          <a:xfrm>
            <a:off x="7177992" y="253468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DA0808A-C955-4DB5-BC26-576A816BF9D2}"/>
              </a:ext>
            </a:extLst>
          </p:cNvPr>
          <p:cNvSpPr txBox="1">
            <a:spLocks/>
          </p:cNvSpPr>
          <p:nvPr/>
        </p:nvSpPr>
        <p:spPr>
          <a:xfrm>
            <a:off x="7800887" y="229904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96214FC3-16BE-409D-BBA4-1E4D6211C48C}"/>
              </a:ext>
            </a:extLst>
          </p:cNvPr>
          <p:cNvSpPr txBox="1">
            <a:spLocks/>
          </p:cNvSpPr>
          <p:nvPr/>
        </p:nvSpPr>
        <p:spPr>
          <a:xfrm>
            <a:off x="7577489" y="2796855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D907F02-B39A-4381-8D94-B14D6C07B38F}"/>
              </a:ext>
            </a:extLst>
          </p:cNvPr>
          <p:cNvSpPr txBox="1">
            <a:spLocks/>
          </p:cNvSpPr>
          <p:nvPr/>
        </p:nvSpPr>
        <p:spPr>
          <a:xfrm>
            <a:off x="8228762" y="2727874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458C8C-C69D-4703-8940-B67FFAE89149}"/>
              </a:ext>
            </a:extLst>
          </p:cNvPr>
          <p:cNvGrpSpPr/>
          <p:nvPr/>
        </p:nvGrpSpPr>
        <p:grpSpPr>
          <a:xfrm>
            <a:off x="79722" y="662611"/>
            <a:ext cx="3703115" cy="4614584"/>
            <a:chOff x="0" y="0"/>
            <a:chExt cx="3357563" cy="5049219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BA901B9-E866-44E1-99B0-02D179411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00" t="24363" r="49411" b="50077"/>
            <a:stretch/>
          </p:blipFill>
          <p:spPr>
            <a:xfrm>
              <a:off x="28575" y="0"/>
              <a:ext cx="3276600" cy="16764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CAFEA5F-E126-46F8-8EFC-BDB3E8E25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79" t="24363" r="20547" b="50222"/>
            <a:stretch/>
          </p:blipFill>
          <p:spPr>
            <a:xfrm>
              <a:off x="47625" y="1666874"/>
              <a:ext cx="3309938" cy="166687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6E18331-155F-455A-82BB-BBD2A3AE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00" t="51086" r="49493" b="22903"/>
            <a:stretch/>
          </p:blipFill>
          <p:spPr>
            <a:xfrm>
              <a:off x="0" y="3343274"/>
              <a:ext cx="3267075" cy="1705945"/>
            </a:xfrm>
            <a:prstGeom prst="rect">
              <a:avLst/>
            </a:prstGeom>
          </p:spPr>
        </p:pic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3B80E6A2-93F4-4997-BE03-EB80FAB45D0A}"/>
              </a:ext>
            </a:extLst>
          </p:cNvPr>
          <p:cNvSpPr txBox="1">
            <a:spLocks/>
          </p:cNvSpPr>
          <p:nvPr/>
        </p:nvSpPr>
        <p:spPr>
          <a:xfrm>
            <a:off x="364316" y="76876"/>
            <a:ext cx="3438525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4.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Esférico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4233C3AF-8D3C-4C53-9D6F-221A9E6D6E1F}"/>
              </a:ext>
            </a:extLst>
          </p:cNvPr>
          <p:cNvSpPr txBox="1">
            <a:spLocks/>
          </p:cNvSpPr>
          <p:nvPr/>
        </p:nvSpPr>
        <p:spPr>
          <a:xfrm>
            <a:off x="3608977" y="3587971"/>
            <a:ext cx="1826976" cy="1510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Barotrópica</a:t>
            </a:r>
            <a:endParaRPr lang="pt-BR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perturbação inicial, mas com ‘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sinks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de vorticidade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Esfera em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super-ratoração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 fonte circular de </a:t>
            </a:r>
            <a:r>
              <a:rPr lang="pt-BR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vortic</a:t>
            </a:r>
            <a:r>
              <a:rPr lang="pt-BR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Relativa positiva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itle 1">
                <a:extLst>
                  <a:ext uri="{FF2B5EF4-FFF2-40B4-BE49-F238E27FC236}">
                    <a16:creationId xmlns:a16="http://schemas.microsoft.com/office/drawing/2014/main" id="{45FB6932-1E6F-476A-8BCC-9F1B11D2F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1820" y="703710"/>
                <a:ext cx="583675" cy="3237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pt-BR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itle 1">
                <a:extLst>
                  <a:ext uri="{FF2B5EF4-FFF2-40B4-BE49-F238E27FC236}">
                    <a16:creationId xmlns:a16="http://schemas.microsoft.com/office/drawing/2014/main" id="{45FB6932-1E6F-476A-8BCC-9F1B11D2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820" y="703710"/>
                <a:ext cx="583675" cy="323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itle 1">
                <a:extLst>
                  <a:ext uri="{FF2B5EF4-FFF2-40B4-BE49-F238E27FC236}">
                    <a16:creationId xmlns:a16="http://schemas.microsoft.com/office/drawing/2014/main" id="{CC94CAD0-2349-45D0-850D-38E1C4B1F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2680" y="2195294"/>
                <a:ext cx="583675" cy="3237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pt-BR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itle 1">
                <a:extLst>
                  <a:ext uri="{FF2B5EF4-FFF2-40B4-BE49-F238E27FC236}">
                    <a16:creationId xmlns:a16="http://schemas.microsoft.com/office/drawing/2014/main" id="{CC94CAD0-2349-45D0-850D-38E1C4B1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680" y="2195294"/>
                <a:ext cx="583675" cy="323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>
            <a:extLst>
              <a:ext uri="{FF2B5EF4-FFF2-40B4-BE49-F238E27FC236}">
                <a16:creationId xmlns:a16="http://schemas.microsoft.com/office/drawing/2014/main" id="{53601644-8694-46C2-9027-BE4E7AFC983B}"/>
              </a:ext>
            </a:extLst>
          </p:cNvPr>
          <p:cNvSpPr txBox="1">
            <a:spLocks/>
          </p:cNvSpPr>
          <p:nvPr/>
        </p:nvSpPr>
        <p:spPr>
          <a:xfrm>
            <a:off x="3264775" y="3723578"/>
            <a:ext cx="446548" cy="323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8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B1DA1651-AC66-4808-B081-314192166D9D}"/>
              </a:ext>
            </a:extLst>
          </p:cNvPr>
          <p:cNvSpPr txBox="1">
            <a:spLocks/>
          </p:cNvSpPr>
          <p:nvPr/>
        </p:nvSpPr>
        <p:spPr>
          <a:xfrm>
            <a:off x="1334472" y="101490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8D9218DB-90F3-4997-A3CE-BD384EAA4016}"/>
              </a:ext>
            </a:extLst>
          </p:cNvPr>
          <p:cNvSpPr txBox="1">
            <a:spLocks/>
          </p:cNvSpPr>
          <p:nvPr/>
        </p:nvSpPr>
        <p:spPr>
          <a:xfrm>
            <a:off x="2107677" y="1142580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4E6C4E2-26B3-49C2-9E1A-33247C95727F}"/>
              </a:ext>
            </a:extLst>
          </p:cNvPr>
          <p:cNvSpPr txBox="1">
            <a:spLocks/>
          </p:cNvSpPr>
          <p:nvPr/>
        </p:nvSpPr>
        <p:spPr>
          <a:xfrm>
            <a:off x="1371111" y="2539712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837685CB-44A3-494C-A09C-46628ABEC059}"/>
              </a:ext>
            </a:extLst>
          </p:cNvPr>
          <p:cNvSpPr txBox="1">
            <a:spLocks/>
          </p:cNvSpPr>
          <p:nvPr/>
        </p:nvSpPr>
        <p:spPr>
          <a:xfrm>
            <a:off x="2196139" y="2357167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FB1BCDB-2ED1-44F2-897F-2B5A32E6E37F}"/>
              </a:ext>
            </a:extLst>
          </p:cNvPr>
          <p:cNvSpPr txBox="1">
            <a:spLocks/>
          </p:cNvSpPr>
          <p:nvPr/>
        </p:nvSpPr>
        <p:spPr>
          <a:xfrm>
            <a:off x="1999660" y="277442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3991736E-8472-4FF5-9D5E-6BEA826CD44B}"/>
              </a:ext>
            </a:extLst>
          </p:cNvPr>
          <p:cNvSpPr txBox="1">
            <a:spLocks/>
          </p:cNvSpPr>
          <p:nvPr/>
        </p:nvSpPr>
        <p:spPr>
          <a:xfrm>
            <a:off x="2553195" y="2748901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28D5021C-3FF0-4489-A98B-223FAC7B78F7}"/>
              </a:ext>
            </a:extLst>
          </p:cNvPr>
          <p:cNvSpPr txBox="1">
            <a:spLocks/>
          </p:cNvSpPr>
          <p:nvPr/>
        </p:nvSpPr>
        <p:spPr>
          <a:xfrm>
            <a:off x="1422679" y="409462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BA638157-32E1-47CF-AAE7-A430691B7D49}"/>
              </a:ext>
            </a:extLst>
          </p:cNvPr>
          <p:cNvSpPr txBox="1">
            <a:spLocks/>
          </p:cNvSpPr>
          <p:nvPr/>
        </p:nvSpPr>
        <p:spPr>
          <a:xfrm>
            <a:off x="2147674" y="3823169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A540D3DE-8119-4170-94ED-E3557AEFF5E9}"/>
              </a:ext>
            </a:extLst>
          </p:cNvPr>
          <p:cNvSpPr txBox="1">
            <a:spLocks/>
          </p:cNvSpPr>
          <p:nvPr/>
        </p:nvSpPr>
        <p:spPr>
          <a:xfrm>
            <a:off x="190101" y="4247026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84EFD51C-3A49-44BB-AA33-2F7D243E9278}"/>
              </a:ext>
            </a:extLst>
          </p:cNvPr>
          <p:cNvSpPr txBox="1">
            <a:spLocks/>
          </p:cNvSpPr>
          <p:nvPr/>
        </p:nvSpPr>
        <p:spPr>
          <a:xfrm>
            <a:off x="1892843" y="4407283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04F112EA-1EFC-44D7-905D-2965BDE62716}"/>
              </a:ext>
            </a:extLst>
          </p:cNvPr>
          <p:cNvSpPr txBox="1">
            <a:spLocks/>
          </p:cNvSpPr>
          <p:nvPr/>
        </p:nvSpPr>
        <p:spPr>
          <a:xfrm>
            <a:off x="2583335" y="4255278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93BD31E7-D581-4DD7-9132-0742A71F7DDE}"/>
              </a:ext>
            </a:extLst>
          </p:cNvPr>
          <p:cNvSpPr txBox="1">
            <a:spLocks/>
          </p:cNvSpPr>
          <p:nvPr/>
        </p:nvSpPr>
        <p:spPr>
          <a:xfrm>
            <a:off x="2900843" y="4534962"/>
            <a:ext cx="583675" cy="32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553E3873-5BB2-4D4F-BFC1-041CCA0C62FE}"/>
              </a:ext>
            </a:extLst>
          </p:cNvPr>
          <p:cNvSpPr txBox="1">
            <a:spLocks/>
          </p:cNvSpPr>
          <p:nvPr/>
        </p:nvSpPr>
        <p:spPr>
          <a:xfrm>
            <a:off x="1809985" y="437517"/>
            <a:ext cx="383845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539FFD52-3E20-418D-836F-C5A9CFE358FB}"/>
              </a:ext>
            </a:extLst>
          </p:cNvPr>
          <p:cNvSpPr txBox="1">
            <a:spLocks/>
          </p:cNvSpPr>
          <p:nvPr/>
        </p:nvSpPr>
        <p:spPr>
          <a:xfrm>
            <a:off x="1148511" y="441484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242BBABE-3697-4674-8990-D8CFD6BCE36C}"/>
              </a:ext>
            </a:extLst>
          </p:cNvPr>
          <p:cNvSpPr txBox="1">
            <a:spLocks/>
          </p:cNvSpPr>
          <p:nvPr/>
        </p:nvSpPr>
        <p:spPr>
          <a:xfrm>
            <a:off x="-78343" y="446588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180ºW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0B578D41-7511-481A-BEB4-F7EAF5D6EC87}"/>
              </a:ext>
            </a:extLst>
          </p:cNvPr>
          <p:cNvSpPr txBox="1">
            <a:spLocks/>
          </p:cNvSpPr>
          <p:nvPr/>
        </p:nvSpPr>
        <p:spPr>
          <a:xfrm>
            <a:off x="3342819" y="437517"/>
            <a:ext cx="635759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A8260847-94D4-4195-A322-238E90E8E3B8}"/>
              </a:ext>
            </a:extLst>
          </p:cNvPr>
          <p:cNvSpPr txBox="1">
            <a:spLocks/>
          </p:cNvSpPr>
          <p:nvPr/>
        </p:nvSpPr>
        <p:spPr>
          <a:xfrm>
            <a:off x="2254544" y="429717"/>
            <a:ext cx="516672" cy="34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60ºE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1A9DBB37-52AA-43F0-8C75-6056D92FE9A7}"/>
              </a:ext>
            </a:extLst>
          </p:cNvPr>
          <p:cNvSpPr txBox="1">
            <a:spLocks/>
          </p:cNvSpPr>
          <p:nvPr/>
        </p:nvSpPr>
        <p:spPr>
          <a:xfrm>
            <a:off x="79722" y="5346346"/>
            <a:ext cx="4342311" cy="1278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de Forte Inclinação SW-NE e transferência de energia, com cruzamento equatorial;</a:t>
            </a:r>
          </a:p>
          <a:p>
            <a:pPr>
              <a:lnSpc>
                <a:spcPct val="100000"/>
              </a:lnSpc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8º dia, a propagação atingiu o ponto antípoda no hemisfério oposto a fonte de vorticidade</a:t>
            </a:r>
          </a:p>
          <a:p>
            <a:pPr>
              <a:lnSpc>
                <a:spcPct val="100000"/>
              </a:lnSpc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sem dissipação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444D52D9-A489-4252-BDB9-AD894AE4A1B4}"/>
              </a:ext>
            </a:extLst>
          </p:cNvPr>
          <p:cNvSpPr txBox="1">
            <a:spLocks/>
          </p:cNvSpPr>
          <p:nvPr/>
        </p:nvSpPr>
        <p:spPr>
          <a:xfrm>
            <a:off x="3655352" y="861822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60ºN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93031886-7B25-457A-A1B5-979AE9CE418B}"/>
              </a:ext>
            </a:extLst>
          </p:cNvPr>
          <p:cNvSpPr txBox="1">
            <a:spLocks/>
          </p:cNvSpPr>
          <p:nvPr/>
        </p:nvSpPr>
        <p:spPr>
          <a:xfrm>
            <a:off x="3636604" y="1748324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A6F20A5A-1C9B-4A49-8A4E-C086EA0D6C8A}"/>
              </a:ext>
            </a:extLst>
          </p:cNvPr>
          <p:cNvSpPr txBox="1">
            <a:spLocks/>
          </p:cNvSpPr>
          <p:nvPr/>
        </p:nvSpPr>
        <p:spPr>
          <a:xfrm>
            <a:off x="3655352" y="1287822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D75B3C6-6EC8-4A7F-A5D3-9D8FA9CA80C8}"/>
              </a:ext>
            </a:extLst>
          </p:cNvPr>
          <p:cNvCxnSpPr>
            <a:cxnSpLocks/>
          </p:cNvCxnSpPr>
          <p:nvPr/>
        </p:nvCxnSpPr>
        <p:spPr>
          <a:xfrm flipV="1">
            <a:off x="1963878" y="2408967"/>
            <a:ext cx="927031" cy="9833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60540EF-80DB-4E93-97E0-595859177C37}"/>
              </a:ext>
            </a:extLst>
          </p:cNvPr>
          <p:cNvCxnSpPr>
            <a:cxnSpLocks/>
          </p:cNvCxnSpPr>
          <p:nvPr/>
        </p:nvCxnSpPr>
        <p:spPr>
          <a:xfrm flipV="1">
            <a:off x="7769356" y="884869"/>
            <a:ext cx="1061479" cy="1043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D44026F-74F5-4802-B388-E0C57F13B981}"/>
              </a:ext>
            </a:extLst>
          </p:cNvPr>
          <p:cNvCxnSpPr>
            <a:cxnSpLocks/>
          </p:cNvCxnSpPr>
          <p:nvPr/>
        </p:nvCxnSpPr>
        <p:spPr>
          <a:xfrm>
            <a:off x="5532563" y="1436593"/>
            <a:ext cx="381233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DA2C30C-F7D1-496A-A3CA-77CEB09423DC}"/>
              </a:ext>
            </a:extLst>
          </p:cNvPr>
          <p:cNvCxnSpPr>
            <a:cxnSpLocks/>
          </p:cNvCxnSpPr>
          <p:nvPr/>
        </p:nvCxnSpPr>
        <p:spPr>
          <a:xfrm>
            <a:off x="5578869" y="2979307"/>
            <a:ext cx="381233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48B4433-64FD-47E4-B2BC-4F0FE19A6F31}"/>
              </a:ext>
            </a:extLst>
          </p:cNvPr>
          <p:cNvCxnSpPr>
            <a:cxnSpLocks/>
          </p:cNvCxnSpPr>
          <p:nvPr/>
        </p:nvCxnSpPr>
        <p:spPr>
          <a:xfrm>
            <a:off x="5593486" y="4407283"/>
            <a:ext cx="381233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B3052B5-61B5-441F-8285-7AC02D1A5FE4}"/>
              </a:ext>
            </a:extLst>
          </p:cNvPr>
          <p:cNvCxnSpPr>
            <a:cxnSpLocks/>
            <a:endCxn id="102" idx="1"/>
          </p:cNvCxnSpPr>
          <p:nvPr/>
        </p:nvCxnSpPr>
        <p:spPr>
          <a:xfrm flipV="1">
            <a:off x="201508" y="1424306"/>
            <a:ext cx="3453844" cy="2186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A7A597-9707-4A1D-99C3-389BD9EAE793}"/>
              </a:ext>
            </a:extLst>
          </p:cNvPr>
          <p:cNvCxnSpPr>
            <a:cxnSpLocks/>
          </p:cNvCxnSpPr>
          <p:nvPr/>
        </p:nvCxnSpPr>
        <p:spPr>
          <a:xfrm flipV="1">
            <a:off x="172861" y="2963077"/>
            <a:ext cx="3453844" cy="2186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1680CBE-2BEA-4CBC-A075-C734E19E534C}"/>
              </a:ext>
            </a:extLst>
          </p:cNvPr>
          <p:cNvCxnSpPr>
            <a:cxnSpLocks/>
          </p:cNvCxnSpPr>
          <p:nvPr/>
        </p:nvCxnSpPr>
        <p:spPr>
          <a:xfrm flipV="1">
            <a:off x="190101" y="4486467"/>
            <a:ext cx="3453844" cy="2186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688091E-3845-4A62-8059-B2788B99AB8A}"/>
              </a:ext>
            </a:extLst>
          </p:cNvPr>
          <p:cNvCxnSpPr>
            <a:cxnSpLocks/>
          </p:cNvCxnSpPr>
          <p:nvPr/>
        </p:nvCxnSpPr>
        <p:spPr>
          <a:xfrm flipV="1">
            <a:off x="6967890" y="3785439"/>
            <a:ext cx="1480448" cy="8727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itle 1">
            <a:extLst>
              <a:ext uri="{FF2B5EF4-FFF2-40B4-BE49-F238E27FC236}">
                <a16:creationId xmlns:a16="http://schemas.microsoft.com/office/drawing/2014/main" id="{08078359-0A9E-496C-B683-091601ECCE93}"/>
              </a:ext>
            </a:extLst>
          </p:cNvPr>
          <p:cNvSpPr txBox="1">
            <a:spLocks/>
          </p:cNvSpPr>
          <p:nvPr/>
        </p:nvSpPr>
        <p:spPr>
          <a:xfrm>
            <a:off x="9418738" y="3776096"/>
            <a:ext cx="508948" cy="27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60ºN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967C22-58B7-4BB6-8477-614F81F398BD}"/>
              </a:ext>
            </a:extLst>
          </p:cNvPr>
          <p:cNvSpPr/>
          <p:nvPr/>
        </p:nvSpPr>
        <p:spPr>
          <a:xfrm>
            <a:off x="62344" y="3786175"/>
            <a:ext cx="12067312" cy="48102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31BE2-551C-40C6-9B45-D9416A19903B}"/>
              </a:ext>
            </a:extLst>
          </p:cNvPr>
          <p:cNvSpPr/>
          <p:nvPr/>
        </p:nvSpPr>
        <p:spPr>
          <a:xfrm>
            <a:off x="62344" y="2209106"/>
            <a:ext cx="12067312" cy="8627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D7FCE-EF50-4ABB-81CD-8BBA47D5028D}"/>
              </a:ext>
            </a:extLst>
          </p:cNvPr>
          <p:cNvSpPr/>
          <p:nvPr/>
        </p:nvSpPr>
        <p:spPr>
          <a:xfrm>
            <a:off x="6929" y="577526"/>
            <a:ext cx="12067312" cy="58687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AE90AB-AA32-4B66-B394-F178FC1F679E}"/>
              </a:ext>
            </a:extLst>
          </p:cNvPr>
          <p:cNvSpPr txBox="1">
            <a:spLocks/>
          </p:cNvSpPr>
          <p:nvPr/>
        </p:nvSpPr>
        <p:spPr>
          <a:xfrm>
            <a:off x="-318653" y="0"/>
            <a:ext cx="3782291" cy="401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Conclusões e Especulações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FFB67B-B308-4A0D-9EEE-0C246CBDE143}"/>
              </a:ext>
            </a:extLst>
          </p:cNvPr>
          <p:cNvSpPr txBox="1">
            <a:spLocks/>
          </p:cNvSpPr>
          <p:nvPr/>
        </p:nvSpPr>
        <p:spPr>
          <a:xfrm>
            <a:off x="0" y="401782"/>
            <a:ext cx="12067313" cy="5527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Relativa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Fluxos é impactada por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Cadeias de Montanhas. / Complexos de Montanhas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produzem Ondas estacionárias</a:t>
            </a:r>
          </a:p>
          <a:p>
            <a:pPr algn="r">
              <a:lnSpc>
                <a:spcPct val="100000"/>
              </a:lnSpc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fluxo zonal em super rotação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trem de ondas tende a cruzar o Equador e a linha de vorticidade máxima pode ser observada da Fonte ao ponto antípoda </a:t>
            </a: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(Seção 4)</a:t>
            </a: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há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ventos de Leste Equatoriais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resposta a longo prazo no hemisfério oposto é pequena. A intensidade do cruzamento equatorial é dependente dos ventos equatoriais. No entanto,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transientes de ampla escala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ainda cruzam o Equador </a:t>
            </a: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(Seção 5)</a:t>
            </a: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entre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Fontes de Vorticidade em altas latitudes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Propagação de Energia/ Ondas (Seção 4c (c))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de Alongamento da fonte de Vorticidade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influencia no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de Propagação da Energia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(Seção 4c (a));</a:t>
            </a:r>
          </a:p>
          <a:p>
            <a:pPr algn="just"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trabalhos tradicionais possuem foco constante nas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 médias e altas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isso revela que somente a propagação de energia zonal tem sido documentada. O emprego de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de Corrent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ou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Relativa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permitiria melhor ideia da Propagação de Energia Bidimensional, possibilitando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visão mais clara da interação hemisférica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entre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trópicos e trópicos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0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A24A-76DD-4D63-B61A-71AF5CE9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789" y="661410"/>
            <a:ext cx="9918700" cy="1527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“It is reasonable to conclude that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wall placed at the Equator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appreciably affect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large scale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atmopheric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flows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 period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less than 1 week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Forecasts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longer than 1 week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include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interhemisheric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excahnges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(BAUMHEFNER, 1972, p. 772).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E3A8C-DAEF-42C0-A35E-56546AC63FA4}"/>
              </a:ext>
            </a:extLst>
          </p:cNvPr>
          <p:cNvSpPr txBox="1">
            <a:spLocks/>
          </p:cNvSpPr>
          <p:nvPr/>
        </p:nvSpPr>
        <p:spPr>
          <a:xfrm>
            <a:off x="56571" y="64222"/>
            <a:ext cx="7257473" cy="43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Esférica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Hemisférica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269526-BCEB-4413-B65B-F5D3E31649DF}"/>
              </a:ext>
            </a:extLst>
          </p:cNvPr>
          <p:cNvSpPr txBox="1">
            <a:spLocks/>
          </p:cNvSpPr>
          <p:nvPr/>
        </p:nvSpPr>
        <p:spPr>
          <a:xfrm>
            <a:off x="0" y="3235540"/>
            <a:ext cx="12065000" cy="380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Planetary-scale vorticity anomalies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exhibit a surprising lack of dispersion in a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hemispheric domain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/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sphere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more dispersion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 significant cross-equatorial propagation of energy;</a:t>
            </a:r>
          </a:p>
          <a:p>
            <a:pPr marL="0" lv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Planetary-scale vorticity sources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tend to produce an orderly downstream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 of waves which exhibit a strong tilt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(NE-SW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sources in the northern hemisphere)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cross the equator;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Zonally elongated sources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produce an almost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north-south train of waves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realistic zonal flows with equatorial easterlies,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large-scale transients cross the equator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the long-term forced response in the opposite hemisphere is small.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6B94F-9A97-41A3-8D5A-5BAC655E85CA}"/>
              </a:ext>
            </a:extLst>
          </p:cNvPr>
          <p:cNvSpPr txBox="1">
            <a:spLocks/>
          </p:cNvSpPr>
          <p:nvPr/>
        </p:nvSpPr>
        <p:spPr>
          <a:xfrm>
            <a:off x="56570" y="2803741"/>
            <a:ext cx="7257473" cy="43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(abstract)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9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1087</Words>
  <Application>Microsoft Office PowerPoint</Application>
  <PresentationFormat>Widescreen</PresentationFormat>
  <Paragraphs>193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89</cp:revision>
  <dcterms:created xsi:type="dcterms:W3CDTF">2019-08-09T15:00:26Z</dcterms:created>
  <dcterms:modified xsi:type="dcterms:W3CDTF">2019-08-13T18:25:06Z</dcterms:modified>
</cp:coreProperties>
</file>