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19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33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81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22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72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90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11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53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9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1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158" y="2404534"/>
            <a:ext cx="8333845" cy="1646302"/>
          </a:xfrm>
        </p:spPr>
        <p:txBody>
          <a:bodyPr/>
          <a:lstStyle/>
          <a:p>
            <a:pPr algn="just"/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forcing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tropical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diabatic</a:t>
            </a:r>
            <a:r>
              <a:rPr lang="pt-B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endParaRPr lang="pt-B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SIMMONS (1982)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18198" y="309093"/>
            <a:ext cx="638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Quart. J. R. Met. Soc.,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n. 108, p. 503-534.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07067" y="624558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Camila Sapucci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819" y="160271"/>
            <a:ext cx="11222744" cy="1320800"/>
          </a:xfrm>
        </p:spPr>
        <p:txBody>
          <a:bodyPr>
            <a:normAutofit/>
          </a:bodyPr>
          <a:lstStyle/>
          <a:p>
            <a:r>
              <a:rPr lang="pt-BR" sz="3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</a:t>
            </a:r>
            <a:r>
              <a:rPr lang="pt-BR" sz="3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resposta extratropical à forçante climatológica tropical</a:t>
            </a:r>
            <a:endParaRPr lang="pt-BR" sz="3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05319" y="5810713"/>
            <a:ext cx="1056067" cy="309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6013" t="18266" r="26772" b="39833"/>
          <a:stretch/>
        </p:blipFill>
        <p:spPr>
          <a:xfrm>
            <a:off x="2833352" y="1030309"/>
            <a:ext cx="6143223" cy="28977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5617" t="23195" r="27168" b="33847"/>
          <a:stretch/>
        </p:blipFill>
        <p:spPr>
          <a:xfrm>
            <a:off x="2833351" y="3928056"/>
            <a:ext cx="6143224" cy="292994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259910" y="5393028"/>
            <a:ext cx="2807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8: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Resposta extratropical forçada pela relaxação da climatologia tropical de janeiro e climatologia.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0761" y="1661375"/>
            <a:ext cx="2382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Forçante é dada pela relaxação em direção à distribuição climatológica do movimento 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ondas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tropicais.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100" dirty="0" smtClean="0"/>
              <a:t>2</a:t>
            </a:r>
            <a:r>
              <a:rPr lang="pt-BR" sz="3100" dirty="0" smtClean="0"/>
              <a:t>.3 </a:t>
            </a:r>
            <a:r>
              <a:rPr lang="pt-BR" sz="3100" dirty="0" smtClean="0"/>
              <a:t>Efeitos da </a:t>
            </a:r>
            <a:r>
              <a:rPr lang="pt-BR" sz="3100" dirty="0" err="1" smtClean="0"/>
              <a:t>transiência</a:t>
            </a:r>
            <a:r>
              <a:rPr lang="pt-BR" sz="3100" dirty="0" smtClean="0"/>
              <a:t>, fluxos básicos </a:t>
            </a:r>
            <a:r>
              <a:rPr lang="pt-BR" sz="3100" dirty="0" err="1" smtClean="0"/>
              <a:t>zonalmente</a:t>
            </a:r>
            <a:r>
              <a:rPr lang="pt-BR" sz="3100" dirty="0" smtClean="0"/>
              <a:t> não uniformes e não linearidade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Modelo (2).</a:t>
            </a:r>
          </a:p>
          <a:p>
            <a:pPr algn="just"/>
            <a:r>
              <a:rPr lang="pt-BR" dirty="0" smtClean="0"/>
              <a:t>Forçantes: forçante climatológica do padrão de ondas estacionárias pela orografia e efeitos térmicos pela interação com distúrbios transientes e forçante do efeito de uma região isolada de aquecimento tropical anômalo.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05319" y="5810713"/>
            <a:ext cx="1056067" cy="309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9099" y="283335"/>
            <a:ext cx="947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Fluxo básico </a:t>
            </a:r>
            <a:r>
              <a:rPr lang="pt-BR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zonalmente</a:t>
            </a: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uniforme (U = </a:t>
            </a:r>
            <a:r>
              <a:rPr lang="pt-BR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</a:t>
            </a: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5023" t="24780" r="27366" b="29093"/>
          <a:stretch/>
        </p:blipFill>
        <p:spPr>
          <a:xfrm>
            <a:off x="2614411" y="683445"/>
            <a:ext cx="6194738" cy="31415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4528" t="36576" r="26771" b="17298"/>
          <a:stretch/>
        </p:blipFill>
        <p:spPr>
          <a:xfrm>
            <a:off x="2562897" y="3825025"/>
            <a:ext cx="6336405" cy="30329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182636" y="5381142"/>
            <a:ext cx="2807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9: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Resposta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barotrópica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nos dias 5 e 10 para uma forçante em 15°N, 135°E.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7882" y="3117552"/>
            <a:ext cx="238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Função de corrente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59910" y="3117552"/>
            <a:ext cx="238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Geopotencial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9099" y="283335"/>
            <a:ext cx="947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Fluxo básico </a:t>
            </a:r>
            <a:r>
              <a:rPr lang="pt-BR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zonalmente</a:t>
            </a: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uniforme (U não </a:t>
            </a:r>
            <a:r>
              <a:rPr lang="pt-BR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</a:t>
            </a: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4825" t="35520" r="26772" b="17474"/>
          <a:stretch/>
        </p:blipFill>
        <p:spPr>
          <a:xfrm>
            <a:off x="2562896" y="670566"/>
            <a:ext cx="6065796" cy="30127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5617" t="16505" r="27266" b="33847"/>
          <a:stretch/>
        </p:blipFill>
        <p:spPr>
          <a:xfrm>
            <a:off x="2575775" y="3683358"/>
            <a:ext cx="6065796" cy="317464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259910" y="5381142"/>
            <a:ext cx="2807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10: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Comparação da resposta para o fluxo básico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zonalmente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uniforme e não uniforme.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9099" y="283335"/>
            <a:ext cx="947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A resposta não linear</a:t>
            </a:r>
            <a:endParaRPr lang="pt-BR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59910" y="5381142"/>
            <a:ext cx="2807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Comparação das respostas lineares e não lineares.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5419" t="37104" r="26772" b="17474"/>
          <a:stretch/>
        </p:blipFill>
        <p:spPr>
          <a:xfrm>
            <a:off x="2788273" y="683445"/>
            <a:ext cx="6220497" cy="28514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5320" t="37984" r="27267" b="12192"/>
          <a:stretch/>
        </p:blipFill>
        <p:spPr>
          <a:xfrm>
            <a:off x="2788273" y="3534851"/>
            <a:ext cx="6220497" cy="3312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259910" y="683445"/>
            <a:ext cx="2511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 linearidade amplifica a resposta para a forçante anticiclônica.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</a:t>
            </a:r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48497"/>
            <a:ext cx="9316672" cy="494548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Há influência significativa dos trópicos no padrão de ondas estacionárias em latitudes médias e altas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Aquecimento tropical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→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resposta extratropical</a:t>
            </a:r>
          </a:p>
          <a:p>
            <a:pPr marL="0" indent="0" algn="just">
              <a:buNone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É </a:t>
            </a:r>
            <a:r>
              <a:rPr lang="pt-BR" dirty="0"/>
              <a:t>importante simular com precisão a distribuição geográfica, a magnitude e variabilidade temporal do aquecimento convectivo tropical, a fim de representar com precisão seu efeito no movimento estacionário em latitudes médias.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6127123" y="2872083"/>
            <a:ext cx="1123682" cy="2260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250805" y="2619986"/>
            <a:ext cx="27045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Barotrópica: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pouca variação vertical + menos sensibilidade ao perfil vertical de aquecimento</a:t>
            </a:r>
          </a:p>
          <a:p>
            <a:pPr algn="just"/>
            <a:r>
              <a:rPr lang="pt-B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Baroclínica: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maior variação vertical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5909794" y="3365025"/>
            <a:ext cx="1302373" cy="10324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4924153" y="3404378"/>
            <a:ext cx="36621" cy="6267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991673" y="4146997"/>
            <a:ext cx="560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Sensibilidade à latitude do aquecimento e ao fluxo zonal médio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SIMMONS, A. J. The </a:t>
            </a:r>
            <a:r>
              <a:rPr lang="pt-BR" dirty="0" err="1" smtClean="0"/>
              <a:t>forcing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stationary</a:t>
            </a:r>
            <a:r>
              <a:rPr lang="pt-BR" dirty="0" smtClean="0"/>
              <a:t> </a:t>
            </a:r>
            <a:r>
              <a:rPr lang="pt-BR" dirty="0" err="1" smtClean="0"/>
              <a:t>wave</a:t>
            </a:r>
            <a:r>
              <a:rPr lang="pt-BR" dirty="0" smtClean="0"/>
              <a:t> </a:t>
            </a:r>
            <a:r>
              <a:rPr lang="pt-BR" dirty="0" err="1" smtClean="0"/>
              <a:t>motion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tropical </a:t>
            </a:r>
            <a:r>
              <a:rPr lang="pt-BR" dirty="0" err="1" smtClean="0"/>
              <a:t>diabatic</a:t>
            </a:r>
            <a:r>
              <a:rPr lang="pt-BR" dirty="0" smtClean="0"/>
              <a:t> </a:t>
            </a:r>
            <a:r>
              <a:rPr lang="pt-BR" dirty="0" err="1" smtClean="0"/>
              <a:t>heating</a:t>
            </a:r>
            <a:r>
              <a:rPr lang="pt-BR" dirty="0" smtClean="0"/>
              <a:t>. </a:t>
            </a:r>
            <a:r>
              <a:rPr lang="pt-BR" b="1" dirty="0" smtClean="0"/>
              <a:t>Quart. J. R. Met. Soc.</a:t>
            </a:r>
            <a:r>
              <a:rPr lang="pt-BR" dirty="0" smtClean="0"/>
              <a:t>, v. 108, p. 503-534, 1982.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31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r>
              <a:rPr lang="pt-BR" sz="2400" dirty="0"/>
              <a:t>3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16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Motivação: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 sistemático do modelo de previsão do ECMWF → tendência de enfraquecer o padrão de ondas estacionárias na baixa e alta troposfera.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Resultados obtidos a partir de modelos teóricos.</a:t>
            </a:r>
          </a:p>
          <a:p>
            <a:pPr algn="just"/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modelos:</a:t>
            </a:r>
          </a:p>
          <a:p>
            <a:pPr marL="457200" indent="-457200" algn="just">
              <a:buAutoNum type="arabicParenBoth"/>
            </a:pPr>
            <a:r>
              <a:rPr lang="pt-BR" dirty="0" smtClean="0">
                <a:solidFill>
                  <a:schemeClr val="accent1"/>
                </a:solidFill>
              </a:rPr>
              <a:t>Modelo linear de equações primitivas do estado estacionário</a:t>
            </a:r>
          </a:p>
          <a:p>
            <a:pPr marL="457200" indent="-457200" algn="just">
              <a:buAutoNum type="arabicParenBoth"/>
            </a:pPr>
            <a:r>
              <a:rPr lang="pt-BR" dirty="0" smtClean="0">
                <a:solidFill>
                  <a:schemeClr val="accent1"/>
                </a:solidFill>
              </a:rPr>
              <a:t>Modelo </a:t>
            </a:r>
            <a:r>
              <a:rPr lang="pt-BR" dirty="0" err="1" smtClean="0">
                <a:solidFill>
                  <a:schemeClr val="accent1"/>
                </a:solidFill>
              </a:rPr>
              <a:t>barotrópico</a:t>
            </a:r>
            <a:endParaRPr lang="pt-BR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</a:t>
            </a:r>
            <a:r>
              <a:rPr lang="pt-BR" dirty="0" smtClean="0"/>
              <a:t> </a:t>
            </a:r>
            <a:r>
              <a:rPr lang="pt-BR" dirty="0" smtClean="0"/>
              <a:t>Resultados</a:t>
            </a:r>
            <a:br>
              <a:rPr lang="pt-BR" dirty="0" smtClean="0"/>
            </a:br>
            <a:r>
              <a:rPr lang="pt-BR" sz="3100" dirty="0"/>
              <a:t>2</a:t>
            </a:r>
            <a:r>
              <a:rPr lang="pt-BR" sz="3100" dirty="0" smtClean="0"/>
              <a:t>.1 </a:t>
            </a:r>
            <a:r>
              <a:rPr lang="pt-BR" sz="3100" dirty="0" smtClean="0"/>
              <a:t>Resposta extratropical a uma região isolada de aquecimento diabático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Modelo (1).</a:t>
            </a:r>
          </a:p>
          <a:p>
            <a:r>
              <a:rPr lang="pt-BR" dirty="0" smtClean="0"/>
              <a:t>Forçante: região isolada de aquecimento localizada dentro da atmosfera tropical.</a:t>
            </a:r>
          </a:p>
          <a:p>
            <a:r>
              <a:rPr lang="pt-BR" dirty="0" smtClean="0"/>
              <a:t>Estudos anteriores: influência das anomalias de TSM tropical em latitudes médias → entender como o padrão climatológico de ondas estacionárias pode ser forçado por variações geográficas na intensidade da atividade convectiva nos trópicos.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917" t="35167" r="34888" b="51101"/>
          <a:stretch/>
        </p:blipFill>
        <p:spPr>
          <a:xfrm>
            <a:off x="1674254" y="5036809"/>
            <a:ext cx="6400800" cy="100455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305319" y="5810713"/>
            <a:ext cx="1056067" cy="309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05319" y="6119806"/>
            <a:ext cx="646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Variação horizontal do aquecimento </a:t>
            </a:r>
            <a:r>
              <a:rPr lang="pt-BR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diabático</a:t>
            </a:r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endParaRPr lang="pt-BR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6805" t="17737" r="28454" b="7086"/>
          <a:stretch/>
        </p:blipFill>
        <p:spPr>
          <a:xfrm>
            <a:off x="231821" y="334851"/>
            <a:ext cx="5821250" cy="54992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7426" y="5834130"/>
            <a:ext cx="544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Distribuição horizontal do aquecimento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diabático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dado analiticamente pela eq. (9), com valor máximo de 5 °C por dia.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3044" t="20378" r="26772" b="14656"/>
          <a:stretch/>
        </p:blipFill>
        <p:spPr>
          <a:xfrm>
            <a:off x="6117466" y="444323"/>
            <a:ext cx="5911402" cy="481669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349285" y="5497133"/>
            <a:ext cx="544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Distribuições verticais do aquecimento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diabático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511" t="23724" r="16280" b="16065"/>
          <a:stretch/>
        </p:blipFill>
        <p:spPr>
          <a:xfrm>
            <a:off x="2047742" y="1"/>
            <a:ext cx="7363090" cy="35416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6312" t="20069" r="17170" b="20644"/>
          <a:stretch/>
        </p:blipFill>
        <p:spPr>
          <a:xfrm>
            <a:off x="2047742" y="3541691"/>
            <a:ext cx="7363090" cy="33163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410831" y="5447763"/>
            <a:ext cx="266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Resposta ao aquecimento centrado em 15°N, 135°E.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410832" y="437882"/>
            <a:ext cx="266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Resposta ao aquecimento: </a:t>
            </a: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trem de ondas.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719" t="21611" r="17864" b="18178"/>
          <a:stretch/>
        </p:blipFill>
        <p:spPr>
          <a:xfrm>
            <a:off x="2292437" y="-38637"/>
            <a:ext cx="6950148" cy="35424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5917" t="22139" r="17863" b="19410"/>
          <a:stretch/>
        </p:blipFill>
        <p:spPr>
          <a:xfrm>
            <a:off x="2292437" y="3400021"/>
            <a:ext cx="6950148" cy="33156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410831" y="5447763"/>
            <a:ext cx="266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Resposta ao aquecimento centrado em 45°N, 135°E.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410012" y="654676"/>
            <a:ext cx="266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baroclínica.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422" t="18794" r="16577" b="16417"/>
          <a:stretch/>
        </p:blipFill>
        <p:spPr>
          <a:xfrm>
            <a:off x="2472742" y="-38636"/>
            <a:ext cx="6599682" cy="3535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6717" t="19378" r="17132" b="12253"/>
          <a:stretch/>
        </p:blipFill>
        <p:spPr>
          <a:xfrm>
            <a:off x="2550017" y="3574800"/>
            <a:ext cx="6593982" cy="32832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410831" y="5447763"/>
            <a:ext cx="266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Respostas ao aquecimento em janeiro e julho no HN e HS.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6610" t="26893" r="17269" b="13952"/>
          <a:stretch/>
        </p:blipFill>
        <p:spPr>
          <a:xfrm>
            <a:off x="2099256" y="0"/>
            <a:ext cx="7014000" cy="352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6708" t="22491" r="17369" b="19234"/>
          <a:stretch/>
        </p:blipFill>
        <p:spPr>
          <a:xfrm>
            <a:off x="2099256" y="3528000"/>
            <a:ext cx="7014000" cy="3330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272789" y="5447763"/>
            <a:ext cx="2807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6: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Respostas à diferentes perfis verticais de aquecimento em 15°N.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311425" y="412124"/>
            <a:ext cx="2163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Pouca sensibilidade à variação vertical do aquecimento.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50987" t="21178" r="26772" b="14656"/>
          <a:stretch/>
        </p:blipFill>
        <p:spPr>
          <a:xfrm>
            <a:off x="9672033" y="2071584"/>
            <a:ext cx="1493949" cy="27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563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Wingdings 3</vt:lpstr>
      <vt:lpstr>Facetado</vt:lpstr>
      <vt:lpstr>Tema do Office</vt:lpstr>
      <vt:lpstr>The forcing of stationary wave motion by tropical diabatic heating</vt:lpstr>
      <vt:lpstr>Apresentação</vt:lpstr>
      <vt:lpstr>1 Introdução</vt:lpstr>
      <vt:lpstr>2 Resultados 2.1 Resposta extratropical a uma região isolada de aquecimento diabático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2.2 A resposta extratropical à forçante climatológica tropical</vt:lpstr>
      <vt:lpstr>2.3 Efeitos da transiência, fluxos básicos zonalmente não uniformes e não linearidade</vt:lpstr>
      <vt:lpstr>Apresentação do PowerPoint</vt:lpstr>
      <vt:lpstr>Apresentação do PowerPoint</vt:lpstr>
      <vt:lpstr>Apresentação do PowerPoint</vt:lpstr>
      <vt:lpstr>3 Conclusões</vt:lpstr>
      <vt:lpstr>Referência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forcing of stationary wave motion by tropical diabatic heating</dc:title>
  <dc:creator>Camila Sapucci</dc:creator>
  <cp:lastModifiedBy>Camila Sapucci</cp:lastModifiedBy>
  <cp:revision>34</cp:revision>
  <dcterms:created xsi:type="dcterms:W3CDTF">2019-08-12T18:49:57Z</dcterms:created>
  <dcterms:modified xsi:type="dcterms:W3CDTF">2019-08-13T18:42:35Z</dcterms:modified>
</cp:coreProperties>
</file>