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76" r:id="rId4"/>
    <p:sldId id="288" r:id="rId5"/>
    <p:sldId id="298" r:id="rId6"/>
    <p:sldId id="297" r:id="rId7"/>
    <p:sldId id="312" r:id="rId8"/>
    <p:sldId id="300" r:id="rId9"/>
    <p:sldId id="303" r:id="rId10"/>
    <p:sldId id="305" r:id="rId11"/>
    <p:sldId id="306" r:id="rId12"/>
    <p:sldId id="307" r:id="rId13"/>
    <p:sldId id="308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F3FA"/>
    <a:srgbClr val="E7F0F9"/>
    <a:srgbClr val="E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310" autoAdjust="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&#233;\Desktop\PDFs,%20Docs%20and%20Xlsx\SO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1"/>
          <c:cat>
            <c:numRef>
              <c:f>Sheet1!$R$3:$R$362</c:f>
              <c:numCache>
                <c:formatCode>[$-409]mmm/yy;@</c:formatCode>
                <c:ptCount val="360"/>
                <c:pt idx="0">
                  <c:v>18629</c:v>
                </c:pt>
                <c:pt idx="1">
                  <c:v>18660</c:v>
                </c:pt>
                <c:pt idx="2">
                  <c:v>18688</c:v>
                </c:pt>
                <c:pt idx="3">
                  <c:v>18719</c:v>
                </c:pt>
                <c:pt idx="4">
                  <c:v>18749</c:v>
                </c:pt>
                <c:pt idx="5">
                  <c:v>18780</c:v>
                </c:pt>
                <c:pt idx="6">
                  <c:v>18810</c:v>
                </c:pt>
                <c:pt idx="7">
                  <c:v>18841</c:v>
                </c:pt>
                <c:pt idx="8">
                  <c:v>18872</c:v>
                </c:pt>
                <c:pt idx="9">
                  <c:v>18902</c:v>
                </c:pt>
                <c:pt idx="10">
                  <c:v>18933</c:v>
                </c:pt>
                <c:pt idx="11">
                  <c:v>18963</c:v>
                </c:pt>
                <c:pt idx="12">
                  <c:v>18994</c:v>
                </c:pt>
                <c:pt idx="13">
                  <c:v>19025</c:v>
                </c:pt>
                <c:pt idx="14">
                  <c:v>19054</c:v>
                </c:pt>
                <c:pt idx="15">
                  <c:v>19085</c:v>
                </c:pt>
                <c:pt idx="16">
                  <c:v>19115</c:v>
                </c:pt>
                <c:pt idx="17">
                  <c:v>19146</c:v>
                </c:pt>
                <c:pt idx="18">
                  <c:v>19176</c:v>
                </c:pt>
                <c:pt idx="19">
                  <c:v>19207</c:v>
                </c:pt>
                <c:pt idx="20">
                  <c:v>19238</c:v>
                </c:pt>
                <c:pt idx="21">
                  <c:v>19268</c:v>
                </c:pt>
                <c:pt idx="22">
                  <c:v>19299</c:v>
                </c:pt>
                <c:pt idx="23">
                  <c:v>19329</c:v>
                </c:pt>
                <c:pt idx="24">
                  <c:v>19360</c:v>
                </c:pt>
                <c:pt idx="25">
                  <c:v>19391</c:v>
                </c:pt>
                <c:pt idx="26">
                  <c:v>19419</c:v>
                </c:pt>
                <c:pt idx="27">
                  <c:v>19450</c:v>
                </c:pt>
                <c:pt idx="28">
                  <c:v>19480</c:v>
                </c:pt>
                <c:pt idx="29">
                  <c:v>19511</c:v>
                </c:pt>
                <c:pt idx="30">
                  <c:v>19541</c:v>
                </c:pt>
                <c:pt idx="31">
                  <c:v>19572</c:v>
                </c:pt>
                <c:pt idx="32">
                  <c:v>19603</c:v>
                </c:pt>
                <c:pt idx="33">
                  <c:v>19633</c:v>
                </c:pt>
                <c:pt idx="34">
                  <c:v>19664</c:v>
                </c:pt>
                <c:pt idx="35">
                  <c:v>19694</c:v>
                </c:pt>
                <c:pt idx="36">
                  <c:v>19725</c:v>
                </c:pt>
                <c:pt idx="37">
                  <c:v>19756</c:v>
                </c:pt>
                <c:pt idx="38">
                  <c:v>19784</c:v>
                </c:pt>
                <c:pt idx="39">
                  <c:v>19815</c:v>
                </c:pt>
                <c:pt idx="40">
                  <c:v>19845</c:v>
                </c:pt>
                <c:pt idx="41">
                  <c:v>19876</c:v>
                </c:pt>
                <c:pt idx="42">
                  <c:v>19906</c:v>
                </c:pt>
                <c:pt idx="43">
                  <c:v>19937</c:v>
                </c:pt>
                <c:pt idx="44">
                  <c:v>19968</c:v>
                </c:pt>
                <c:pt idx="45">
                  <c:v>19998</c:v>
                </c:pt>
                <c:pt idx="46">
                  <c:v>20029</c:v>
                </c:pt>
                <c:pt idx="47">
                  <c:v>20059</c:v>
                </c:pt>
                <c:pt idx="48">
                  <c:v>20090</c:v>
                </c:pt>
                <c:pt idx="49">
                  <c:v>20121</c:v>
                </c:pt>
                <c:pt idx="50">
                  <c:v>20149</c:v>
                </c:pt>
                <c:pt idx="51">
                  <c:v>20180</c:v>
                </c:pt>
                <c:pt idx="52">
                  <c:v>20210</c:v>
                </c:pt>
                <c:pt idx="53">
                  <c:v>20241</c:v>
                </c:pt>
                <c:pt idx="54">
                  <c:v>20271</c:v>
                </c:pt>
                <c:pt idx="55">
                  <c:v>20302</c:v>
                </c:pt>
                <c:pt idx="56">
                  <c:v>20333</c:v>
                </c:pt>
                <c:pt idx="57">
                  <c:v>20363</c:v>
                </c:pt>
                <c:pt idx="58">
                  <c:v>20394</c:v>
                </c:pt>
                <c:pt idx="59">
                  <c:v>20424</c:v>
                </c:pt>
                <c:pt idx="60">
                  <c:v>20455</c:v>
                </c:pt>
                <c:pt idx="61">
                  <c:v>20486</c:v>
                </c:pt>
                <c:pt idx="62">
                  <c:v>20515</c:v>
                </c:pt>
                <c:pt idx="63">
                  <c:v>20546</c:v>
                </c:pt>
                <c:pt idx="64">
                  <c:v>20576</c:v>
                </c:pt>
                <c:pt idx="65">
                  <c:v>20607</c:v>
                </c:pt>
                <c:pt idx="66">
                  <c:v>20637</c:v>
                </c:pt>
                <c:pt idx="67">
                  <c:v>20668</c:v>
                </c:pt>
                <c:pt idx="68">
                  <c:v>20699</c:v>
                </c:pt>
                <c:pt idx="69">
                  <c:v>20729</c:v>
                </c:pt>
                <c:pt idx="70">
                  <c:v>20760</c:v>
                </c:pt>
                <c:pt idx="71">
                  <c:v>20790</c:v>
                </c:pt>
                <c:pt idx="72">
                  <c:v>20821</c:v>
                </c:pt>
                <c:pt idx="73">
                  <c:v>20852</c:v>
                </c:pt>
                <c:pt idx="74">
                  <c:v>20880</c:v>
                </c:pt>
                <c:pt idx="75">
                  <c:v>20911</c:v>
                </c:pt>
                <c:pt idx="76">
                  <c:v>20941</c:v>
                </c:pt>
                <c:pt idx="77">
                  <c:v>20972</c:v>
                </c:pt>
                <c:pt idx="78">
                  <c:v>21002</c:v>
                </c:pt>
                <c:pt idx="79">
                  <c:v>21033</c:v>
                </c:pt>
                <c:pt idx="80">
                  <c:v>21064</c:v>
                </c:pt>
                <c:pt idx="81">
                  <c:v>21094</c:v>
                </c:pt>
                <c:pt idx="82">
                  <c:v>21125</c:v>
                </c:pt>
                <c:pt idx="83">
                  <c:v>21155</c:v>
                </c:pt>
                <c:pt idx="84">
                  <c:v>21186</c:v>
                </c:pt>
                <c:pt idx="85">
                  <c:v>21217</c:v>
                </c:pt>
                <c:pt idx="86">
                  <c:v>21245</c:v>
                </c:pt>
                <c:pt idx="87">
                  <c:v>21276</c:v>
                </c:pt>
                <c:pt idx="88">
                  <c:v>21306</c:v>
                </c:pt>
                <c:pt idx="89">
                  <c:v>21337</c:v>
                </c:pt>
                <c:pt idx="90">
                  <c:v>21367</c:v>
                </c:pt>
                <c:pt idx="91">
                  <c:v>21398</c:v>
                </c:pt>
                <c:pt idx="92">
                  <c:v>21429</c:v>
                </c:pt>
                <c:pt idx="93">
                  <c:v>21459</c:v>
                </c:pt>
                <c:pt idx="94">
                  <c:v>21490</c:v>
                </c:pt>
                <c:pt idx="95">
                  <c:v>21520</c:v>
                </c:pt>
                <c:pt idx="96">
                  <c:v>21551</c:v>
                </c:pt>
                <c:pt idx="97">
                  <c:v>21582</c:v>
                </c:pt>
                <c:pt idx="98">
                  <c:v>21610</c:v>
                </c:pt>
                <c:pt idx="99">
                  <c:v>21641</c:v>
                </c:pt>
                <c:pt idx="100">
                  <c:v>21671</c:v>
                </c:pt>
                <c:pt idx="101">
                  <c:v>21702</c:v>
                </c:pt>
                <c:pt idx="102">
                  <c:v>21732</c:v>
                </c:pt>
                <c:pt idx="103">
                  <c:v>21763</c:v>
                </c:pt>
                <c:pt idx="104">
                  <c:v>21794</c:v>
                </c:pt>
                <c:pt idx="105">
                  <c:v>21824</c:v>
                </c:pt>
                <c:pt idx="106">
                  <c:v>21855</c:v>
                </c:pt>
                <c:pt idx="107">
                  <c:v>21885</c:v>
                </c:pt>
                <c:pt idx="108">
                  <c:v>21916</c:v>
                </c:pt>
                <c:pt idx="109">
                  <c:v>21947</c:v>
                </c:pt>
                <c:pt idx="110">
                  <c:v>21976</c:v>
                </c:pt>
                <c:pt idx="111">
                  <c:v>22007</c:v>
                </c:pt>
                <c:pt idx="112">
                  <c:v>22037</c:v>
                </c:pt>
                <c:pt idx="113">
                  <c:v>22068</c:v>
                </c:pt>
                <c:pt idx="114">
                  <c:v>22098</c:v>
                </c:pt>
                <c:pt idx="115">
                  <c:v>22129</c:v>
                </c:pt>
                <c:pt idx="116">
                  <c:v>22160</c:v>
                </c:pt>
                <c:pt idx="117">
                  <c:v>22190</c:v>
                </c:pt>
                <c:pt idx="118">
                  <c:v>22221</c:v>
                </c:pt>
                <c:pt idx="119">
                  <c:v>22251</c:v>
                </c:pt>
                <c:pt idx="120">
                  <c:v>22282</c:v>
                </c:pt>
                <c:pt idx="121">
                  <c:v>22313</c:v>
                </c:pt>
                <c:pt idx="122">
                  <c:v>22341</c:v>
                </c:pt>
                <c:pt idx="123">
                  <c:v>22372</c:v>
                </c:pt>
                <c:pt idx="124">
                  <c:v>22402</c:v>
                </c:pt>
                <c:pt idx="125">
                  <c:v>22433</c:v>
                </c:pt>
                <c:pt idx="126">
                  <c:v>22463</c:v>
                </c:pt>
                <c:pt idx="127">
                  <c:v>22494</c:v>
                </c:pt>
                <c:pt idx="128">
                  <c:v>22525</c:v>
                </c:pt>
                <c:pt idx="129">
                  <c:v>22555</c:v>
                </c:pt>
                <c:pt idx="130">
                  <c:v>22586</c:v>
                </c:pt>
                <c:pt idx="131">
                  <c:v>22616</c:v>
                </c:pt>
                <c:pt idx="132">
                  <c:v>22647</c:v>
                </c:pt>
                <c:pt idx="133">
                  <c:v>22678</c:v>
                </c:pt>
                <c:pt idx="134">
                  <c:v>22706</c:v>
                </c:pt>
                <c:pt idx="135">
                  <c:v>22737</c:v>
                </c:pt>
                <c:pt idx="136">
                  <c:v>22767</c:v>
                </c:pt>
                <c:pt idx="137">
                  <c:v>22798</c:v>
                </c:pt>
                <c:pt idx="138">
                  <c:v>22828</c:v>
                </c:pt>
                <c:pt idx="139">
                  <c:v>22859</c:v>
                </c:pt>
                <c:pt idx="140">
                  <c:v>22890</c:v>
                </c:pt>
                <c:pt idx="141">
                  <c:v>22920</c:v>
                </c:pt>
                <c:pt idx="142">
                  <c:v>22951</c:v>
                </c:pt>
                <c:pt idx="143">
                  <c:v>22981</c:v>
                </c:pt>
                <c:pt idx="144">
                  <c:v>23012</c:v>
                </c:pt>
                <c:pt idx="145">
                  <c:v>23043</c:v>
                </c:pt>
                <c:pt idx="146">
                  <c:v>23071</c:v>
                </c:pt>
                <c:pt idx="147">
                  <c:v>23102</c:v>
                </c:pt>
                <c:pt idx="148">
                  <c:v>23132</c:v>
                </c:pt>
                <c:pt idx="149">
                  <c:v>23163</c:v>
                </c:pt>
                <c:pt idx="150">
                  <c:v>23193</c:v>
                </c:pt>
                <c:pt idx="151">
                  <c:v>23224</c:v>
                </c:pt>
                <c:pt idx="152">
                  <c:v>23255</c:v>
                </c:pt>
                <c:pt idx="153">
                  <c:v>23285</c:v>
                </c:pt>
                <c:pt idx="154">
                  <c:v>23316</c:v>
                </c:pt>
                <c:pt idx="155">
                  <c:v>23346</c:v>
                </c:pt>
                <c:pt idx="156">
                  <c:v>23377</c:v>
                </c:pt>
                <c:pt idx="157">
                  <c:v>23408</c:v>
                </c:pt>
                <c:pt idx="158">
                  <c:v>23437</c:v>
                </c:pt>
                <c:pt idx="159">
                  <c:v>23468</c:v>
                </c:pt>
                <c:pt idx="160">
                  <c:v>23498</c:v>
                </c:pt>
                <c:pt idx="161">
                  <c:v>23529</c:v>
                </c:pt>
                <c:pt idx="162">
                  <c:v>23559</c:v>
                </c:pt>
                <c:pt idx="163">
                  <c:v>23590</c:v>
                </c:pt>
                <c:pt idx="164">
                  <c:v>23621</c:v>
                </c:pt>
                <c:pt idx="165">
                  <c:v>23651</c:v>
                </c:pt>
                <c:pt idx="166">
                  <c:v>23682</c:v>
                </c:pt>
                <c:pt idx="167">
                  <c:v>23712</c:v>
                </c:pt>
                <c:pt idx="168">
                  <c:v>23743</c:v>
                </c:pt>
                <c:pt idx="169">
                  <c:v>23774</c:v>
                </c:pt>
                <c:pt idx="170">
                  <c:v>23802</c:v>
                </c:pt>
                <c:pt idx="171">
                  <c:v>23833</c:v>
                </c:pt>
                <c:pt idx="172">
                  <c:v>23863</c:v>
                </c:pt>
                <c:pt idx="173">
                  <c:v>23894</c:v>
                </c:pt>
                <c:pt idx="174">
                  <c:v>23924</c:v>
                </c:pt>
                <c:pt idx="175">
                  <c:v>23955</c:v>
                </c:pt>
                <c:pt idx="176">
                  <c:v>23986</c:v>
                </c:pt>
                <c:pt idx="177">
                  <c:v>24016</c:v>
                </c:pt>
                <c:pt idx="178">
                  <c:v>24047</c:v>
                </c:pt>
                <c:pt idx="179">
                  <c:v>24077</c:v>
                </c:pt>
                <c:pt idx="180">
                  <c:v>24108</c:v>
                </c:pt>
                <c:pt idx="181">
                  <c:v>24139</c:v>
                </c:pt>
                <c:pt idx="182">
                  <c:v>24167</c:v>
                </c:pt>
                <c:pt idx="183">
                  <c:v>24198</c:v>
                </c:pt>
                <c:pt idx="184">
                  <c:v>24228</c:v>
                </c:pt>
                <c:pt idx="185">
                  <c:v>24259</c:v>
                </c:pt>
                <c:pt idx="186">
                  <c:v>24289</c:v>
                </c:pt>
                <c:pt idx="187">
                  <c:v>24320</c:v>
                </c:pt>
                <c:pt idx="188">
                  <c:v>24351</c:v>
                </c:pt>
                <c:pt idx="189">
                  <c:v>24381</c:v>
                </c:pt>
                <c:pt idx="190">
                  <c:v>24412</c:v>
                </c:pt>
                <c:pt idx="191">
                  <c:v>24442</c:v>
                </c:pt>
                <c:pt idx="192">
                  <c:v>24473</c:v>
                </c:pt>
                <c:pt idx="193">
                  <c:v>24504</c:v>
                </c:pt>
                <c:pt idx="194">
                  <c:v>24532</c:v>
                </c:pt>
                <c:pt idx="195">
                  <c:v>24563</c:v>
                </c:pt>
                <c:pt idx="196">
                  <c:v>24593</c:v>
                </c:pt>
                <c:pt idx="197">
                  <c:v>24624</c:v>
                </c:pt>
                <c:pt idx="198">
                  <c:v>24654</c:v>
                </c:pt>
                <c:pt idx="199">
                  <c:v>24685</c:v>
                </c:pt>
                <c:pt idx="200">
                  <c:v>24716</c:v>
                </c:pt>
                <c:pt idx="201">
                  <c:v>24746</c:v>
                </c:pt>
                <c:pt idx="202">
                  <c:v>24777</c:v>
                </c:pt>
                <c:pt idx="203">
                  <c:v>24807</c:v>
                </c:pt>
                <c:pt idx="204">
                  <c:v>24838</c:v>
                </c:pt>
                <c:pt idx="205">
                  <c:v>24869</c:v>
                </c:pt>
                <c:pt idx="206">
                  <c:v>24898</c:v>
                </c:pt>
                <c:pt idx="207">
                  <c:v>24929</c:v>
                </c:pt>
                <c:pt idx="208">
                  <c:v>24959</c:v>
                </c:pt>
                <c:pt idx="209">
                  <c:v>24990</c:v>
                </c:pt>
                <c:pt idx="210">
                  <c:v>25020</c:v>
                </c:pt>
                <c:pt idx="211">
                  <c:v>25051</c:v>
                </c:pt>
                <c:pt idx="212">
                  <c:v>25082</c:v>
                </c:pt>
                <c:pt idx="213">
                  <c:v>25112</c:v>
                </c:pt>
                <c:pt idx="214">
                  <c:v>25143</c:v>
                </c:pt>
                <c:pt idx="215">
                  <c:v>25173</c:v>
                </c:pt>
                <c:pt idx="216">
                  <c:v>25204</c:v>
                </c:pt>
                <c:pt idx="217">
                  <c:v>25235</c:v>
                </c:pt>
                <c:pt idx="218">
                  <c:v>25263</c:v>
                </c:pt>
                <c:pt idx="219">
                  <c:v>25294</c:v>
                </c:pt>
                <c:pt idx="220">
                  <c:v>25324</c:v>
                </c:pt>
                <c:pt idx="221">
                  <c:v>25355</c:v>
                </c:pt>
                <c:pt idx="222">
                  <c:v>25385</c:v>
                </c:pt>
                <c:pt idx="223">
                  <c:v>25416</c:v>
                </c:pt>
                <c:pt idx="224">
                  <c:v>25447</c:v>
                </c:pt>
                <c:pt idx="225">
                  <c:v>25477</c:v>
                </c:pt>
                <c:pt idx="226">
                  <c:v>25508</c:v>
                </c:pt>
                <c:pt idx="227">
                  <c:v>25538</c:v>
                </c:pt>
                <c:pt idx="228">
                  <c:v>25569</c:v>
                </c:pt>
                <c:pt idx="229">
                  <c:v>25600</c:v>
                </c:pt>
                <c:pt idx="230">
                  <c:v>25628</c:v>
                </c:pt>
                <c:pt idx="231">
                  <c:v>25659</c:v>
                </c:pt>
                <c:pt idx="232">
                  <c:v>25689</c:v>
                </c:pt>
                <c:pt idx="233">
                  <c:v>25720</c:v>
                </c:pt>
                <c:pt idx="234">
                  <c:v>25750</c:v>
                </c:pt>
                <c:pt idx="235">
                  <c:v>25781</c:v>
                </c:pt>
                <c:pt idx="236">
                  <c:v>25812</c:v>
                </c:pt>
                <c:pt idx="237">
                  <c:v>25842</c:v>
                </c:pt>
                <c:pt idx="238">
                  <c:v>25873</c:v>
                </c:pt>
                <c:pt idx="239">
                  <c:v>25903</c:v>
                </c:pt>
                <c:pt idx="240">
                  <c:v>25934</c:v>
                </c:pt>
                <c:pt idx="241">
                  <c:v>25965</c:v>
                </c:pt>
                <c:pt idx="242">
                  <c:v>25993</c:v>
                </c:pt>
                <c:pt idx="243">
                  <c:v>26024</c:v>
                </c:pt>
                <c:pt idx="244">
                  <c:v>26054</c:v>
                </c:pt>
                <c:pt idx="245">
                  <c:v>26085</c:v>
                </c:pt>
                <c:pt idx="246">
                  <c:v>26115</c:v>
                </c:pt>
                <c:pt idx="247">
                  <c:v>26146</c:v>
                </c:pt>
                <c:pt idx="248">
                  <c:v>26177</c:v>
                </c:pt>
                <c:pt idx="249">
                  <c:v>26207</c:v>
                </c:pt>
                <c:pt idx="250">
                  <c:v>26238</c:v>
                </c:pt>
                <c:pt idx="251">
                  <c:v>26268</c:v>
                </c:pt>
                <c:pt idx="252">
                  <c:v>26299</c:v>
                </c:pt>
                <c:pt idx="253">
                  <c:v>26330</c:v>
                </c:pt>
                <c:pt idx="254">
                  <c:v>26359</c:v>
                </c:pt>
                <c:pt idx="255">
                  <c:v>26390</c:v>
                </c:pt>
                <c:pt idx="256">
                  <c:v>26420</c:v>
                </c:pt>
                <c:pt idx="257">
                  <c:v>26451</c:v>
                </c:pt>
                <c:pt idx="258">
                  <c:v>26481</c:v>
                </c:pt>
                <c:pt idx="259">
                  <c:v>26512</c:v>
                </c:pt>
                <c:pt idx="260">
                  <c:v>26543</c:v>
                </c:pt>
                <c:pt idx="261">
                  <c:v>26573</c:v>
                </c:pt>
                <c:pt idx="262">
                  <c:v>26604</c:v>
                </c:pt>
                <c:pt idx="263">
                  <c:v>26634</c:v>
                </c:pt>
                <c:pt idx="264">
                  <c:v>26665</c:v>
                </c:pt>
                <c:pt idx="265">
                  <c:v>26696</c:v>
                </c:pt>
                <c:pt idx="266">
                  <c:v>26724</c:v>
                </c:pt>
                <c:pt idx="267">
                  <c:v>26755</c:v>
                </c:pt>
                <c:pt idx="268">
                  <c:v>26785</c:v>
                </c:pt>
                <c:pt idx="269">
                  <c:v>26816</c:v>
                </c:pt>
                <c:pt idx="270">
                  <c:v>26846</c:v>
                </c:pt>
                <c:pt idx="271">
                  <c:v>26877</c:v>
                </c:pt>
                <c:pt idx="272">
                  <c:v>26908</c:v>
                </c:pt>
                <c:pt idx="273">
                  <c:v>26938</c:v>
                </c:pt>
                <c:pt idx="274">
                  <c:v>26969</c:v>
                </c:pt>
                <c:pt idx="275">
                  <c:v>26999</c:v>
                </c:pt>
                <c:pt idx="276">
                  <c:v>27030</c:v>
                </c:pt>
                <c:pt idx="277">
                  <c:v>27061</c:v>
                </c:pt>
                <c:pt idx="278">
                  <c:v>27089</c:v>
                </c:pt>
                <c:pt idx="279">
                  <c:v>27120</c:v>
                </c:pt>
                <c:pt idx="280">
                  <c:v>27150</c:v>
                </c:pt>
                <c:pt idx="281">
                  <c:v>27181</c:v>
                </c:pt>
                <c:pt idx="282">
                  <c:v>27211</c:v>
                </c:pt>
                <c:pt idx="283">
                  <c:v>27242</c:v>
                </c:pt>
                <c:pt idx="284">
                  <c:v>27273</c:v>
                </c:pt>
                <c:pt idx="285">
                  <c:v>27303</c:v>
                </c:pt>
                <c:pt idx="286">
                  <c:v>27334</c:v>
                </c:pt>
                <c:pt idx="287">
                  <c:v>27364</c:v>
                </c:pt>
                <c:pt idx="288">
                  <c:v>27395</c:v>
                </c:pt>
                <c:pt idx="289">
                  <c:v>27426</c:v>
                </c:pt>
                <c:pt idx="290">
                  <c:v>27454</c:v>
                </c:pt>
                <c:pt idx="291">
                  <c:v>27485</c:v>
                </c:pt>
                <c:pt idx="292">
                  <c:v>27515</c:v>
                </c:pt>
                <c:pt idx="293">
                  <c:v>27546</c:v>
                </c:pt>
                <c:pt idx="294">
                  <c:v>27576</c:v>
                </c:pt>
                <c:pt idx="295">
                  <c:v>27607</c:v>
                </c:pt>
                <c:pt idx="296">
                  <c:v>27638</c:v>
                </c:pt>
                <c:pt idx="297">
                  <c:v>27668</c:v>
                </c:pt>
                <c:pt idx="298">
                  <c:v>27699</c:v>
                </c:pt>
                <c:pt idx="299">
                  <c:v>27729</c:v>
                </c:pt>
                <c:pt idx="300">
                  <c:v>27760</c:v>
                </c:pt>
                <c:pt idx="301">
                  <c:v>27791</c:v>
                </c:pt>
                <c:pt idx="302">
                  <c:v>27820</c:v>
                </c:pt>
                <c:pt idx="303">
                  <c:v>27851</c:v>
                </c:pt>
                <c:pt idx="304">
                  <c:v>27881</c:v>
                </c:pt>
                <c:pt idx="305">
                  <c:v>27912</c:v>
                </c:pt>
                <c:pt idx="306">
                  <c:v>27942</c:v>
                </c:pt>
                <c:pt idx="307">
                  <c:v>27973</c:v>
                </c:pt>
                <c:pt idx="308">
                  <c:v>28004</c:v>
                </c:pt>
                <c:pt idx="309">
                  <c:v>28034</c:v>
                </c:pt>
                <c:pt idx="310">
                  <c:v>28065</c:v>
                </c:pt>
                <c:pt idx="311">
                  <c:v>28095</c:v>
                </c:pt>
                <c:pt idx="312">
                  <c:v>28126</c:v>
                </c:pt>
                <c:pt idx="313">
                  <c:v>28157</c:v>
                </c:pt>
                <c:pt idx="314">
                  <c:v>28185</c:v>
                </c:pt>
                <c:pt idx="315">
                  <c:v>28216</c:v>
                </c:pt>
                <c:pt idx="316">
                  <c:v>28246</c:v>
                </c:pt>
                <c:pt idx="317">
                  <c:v>28277</c:v>
                </c:pt>
                <c:pt idx="318">
                  <c:v>28307</c:v>
                </c:pt>
                <c:pt idx="319">
                  <c:v>28338</c:v>
                </c:pt>
                <c:pt idx="320">
                  <c:v>28369</c:v>
                </c:pt>
                <c:pt idx="321">
                  <c:v>28399</c:v>
                </c:pt>
                <c:pt idx="322">
                  <c:v>28430</c:v>
                </c:pt>
                <c:pt idx="323">
                  <c:v>28460</c:v>
                </c:pt>
                <c:pt idx="324">
                  <c:v>28491</c:v>
                </c:pt>
                <c:pt idx="325">
                  <c:v>28522</c:v>
                </c:pt>
                <c:pt idx="326">
                  <c:v>28550</c:v>
                </c:pt>
                <c:pt idx="327">
                  <c:v>28581</c:v>
                </c:pt>
                <c:pt idx="328">
                  <c:v>28611</c:v>
                </c:pt>
                <c:pt idx="329">
                  <c:v>28642</c:v>
                </c:pt>
                <c:pt idx="330">
                  <c:v>28672</c:v>
                </c:pt>
                <c:pt idx="331">
                  <c:v>28703</c:v>
                </c:pt>
                <c:pt idx="332">
                  <c:v>28734</c:v>
                </c:pt>
                <c:pt idx="333">
                  <c:v>28764</c:v>
                </c:pt>
                <c:pt idx="334">
                  <c:v>28795</c:v>
                </c:pt>
                <c:pt idx="335">
                  <c:v>28825</c:v>
                </c:pt>
                <c:pt idx="336">
                  <c:v>28856</c:v>
                </c:pt>
                <c:pt idx="337">
                  <c:v>28887</c:v>
                </c:pt>
                <c:pt idx="338">
                  <c:v>28915</c:v>
                </c:pt>
                <c:pt idx="339">
                  <c:v>28946</c:v>
                </c:pt>
                <c:pt idx="340">
                  <c:v>28976</c:v>
                </c:pt>
                <c:pt idx="341">
                  <c:v>29007</c:v>
                </c:pt>
                <c:pt idx="342">
                  <c:v>29037</c:v>
                </c:pt>
                <c:pt idx="343">
                  <c:v>29068</c:v>
                </c:pt>
                <c:pt idx="344">
                  <c:v>29099</c:v>
                </c:pt>
                <c:pt idx="345">
                  <c:v>29129</c:v>
                </c:pt>
                <c:pt idx="346">
                  <c:v>29160</c:v>
                </c:pt>
                <c:pt idx="347">
                  <c:v>29190</c:v>
                </c:pt>
                <c:pt idx="348">
                  <c:v>29221</c:v>
                </c:pt>
                <c:pt idx="349">
                  <c:v>29252</c:v>
                </c:pt>
                <c:pt idx="350">
                  <c:v>29281</c:v>
                </c:pt>
                <c:pt idx="351">
                  <c:v>29312</c:v>
                </c:pt>
                <c:pt idx="352">
                  <c:v>29342</c:v>
                </c:pt>
                <c:pt idx="353">
                  <c:v>29373</c:v>
                </c:pt>
                <c:pt idx="354">
                  <c:v>29403</c:v>
                </c:pt>
                <c:pt idx="355">
                  <c:v>29434</c:v>
                </c:pt>
                <c:pt idx="356">
                  <c:v>29465</c:v>
                </c:pt>
                <c:pt idx="357">
                  <c:v>29495</c:v>
                </c:pt>
                <c:pt idx="358">
                  <c:v>29526</c:v>
                </c:pt>
                <c:pt idx="359">
                  <c:v>29556</c:v>
                </c:pt>
              </c:numCache>
            </c:numRef>
          </c:cat>
          <c:val>
            <c:numRef>
              <c:f>Sheet1!$S$3:$S$362</c:f>
              <c:numCache>
                <c:formatCode>General</c:formatCode>
                <c:ptCount val="360"/>
                <c:pt idx="0">
                  <c:v>2.5</c:v>
                </c:pt>
                <c:pt idx="1">
                  <c:v>1.5</c:v>
                </c:pt>
                <c:pt idx="2">
                  <c:v>-0.2</c:v>
                </c:pt>
                <c:pt idx="3">
                  <c:v>-0.5</c:v>
                </c:pt>
                <c:pt idx="4">
                  <c:v>-1.1000000000000001</c:v>
                </c:pt>
                <c:pt idx="5">
                  <c:v>0.3</c:v>
                </c:pt>
                <c:pt idx="6">
                  <c:v>-1.7</c:v>
                </c:pt>
                <c:pt idx="7">
                  <c:v>-0.4</c:v>
                </c:pt>
                <c:pt idx="8">
                  <c:v>-1.8</c:v>
                </c:pt>
                <c:pt idx="9">
                  <c:v>-1.6</c:v>
                </c:pt>
                <c:pt idx="10">
                  <c:v>-1.3</c:v>
                </c:pt>
                <c:pt idx="11">
                  <c:v>-1.2</c:v>
                </c:pt>
                <c:pt idx="12">
                  <c:v>-1.5</c:v>
                </c:pt>
                <c:pt idx="13">
                  <c:v>-1</c:v>
                </c:pt>
                <c:pt idx="14">
                  <c:v>0.9</c:v>
                </c:pt>
                <c:pt idx="15">
                  <c:v>-0.4</c:v>
                </c:pt>
                <c:pt idx="16">
                  <c:v>1.2</c:v>
                </c:pt>
                <c:pt idx="17">
                  <c:v>1.2</c:v>
                </c:pt>
                <c:pt idx="18">
                  <c:v>0.8</c:v>
                </c:pt>
                <c:pt idx="19">
                  <c:v>0.1</c:v>
                </c:pt>
                <c:pt idx="20">
                  <c:v>-0.4</c:v>
                </c:pt>
                <c:pt idx="21">
                  <c:v>0.6</c:v>
                </c:pt>
                <c:pt idx="22">
                  <c:v>0</c:v>
                </c:pt>
                <c:pt idx="23">
                  <c:v>-2</c:v>
                </c:pt>
                <c:pt idx="24">
                  <c:v>0.5</c:v>
                </c:pt>
                <c:pt idx="25">
                  <c:v>-0.8</c:v>
                </c:pt>
                <c:pt idx="26">
                  <c:v>-0.3</c:v>
                </c:pt>
                <c:pt idx="27">
                  <c:v>0.3</c:v>
                </c:pt>
                <c:pt idx="28">
                  <c:v>-2.8</c:v>
                </c:pt>
                <c:pt idx="29">
                  <c:v>0.2</c:v>
                </c:pt>
                <c:pt idx="30">
                  <c:v>0</c:v>
                </c:pt>
                <c:pt idx="31">
                  <c:v>-2</c:v>
                </c:pt>
                <c:pt idx="32">
                  <c:v>-2.1</c:v>
                </c:pt>
                <c:pt idx="33">
                  <c:v>0.1</c:v>
                </c:pt>
                <c:pt idx="34">
                  <c:v>-0.5</c:v>
                </c:pt>
                <c:pt idx="35">
                  <c:v>-0.8</c:v>
                </c:pt>
                <c:pt idx="36">
                  <c:v>1.1000000000000001</c:v>
                </c:pt>
                <c:pt idx="37">
                  <c:v>-0.5</c:v>
                </c:pt>
                <c:pt idx="38">
                  <c:v>0.4</c:v>
                </c:pt>
                <c:pt idx="39">
                  <c:v>1.1000000000000001</c:v>
                </c:pt>
                <c:pt idx="40">
                  <c:v>0.8</c:v>
                </c:pt>
                <c:pt idx="41">
                  <c:v>0.2</c:v>
                </c:pt>
                <c:pt idx="42">
                  <c:v>0.7</c:v>
                </c:pt>
                <c:pt idx="43">
                  <c:v>1.8</c:v>
                </c:pt>
                <c:pt idx="44">
                  <c:v>0.3</c:v>
                </c:pt>
                <c:pt idx="45">
                  <c:v>0.4</c:v>
                </c:pt>
                <c:pt idx="46">
                  <c:v>0.2</c:v>
                </c:pt>
                <c:pt idx="47">
                  <c:v>2.2999999999999998</c:v>
                </c:pt>
                <c:pt idx="48">
                  <c:v>-0.9</c:v>
                </c:pt>
                <c:pt idx="49">
                  <c:v>3.1</c:v>
                </c:pt>
                <c:pt idx="50">
                  <c:v>1.1000000000000001</c:v>
                </c:pt>
                <c:pt idx="51">
                  <c:v>-0.2</c:v>
                </c:pt>
                <c:pt idx="52">
                  <c:v>1.7</c:v>
                </c:pt>
                <c:pt idx="53">
                  <c:v>2.2000000000000002</c:v>
                </c:pt>
                <c:pt idx="54">
                  <c:v>2.6</c:v>
                </c:pt>
                <c:pt idx="55">
                  <c:v>2.4</c:v>
                </c:pt>
                <c:pt idx="56">
                  <c:v>2.2000000000000002</c:v>
                </c:pt>
                <c:pt idx="57">
                  <c:v>2.5</c:v>
                </c:pt>
                <c:pt idx="58">
                  <c:v>2</c:v>
                </c:pt>
                <c:pt idx="59">
                  <c:v>1.6</c:v>
                </c:pt>
                <c:pt idx="60">
                  <c:v>2.2000000000000002</c:v>
                </c:pt>
                <c:pt idx="61">
                  <c:v>2.7</c:v>
                </c:pt>
                <c:pt idx="62">
                  <c:v>2.2000000000000002</c:v>
                </c:pt>
                <c:pt idx="63">
                  <c:v>1.5</c:v>
                </c:pt>
                <c:pt idx="64">
                  <c:v>2.2999999999999998</c:v>
                </c:pt>
                <c:pt idx="65">
                  <c:v>1.8</c:v>
                </c:pt>
                <c:pt idx="66">
                  <c:v>1.8</c:v>
                </c:pt>
                <c:pt idx="67">
                  <c:v>2</c:v>
                </c:pt>
                <c:pt idx="68">
                  <c:v>0.1</c:v>
                </c:pt>
                <c:pt idx="69">
                  <c:v>2.9</c:v>
                </c:pt>
                <c:pt idx="70">
                  <c:v>0.2</c:v>
                </c:pt>
                <c:pt idx="71">
                  <c:v>1.8</c:v>
                </c:pt>
                <c:pt idx="72">
                  <c:v>1</c:v>
                </c:pt>
                <c:pt idx="73">
                  <c:v>-0.1</c:v>
                </c:pt>
                <c:pt idx="74">
                  <c:v>0.3</c:v>
                </c:pt>
                <c:pt idx="75">
                  <c:v>0.4</c:v>
                </c:pt>
                <c:pt idx="76">
                  <c:v>-1.1000000000000001</c:v>
                </c:pt>
                <c:pt idx="77">
                  <c:v>0.3</c:v>
                </c:pt>
                <c:pt idx="78">
                  <c:v>0.4</c:v>
                </c:pt>
                <c:pt idx="79">
                  <c:v>-0.8</c:v>
                </c:pt>
                <c:pt idx="80">
                  <c:v>-1.5</c:v>
                </c:pt>
                <c:pt idx="81">
                  <c:v>0.1</c:v>
                </c:pt>
                <c:pt idx="82">
                  <c:v>-1.6</c:v>
                </c:pt>
                <c:pt idx="83">
                  <c:v>-0.5</c:v>
                </c:pt>
                <c:pt idx="84">
                  <c:v>-3.1</c:v>
                </c:pt>
                <c:pt idx="85">
                  <c:v>-0.8</c:v>
                </c:pt>
                <c:pt idx="86">
                  <c:v>0.4</c:v>
                </c:pt>
                <c:pt idx="87">
                  <c:v>0.6</c:v>
                </c:pt>
                <c:pt idx="88">
                  <c:v>-0.8</c:v>
                </c:pt>
                <c:pt idx="89">
                  <c:v>0.5</c:v>
                </c:pt>
                <c:pt idx="90">
                  <c:v>0.7</c:v>
                </c:pt>
                <c:pt idx="91">
                  <c:v>1.5</c:v>
                </c:pt>
                <c:pt idx="92">
                  <c:v>-0.5</c:v>
                </c:pt>
                <c:pt idx="93">
                  <c:v>0.1</c:v>
                </c:pt>
                <c:pt idx="94">
                  <c:v>-0.7</c:v>
                </c:pt>
                <c:pt idx="95">
                  <c:v>-1</c:v>
                </c:pt>
                <c:pt idx="96">
                  <c:v>-1.5</c:v>
                </c:pt>
                <c:pt idx="97">
                  <c:v>-2.2999999999999998</c:v>
                </c:pt>
                <c:pt idx="98">
                  <c:v>2.1</c:v>
                </c:pt>
                <c:pt idx="99">
                  <c:v>0.7</c:v>
                </c:pt>
                <c:pt idx="100">
                  <c:v>0.8</c:v>
                </c:pt>
                <c:pt idx="101">
                  <c:v>-0.2</c:v>
                </c:pt>
                <c:pt idx="102">
                  <c:v>-0.4</c:v>
                </c:pt>
                <c:pt idx="103">
                  <c:v>-0.2</c:v>
                </c:pt>
                <c:pt idx="104">
                  <c:v>0</c:v>
                </c:pt>
                <c:pt idx="105">
                  <c:v>0.8</c:v>
                </c:pt>
                <c:pt idx="106">
                  <c:v>1.5</c:v>
                </c:pt>
                <c:pt idx="107">
                  <c:v>1.5</c:v>
                </c:pt>
                <c:pt idx="108">
                  <c:v>0.2</c:v>
                </c:pt>
                <c:pt idx="109">
                  <c:v>0.2</c:v>
                </c:pt>
                <c:pt idx="110">
                  <c:v>1.7</c:v>
                </c:pt>
                <c:pt idx="111">
                  <c:v>1.3</c:v>
                </c:pt>
                <c:pt idx="112">
                  <c:v>0.9</c:v>
                </c:pt>
                <c:pt idx="113">
                  <c:v>0.2</c:v>
                </c:pt>
                <c:pt idx="114">
                  <c:v>0.8</c:v>
                </c:pt>
                <c:pt idx="115">
                  <c:v>1.3</c:v>
                </c:pt>
                <c:pt idx="116">
                  <c:v>1.1000000000000001</c:v>
                </c:pt>
                <c:pt idx="117">
                  <c:v>0.2</c:v>
                </c:pt>
                <c:pt idx="118">
                  <c:v>0.9</c:v>
                </c:pt>
                <c:pt idx="119">
                  <c:v>1.3</c:v>
                </c:pt>
                <c:pt idx="120">
                  <c:v>-0.4</c:v>
                </c:pt>
                <c:pt idx="121">
                  <c:v>1.5</c:v>
                </c:pt>
                <c:pt idx="122">
                  <c:v>-3</c:v>
                </c:pt>
                <c:pt idx="123">
                  <c:v>1.3</c:v>
                </c:pt>
                <c:pt idx="124">
                  <c:v>0.5</c:v>
                </c:pt>
                <c:pt idx="125">
                  <c:v>0.2</c:v>
                </c:pt>
                <c:pt idx="126">
                  <c:v>0.4</c:v>
                </c:pt>
                <c:pt idx="127">
                  <c:v>0.2</c:v>
                </c:pt>
                <c:pt idx="128">
                  <c:v>0.1</c:v>
                </c:pt>
                <c:pt idx="129">
                  <c:v>-0.5</c:v>
                </c:pt>
                <c:pt idx="130">
                  <c:v>0.9</c:v>
                </c:pt>
                <c:pt idx="131">
                  <c:v>2.5</c:v>
                </c:pt>
                <c:pt idx="132">
                  <c:v>3.3</c:v>
                </c:pt>
                <c:pt idx="133">
                  <c:v>-0.5</c:v>
                </c:pt>
                <c:pt idx="134">
                  <c:v>0.2</c:v>
                </c:pt>
                <c:pt idx="135">
                  <c:v>0.3</c:v>
                </c:pt>
                <c:pt idx="136">
                  <c:v>1.8</c:v>
                </c:pt>
                <c:pt idx="137">
                  <c:v>1.2</c:v>
                </c:pt>
                <c:pt idx="138">
                  <c:v>0.1</c:v>
                </c:pt>
                <c:pt idx="139">
                  <c:v>1</c:v>
                </c:pt>
                <c:pt idx="140">
                  <c:v>0.7</c:v>
                </c:pt>
                <c:pt idx="141">
                  <c:v>1.6</c:v>
                </c:pt>
                <c:pt idx="142">
                  <c:v>0.5</c:v>
                </c:pt>
                <c:pt idx="143">
                  <c:v>0.3</c:v>
                </c:pt>
                <c:pt idx="144">
                  <c:v>1.7</c:v>
                </c:pt>
                <c:pt idx="145">
                  <c:v>0.9</c:v>
                </c:pt>
                <c:pt idx="146">
                  <c:v>1.9</c:v>
                </c:pt>
                <c:pt idx="147">
                  <c:v>1.3</c:v>
                </c:pt>
                <c:pt idx="148">
                  <c:v>0.6</c:v>
                </c:pt>
                <c:pt idx="149">
                  <c:v>-0.8</c:v>
                </c:pt>
                <c:pt idx="150">
                  <c:v>-0.2</c:v>
                </c:pt>
                <c:pt idx="151">
                  <c:v>0</c:v>
                </c:pt>
                <c:pt idx="152">
                  <c:v>-1</c:v>
                </c:pt>
                <c:pt idx="153">
                  <c:v>-2</c:v>
                </c:pt>
                <c:pt idx="154">
                  <c:v>-1.4</c:v>
                </c:pt>
                <c:pt idx="155">
                  <c:v>-2</c:v>
                </c:pt>
                <c:pt idx="156">
                  <c:v>-0.6</c:v>
                </c:pt>
                <c:pt idx="157">
                  <c:v>0.1</c:v>
                </c:pt>
                <c:pt idx="158">
                  <c:v>1.9</c:v>
                </c:pt>
                <c:pt idx="159">
                  <c:v>1.8</c:v>
                </c:pt>
                <c:pt idx="160">
                  <c:v>0.4</c:v>
                </c:pt>
                <c:pt idx="161">
                  <c:v>1.2</c:v>
                </c:pt>
                <c:pt idx="162">
                  <c:v>0.9</c:v>
                </c:pt>
                <c:pt idx="163">
                  <c:v>2.5</c:v>
                </c:pt>
                <c:pt idx="164">
                  <c:v>2.1</c:v>
                </c:pt>
                <c:pt idx="165">
                  <c:v>2.2000000000000002</c:v>
                </c:pt>
                <c:pt idx="166">
                  <c:v>0.3</c:v>
                </c:pt>
                <c:pt idx="167">
                  <c:v>-0.5</c:v>
                </c:pt>
                <c:pt idx="168">
                  <c:v>-0.7</c:v>
                </c:pt>
                <c:pt idx="169">
                  <c:v>0.7</c:v>
                </c:pt>
                <c:pt idx="170">
                  <c:v>1.2</c:v>
                </c:pt>
                <c:pt idx="171">
                  <c:v>-0.9</c:v>
                </c:pt>
                <c:pt idx="172">
                  <c:v>0.3</c:v>
                </c:pt>
                <c:pt idx="173">
                  <c:v>-0.9</c:v>
                </c:pt>
                <c:pt idx="174">
                  <c:v>-3</c:v>
                </c:pt>
                <c:pt idx="175">
                  <c:v>-1.1000000000000001</c:v>
                </c:pt>
                <c:pt idx="176">
                  <c:v>-2.2000000000000002</c:v>
                </c:pt>
                <c:pt idx="177">
                  <c:v>-1.5</c:v>
                </c:pt>
                <c:pt idx="178">
                  <c:v>-2.4</c:v>
                </c:pt>
                <c:pt idx="179">
                  <c:v>0.3</c:v>
                </c:pt>
                <c:pt idx="180">
                  <c:v>-2.2000000000000002</c:v>
                </c:pt>
                <c:pt idx="181">
                  <c:v>-0.4</c:v>
                </c:pt>
                <c:pt idx="182">
                  <c:v>-1.5</c:v>
                </c:pt>
                <c:pt idx="183">
                  <c:v>-0.3</c:v>
                </c:pt>
                <c:pt idx="184">
                  <c:v>-0.7</c:v>
                </c:pt>
                <c:pt idx="185">
                  <c:v>0.5</c:v>
                </c:pt>
                <c:pt idx="186">
                  <c:v>0.1</c:v>
                </c:pt>
                <c:pt idx="187">
                  <c:v>1.1000000000000001</c:v>
                </c:pt>
                <c:pt idx="188">
                  <c:v>-0.4</c:v>
                </c:pt>
                <c:pt idx="189">
                  <c:v>-0.2</c:v>
                </c:pt>
                <c:pt idx="190">
                  <c:v>0</c:v>
                </c:pt>
                <c:pt idx="191">
                  <c:v>-0.6</c:v>
                </c:pt>
                <c:pt idx="192">
                  <c:v>2.8</c:v>
                </c:pt>
                <c:pt idx="193">
                  <c:v>2.8</c:v>
                </c:pt>
                <c:pt idx="194">
                  <c:v>2</c:v>
                </c:pt>
                <c:pt idx="195">
                  <c:v>-0.1</c:v>
                </c:pt>
                <c:pt idx="196">
                  <c:v>0</c:v>
                </c:pt>
                <c:pt idx="197">
                  <c:v>1.1000000000000001</c:v>
                </c:pt>
                <c:pt idx="198">
                  <c:v>0.3</c:v>
                </c:pt>
                <c:pt idx="199">
                  <c:v>1.2</c:v>
                </c:pt>
                <c:pt idx="200">
                  <c:v>0.8</c:v>
                </c:pt>
                <c:pt idx="201">
                  <c:v>0.1</c:v>
                </c:pt>
                <c:pt idx="202">
                  <c:v>-0.7</c:v>
                </c:pt>
                <c:pt idx="203">
                  <c:v>-0.9</c:v>
                </c:pt>
                <c:pt idx="204">
                  <c:v>0.9</c:v>
                </c:pt>
                <c:pt idx="205">
                  <c:v>2.1</c:v>
                </c:pt>
                <c:pt idx="206">
                  <c:v>0.2</c:v>
                </c:pt>
                <c:pt idx="207">
                  <c:v>0</c:v>
                </c:pt>
                <c:pt idx="208">
                  <c:v>2.1</c:v>
                </c:pt>
                <c:pt idx="209">
                  <c:v>1.8</c:v>
                </c:pt>
                <c:pt idx="210">
                  <c:v>1.1000000000000001</c:v>
                </c:pt>
                <c:pt idx="211">
                  <c:v>0.4</c:v>
                </c:pt>
                <c:pt idx="212">
                  <c:v>-0.4</c:v>
                </c:pt>
                <c:pt idx="213">
                  <c:v>-0.1</c:v>
                </c:pt>
                <c:pt idx="214">
                  <c:v>-0.6</c:v>
                </c:pt>
                <c:pt idx="215">
                  <c:v>0.3</c:v>
                </c:pt>
                <c:pt idx="216">
                  <c:v>-2.4</c:v>
                </c:pt>
                <c:pt idx="217">
                  <c:v>-0.9</c:v>
                </c:pt>
                <c:pt idx="218">
                  <c:v>0.7</c:v>
                </c:pt>
                <c:pt idx="219">
                  <c:v>-0.6</c:v>
                </c:pt>
                <c:pt idx="220">
                  <c:v>-0.4</c:v>
                </c:pt>
                <c:pt idx="221">
                  <c:v>0.3</c:v>
                </c:pt>
                <c:pt idx="222">
                  <c:v>-0.8</c:v>
                </c:pt>
                <c:pt idx="223">
                  <c:v>-0.2</c:v>
                </c:pt>
                <c:pt idx="224">
                  <c:v>-1.6</c:v>
                </c:pt>
                <c:pt idx="225">
                  <c:v>-1.5</c:v>
                </c:pt>
                <c:pt idx="226">
                  <c:v>-0.1</c:v>
                </c:pt>
                <c:pt idx="227">
                  <c:v>0.7</c:v>
                </c:pt>
                <c:pt idx="228">
                  <c:v>-1.9</c:v>
                </c:pt>
                <c:pt idx="229">
                  <c:v>-1.7</c:v>
                </c:pt>
                <c:pt idx="230">
                  <c:v>1</c:v>
                </c:pt>
                <c:pt idx="231">
                  <c:v>-0.1</c:v>
                </c:pt>
                <c:pt idx="232">
                  <c:v>0.6</c:v>
                </c:pt>
                <c:pt idx="233">
                  <c:v>1.6</c:v>
                </c:pt>
                <c:pt idx="234">
                  <c:v>-0.6</c:v>
                </c:pt>
                <c:pt idx="235">
                  <c:v>1</c:v>
                </c:pt>
                <c:pt idx="236">
                  <c:v>1.9</c:v>
                </c:pt>
                <c:pt idx="237">
                  <c:v>1.7</c:v>
                </c:pt>
                <c:pt idx="238">
                  <c:v>2.6</c:v>
                </c:pt>
                <c:pt idx="239">
                  <c:v>3.2</c:v>
                </c:pt>
                <c:pt idx="240">
                  <c:v>0.6</c:v>
                </c:pt>
                <c:pt idx="241">
                  <c:v>3.3</c:v>
                </c:pt>
                <c:pt idx="242">
                  <c:v>3.8</c:v>
                </c:pt>
                <c:pt idx="243">
                  <c:v>2.8</c:v>
                </c:pt>
                <c:pt idx="244">
                  <c:v>1.4</c:v>
                </c:pt>
                <c:pt idx="245">
                  <c:v>0.7</c:v>
                </c:pt>
                <c:pt idx="246">
                  <c:v>0.4</c:v>
                </c:pt>
                <c:pt idx="247">
                  <c:v>2.5</c:v>
                </c:pt>
                <c:pt idx="248">
                  <c:v>2.2999999999999998</c:v>
                </c:pt>
                <c:pt idx="249">
                  <c:v>2.8</c:v>
                </c:pt>
                <c:pt idx="250">
                  <c:v>0.9</c:v>
                </c:pt>
                <c:pt idx="251">
                  <c:v>0.4</c:v>
                </c:pt>
                <c:pt idx="252">
                  <c:v>0.8</c:v>
                </c:pt>
                <c:pt idx="253">
                  <c:v>1.8</c:v>
                </c:pt>
                <c:pt idx="254">
                  <c:v>1.1000000000000001</c:v>
                </c:pt>
                <c:pt idx="255">
                  <c:v>-0.2</c:v>
                </c:pt>
                <c:pt idx="256">
                  <c:v>-2.6</c:v>
                </c:pt>
                <c:pt idx="257">
                  <c:v>-0.9</c:v>
                </c:pt>
                <c:pt idx="258">
                  <c:v>-2.4</c:v>
                </c:pt>
                <c:pt idx="259">
                  <c:v>-0.8</c:v>
                </c:pt>
                <c:pt idx="260">
                  <c:v>-2.2000000000000002</c:v>
                </c:pt>
                <c:pt idx="261">
                  <c:v>-1.5</c:v>
                </c:pt>
                <c:pt idx="262">
                  <c:v>-0.6</c:v>
                </c:pt>
                <c:pt idx="263">
                  <c:v>-2.1</c:v>
                </c:pt>
                <c:pt idx="264">
                  <c:v>-0.5</c:v>
                </c:pt>
                <c:pt idx="265">
                  <c:v>-2.2999999999999998</c:v>
                </c:pt>
                <c:pt idx="266">
                  <c:v>1.2</c:v>
                </c:pt>
                <c:pt idx="267">
                  <c:v>0.1</c:v>
                </c:pt>
                <c:pt idx="268">
                  <c:v>0.7</c:v>
                </c:pt>
                <c:pt idx="269">
                  <c:v>1.8</c:v>
                </c:pt>
                <c:pt idx="270">
                  <c:v>1</c:v>
                </c:pt>
                <c:pt idx="271">
                  <c:v>2.1</c:v>
                </c:pt>
                <c:pt idx="272">
                  <c:v>2</c:v>
                </c:pt>
                <c:pt idx="273">
                  <c:v>1.3</c:v>
                </c:pt>
                <c:pt idx="274">
                  <c:v>4.3</c:v>
                </c:pt>
                <c:pt idx="275">
                  <c:v>3</c:v>
                </c:pt>
                <c:pt idx="276">
                  <c:v>4</c:v>
                </c:pt>
                <c:pt idx="277">
                  <c:v>3.4</c:v>
                </c:pt>
                <c:pt idx="278">
                  <c:v>4</c:v>
                </c:pt>
                <c:pt idx="279">
                  <c:v>1.6</c:v>
                </c:pt>
                <c:pt idx="280">
                  <c:v>1.6</c:v>
                </c:pt>
                <c:pt idx="281">
                  <c:v>0.7</c:v>
                </c:pt>
                <c:pt idx="282">
                  <c:v>1.9</c:v>
                </c:pt>
                <c:pt idx="283">
                  <c:v>1.3</c:v>
                </c:pt>
                <c:pt idx="284">
                  <c:v>1.8</c:v>
                </c:pt>
                <c:pt idx="285">
                  <c:v>1.5</c:v>
                </c:pt>
                <c:pt idx="286">
                  <c:v>-0.2</c:v>
                </c:pt>
                <c:pt idx="287">
                  <c:v>0.3</c:v>
                </c:pt>
                <c:pt idx="288">
                  <c:v>-0.8</c:v>
                </c:pt>
                <c:pt idx="289">
                  <c:v>1.3</c:v>
                </c:pt>
                <c:pt idx="290">
                  <c:v>2.6</c:v>
                </c:pt>
                <c:pt idx="291">
                  <c:v>1.9</c:v>
                </c:pt>
                <c:pt idx="292">
                  <c:v>1.1000000000000001</c:v>
                </c:pt>
                <c:pt idx="293">
                  <c:v>2.1</c:v>
                </c:pt>
                <c:pt idx="294">
                  <c:v>3.1</c:v>
                </c:pt>
                <c:pt idx="295">
                  <c:v>3.3</c:v>
                </c:pt>
                <c:pt idx="296">
                  <c:v>3.4</c:v>
                </c:pt>
                <c:pt idx="297">
                  <c:v>2.8</c:v>
                </c:pt>
                <c:pt idx="298">
                  <c:v>1.9</c:v>
                </c:pt>
                <c:pt idx="299">
                  <c:v>3.5</c:v>
                </c:pt>
                <c:pt idx="300">
                  <c:v>2.2999999999999998</c:v>
                </c:pt>
                <c:pt idx="301">
                  <c:v>2.8</c:v>
                </c:pt>
                <c:pt idx="302">
                  <c:v>2.9</c:v>
                </c:pt>
                <c:pt idx="303">
                  <c:v>0.5</c:v>
                </c:pt>
                <c:pt idx="304">
                  <c:v>0.6</c:v>
                </c:pt>
                <c:pt idx="305">
                  <c:v>0.4</c:v>
                </c:pt>
                <c:pt idx="306">
                  <c:v>-1.4</c:v>
                </c:pt>
                <c:pt idx="307">
                  <c:v>-1.3</c:v>
                </c:pt>
                <c:pt idx="308">
                  <c:v>-1.9</c:v>
                </c:pt>
                <c:pt idx="309">
                  <c:v>0.7</c:v>
                </c:pt>
                <c:pt idx="310">
                  <c:v>1.2</c:v>
                </c:pt>
                <c:pt idx="311">
                  <c:v>-0.6</c:v>
                </c:pt>
                <c:pt idx="312">
                  <c:v>-0.7</c:v>
                </c:pt>
                <c:pt idx="313">
                  <c:v>2</c:v>
                </c:pt>
                <c:pt idx="314">
                  <c:v>-0.9</c:v>
                </c:pt>
                <c:pt idx="315">
                  <c:v>-0.7</c:v>
                </c:pt>
                <c:pt idx="316">
                  <c:v>-0.8</c:v>
                </c:pt>
                <c:pt idx="317">
                  <c:v>-1.5</c:v>
                </c:pt>
                <c:pt idx="318">
                  <c:v>-1.9</c:v>
                </c:pt>
                <c:pt idx="319">
                  <c:v>-1.3</c:v>
                </c:pt>
                <c:pt idx="320">
                  <c:v>-1.3</c:v>
                </c:pt>
                <c:pt idx="321">
                  <c:v>-1.7</c:v>
                </c:pt>
                <c:pt idx="322">
                  <c:v>-2.1</c:v>
                </c:pt>
                <c:pt idx="323">
                  <c:v>-1.7</c:v>
                </c:pt>
                <c:pt idx="324">
                  <c:v>-0.5</c:v>
                </c:pt>
                <c:pt idx="325">
                  <c:v>-4.4000000000000004</c:v>
                </c:pt>
                <c:pt idx="326">
                  <c:v>-0.3</c:v>
                </c:pt>
                <c:pt idx="327">
                  <c:v>-0.5</c:v>
                </c:pt>
                <c:pt idx="328">
                  <c:v>2.2000000000000002</c:v>
                </c:pt>
                <c:pt idx="329">
                  <c:v>1.1000000000000001</c:v>
                </c:pt>
                <c:pt idx="330">
                  <c:v>0.9</c:v>
                </c:pt>
                <c:pt idx="331">
                  <c:v>0.7</c:v>
                </c:pt>
                <c:pt idx="332">
                  <c:v>0.1</c:v>
                </c:pt>
                <c:pt idx="333">
                  <c:v>-0.6</c:v>
                </c:pt>
                <c:pt idx="334">
                  <c:v>0</c:v>
                </c:pt>
                <c:pt idx="335">
                  <c:v>-0.1</c:v>
                </c:pt>
                <c:pt idx="336">
                  <c:v>-0.7</c:v>
                </c:pt>
                <c:pt idx="337">
                  <c:v>1.6</c:v>
                </c:pt>
                <c:pt idx="338">
                  <c:v>0.2</c:v>
                </c:pt>
                <c:pt idx="339">
                  <c:v>-0.2</c:v>
                </c:pt>
                <c:pt idx="340">
                  <c:v>0.8</c:v>
                </c:pt>
                <c:pt idx="341">
                  <c:v>1.1000000000000001</c:v>
                </c:pt>
                <c:pt idx="342">
                  <c:v>2.2000000000000002</c:v>
                </c:pt>
                <c:pt idx="343">
                  <c:v>-0.3</c:v>
                </c:pt>
                <c:pt idx="344">
                  <c:v>0.2</c:v>
                </c:pt>
                <c:pt idx="345">
                  <c:v>-0.2</c:v>
                </c:pt>
                <c:pt idx="346">
                  <c:v>-0.7</c:v>
                </c:pt>
                <c:pt idx="347">
                  <c:v>-1.2</c:v>
                </c:pt>
                <c:pt idx="348">
                  <c:v>0.7</c:v>
                </c:pt>
                <c:pt idx="349">
                  <c:v>0.5</c:v>
                </c:pt>
                <c:pt idx="350">
                  <c:v>-0.7</c:v>
                </c:pt>
                <c:pt idx="351">
                  <c:v>-1</c:v>
                </c:pt>
                <c:pt idx="352">
                  <c:v>0</c:v>
                </c:pt>
                <c:pt idx="353">
                  <c:v>0</c:v>
                </c:pt>
                <c:pt idx="354">
                  <c:v>-0.1</c:v>
                </c:pt>
                <c:pt idx="355">
                  <c:v>0.6</c:v>
                </c:pt>
                <c:pt idx="356">
                  <c:v>-0.8</c:v>
                </c:pt>
                <c:pt idx="357">
                  <c:v>0</c:v>
                </c:pt>
                <c:pt idx="358">
                  <c:v>-0.6</c:v>
                </c:pt>
                <c:pt idx="359">
                  <c:v>-0.1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0C9-4D8B-8C23-D622277FD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190352"/>
        <c:axId val="401190024"/>
      </c:barChart>
      <c:dateAx>
        <c:axId val="401190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/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1190024"/>
        <c:crosses val="autoZero"/>
        <c:auto val="1"/>
        <c:lblOffset val="100"/>
        <c:baseTimeUnit val="months"/>
        <c:majorUnit val="12"/>
        <c:majorTimeUnit val="months"/>
      </c:dateAx>
      <c:valAx>
        <c:axId val="401190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19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7FA39-C561-43F4-85CE-6A1B237F623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967F7-AA02-4659-B670-6E274AD705D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21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3EF5-C26F-4BC2-B4C2-E40622649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93953-E1E8-4365-A740-B74249856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F7E9-DF84-4018-9847-3E3618F0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6279-699A-4B9A-8F8F-26323FE1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C4BA-CDCF-4967-8A85-4444F2F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9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804-31D3-4F6A-AD6E-A82D350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DA008-8A3C-4F29-B2F0-46F649438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539-22E3-42E6-9EAF-3C31AC62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E5F6-BED6-481F-A88F-DF63083F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805E-C05E-493C-BC14-72455D6C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94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D7F72-5034-440F-B4E7-14C720E46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983F1-5269-4AD4-9E2D-41E42FE4D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FF44-3938-4A55-B115-49CEEBC9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7E46D-C2B3-4C63-A0EE-679AF21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6075-26DA-4E15-868F-FFC5F674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4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1ACA-3436-496C-9E2E-95E3B7F1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8F57-BEB0-454A-A614-FD3D3ABF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FE19-FC19-4D95-81D9-273FCB39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3D4A-36DA-4256-834E-7F49CFF5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0F97F-05CC-4CCC-890E-A12C7EA9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E599-2DE4-4417-9E1E-0440EF2A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EBE3E-A7D8-4476-9B47-15430DDB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00DBD-0FCF-4A34-B8CE-7FC9C4A6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909A-2E69-41E1-86F3-43096243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8A55-E167-476D-84A7-155A2775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44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87D8-D22F-402F-9665-35420289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A3F0-720F-4FB3-A5E6-912313AB1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6EC40-F489-4C22-AE09-DD4956C3B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EF16E-E1A1-4BA9-8A79-62E5067A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500E-F508-4865-8852-587E900E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EB007-DF96-4880-807C-F9D397CB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0A50-1C1A-4609-9081-B1A24B82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1557-6CA7-4D1F-8421-1539DFA07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141FE-88A4-4C2F-B9B1-DC8D18439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63DD-660B-47A6-8738-3E230D299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312C0-EA01-417F-9884-97F02A7F0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8AB4D-4162-40A4-9F22-97FA3960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5817B-F2CE-40D4-BF9E-59AFEC34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95B72-C860-499C-8332-5EC58708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76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5657-6FA5-4B97-97AC-A307B99D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BFAB6-7D65-40AF-A99D-3A73F5D3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2AE04-5949-42DE-A169-CD800339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5FA94-3308-446D-AF13-13458575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0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E4BAC-7405-4288-A5CB-0B3305A9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366E6-9684-4A50-B9D6-05355FB6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23148-AD8A-4C82-9B8A-F4110B70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9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5294-3080-4D7E-8861-9913D903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5C10-DF8C-457A-B08A-F3A50131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E03D2-9BBC-40FD-9BED-CA8036E1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93BD4-16F9-4985-ABC6-DED8BEBF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4507E-BA0D-4D59-8654-ACA2CCF3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AEF36-5553-4019-94B8-1822505B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4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3BCD-76A6-4B6C-A944-A2DCA293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F153B-8EB8-4AA6-A770-4D7BB4F99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5CAED-CE90-41DA-A880-A45F8DA80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04A58-9C62-4E55-B0FA-6C028A50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72C33-EB5C-47BD-9B19-A11B5FE3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6CC5-8353-400A-BA85-BE3FFDD3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44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5B6A5-0A81-4448-830A-66284F5B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3AC7C-CDB0-4443-B74F-689EC9C2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C1D8-D48A-4257-8220-77016CA67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F4B7-A2E1-4B08-A729-78B115B745B6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B136-39CD-40FF-A985-2EE5BE6C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D42F-89AC-4E54-AA26-E1EA94F57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1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068D57-6B76-4BC2-A648-8C926D9A21AF}"/>
              </a:ext>
            </a:extLst>
          </p:cNvPr>
          <p:cNvGrpSpPr/>
          <p:nvPr/>
        </p:nvGrpSpPr>
        <p:grpSpPr>
          <a:xfrm>
            <a:off x="0" y="5842"/>
            <a:ext cx="12192000" cy="6852158"/>
            <a:chOff x="0" y="5842"/>
            <a:chExt cx="9906000" cy="68521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6CFA1D-590F-4F8A-B99C-9A3BEB5F770F}"/>
                </a:ext>
              </a:extLst>
            </p:cNvPr>
            <p:cNvGrpSpPr/>
            <p:nvPr/>
          </p:nvGrpSpPr>
          <p:grpSpPr>
            <a:xfrm>
              <a:off x="0" y="5842"/>
              <a:ext cx="9906000" cy="2416466"/>
              <a:chOff x="0" y="5842"/>
              <a:chExt cx="9906000" cy="24164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0CD864-F9DB-4BF7-AA75-236B73294E1E}"/>
                  </a:ext>
                </a:extLst>
              </p:cNvPr>
              <p:cNvSpPr/>
              <p:nvPr/>
            </p:nvSpPr>
            <p:spPr>
              <a:xfrm>
                <a:off x="0" y="5842"/>
                <a:ext cx="9906000" cy="2416466"/>
              </a:xfrm>
              <a:prstGeom prst="rect">
                <a:avLst/>
              </a:prstGeom>
              <a:blipFill dpi="0"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tl"/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04A894-882D-49BC-BFA8-A95D28B68579}"/>
                  </a:ext>
                </a:extLst>
              </p:cNvPr>
              <p:cNvSpPr/>
              <p:nvPr/>
            </p:nvSpPr>
            <p:spPr>
              <a:xfrm>
                <a:off x="0" y="5842"/>
                <a:ext cx="9906000" cy="2416466"/>
              </a:xfrm>
              <a:prstGeom prst="rect">
                <a:avLst/>
              </a:prstGeom>
              <a:solidFill>
                <a:srgbClr val="002060">
                  <a:alpha val="88000"/>
                </a:srgb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0B3C7F-1109-41AB-9D25-EB7688187ADB}"/>
                </a:ext>
              </a:extLst>
            </p:cNvPr>
            <p:cNvSpPr/>
            <p:nvPr/>
          </p:nvSpPr>
          <p:spPr>
            <a:xfrm>
              <a:off x="0" y="2422308"/>
              <a:ext cx="9906000" cy="4435692"/>
            </a:xfrm>
            <a:prstGeom prst="rect">
              <a:avLst/>
            </a:prstGeom>
            <a:blipFill dpi="0" rotWithShape="1">
              <a:blip r:embed="rId4">
                <a:alphaModFix amt="28000"/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LightScreen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99609BC-009D-45E0-A018-3BF21989D822}"/>
              </a:ext>
            </a:extLst>
          </p:cNvPr>
          <p:cNvSpPr txBox="1">
            <a:spLocks/>
          </p:cNvSpPr>
          <p:nvPr/>
        </p:nvSpPr>
        <p:spPr>
          <a:xfrm>
            <a:off x="-2214" y="185001"/>
            <a:ext cx="12081164" cy="1022402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Planetary-Scale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Atmospheric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Phenomena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Associated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with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the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Southern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Oscillation</a:t>
            </a:r>
            <a:endParaRPr lang="pt-BR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C95E30-5805-4EB0-9DC4-7D9B7D5D2E5E}"/>
              </a:ext>
            </a:extLst>
          </p:cNvPr>
          <p:cNvSpPr txBox="1">
            <a:spLocks/>
          </p:cNvSpPr>
          <p:nvPr/>
        </p:nvSpPr>
        <p:spPr>
          <a:xfrm>
            <a:off x="134019" y="2387243"/>
            <a:ext cx="4677397" cy="74006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John D. </a:t>
            </a:r>
            <a:r>
              <a:rPr lang="pt-BR" sz="35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Horel</a:t>
            </a:r>
            <a:endParaRPr lang="pt-BR" sz="3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0E4041-1715-4E8D-B75F-9FD1BF2938EE}"/>
              </a:ext>
            </a:extLst>
          </p:cNvPr>
          <p:cNvSpPr txBox="1">
            <a:spLocks/>
          </p:cNvSpPr>
          <p:nvPr/>
        </p:nvSpPr>
        <p:spPr>
          <a:xfrm>
            <a:off x="134019" y="4758767"/>
            <a:ext cx="11944931" cy="118141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HOREL, J. D.; WALLACE, J. M. Planetary-scale atmospheric phenomena associated with the Southern Oscillation.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Monthly Weather Review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v. 109, n. 4, p. 813-829, 1981</a:t>
            </a:r>
            <a:endParaRPr lang="pt-BR" sz="2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E8A4C4-8153-431E-B315-82F16DB80D09}"/>
              </a:ext>
            </a:extLst>
          </p:cNvPr>
          <p:cNvSpPr txBox="1">
            <a:spLocks/>
          </p:cNvSpPr>
          <p:nvPr/>
        </p:nvSpPr>
        <p:spPr>
          <a:xfrm>
            <a:off x="4419634" y="6253673"/>
            <a:ext cx="3352732" cy="4204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Aluno</a:t>
            </a:r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Andre Medeiros Rocha</a:t>
            </a:r>
            <a:endParaRPr lang="pt-BR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6E9673-E849-40AF-8271-B1E921620783}"/>
              </a:ext>
            </a:extLst>
          </p:cNvPr>
          <p:cNvSpPr txBox="1">
            <a:spLocks/>
          </p:cNvSpPr>
          <p:nvPr/>
        </p:nvSpPr>
        <p:spPr>
          <a:xfrm>
            <a:off x="3282751" y="3571796"/>
            <a:ext cx="4807527" cy="64919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John M. Wallace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65A470-C242-4A37-9331-F155F5455CEF}"/>
              </a:ext>
            </a:extLst>
          </p:cNvPr>
          <p:cNvSpPr/>
          <p:nvPr/>
        </p:nvSpPr>
        <p:spPr>
          <a:xfrm>
            <a:off x="134019" y="3075378"/>
            <a:ext cx="599830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Utah, Salt Lake City, Utah - United Sates</a:t>
            </a:r>
            <a:endParaRPr lang="pt-BR" sz="19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93BD9F8-A4A4-47F5-8973-7E7F305F6849}"/>
              </a:ext>
            </a:extLst>
          </p:cNvPr>
          <p:cNvSpPr txBox="1">
            <a:spLocks/>
          </p:cNvSpPr>
          <p:nvPr/>
        </p:nvSpPr>
        <p:spPr>
          <a:xfrm>
            <a:off x="0" y="1345646"/>
            <a:ext cx="12081164" cy="902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(Fenômenos Atmosféricos de Escala Planetária Associados com a Oscilação Sul)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A2BC1A-8E9A-48F1-8612-07EE281AF006}"/>
              </a:ext>
            </a:extLst>
          </p:cNvPr>
          <p:cNvCxnSpPr/>
          <p:nvPr/>
        </p:nvCxnSpPr>
        <p:spPr>
          <a:xfrm>
            <a:off x="4101723" y="6307651"/>
            <a:ext cx="3988555" cy="0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0FD7A5-39ED-4EED-96A9-BF1EFCD3BA73}"/>
              </a:ext>
            </a:extLst>
          </p:cNvPr>
          <p:cNvCxnSpPr/>
          <p:nvPr/>
        </p:nvCxnSpPr>
        <p:spPr>
          <a:xfrm>
            <a:off x="4101723" y="6718882"/>
            <a:ext cx="3988555" cy="0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224C5B9-1F1C-42B2-99C7-7EFB8516A8FD}"/>
              </a:ext>
            </a:extLst>
          </p:cNvPr>
          <p:cNvSpPr/>
          <p:nvPr/>
        </p:nvSpPr>
        <p:spPr>
          <a:xfrm>
            <a:off x="3282751" y="4159691"/>
            <a:ext cx="626703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Washington, </a:t>
            </a:r>
            <a:r>
              <a:rPr lang="pt-BR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Seatle</a:t>
            </a:r>
            <a:r>
              <a:rPr lang="pt-BR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Seatle</a:t>
            </a:r>
            <a:r>
              <a:rPr lang="pt-BR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United </a:t>
            </a:r>
            <a:r>
              <a:rPr lang="pt-BR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pt-BR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7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0D5A81-81C9-4B2D-B844-AAC336DE5CDE}"/>
              </a:ext>
            </a:extLst>
          </p:cNvPr>
          <p:cNvSpPr/>
          <p:nvPr/>
        </p:nvSpPr>
        <p:spPr>
          <a:xfrm>
            <a:off x="129969" y="132912"/>
            <a:ext cx="10263282" cy="4400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9221D6-D8C7-40D2-B628-082639226820}"/>
              </a:ext>
            </a:extLst>
          </p:cNvPr>
          <p:cNvSpPr txBox="1">
            <a:spLocks/>
          </p:cNvSpPr>
          <p:nvPr/>
        </p:nvSpPr>
        <p:spPr>
          <a:xfrm>
            <a:off x="129968" y="0"/>
            <a:ext cx="11932063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8. Relação com as Anomalias Climáticas de Inverno na Superfície Terrestre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BE3C2ABE-8B29-421D-8722-8319B2C4D6A0}"/>
              </a:ext>
            </a:extLst>
          </p:cNvPr>
          <p:cNvSpPr txBox="1">
            <a:spLocks/>
          </p:cNvSpPr>
          <p:nvPr/>
        </p:nvSpPr>
        <p:spPr>
          <a:xfrm>
            <a:off x="214171" y="964612"/>
            <a:ext cx="7045532" cy="1688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Condições prevalecentes durante os 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Episódios Quentes no HN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Jatos subtropicais mais intensos;</a:t>
            </a:r>
          </a:p>
          <a:p>
            <a:pPr marL="342900" indent="-342900" algn="just">
              <a:buAutoNum type="arabicPeriod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Anomalias de AG da média troposfera negativas no Pacífico Norte</a:t>
            </a:r>
          </a:p>
          <a:p>
            <a:pPr marL="342900" indent="-342900" algn="just">
              <a:buAutoNum type="arabicPeriod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Anomalias positivas no oeste do Canadá;</a:t>
            </a:r>
          </a:p>
          <a:p>
            <a:pPr marL="342900" indent="-342900" algn="just">
              <a:buAutoNum type="arabicPeriod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Anomalias negativas no sudeste dos EUA</a:t>
            </a:r>
          </a:p>
          <a:p>
            <a:pPr marL="342900" indent="-342900" algn="just">
              <a:buAutoNum type="arabicPeriod"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kumimoji="0" lang="pt-BR" sz="17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kumimoji="0" lang="pt-BR" sz="17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7C449-2E91-4A5F-8FB9-8A06DD9B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6" t="11476" r="49052" b="19295"/>
          <a:stretch/>
        </p:blipFill>
        <p:spPr>
          <a:xfrm>
            <a:off x="3419268" y="3062676"/>
            <a:ext cx="3512459" cy="3500829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47869665-1424-4BFC-AC86-78143005D911}"/>
              </a:ext>
            </a:extLst>
          </p:cNvPr>
          <p:cNvSpPr txBox="1">
            <a:spLocks/>
          </p:cNvSpPr>
          <p:nvPr/>
        </p:nvSpPr>
        <p:spPr>
          <a:xfrm>
            <a:off x="34397" y="4325078"/>
            <a:ext cx="3438563" cy="1493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Fig. 11.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Padrão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Hipotetizado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de Anomalias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(linhas sólidas)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 Altura Geopotencial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troposférica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de médios e altos níveis durante o inverno do HN que caem em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episódios quentes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 TSM no Pacífico Equatorial</a:t>
            </a:r>
            <a:endParaRPr lang="pt-BR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E096049-86C7-4022-89FF-DDE24BAC8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/>
          <a:stretch/>
        </p:blipFill>
        <p:spPr>
          <a:xfrm>
            <a:off x="7521539" y="2906164"/>
            <a:ext cx="4299408" cy="372907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01B438C-9F84-4181-A9E6-515A9957F1AE}"/>
              </a:ext>
            </a:extLst>
          </p:cNvPr>
          <p:cNvSpPr/>
          <p:nvPr/>
        </p:nvSpPr>
        <p:spPr>
          <a:xfrm>
            <a:off x="7975984" y="6563505"/>
            <a:ext cx="38449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/>
              <a:t>https://climate.ncsu.edu/climate/patterns/pna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F76016B-91E6-486B-BD0F-20C22DFEEBA3}"/>
              </a:ext>
            </a:extLst>
          </p:cNvPr>
          <p:cNvSpPr/>
          <p:nvPr/>
        </p:nvSpPr>
        <p:spPr>
          <a:xfrm>
            <a:off x="5392635" y="3372546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D42D625-4655-4B76-B5A7-94050757FC0F}"/>
              </a:ext>
            </a:extLst>
          </p:cNvPr>
          <p:cNvSpPr/>
          <p:nvPr/>
        </p:nvSpPr>
        <p:spPr>
          <a:xfrm>
            <a:off x="4440135" y="4478603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F9EDFE1-8B20-478D-A7EE-D80DC517D5CA}"/>
              </a:ext>
            </a:extLst>
          </p:cNvPr>
          <p:cNvSpPr/>
          <p:nvPr/>
        </p:nvSpPr>
        <p:spPr>
          <a:xfrm>
            <a:off x="4639717" y="3730283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FF01AF8-E81E-4E48-AE89-683533F83222}"/>
              </a:ext>
            </a:extLst>
          </p:cNvPr>
          <p:cNvSpPr/>
          <p:nvPr/>
        </p:nvSpPr>
        <p:spPr>
          <a:xfrm>
            <a:off x="6189117" y="3965518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5F3ABC-76EF-42A2-901D-BD01781694DD}"/>
              </a:ext>
            </a:extLst>
          </p:cNvPr>
          <p:cNvSpPr/>
          <p:nvPr/>
        </p:nvSpPr>
        <p:spPr>
          <a:xfrm>
            <a:off x="214170" y="993973"/>
            <a:ext cx="7045532" cy="14935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04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C2946-712D-4AE7-8710-305B77656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7" t="11936" r="8966" b="15615"/>
          <a:stretch/>
        </p:blipFill>
        <p:spPr>
          <a:xfrm>
            <a:off x="0" y="744734"/>
            <a:ext cx="9664262" cy="4966138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A328C61-4705-4B1B-966B-82615533C4BD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11981793" cy="79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Tab. 4.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Composição dos Dados Selecionados de Superfície para o Período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1910-45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, baseado na Precipitação Sazonal de Fanning (Kiribati). Valores de Precipitação Sazonal de Honolulu, PNMM em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Dutch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Harbor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(Ilhas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Aleutas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) e Temperaturas em Edmonton (Canadá) e Jacksonville (Florida – USA) para os 12 invernos mais úmidos em Fanning. </a:t>
            </a:r>
            <a:endParaRPr lang="pt-BR" sz="15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71D8CB-89D8-49F5-962A-B7A9135817C7}"/>
              </a:ext>
            </a:extLst>
          </p:cNvPr>
          <p:cNvCxnSpPr/>
          <p:nvPr/>
        </p:nvCxnSpPr>
        <p:spPr>
          <a:xfrm>
            <a:off x="154546" y="4074589"/>
            <a:ext cx="9337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156DE-14B9-4E91-B9A5-96F021EAB520}"/>
              </a:ext>
            </a:extLst>
          </p:cNvPr>
          <p:cNvCxnSpPr/>
          <p:nvPr/>
        </p:nvCxnSpPr>
        <p:spPr>
          <a:xfrm>
            <a:off x="150660" y="4817271"/>
            <a:ext cx="9337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5F82F4-D433-4DB9-9B06-870565049965}"/>
              </a:ext>
            </a:extLst>
          </p:cNvPr>
          <p:cNvCxnSpPr/>
          <p:nvPr/>
        </p:nvCxnSpPr>
        <p:spPr>
          <a:xfrm>
            <a:off x="150660" y="5188612"/>
            <a:ext cx="9337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ubtítulo 2">
            <a:extLst>
              <a:ext uri="{FF2B5EF4-FFF2-40B4-BE49-F238E27FC236}">
                <a16:creationId xmlns:a16="http://schemas.microsoft.com/office/drawing/2014/main" id="{C277A8CC-1D99-48CF-9E96-E97F028E16D1}"/>
              </a:ext>
            </a:extLst>
          </p:cNvPr>
          <p:cNvSpPr txBox="1">
            <a:spLocks/>
          </p:cNvSpPr>
          <p:nvPr/>
        </p:nvSpPr>
        <p:spPr>
          <a:xfrm>
            <a:off x="1280637" y="4062048"/>
            <a:ext cx="1259982" cy="46149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9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Período Completo</a:t>
            </a:r>
            <a:endParaRPr lang="pt-BR" sz="9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2A01514E-5613-4CE5-AD4B-ABE6BC591886}"/>
              </a:ext>
            </a:extLst>
          </p:cNvPr>
          <p:cNvSpPr txBox="1">
            <a:spLocks/>
          </p:cNvSpPr>
          <p:nvPr/>
        </p:nvSpPr>
        <p:spPr>
          <a:xfrm>
            <a:off x="1465233" y="4394752"/>
            <a:ext cx="890790" cy="35795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pt-BR" sz="1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invernos mais úmidos</a:t>
            </a:r>
            <a:endParaRPr lang="pt-BR" sz="10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3755775C-23BF-4EB8-9386-FDC42BDE1B99}"/>
              </a:ext>
            </a:extLst>
          </p:cNvPr>
          <p:cNvSpPr txBox="1">
            <a:spLocks/>
          </p:cNvSpPr>
          <p:nvPr/>
        </p:nvSpPr>
        <p:spPr>
          <a:xfrm>
            <a:off x="1465233" y="4791682"/>
            <a:ext cx="890790" cy="46149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Demais invernos</a:t>
            </a:r>
            <a:endParaRPr lang="pt-BR" sz="10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76A7F1EC-4ED2-4668-BD6B-60170DBD7149}"/>
              </a:ext>
            </a:extLst>
          </p:cNvPr>
          <p:cNvSpPr txBox="1">
            <a:spLocks/>
          </p:cNvSpPr>
          <p:nvPr/>
        </p:nvSpPr>
        <p:spPr>
          <a:xfrm>
            <a:off x="2355212" y="885497"/>
            <a:ext cx="401129" cy="25475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pt-BR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BF8B67-0FED-4601-AEDA-CA568569D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10" t="20913" r="8986" b="38039"/>
          <a:stretch/>
        </p:blipFill>
        <p:spPr>
          <a:xfrm>
            <a:off x="9554502" y="2309199"/>
            <a:ext cx="2583828" cy="22844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3675B4-49E4-48DB-87E4-0DFBA6D6C8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06" t="20483" r="31655" b="29043"/>
          <a:stretch/>
        </p:blipFill>
        <p:spPr>
          <a:xfrm>
            <a:off x="9621040" y="4724738"/>
            <a:ext cx="2570960" cy="2137125"/>
          </a:xfrm>
          <a:prstGeom prst="rect">
            <a:avLst/>
          </a:prstGeom>
        </p:spPr>
      </p:pic>
      <p:sp>
        <p:nvSpPr>
          <p:cNvPr id="29" name="Subtítulo 2">
            <a:extLst>
              <a:ext uri="{FF2B5EF4-FFF2-40B4-BE49-F238E27FC236}">
                <a16:creationId xmlns:a16="http://schemas.microsoft.com/office/drawing/2014/main" id="{102EFE1A-F149-478E-BCFD-4AA3D58FD71B}"/>
              </a:ext>
            </a:extLst>
          </p:cNvPr>
          <p:cNvSpPr txBox="1">
            <a:spLocks/>
          </p:cNvSpPr>
          <p:nvPr/>
        </p:nvSpPr>
        <p:spPr>
          <a:xfrm>
            <a:off x="10173064" y="6461556"/>
            <a:ext cx="401129" cy="25475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pt-BR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id="{BEA2166A-AB21-4FDA-9251-B221CDD1C541}"/>
              </a:ext>
            </a:extLst>
          </p:cNvPr>
          <p:cNvSpPr txBox="1">
            <a:spLocks/>
          </p:cNvSpPr>
          <p:nvPr/>
        </p:nvSpPr>
        <p:spPr>
          <a:xfrm>
            <a:off x="10305621" y="6012377"/>
            <a:ext cx="401129" cy="25475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pt-BR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90327E57-C432-4DB3-915A-5A4C9805C934}"/>
              </a:ext>
            </a:extLst>
          </p:cNvPr>
          <p:cNvSpPr txBox="1">
            <a:spLocks/>
          </p:cNvSpPr>
          <p:nvPr/>
        </p:nvSpPr>
        <p:spPr>
          <a:xfrm>
            <a:off x="10105057" y="5345645"/>
            <a:ext cx="401129" cy="25475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pt-BR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C70B930D-B18E-4600-9651-051FE2BC526E}"/>
              </a:ext>
            </a:extLst>
          </p:cNvPr>
          <p:cNvSpPr txBox="1">
            <a:spLocks/>
          </p:cNvSpPr>
          <p:nvPr/>
        </p:nvSpPr>
        <p:spPr>
          <a:xfrm>
            <a:off x="11170804" y="5218267"/>
            <a:ext cx="401129" cy="25475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pt-BR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Subtítulo 2">
            <a:extLst>
              <a:ext uri="{FF2B5EF4-FFF2-40B4-BE49-F238E27FC236}">
                <a16:creationId xmlns:a16="http://schemas.microsoft.com/office/drawing/2014/main" id="{5AB252A9-E93F-4984-8CF4-DDE726B8006D}"/>
              </a:ext>
            </a:extLst>
          </p:cNvPr>
          <p:cNvSpPr txBox="1">
            <a:spLocks/>
          </p:cNvSpPr>
          <p:nvPr/>
        </p:nvSpPr>
        <p:spPr>
          <a:xfrm>
            <a:off x="11680466" y="5582660"/>
            <a:ext cx="401129" cy="25475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pt-BR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EAA4B5-0040-476D-98C5-2E0F2D4E44C2}"/>
              </a:ext>
            </a:extLst>
          </p:cNvPr>
          <p:cNvSpPr/>
          <p:nvPr/>
        </p:nvSpPr>
        <p:spPr>
          <a:xfrm>
            <a:off x="121217" y="4087300"/>
            <a:ext cx="9396070" cy="216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ubtítulo 2">
            <a:extLst>
              <a:ext uri="{FF2B5EF4-FFF2-40B4-BE49-F238E27FC236}">
                <a16:creationId xmlns:a16="http://schemas.microsoft.com/office/drawing/2014/main" id="{5A86FF88-6C6D-4CA0-9E81-FE8918F1BCDC}"/>
              </a:ext>
            </a:extLst>
          </p:cNvPr>
          <p:cNvSpPr txBox="1">
            <a:spLocks/>
          </p:cNvSpPr>
          <p:nvPr/>
        </p:nvSpPr>
        <p:spPr>
          <a:xfrm>
            <a:off x="2508343" y="4291216"/>
            <a:ext cx="1126858" cy="46149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(Anomalias +)</a:t>
            </a:r>
            <a:endParaRPr kumimoji="0" lang="pt-BR" sz="12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38FC9EFC-EE92-4AE7-81E3-BB632CEEFC2B}"/>
              </a:ext>
            </a:extLst>
          </p:cNvPr>
          <p:cNvSpPr/>
          <p:nvPr/>
        </p:nvSpPr>
        <p:spPr>
          <a:xfrm rot="10800000">
            <a:off x="3262236" y="1176024"/>
            <a:ext cx="206061" cy="37505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9F647843-B062-4DF9-ABD0-F655F17F7CB1}"/>
              </a:ext>
            </a:extLst>
          </p:cNvPr>
          <p:cNvSpPr/>
          <p:nvPr/>
        </p:nvSpPr>
        <p:spPr>
          <a:xfrm>
            <a:off x="5111288" y="1182777"/>
            <a:ext cx="206061" cy="37505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E0CFEB5D-4E8D-4E87-8DD5-F1C2E4876A7C}"/>
              </a:ext>
            </a:extLst>
          </p:cNvPr>
          <p:cNvSpPr/>
          <p:nvPr/>
        </p:nvSpPr>
        <p:spPr>
          <a:xfrm rot="10800000">
            <a:off x="8147744" y="1164303"/>
            <a:ext cx="230480" cy="4252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ubtítulo 2">
            <a:extLst>
              <a:ext uri="{FF2B5EF4-FFF2-40B4-BE49-F238E27FC236}">
                <a16:creationId xmlns:a16="http://schemas.microsoft.com/office/drawing/2014/main" id="{4A10ADED-07DE-4D3D-BAC4-2020CF2AE7AB}"/>
              </a:ext>
            </a:extLst>
          </p:cNvPr>
          <p:cNvSpPr txBox="1">
            <a:spLocks/>
          </p:cNvSpPr>
          <p:nvPr/>
        </p:nvSpPr>
        <p:spPr>
          <a:xfrm>
            <a:off x="7303836" y="4316458"/>
            <a:ext cx="1099251" cy="39524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(Anomalias +)</a:t>
            </a:r>
            <a:endParaRPr kumimoji="0" lang="pt-BR" sz="1200" b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Subtítulo 2">
            <a:extLst>
              <a:ext uri="{FF2B5EF4-FFF2-40B4-BE49-F238E27FC236}">
                <a16:creationId xmlns:a16="http://schemas.microsoft.com/office/drawing/2014/main" id="{57936F78-A20E-4474-9B23-EF20C7C4BF0F}"/>
              </a:ext>
            </a:extLst>
          </p:cNvPr>
          <p:cNvSpPr txBox="1">
            <a:spLocks/>
          </p:cNvSpPr>
          <p:nvPr/>
        </p:nvSpPr>
        <p:spPr>
          <a:xfrm>
            <a:off x="4160774" y="4317030"/>
            <a:ext cx="1126858" cy="46149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(Anomalias -)</a:t>
            </a:r>
            <a:endParaRPr kumimoji="0" lang="pt-BR" sz="1200" b="0" i="1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Subtítulo 2">
            <a:extLst>
              <a:ext uri="{FF2B5EF4-FFF2-40B4-BE49-F238E27FC236}">
                <a16:creationId xmlns:a16="http://schemas.microsoft.com/office/drawing/2014/main" id="{B8B1E294-0228-4729-8983-E78B1959A975}"/>
              </a:ext>
            </a:extLst>
          </p:cNvPr>
          <p:cNvSpPr txBox="1">
            <a:spLocks/>
          </p:cNvSpPr>
          <p:nvPr/>
        </p:nvSpPr>
        <p:spPr>
          <a:xfrm>
            <a:off x="8434474" y="4321697"/>
            <a:ext cx="1175014" cy="30886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(Anomalias -)</a:t>
            </a:r>
            <a:endParaRPr kumimoji="0" lang="pt-BR" sz="1200" b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E0694BC-D9C5-4908-B197-7CCF89DCA7E3}"/>
              </a:ext>
            </a:extLst>
          </p:cNvPr>
          <p:cNvCxnSpPr>
            <a:cxnSpLocks/>
          </p:cNvCxnSpPr>
          <p:nvPr/>
        </p:nvCxnSpPr>
        <p:spPr>
          <a:xfrm>
            <a:off x="3606085" y="885497"/>
            <a:ext cx="0" cy="46744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890BE23-3DEA-4786-BA8D-E611A41136FE}"/>
              </a:ext>
            </a:extLst>
          </p:cNvPr>
          <p:cNvCxnSpPr>
            <a:cxnSpLocks/>
          </p:cNvCxnSpPr>
          <p:nvPr/>
        </p:nvCxnSpPr>
        <p:spPr>
          <a:xfrm>
            <a:off x="5381223" y="885497"/>
            <a:ext cx="0" cy="46744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7399B6-04B2-4871-88A8-B648A7873F94}"/>
              </a:ext>
            </a:extLst>
          </p:cNvPr>
          <p:cNvCxnSpPr>
            <a:cxnSpLocks/>
          </p:cNvCxnSpPr>
          <p:nvPr/>
        </p:nvCxnSpPr>
        <p:spPr>
          <a:xfrm>
            <a:off x="6911662" y="885497"/>
            <a:ext cx="0" cy="46744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F599475-BEEF-46DF-A5C4-F2051A08CE08}"/>
              </a:ext>
            </a:extLst>
          </p:cNvPr>
          <p:cNvCxnSpPr>
            <a:cxnSpLocks/>
          </p:cNvCxnSpPr>
          <p:nvPr/>
        </p:nvCxnSpPr>
        <p:spPr>
          <a:xfrm>
            <a:off x="8454981" y="885497"/>
            <a:ext cx="0" cy="46744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39A50DA-B276-4D9A-AAD6-33E769A78EB9}"/>
              </a:ext>
            </a:extLst>
          </p:cNvPr>
          <p:cNvSpPr/>
          <p:nvPr/>
        </p:nvSpPr>
        <p:spPr>
          <a:xfrm>
            <a:off x="9668423" y="1179511"/>
            <a:ext cx="267254" cy="41003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ubtítulo 2">
            <a:extLst>
              <a:ext uri="{FF2B5EF4-FFF2-40B4-BE49-F238E27FC236}">
                <a16:creationId xmlns:a16="http://schemas.microsoft.com/office/drawing/2014/main" id="{1530D00C-0F04-4748-95C4-3D7DBFEE74F7}"/>
              </a:ext>
            </a:extLst>
          </p:cNvPr>
          <p:cNvSpPr txBox="1">
            <a:spLocks/>
          </p:cNvSpPr>
          <p:nvPr/>
        </p:nvSpPr>
        <p:spPr>
          <a:xfrm>
            <a:off x="1015559" y="2474016"/>
            <a:ext cx="1047208" cy="60584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invernos mais úmidos</a:t>
            </a:r>
          </a:p>
          <a:p>
            <a:pPr algn="ctr"/>
            <a:r>
              <a:rPr lang="pt-BR" sz="1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Fanning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83CAB262-03DF-48A2-9213-02ABCDDBE538}"/>
              </a:ext>
            </a:extLst>
          </p:cNvPr>
          <p:cNvSpPr txBox="1">
            <a:spLocks/>
          </p:cNvSpPr>
          <p:nvPr/>
        </p:nvSpPr>
        <p:spPr>
          <a:xfrm>
            <a:off x="5771644" y="4329337"/>
            <a:ext cx="1126858" cy="46149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(Anomalias -)</a:t>
            </a:r>
            <a:endParaRPr kumimoji="0" lang="pt-BR" sz="1200" b="0" i="1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83F886E9-21BD-4C8E-BDDF-C2D752BA8F29}"/>
              </a:ext>
            </a:extLst>
          </p:cNvPr>
          <p:cNvSpPr/>
          <p:nvPr/>
        </p:nvSpPr>
        <p:spPr>
          <a:xfrm>
            <a:off x="6641726" y="1171599"/>
            <a:ext cx="206061" cy="37505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Subtítulo 2">
            <a:extLst>
              <a:ext uri="{FF2B5EF4-FFF2-40B4-BE49-F238E27FC236}">
                <a16:creationId xmlns:a16="http://schemas.microsoft.com/office/drawing/2014/main" id="{7F14F473-9E20-424E-A14B-3F665C22AB80}"/>
              </a:ext>
            </a:extLst>
          </p:cNvPr>
          <p:cNvSpPr txBox="1">
            <a:spLocks/>
          </p:cNvSpPr>
          <p:nvPr/>
        </p:nvSpPr>
        <p:spPr>
          <a:xfrm>
            <a:off x="4010725" y="6041351"/>
            <a:ext cx="2025455" cy="63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Confirmação dos Padrões Anteriores</a:t>
            </a:r>
            <a:endParaRPr lang="pt-BR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AC2367-A314-4174-9CFD-6206524AA617}"/>
              </a:ext>
            </a:extLst>
          </p:cNvPr>
          <p:cNvSpPr/>
          <p:nvPr/>
        </p:nvSpPr>
        <p:spPr>
          <a:xfrm>
            <a:off x="4160774" y="6040102"/>
            <a:ext cx="1725359" cy="5145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51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20803D-56D2-4B0D-A0F1-662AD9EBD211}"/>
              </a:ext>
            </a:extLst>
          </p:cNvPr>
          <p:cNvSpPr/>
          <p:nvPr/>
        </p:nvSpPr>
        <p:spPr>
          <a:xfrm>
            <a:off x="151635" y="220619"/>
            <a:ext cx="8795090" cy="4906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05BC3E-A207-4DE3-9218-9DF4351F5E19}"/>
              </a:ext>
            </a:extLst>
          </p:cNvPr>
          <p:cNvSpPr txBox="1">
            <a:spLocks/>
          </p:cNvSpPr>
          <p:nvPr/>
        </p:nvSpPr>
        <p:spPr>
          <a:xfrm>
            <a:off x="151634" y="151276"/>
            <a:ext cx="11932063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9. Interpretação Dinâmica dos Padrões de Teleconexões Globais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56403901-9F1A-4756-96BD-F507840371DF}"/>
              </a:ext>
            </a:extLst>
          </p:cNvPr>
          <p:cNvSpPr txBox="1">
            <a:spLocks/>
          </p:cNvSpPr>
          <p:nvPr/>
        </p:nvSpPr>
        <p:spPr>
          <a:xfrm>
            <a:off x="291922" y="2006067"/>
            <a:ext cx="6653193" cy="135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resultados teoréticos indicam que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Teleconexões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Fenômenos tropicais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latitudes médias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somente são possíveis no HN quando os ventos de oeste se estenderem a troposfera equatorial das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Latitudes Equatorial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sobre a região fonte de aquecimento. No HN, essa condição é atingida durante o Inverno.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9B4318-14A9-419B-B1ED-4A00C1B34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6" t="11476" r="49052" b="19295"/>
          <a:stretch/>
        </p:blipFill>
        <p:spPr>
          <a:xfrm>
            <a:off x="7256690" y="1937887"/>
            <a:ext cx="4643388" cy="4628013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460EC6-268C-4A9A-88CF-54672D9584C4}"/>
              </a:ext>
            </a:extLst>
          </p:cNvPr>
          <p:cNvSpPr/>
          <p:nvPr/>
        </p:nvSpPr>
        <p:spPr>
          <a:xfrm>
            <a:off x="8420100" y="2316172"/>
            <a:ext cx="2971800" cy="2827328"/>
          </a:xfrm>
          <a:custGeom>
            <a:avLst/>
            <a:gdLst>
              <a:gd name="connsiteX0" fmla="*/ 0 w 2971800"/>
              <a:gd name="connsiteY0" fmla="*/ 2827328 h 2827328"/>
              <a:gd name="connsiteX1" fmla="*/ 127000 w 2971800"/>
              <a:gd name="connsiteY1" fmla="*/ 1760528 h 2827328"/>
              <a:gd name="connsiteX2" fmla="*/ 368300 w 2971800"/>
              <a:gd name="connsiteY2" fmla="*/ 858828 h 2827328"/>
              <a:gd name="connsiteX3" fmla="*/ 673100 w 2971800"/>
              <a:gd name="connsiteY3" fmla="*/ 236528 h 2827328"/>
              <a:gd name="connsiteX4" fmla="*/ 1104900 w 2971800"/>
              <a:gd name="connsiteY4" fmla="*/ 7928 h 2827328"/>
              <a:gd name="connsiteX5" fmla="*/ 1701800 w 2971800"/>
              <a:gd name="connsiteY5" fmla="*/ 96828 h 2827328"/>
              <a:gd name="connsiteX6" fmla="*/ 2349500 w 2971800"/>
              <a:gd name="connsiteY6" fmla="*/ 515928 h 2827328"/>
              <a:gd name="connsiteX7" fmla="*/ 2794000 w 2971800"/>
              <a:gd name="connsiteY7" fmla="*/ 1062028 h 2827328"/>
              <a:gd name="connsiteX8" fmla="*/ 2971800 w 2971800"/>
              <a:gd name="connsiteY8" fmla="*/ 1493828 h 282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2827328">
                <a:moveTo>
                  <a:pt x="0" y="2827328"/>
                </a:moveTo>
                <a:cubicBezTo>
                  <a:pt x="32808" y="2457969"/>
                  <a:pt x="65617" y="2088611"/>
                  <a:pt x="127000" y="1760528"/>
                </a:cubicBezTo>
                <a:cubicBezTo>
                  <a:pt x="188383" y="1432445"/>
                  <a:pt x="277283" y="1112828"/>
                  <a:pt x="368300" y="858828"/>
                </a:cubicBezTo>
                <a:cubicBezTo>
                  <a:pt x="459317" y="604828"/>
                  <a:pt x="550333" y="378345"/>
                  <a:pt x="673100" y="236528"/>
                </a:cubicBezTo>
                <a:cubicBezTo>
                  <a:pt x="795867" y="94711"/>
                  <a:pt x="933450" y="31211"/>
                  <a:pt x="1104900" y="7928"/>
                </a:cubicBezTo>
                <a:cubicBezTo>
                  <a:pt x="1276350" y="-15355"/>
                  <a:pt x="1494367" y="12161"/>
                  <a:pt x="1701800" y="96828"/>
                </a:cubicBezTo>
                <a:cubicBezTo>
                  <a:pt x="1909233" y="181495"/>
                  <a:pt x="2167467" y="355061"/>
                  <a:pt x="2349500" y="515928"/>
                </a:cubicBezTo>
                <a:cubicBezTo>
                  <a:pt x="2531533" y="676795"/>
                  <a:pt x="2690283" y="899045"/>
                  <a:pt x="2794000" y="1062028"/>
                </a:cubicBezTo>
                <a:cubicBezTo>
                  <a:pt x="2897717" y="1225011"/>
                  <a:pt x="2934758" y="1359419"/>
                  <a:pt x="2971800" y="149382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69266A-F72C-4E00-A96C-0EF68C2A4556}"/>
              </a:ext>
            </a:extLst>
          </p:cNvPr>
          <p:cNvCxnSpPr>
            <a:cxnSpLocks/>
          </p:cNvCxnSpPr>
          <p:nvPr/>
        </p:nvCxnSpPr>
        <p:spPr>
          <a:xfrm flipH="1">
            <a:off x="7099632" y="4546967"/>
            <a:ext cx="1409368" cy="596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3D2F64-FCF9-4CE2-AE84-6AF3A7DA1414}"/>
              </a:ext>
            </a:extLst>
          </p:cNvPr>
          <p:cNvCxnSpPr>
            <a:cxnSpLocks/>
          </p:cNvCxnSpPr>
          <p:nvPr/>
        </p:nvCxnSpPr>
        <p:spPr>
          <a:xfrm flipV="1">
            <a:off x="8509000" y="3986189"/>
            <a:ext cx="50800" cy="265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0FA139-DC1C-4016-8BF3-526751024992}"/>
              </a:ext>
            </a:extLst>
          </p:cNvPr>
          <p:cNvCxnSpPr>
            <a:cxnSpLocks/>
          </p:cNvCxnSpPr>
          <p:nvPr/>
        </p:nvCxnSpPr>
        <p:spPr>
          <a:xfrm flipV="1">
            <a:off x="8946725" y="3115523"/>
            <a:ext cx="88900" cy="167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7512B5-EAE0-4A24-A52B-20C023D456A1}"/>
              </a:ext>
            </a:extLst>
          </p:cNvPr>
          <p:cNvCxnSpPr>
            <a:cxnSpLocks/>
          </p:cNvCxnSpPr>
          <p:nvPr/>
        </p:nvCxnSpPr>
        <p:spPr>
          <a:xfrm>
            <a:off x="10502900" y="2614946"/>
            <a:ext cx="139700" cy="109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053518-51AB-4CFF-B560-3F018D98D2CC}"/>
              </a:ext>
            </a:extLst>
          </p:cNvPr>
          <p:cNvCxnSpPr>
            <a:cxnSpLocks/>
            <a:endCxn id="11" idx="8"/>
          </p:cNvCxnSpPr>
          <p:nvPr/>
        </p:nvCxnSpPr>
        <p:spPr>
          <a:xfrm>
            <a:off x="11322050" y="3594753"/>
            <a:ext cx="69850" cy="215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ítulo 2">
            <a:extLst>
              <a:ext uri="{FF2B5EF4-FFF2-40B4-BE49-F238E27FC236}">
                <a16:creationId xmlns:a16="http://schemas.microsoft.com/office/drawing/2014/main" id="{AE1C4707-E171-4A9E-9DD7-A3188CA3BDA2}"/>
              </a:ext>
            </a:extLst>
          </p:cNvPr>
          <p:cNvSpPr txBox="1">
            <a:spLocks/>
          </p:cNvSpPr>
          <p:nvPr/>
        </p:nvSpPr>
        <p:spPr>
          <a:xfrm>
            <a:off x="1572251" y="1480618"/>
            <a:ext cx="4306064" cy="424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Condições para Teleconexões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90A73C-729B-4379-BDBB-E5BE3624AA91}"/>
              </a:ext>
            </a:extLst>
          </p:cNvPr>
          <p:cNvSpPr/>
          <p:nvPr/>
        </p:nvSpPr>
        <p:spPr>
          <a:xfrm>
            <a:off x="291922" y="2006067"/>
            <a:ext cx="6653193" cy="17917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36A9188E-10D7-4714-9DB3-D12CB8E6A7B9}"/>
              </a:ext>
            </a:extLst>
          </p:cNvPr>
          <p:cNvSpPr txBox="1">
            <a:spLocks/>
          </p:cNvSpPr>
          <p:nvPr/>
        </p:nvSpPr>
        <p:spPr>
          <a:xfrm>
            <a:off x="4054599" y="4907559"/>
            <a:ext cx="3197433" cy="1697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Sentido de Propagação das Anomalias, tendo por base uma forçante inicial sobre o Pacífico Equatorial</a:t>
            </a:r>
          </a:p>
        </p:txBody>
      </p:sp>
    </p:spTree>
    <p:extLst>
      <p:ext uri="{BB962C8B-B14F-4D97-AF65-F5344CB8AC3E}">
        <p14:creationId xmlns:p14="http://schemas.microsoft.com/office/powerpoint/2010/main" val="245872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A93298AD-FA90-4F8F-9463-169DCFB88DB0}"/>
              </a:ext>
            </a:extLst>
          </p:cNvPr>
          <p:cNvSpPr txBox="1">
            <a:spLocks/>
          </p:cNvSpPr>
          <p:nvPr/>
        </p:nvSpPr>
        <p:spPr>
          <a:xfrm>
            <a:off x="42727" y="95009"/>
            <a:ext cx="4611914" cy="630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just"/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Tab. 5.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Representação Esquemática das mudanças em Parâmetros selecionados durante a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Evolução de um Episódio Quente Típico </a:t>
            </a:r>
            <a:endParaRPr lang="pt-BR" sz="15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53ACC3-536F-48EF-9C9B-D9B92FD9767C}"/>
              </a:ext>
            </a:extLst>
          </p:cNvPr>
          <p:cNvGrpSpPr/>
          <p:nvPr/>
        </p:nvGrpSpPr>
        <p:grpSpPr>
          <a:xfrm>
            <a:off x="206061" y="724194"/>
            <a:ext cx="8706118" cy="5247227"/>
            <a:chOff x="90152" y="702812"/>
            <a:chExt cx="9799978" cy="60650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042AB6-DDAA-436D-A30B-A59A74512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268" t="10897" r="14014" b="12258"/>
            <a:stretch/>
          </p:blipFill>
          <p:spPr>
            <a:xfrm>
              <a:off x="90152" y="702812"/>
              <a:ext cx="9787099" cy="606503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6B70FD-700F-46F8-9092-D13352D11771}"/>
                </a:ext>
              </a:extLst>
            </p:cNvPr>
            <p:cNvCxnSpPr>
              <a:cxnSpLocks/>
            </p:cNvCxnSpPr>
            <p:nvPr/>
          </p:nvCxnSpPr>
          <p:spPr>
            <a:xfrm>
              <a:off x="3412902" y="924133"/>
              <a:ext cx="0" cy="570848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9AF3C68-0D98-487C-829B-94C16CAF902B}"/>
                </a:ext>
              </a:extLst>
            </p:cNvPr>
            <p:cNvCxnSpPr>
              <a:cxnSpLocks/>
            </p:cNvCxnSpPr>
            <p:nvPr/>
          </p:nvCxnSpPr>
          <p:spPr>
            <a:xfrm>
              <a:off x="4698643" y="924133"/>
              <a:ext cx="0" cy="570848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59E2E2-18BF-4AF1-B92E-A340CA43AA1D}"/>
                </a:ext>
              </a:extLst>
            </p:cNvPr>
            <p:cNvCxnSpPr>
              <a:cxnSpLocks/>
            </p:cNvCxnSpPr>
            <p:nvPr/>
          </p:nvCxnSpPr>
          <p:spPr>
            <a:xfrm>
              <a:off x="7182119" y="924133"/>
              <a:ext cx="0" cy="570848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D22547-76C2-45DB-B0EA-FFD10B44DA4A}"/>
                </a:ext>
              </a:extLst>
            </p:cNvPr>
            <p:cNvCxnSpPr>
              <a:cxnSpLocks/>
            </p:cNvCxnSpPr>
            <p:nvPr/>
          </p:nvCxnSpPr>
          <p:spPr>
            <a:xfrm>
              <a:off x="8699679" y="924133"/>
              <a:ext cx="0" cy="570848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Subtítulo 2">
              <a:extLst>
                <a:ext uri="{FF2B5EF4-FFF2-40B4-BE49-F238E27FC236}">
                  <a16:creationId xmlns:a16="http://schemas.microsoft.com/office/drawing/2014/main" id="{23AF2219-0286-44C5-A6BA-EF338355F3B6}"/>
                </a:ext>
              </a:extLst>
            </p:cNvPr>
            <p:cNvSpPr txBox="1">
              <a:spLocks/>
            </p:cNvSpPr>
            <p:nvPr/>
          </p:nvSpPr>
          <p:spPr>
            <a:xfrm>
              <a:off x="4740070" y="2001584"/>
              <a:ext cx="1259982" cy="265253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algn="ctr"/>
              <a:r>
                <a:rPr lang="pt-BR" sz="13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Pacífico Sudeste</a:t>
              </a:r>
              <a:endParaRPr lang="pt-BR" sz="1300" b="1" i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7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lang="pt-BR" sz="1700" i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7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5DB648-13E8-44FA-8372-6D9FE7D67C19}"/>
                </a:ext>
              </a:extLst>
            </p:cNvPr>
            <p:cNvCxnSpPr>
              <a:cxnSpLocks/>
            </p:cNvCxnSpPr>
            <p:nvPr/>
          </p:nvCxnSpPr>
          <p:spPr>
            <a:xfrm>
              <a:off x="919993" y="3193960"/>
              <a:ext cx="8957257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7C1967-572A-4608-ABB6-54BB294CD1D6}"/>
                </a:ext>
              </a:extLst>
            </p:cNvPr>
            <p:cNvCxnSpPr>
              <a:cxnSpLocks/>
            </p:cNvCxnSpPr>
            <p:nvPr/>
          </p:nvCxnSpPr>
          <p:spPr>
            <a:xfrm>
              <a:off x="919994" y="4286518"/>
              <a:ext cx="8957257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8D7E24-897B-4D68-83F9-1F868A726894}"/>
                </a:ext>
              </a:extLst>
            </p:cNvPr>
            <p:cNvCxnSpPr>
              <a:cxnSpLocks/>
            </p:cNvCxnSpPr>
            <p:nvPr/>
          </p:nvCxnSpPr>
          <p:spPr>
            <a:xfrm>
              <a:off x="9864371" y="919723"/>
              <a:ext cx="0" cy="570848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71F819-CDF9-4CBA-9F09-83D9997B8DD0}"/>
                </a:ext>
              </a:extLst>
            </p:cNvPr>
            <p:cNvCxnSpPr>
              <a:cxnSpLocks/>
            </p:cNvCxnSpPr>
            <p:nvPr/>
          </p:nvCxnSpPr>
          <p:spPr>
            <a:xfrm>
              <a:off x="2135747" y="1243959"/>
              <a:ext cx="0" cy="5345613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60D7F9-871F-48D5-9BFE-4E5F261A9214}"/>
                </a:ext>
              </a:extLst>
            </p:cNvPr>
            <p:cNvCxnSpPr>
              <a:cxnSpLocks/>
            </p:cNvCxnSpPr>
            <p:nvPr/>
          </p:nvCxnSpPr>
          <p:spPr>
            <a:xfrm>
              <a:off x="5997263" y="1259558"/>
              <a:ext cx="0" cy="5345613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7273302-8560-4A52-B42D-5017AA5D10EB}"/>
                </a:ext>
              </a:extLst>
            </p:cNvPr>
            <p:cNvSpPr/>
            <p:nvPr/>
          </p:nvSpPr>
          <p:spPr>
            <a:xfrm>
              <a:off x="1035029" y="3735329"/>
              <a:ext cx="999821" cy="5511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lumMod val="40000"/>
                  <a:lumOff val="6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558300-0392-4B7E-BAAF-CFED1FB625A0}"/>
                </a:ext>
              </a:extLst>
            </p:cNvPr>
            <p:cNvSpPr/>
            <p:nvPr/>
          </p:nvSpPr>
          <p:spPr>
            <a:xfrm>
              <a:off x="2261397" y="4592083"/>
              <a:ext cx="999821" cy="10028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lumMod val="40000"/>
                  <a:lumOff val="6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D57945-B4BC-42DD-85F2-A0E72C4B8846}"/>
                </a:ext>
              </a:extLst>
            </p:cNvPr>
            <p:cNvSpPr/>
            <p:nvPr/>
          </p:nvSpPr>
          <p:spPr>
            <a:xfrm>
              <a:off x="3547138" y="5048516"/>
              <a:ext cx="999821" cy="5078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lumMod val="40000"/>
                  <a:lumOff val="6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9E540-1200-4D3F-922A-6173C6D15CCF}"/>
                </a:ext>
              </a:extLst>
            </p:cNvPr>
            <p:cNvSpPr/>
            <p:nvPr/>
          </p:nvSpPr>
          <p:spPr>
            <a:xfrm>
              <a:off x="6138727" y="4247867"/>
              <a:ext cx="999821" cy="9461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lumMod val="40000"/>
                  <a:lumOff val="6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5DBB307-9C8C-4E86-9AA5-A0777FA277A3}"/>
                </a:ext>
              </a:extLst>
            </p:cNvPr>
            <p:cNvSpPr/>
            <p:nvPr/>
          </p:nvSpPr>
          <p:spPr>
            <a:xfrm>
              <a:off x="7440989" y="5048516"/>
              <a:ext cx="999821" cy="10916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lumMod val="40000"/>
                  <a:lumOff val="6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7714DCA-F22B-4A4B-B622-2074799148E4}"/>
                </a:ext>
              </a:extLst>
            </p:cNvPr>
            <p:cNvSpPr/>
            <p:nvPr/>
          </p:nvSpPr>
          <p:spPr>
            <a:xfrm>
              <a:off x="4848043" y="3813428"/>
              <a:ext cx="999821" cy="7786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lumMod val="40000"/>
                  <a:lumOff val="6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5B11B0-24CA-4504-A8C6-643EFA3F6F4F}"/>
                </a:ext>
              </a:extLst>
            </p:cNvPr>
            <p:cNvSpPr/>
            <p:nvPr/>
          </p:nvSpPr>
          <p:spPr>
            <a:xfrm>
              <a:off x="8820978" y="5065231"/>
              <a:ext cx="999821" cy="6916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lumMod val="40000"/>
                  <a:lumOff val="6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id="{CF4BE6D5-8987-4A01-87E4-42FBD958ABC8}"/>
                </a:ext>
              </a:extLst>
            </p:cNvPr>
            <p:cNvSpPr txBox="1">
              <a:spLocks/>
            </p:cNvSpPr>
            <p:nvPr/>
          </p:nvSpPr>
          <p:spPr>
            <a:xfrm>
              <a:off x="5971504" y="1947766"/>
              <a:ext cx="1259982" cy="265253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rmAutofit fontScale="85000" lnSpcReduction="20000"/>
            </a:bodyPr>
            <a:lstStyle/>
            <a:p>
              <a:pPr algn="ctr"/>
              <a:r>
                <a:rPr lang="pt-BR" sz="13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Austrália</a:t>
              </a:r>
              <a:endParaRPr lang="pt-BR" sz="1300" b="1" i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7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lang="pt-BR" sz="1700" i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7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id="{EC32CC6D-818E-4049-A023-9585ED730D79}"/>
                </a:ext>
              </a:extLst>
            </p:cNvPr>
            <p:cNvSpPr txBox="1">
              <a:spLocks/>
            </p:cNvSpPr>
            <p:nvPr/>
          </p:nvSpPr>
          <p:spPr>
            <a:xfrm>
              <a:off x="7310263" y="1983465"/>
              <a:ext cx="1259982" cy="265253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rmAutofit fontScale="55000" lnSpcReduction="20000"/>
            </a:bodyPr>
            <a:lstStyle/>
            <a:p>
              <a:pPr algn="ctr"/>
              <a:r>
                <a:rPr lang="pt-BR" sz="13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Troposfera Tropical</a:t>
              </a:r>
              <a:endParaRPr lang="pt-BR" sz="1300" b="1" i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7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lang="pt-BR" sz="1700" i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7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Subtítulo 2">
              <a:extLst>
                <a:ext uri="{FF2B5EF4-FFF2-40B4-BE49-F238E27FC236}">
                  <a16:creationId xmlns:a16="http://schemas.microsoft.com/office/drawing/2014/main" id="{BC542D16-AAD4-4ACC-AFCF-473F6CA5C919}"/>
                </a:ext>
              </a:extLst>
            </p:cNvPr>
            <p:cNvSpPr txBox="1">
              <a:spLocks/>
            </p:cNvSpPr>
            <p:nvPr/>
          </p:nvSpPr>
          <p:spPr>
            <a:xfrm>
              <a:off x="3394659" y="1982432"/>
              <a:ext cx="1259982" cy="431119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algn="ctr"/>
              <a:r>
                <a:rPr lang="pt-BR" sz="13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Pacífico Central Equatorial</a:t>
              </a:r>
              <a:endParaRPr lang="pt-BR" sz="1300" b="1" i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7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lang="pt-BR" sz="1700" i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7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Subtítulo 2">
              <a:extLst>
                <a:ext uri="{FF2B5EF4-FFF2-40B4-BE49-F238E27FC236}">
                  <a16:creationId xmlns:a16="http://schemas.microsoft.com/office/drawing/2014/main" id="{8E5AC5F1-60AE-4F48-9FE1-9F0349BBA8D6}"/>
                </a:ext>
              </a:extLst>
            </p:cNvPr>
            <p:cNvSpPr txBox="1">
              <a:spLocks/>
            </p:cNvSpPr>
            <p:nvPr/>
          </p:nvSpPr>
          <p:spPr>
            <a:xfrm>
              <a:off x="2157216" y="1993598"/>
              <a:ext cx="1259982" cy="431119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algn="ctr"/>
              <a:r>
                <a:rPr lang="pt-BR" sz="13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Pacífico Central Equatorial</a:t>
              </a:r>
              <a:endParaRPr lang="pt-BR" sz="1300" b="1" i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7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lang="pt-BR" sz="1700" i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7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" name="Subtítulo 2">
              <a:extLst>
                <a:ext uri="{FF2B5EF4-FFF2-40B4-BE49-F238E27FC236}">
                  <a16:creationId xmlns:a16="http://schemas.microsoft.com/office/drawing/2014/main" id="{032976BB-AE4F-4E39-936F-0457473A5E9E}"/>
                </a:ext>
              </a:extLst>
            </p:cNvPr>
            <p:cNvSpPr txBox="1">
              <a:spLocks/>
            </p:cNvSpPr>
            <p:nvPr/>
          </p:nvSpPr>
          <p:spPr>
            <a:xfrm>
              <a:off x="892940" y="2007677"/>
              <a:ext cx="1259982" cy="431119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rmAutofit fontScale="85000" lnSpcReduction="20000"/>
            </a:bodyPr>
            <a:lstStyle/>
            <a:p>
              <a:pPr algn="ctr"/>
              <a:r>
                <a:rPr lang="pt-BR" sz="13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Costa da América</a:t>
              </a:r>
              <a:endParaRPr lang="pt-BR" sz="1300" b="1" i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Subtítulo 2">
              <a:extLst>
                <a:ext uri="{FF2B5EF4-FFF2-40B4-BE49-F238E27FC236}">
                  <a16:creationId xmlns:a16="http://schemas.microsoft.com/office/drawing/2014/main" id="{9C18D994-EB8B-45DD-ABEC-71FDBF0FC113}"/>
                </a:ext>
              </a:extLst>
            </p:cNvPr>
            <p:cNvSpPr txBox="1">
              <a:spLocks/>
            </p:cNvSpPr>
            <p:nvPr/>
          </p:nvSpPr>
          <p:spPr>
            <a:xfrm>
              <a:off x="8630148" y="2001393"/>
              <a:ext cx="1259982" cy="265253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rmAutofit fontScale="85000" lnSpcReduction="20000"/>
            </a:bodyPr>
            <a:lstStyle/>
            <a:p>
              <a:pPr algn="ctr"/>
              <a:r>
                <a:rPr lang="pt-BR" sz="13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HN</a:t>
              </a:r>
              <a:endParaRPr lang="pt-BR" sz="1300" b="1" i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7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lang="pt-BR" sz="1700" i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7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5006457-A72A-4CE1-89E8-158E9EB4A2BD}"/>
              </a:ext>
            </a:extLst>
          </p:cNvPr>
          <p:cNvSpPr/>
          <p:nvPr/>
        </p:nvSpPr>
        <p:spPr>
          <a:xfrm>
            <a:off x="5014609" y="103445"/>
            <a:ext cx="7134664" cy="4287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240D2FF4-F8E4-4D02-9CDD-EF15951B1B7E}"/>
              </a:ext>
            </a:extLst>
          </p:cNvPr>
          <p:cNvSpPr txBox="1">
            <a:spLocks/>
          </p:cNvSpPr>
          <p:nvPr/>
        </p:nvSpPr>
        <p:spPr>
          <a:xfrm>
            <a:off x="4983701" y="61745"/>
            <a:ext cx="7366485" cy="490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Evolução Temporal de um Episódio Quente Típico</a:t>
            </a:r>
          </a:p>
        </p:txBody>
      </p:sp>
      <p:sp>
        <p:nvSpPr>
          <p:cNvPr id="44" name="Subtítulo 2">
            <a:extLst>
              <a:ext uri="{FF2B5EF4-FFF2-40B4-BE49-F238E27FC236}">
                <a16:creationId xmlns:a16="http://schemas.microsoft.com/office/drawing/2014/main" id="{A7349602-2D85-4030-BC5C-6A92D9807E3B}"/>
              </a:ext>
            </a:extLst>
          </p:cNvPr>
          <p:cNvSpPr txBox="1">
            <a:spLocks/>
          </p:cNvSpPr>
          <p:nvPr/>
        </p:nvSpPr>
        <p:spPr>
          <a:xfrm>
            <a:off x="1374021" y="6017354"/>
            <a:ext cx="1119345" cy="37298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3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TSM</a:t>
            </a:r>
            <a:endParaRPr lang="pt-BR" sz="13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Subtítulo 2">
            <a:extLst>
              <a:ext uri="{FF2B5EF4-FFF2-40B4-BE49-F238E27FC236}">
                <a16:creationId xmlns:a16="http://schemas.microsoft.com/office/drawing/2014/main" id="{B41D1DC7-8CDE-43EC-9A15-A72902549722}"/>
              </a:ext>
            </a:extLst>
          </p:cNvPr>
          <p:cNvSpPr txBox="1">
            <a:spLocks/>
          </p:cNvSpPr>
          <p:nvPr/>
        </p:nvSpPr>
        <p:spPr>
          <a:xfrm>
            <a:off x="3157930" y="6015578"/>
            <a:ext cx="1119345" cy="37298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pt-BR" sz="13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Precipitação</a:t>
            </a:r>
            <a:endParaRPr lang="pt-BR" sz="13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Subtítulo 2">
            <a:extLst>
              <a:ext uri="{FF2B5EF4-FFF2-40B4-BE49-F238E27FC236}">
                <a16:creationId xmlns:a16="http://schemas.microsoft.com/office/drawing/2014/main" id="{8D036946-0AFA-4627-A27D-BFD9C7FB9B72}"/>
              </a:ext>
            </a:extLst>
          </p:cNvPr>
          <p:cNvSpPr txBox="1">
            <a:spLocks/>
          </p:cNvSpPr>
          <p:nvPr/>
        </p:nvSpPr>
        <p:spPr>
          <a:xfrm>
            <a:off x="4922006" y="6038790"/>
            <a:ext cx="1119345" cy="37298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3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PNMM</a:t>
            </a:r>
            <a:endParaRPr lang="pt-BR" sz="13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Subtítulo 2">
            <a:extLst>
              <a:ext uri="{FF2B5EF4-FFF2-40B4-BE49-F238E27FC236}">
                <a16:creationId xmlns:a16="http://schemas.microsoft.com/office/drawing/2014/main" id="{CAB6532E-094C-42EB-A41C-6FF8785A7899}"/>
              </a:ext>
            </a:extLst>
          </p:cNvPr>
          <p:cNvSpPr txBox="1">
            <a:spLocks/>
          </p:cNvSpPr>
          <p:nvPr/>
        </p:nvSpPr>
        <p:spPr>
          <a:xfrm>
            <a:off x="6557916" y="6038790"/>
            <a:ext cx="1234918" cy="44673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3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endParaRPr lang="pt-BR" sz="13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Subtítulo 2">
            <a:extLst>
              <a:ext uri="{FF2B5EF4-FFF2-40B4-BE49-F238E27FC236}">
                <a16:creationId xmlns:a16="http://schemas.microsoft.com/office/drawing/2014/main" id="{30B778E4-3BA6-4845-A9A4-F7EFFCCB6017}"/>
              </a:ext>
            </a:extLst>
          </p:cNvPr>
          <p:cNvSpPr txBox="1">
            <a:spLocks/>
          </p:cNvSpPr>
          <p:nvPr/>
        </p:nvSpPr>
        <p:spPr>
          <a:xfrm>
            <a:off x="9012360" y="1075788"/>
            <a:ext cx="3165604" cy="477482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O Enfraquecimento do ASPS precede todos os eventos que ocorrem em associação com os episódios quentes.</a:t>
            </a: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 2º inverno do HN de um episódio quente é o período de: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kumimoji="0" lang="pt-BR" sz="1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Precip</a:t>
            </a:r>
            <a:r>
              <a:rPr kumimoji="0" lang="pt-BR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Equatorial mais intensa,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kumimoji="0" lang="pt-BR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temperaturas </a:t>
            </a:r>
            <a:r>
              <a:rPr kumimoji="0" lang="pt-BR" sz="1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troposféricas</a:t>
            </a:r>
            <a:r>
              <a:rPr kumimoji="0" lang="pt-BR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tropicais mais quentes,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kumimoji="0" lang="pt-BR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maiores AG em 200 </a:t>
            </a:r>
            <a:r>
              <a:rPr kumimoji="0" lang="pt-BR" sz="1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mb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;</a:t>
            </a:r>
            <a:endParaRPr kumimoji="0" lang="pt-BR" sz="1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kumimoji="0" lang="pt-BR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Teleconexões Extratropicais no HN mais fortes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kumimoji="0" lang="pt-BR" sz="1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Decaimento da Pressão da Ilha de Páscoa e da ASPS e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anom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Positivas de TSM da costa da AS tem sido empregado como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Parâmetros Preditoras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a Longo Prazo de: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Anomalias de precipitação no Equador;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Anomalias de Temperaturas no Canadá e SW dos EUA.</a:t>
            </a:r>
            <a:endParaRPr kumimoji="0" lang="pt-BR" sz="1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Subtítulo 2">
            <a:extLst>
              <a:ext uri="{FF2B5EF4-FFF2-40B4-BE49-F238E27FC236}">
                <a16:creationId xmlns:a16="http://schemas.microsoft.com/office/drawing/2014/main" id="{8259923E-48C3-4D09-B418-34EBA449E3C3}"/>
              </a:ext>
            </a:extLst>
          </p:cNvPr>
          <p:cNvSpPr txBox="1">
            <a:spLocks/>
          </p:cNvSpPr>
          <p:nvPr/>
        </p:nvSpPr>
        <p:spPr>
          <a:xfrm>
            <a:off x="5002353" y="2553380"/>
            <a:ext cx="385113" cy="29237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  <a:endParaRPr lang="pt-BR" sz="13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Subtítulo 2">
            <a:extLst>
              <a:ext uri="{FF2B5EF4-FFF2-40B4-BE49-F238E27FC236}">
                <a16:creationId xmlns:a16="http://schemas.microsoft.com/office/drawing/2014/main" id="{A635F44A-EDB4-439C-A88E-5A775303F43A}"/>
              </a:ext>
            </a:extLst>
          </p:cNvPr>
          <p:cNvSpPr txBox="1">
            <a:spLocks/>
          </p:cNvSpPr>
          <p:nvPr/>
        </p:nvSpPr>
        <p:spPr>
          <a:xfrm>
            <a:off x="6121319" y="3302992"/>
            <a:ext cx="385113" cy="29237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2º</a:t>
            </a:r>
            <a:endParaRPr lang="pt-BR" sz="13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Subtítulo 2">
            <a:extLst>
              <a:ext uri="{FF2B5EF4-FFF2-40B4-BE49-F238E27FC236}">
                <a16:creationId xmlns:a16="http://schemas.microsoft.com/office/drawing/2014/main" id="{DA36F0F4-F4C6-47E3-AEA9-1F414719E715}"/>
              </a:ext>
            </a:extLst>
          </p:cNvPr>
          <p:cNvSpPr txBox="1">
            <a:spLocks/>
          </p:cNvSpPr>
          <p:nvPr/>
        </p:nvSpPr>
        <p:spPr>
          <a:xfrm>
            <a:off x="2619354" y="3291799"/>
            <a:ext cx="385113" cy="29237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2º</a:t>
            </a:r>
            <a:endParaRPr lang="pt-BR" sz="13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7E79EB17-0A4D-40E7-96A6-EB535B68B67E}"/>
              </a:ext>
            </a:extLst>
          </p:cNvPr>
          <p:cNvSpPr txBox="1">
            <a:spLocks/>
          </p:cNvSpPr>
          <p:nvPr/>
        </p:nvSpPr>
        <p:spPr>
          <a:xfrm>
            <a:off x="3815635" y="4065573"/>
            <a:ext cx="385113" cy="29237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3º</a:t>
            </a:r>
            <a:endParaRPr lang="pt-BR" sz="13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Subtítulo 2">
            <a:extLst>
              <a:ext uri="{FF2B5EF4-FFF2-40B4-BE49-F238E27FC236}">
                <a16:creationId xmlns:a16="http://schemas.microsoft.com/office/drawing/2014/main" id="{975904CD-46F0-4C30-ACCF-D4635BF5306D}"/>
              </a:ext>
            </a:extLst>
          </p:cNvPr>
          <p:cNvSpPr txBox="1">
            <a:spLocks/>
          </p:cNvSpPr>
          <p:nvPr/>
        </p:nvSpPr>
        <p:spPr>
          <a:xfrm>
            <a:off x="7348566" y="4101607"/>
            <a:ext cx="385113" cy="29237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4º</a:t>
            </a:r>
            <a:endParaRPr lang="pt-BR" sz="13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B34AD1-508A-458A-A1FF-66D157FDD16D}"/>
              </a:ext>
            </a:extLst>
          </p:cNvPr>
          <p:cNvSpPr/>
          <p:nvPr/>
        </p:nvSpPr>
        <p:spPr>
          <a:xfrm>
            <a:off x="5043315" y="2554307"/>
            <a:ext cx="306970" cy="279196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7E40BD1-E8FF-49EB-A963-710A68142B34}"/>
              </a:ext>
            </a:extLst>
          </p:cNvPr>
          <p:cNvSpPr/>
          <p:nvPr/>
        </p:nvSpPr>
        <p:spPr>
          <a:xfrm>
            <a:off x="2645018" y="3303843"/>
            <a:ext cx="306970" cy="279196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D42A820-BF8F-482D-92D2-4C90D420D0F1}"/>
              </a:ext>
            </a:extLst>
          </p:cNvPr>
          <p:cNvSpPr/>
          <p:nvPr/>
        </p:nvSpPr>
        <p:spPr>
          <a:xfrm>
            <a:off x="6149372" y="3303843"/>
            <a:ext cx="306970" cy="279196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0DC532-B800-4849-9A4B-2D99CA2660F1}"/>
              </a:ext>
            </a:extLst>
          </p:cNvPr>
          <p:cNvSpPr/>
          <p:nvPr/>
        </p:nvSpPr>
        <p:spPr>
          <a:xfrm>
            <a:off x="3824282" y="4078749"/>
            <a:ext cx="306970" cy="279196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17F6C3D-1C2F-4DE8-8FEA-5A9F1FF0DA54}"/>
              </a:ext>
            </a:extLst>
          </p:cNvPr>
          <p:cNvSpPr/>
          <p:nvPr/>
        </p:nvSpPr>
        <p:spPr>
          <a:xfrm>
            <a:off x="7374795" y="4118853"/>
            <a:ext cx="306970" cy="279196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4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AEA08B-4C3A-4729-92B1-39D67CFC81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8000"/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B8E499-0EF8-4439-98D4-71F39A7C7310}"/>
              </a:ext>
            </a:extLst>
          </p:cNvPr>
          <p:cNvSpPr txBox="1">
            <a:spLocks/>
          </p:cNvSpPr>
          <p:nvPr/>
        </p:nvSpPr>
        <p:spPr>
          <a:xfrm>
            <a:off x="3245592" y="2366930"/>
            <a:ext cx="5506852" cy="1470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10671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EB5C5D-7921-4B7E-8698-9AD0BA8CA766}"/>
              </a:ext>
            </a:extLst>
          </p:cNvPr>
          <p:cNvSpPr/>
          <p:nvPr/>
        </p:nvSpPr>
        <p:spPr>
          <a:xfrm>
            <a:off x="90384" y="61817"/>
            <a:ext cx="2043216" cy="567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7407D9-8D59-440B-984A-F3D9A4740A82}"/>
              </a:ext>
            </a:extLst>
          </p:cNvPr>
          <p:cNvSpPr txBox="1">
            <a:spLocks/>
          </p:cNvSpPr>
          <p:nvPr/>
        </p:nvSpPr>
        <p:spPr>
          <a:xfrm>
            <a:off x="90384" y="30908"/>
            <a:ext cx="2855356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8D234E-6A43-4F34-8D6E-0D6C5D76EB26}"/>
              </a:ext>
            </a:extLst>
          </p:cNvPr>
          <p:cNvSpPr txBox="1">
            <a:spLocks/>
          </p:cNvSpPr>
          <p:nvPr/>
        </p:nvSpPr>
        <p:spPr>
          <a:xfrm>
            <a:off x="457200" y="541602"/>
            <a:ext cx="11908972" cy="109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D6437363-8C6E-4F0C-A8CB-3F9B310258C0}"/>
              </a:ext>
            </a:extLst>
          </p:cNvPr>
          <p:cNvSpPr txBox="1">
            <a:spLocks/>
          </p:cNvSpPr>
          <p:nvPr/>
        </p:nvSpPr>
        <p:spPr>
          <a:xfrm>
            <a:off x="149634" y="748624"/>
            <a:ext cx="6005622" cy="16047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Flutuações anuais da PNMM, Temperatura do Ar/ Superfície e Precipitação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exibem Padrões de Teleconexões sobre grande parte do Hemisfério Sul e algumas partes do Hemisfério Norte;</a:t>
            </a:r>
          </a:p>
          <a:p>
            <a:pPr algn="just"/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 Inverno do HN,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variáveis extratropicais como Precipitação no Havaí, temperaturas no oeste do Canadá e PNM no sudeste dos EUA são influenciadas pela </a:t>
            </a:r>
            <a:r>
              <a:rPr lang="pt-BR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Oscilação Su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l;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0A68D40B-64D4-4D8E-A57C-98F3B0D232D2}"/>
              </a:ext>
            </a:extLst>
          </p:cNvPr>
          <p:cNvSpPr txBox="1">
            <a:spLocks/>
          </p:cNvSpPr>
          <p:nvPr/>
        </p:nvSpPr>
        <p:spPr>
          <a:xfrm>
            <a:off x="149635" y="2935258"/>
            <a:ext cx="6005621" cy="8405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t-BR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a Oscilação Sul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, as Anomalias de Pressão no cinturão de baixa pressão da Austrália/ Indonésia tendem a ser opostas às anomalias de PNM no Anticiclone do Pacífico Sul;</a:t>
            </a:r>
            <a:endParaRPr lang="pt-BR" sz="15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5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8E607B4E-3BF6-4C12-A1D0-0E8835569449}"/>
              </a:ext>
            </a:extLst>
          </p:cNvPr>
          <p:cNvSpPr txBox="1">
            <a:spLocks/>
          </p:cNvSpPr>
          <p:nvPr/>
        </p:nvSpPr>
        <p:spPr>
          <a:xfrm>
            <a:off x="149636" y="4357677"/>
            <a:ext cx="6005620" cy="6086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t-BR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sinais da Oscilação Sul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são persistentes por várias estações, mas seus mecanismos físicos responsáveis são desconhecidos;</a:t>
            </a: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Subtítulo 2">
            <a:extLst>
              <a:ext uri="{FF2B5EF4-FFF2-40B4-BE49-F238E27FC236}">
                <a16:creationId xmlns:a16="http://schemas.microsoft.com/office/drawing/2014/main" id="{5F217484-5812-479E-9E03-63D9099AED42}"/>
              </a:ext>
            </a:extLst>
          </p:cNvPr>
          <p:cNvSpPr txBox="1">
            <a:spLocks/>
          </p:cNvSpPr>
          <p:nvPr/>
        </p:nvSpPr>
        <p:spPr>
          <a:xfrm>
            <a:off x="6506898" y="107444"/>
            <a:ext cx="5507632" cy="13687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OS está conectada a flutuações de baixa frequência da TSM do Pacífico Equatorial;</a:t>
            </a:r>
          </a:p>
          <a:p>
            <a:pPr algn="just"/>
            <a:endPara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consiste em uma de um conjunto de manifestações de Flutuações atmosféricas associadas à 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episódios alternantes de TSM quente e fria no Pacífico Equatorial</a:t>
            </a:r>
            <a:endParaRPr kumimoji="0" lang="pt-BR" sz="1600" b="1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pt-BR" sz="1500" b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5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5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Subtítulo 2">
            <a:extLst>
              <a:ext uri="{FF2B5EF4-FFF2-40B4-BE49-F238E27FC236}">
                <a16:creationId xmlns:a16="http://schemas.microsoft.com/office/drawing/2014/main" id="{7A7F1127-C800-4C32-8A32-366B9426E493}"/>
              </a:ext>
            </a:extLst>
          </p:cNvPr>
          <p:cNvSpPr txBox="1">
            <a:spLocks/>
          </p:cNvSpPr>
          <p:nvPr/>
        </p:nvSpPr>
        <p:spPr>
          <a:xfrm>
            <a:off x="6534732" y="1896461"/>
            <a:ext cx="5507632" cy="42473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Episódios Quentes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ocorrem em intervalos irregulares, tendendo a durar tipicamente entre um a dois anos, sendo caracterizados por: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PNM acima do normal na Austrália-Indonésia e Enfraquecimento da ASPS, correspondendo a 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fase negativa da Oscilação Sul</a:t>
            </a:r>
          </a:p>
          <a:p>
            <a:pPr marL="342900" indent="-342900" algn="just">
              <a:buAutoNum type="arabicPeriod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Enfraquecimento ou Reversão do Alísios no Pacífico Equatorial, o que corresponde a uma 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interrupção na célula de Circulação Leste-Oeste</a:t>
            </a:r>
          </a:p>
          <a:p>
            <a:pPr marL="342900" indent="-342900" algn="just">
              <a:buAutoNum type="arabicPeriod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Aumento da Precipitação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leste de 160ºE;</a:t>
            </a:r>
          </a:p>
          <a:p>
            <a:pPr marL="342900" indent="-342900" algn="just">
              <a:buAutoNum type="arabicPeriod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Fortalecimento da Circulação de </a:t>
            </a:r>
            <a:r>
              <a:rPr lang="pt-BR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Hadley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no setor do Pacífico;</a:t>
            </a:r>
          </a:p>
          <a:p>
            <a:pPr marL="342900" indent="-342900" algn="just">
              <a:buAutoNum type="arabicPeriod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Teleconexões com latitudes extratropicais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incluindo aprofundamento e deslocamento para sul da Baixa das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Aleutas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durante o Inverno do HN.</a:t>
            </a:r>
          </a:p>
          <a:p>
            <a:pPr marL="342900" indent="-342900" algn="just">
              <a:buAutoNum type="arabicPeriod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pt-BR" sz="2000" b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kumimoji="0" lang="pt-BR" sz="2000" b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8A2F86E5-0098-4DB4-98FA-976B583B4A1B}"/>
              </a:ext>
            </a:extLst>
          </p:cNvPr>
          <p:cNvSpPr txBox="1">
            <a:spLocks/>
          </p:cNvSpPr>
          <p:nvPr/>
        </p:nvSpPr>
        <p:spPr>
          <a:xfrm>
            <a:off x="3935321" y="3861676"/>
            <a:ext cx="2363024" cy="38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0" lang="pt-BR" sz="13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GANGORRA DE PRESSÃO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Subtítulo 2">
            <a:extLst>
              <a:ext uri="{FF2B5EF4-FFF2-40B4-BE49-F238E27FC236}">
                <a16:creationId xmlns:a16="http://schemas.microsoft.com/office/drawing/2014/main" id="{1A9489A6-6D74-417E-A677-C247A0083C66}"/>
              </a:ext>
            </a:extLst>
          </p:cNvPr>
          <p:cNvSpPr txBox="1">
            <a:spLocks/>
          </p:cNvSpPr>
          <p:nvPr/>
        </p:nvSpPr>
        <p:spPr>
          <a:xfrm>
            <a:off x="4048662" y="5050344"/>
            <a:ext cx="2363024" cy="38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0" lang="pt-BR" sz="13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SINAIS A LONGO PRAZO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Subtítulo 2">
            <a:extLst>
              <a:ext uri="{FF2B5EF4-FFF2-40B4-BE49-F238E27FC236}">
                <a16:creationId xmlns:a16="http://schemas.microsoft.com/office/drawing/2014/main" id="{23960DB6-6F03-4ED8-8B4C-CB26AA93E1FF}"/>
              </a:ext>
            </a:extLst>
          </p:cNvPr>
          <p:cNvSpPr txBox="1">
            <a:spLocks/>
          </p:cNvSpPr>
          <p:nvPr/>
        </p:nvSpPr>
        <p:spPr>
          <a:xfrm>
            <a:off x="3847890" y="2426582"/>
            <a:ext cx="2537887" cy="446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kumimoji="0" lang="pt-BR" sz="1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INFLUÊNCIA E CONEXÕES REMOTAS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Subtítulo 2">
            <a:extLst>
              <a:ext uri="{FF2B5EF4-FFF2-40B4-BE49-F238E27FC236}">
                <a16:creationId xmlns:a16="http://schemas.microsoft.com/office/drawing/2014/main" id="{9BD4B2F8-1023-423B-85E8-BB8887C16334}"/>
              </a:ext>
            </a:extLst>
          </p:cNvPr>
          <p:cNvSpPr txBox="1">
            <a:spLocks/>
          </p:cNvSpPr>
          <p:nvPr/>
        </p:nvSpPr>
        <p:spPr>
          <a:xfrm>
            <a:off x="9916408" y="1476196"/>
            <a:ext cx="2275592" cy="446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kumimoji="0" lang="pt-BR" sz="1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PNM &amp; TSM DO PACÍFICO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Subtítulo 2">
            <a:extLst>
              <a:ext uri="{FF2B5EF4-FFF2-40B4-BE49-F238E27FC236}">
                <a16:creationId xmlns:a16="http://schemas.microsoft.com/office/drawing/2014/main" id="{6F26370F-3FC8-4FD9-9B53-FAC0C8AC8FC4}"/>
              </a:ext>
            </a:extLst>
          </p:cNvPr>
          <p:cNvSpPr txBox="1">
            <a:spLocks/>
          </p:cNvSpPr>
          <p:nvPr/>
        </p:nvSpPr>
        <p:spPr>
          <a:xfrm>
            <a:off x="9993682" y="6227462"/>
            <a:ext cx="2198318" cy="446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EPISÓDIOS QUENTES</a:t>
            </a:r>
            <a:endParaRPr kumimoji="0" lang="pt-BR" sz="1400" b="1" i="1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3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2575D7-FBA9-4F31-9108-E6ED36CE01F4}"/>
              </a:ext>
            </a:extLst>
          </p:cNvPr>
          <p:cNvSpPr/>
          <p:nvPr/>
        </p:nvSpPr>
        <p:spPr>
          <a:xfrm>
            <a:off x="482958" y="887309"/>
            <a:ext cx="11042073" cy="25416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72A6DA-3404-4BE7-91CE-7AB5B840A2DC}"/>
              </a:ext>
            </a:extLst>
          </p:cNvPr>
          <p:cNvSpPr/>
          <p:nvPr/>
        </p:nvSpPr>
        <p:spPr>
          <a:xfrm>
            <a:off x="55418" y="52409"/>
            <a:ext cx="1704109" cy="567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FC558C6-142C-4797-A34E-4D75579FAEB3}"/>
              </a:ext>
            </a:extLst>
          </p:cNvPr>
          <p:cNvSpPr txBox="1">
            <a:spLocks/>
          </p:cNvSpPr>
          <p:nvPr/>
        </p:nvSpPr>
        <p:spPr>
          <a:xfrm>
            <a:off x="55418" y="21500"/>
            <a:ext cx="2855356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932719-649D-42BB-9DEC-F6716A2E17F2}"/>
              </a:ext>
            </a:extLst>
          </p:cNvPr>
          <p:cNvSpPr txBox="1">
            <a:spLocks/>
          </p:cNvSpPr>
          <p:nvPr/>
        </p:nvSpPr>
        <p:spPr>
          <a:xfrm>
            <a:off x="626479" y="931095"/>
            <a:ext cx="10806546" cy="2541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presente estudo fará a revisão dos 7 Episódios mais quentes de OS que ocorreram desde 1950, enfatizando as anomalias de Circulação de Altos Níveis nos Trópicos 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Extratrópicos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durante o Inverno do Hemisfério Norte. </a:t>
            </a:r>
          </a:p>
          <a:p>
            <a:pPr algn="just">
              <a:lnSpc>
                <a:spcPct val="10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Tal proposta tem por finalidade fornecer informações para interpretação dinâmica das Teleconexões entre latitudes tropicais e extratropicais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BACAE1C-CADA-4481-8194-F7F87A86D6D5}"/>
              </a:ext>
            </a:extLst>
          </p:cNvPr>
          <p:cNvSpPr txBox="1">
            <a:spLocks/>
          </p:cNvSpPr>
          <p:nvPr/>
        </p:nvSpPr>
        <p:spPr>
          <a:xfrm>
            <a:off x="1483096" y="3665223"/>
            <a:ext cx="8422551" cy="448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Médias Mensais (DJF) de 28 anos entre 1951 a 1978 (Médias Sazonais)</a:t>
            </a:r>
            <a:endParaRPr kumimoji="0" lang="pt-BR" sz="2000" b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52466E-12AD-4226-A16C-34D019FCF820}"/>
              </a:ext>
            </a:extLst>
          </p:cNvPr>
          <p:cNvSpPr/>
          <p:nvPr/>
        </p:nvSpPr>
        <p:spPr>
          <a:xfrm>
            <a:off x="90384" y="81391"/>
            <a:ext cx="1319316" cy="567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B5799E-63EF-4135-8F4B-7D0D05495CDA}"/>
              </a:ext>
            </a:extLst>
          </p:cNvPr>
          <p:cNvSpPr txBox="1">
            <a:spLocks/>
          </p:cNvSpPr>
          <p:nvPr/>
        </p:nvSpPr>
        <p:spPr>
          <a:xfrm>
            <a:off x="90384" y="50482"/>
            <a:ext cx="3719616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3. TSM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5FEFECBE-B9DB-4BB4-8A3A-A07893F32D9C}"/>
              </a:ext>
            </a:extLst>
          </p:cNvPr>
          <p:cNvSpPr txBox="1">
            <a:spLocks/>
          </p:cNvSpPr>
          <p:nvPr/>
        </p:nvSpPr>
        <p:spPr>
          <a:xfrm>
            <a:off x="6278798" y="2288130"/>
            <a:ext cx="5570302" cy="566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Fig. 1. (a)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1º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autovetor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Anomalias de TSM do Pacífico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série temporal correspondente </a:t>
            </a:r>
            <a:r>
              <a:rPr lang="pt-B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(Análise </a:t>
            </a:r>
            <a:r>
              <a:rPr lang="pt-BR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Weare</a:t>
            </a:r>
            <a:r>
              <a:rPr lang="pt-B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(1976)</a:t>
            </a:r>
            <a:endParaRPr kumimoji="0" lang="pt-BR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F8D645-DD87-45B3-AF65-C1AC719446F5}"/>
              </a:ext>
            </a:extLst>
          </p:cNvPr>
          <p:cNvGrpSpPr/>
          <p:nvPr/>
        </p:nvGrpSpPr>
        <p:grpSpPr>
          <a:xfrm>
            <a:off x="62545" y="2098834"/>
            <a:ext cx="6273091" cy="3211949"/>
            <a:chOff x="80978" y="2656254"/>
            <a:chExt cx="7238366" cy="32119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FBF86-81FB-4532-9289-ACDEE41AD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923" t="28910" r="18556" b="28253"/>
            <a:stretch/>
          </p:blipFill>
          <p:spPr>
            <a:xfrm>
              <a:off x="80978" y="2931819"/>
              <a:ext cx="7134897" cy="29363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5D208E-5471-4A4F-B56E-A867EE494A07}"/>
                </a:ext>
              </a:extLst>
            </p:cNvPr>
            <p:cNvSpPr/>
            <p:nvPr/>
          </p:nvSpPr>
          <p:spPr>
            <a:xfrm>
              <a:off x="653016" y="3034852"/>
              <a:ext cx="450761" cy="240835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F34FBA-0B87-4858-B93E-EC57F28E4412}"/>
                </a:ext>
              </a:extLst>
            </p:cNvPr>
            <p:cNvSpPr/>
            <p:nvPr/>
          </p:nvSpPr>
          <p:spPr>
            <a:xfrm>
              <a:off x="1983833" y="3034852"/>
              <a:ext cx="450761" cy="240835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185F86-9FE9-4859-AD95-A9210805B491}"/>
                </a:ext>
              </a:extLst>
            </p:cNvPr>
            <p:cNvSpPr/>
            <p:nvPr/>
          </p:nvSpPr>
          <p:spPr>
            <a:xfrm>
              <a:off x="3314650" y="3034852"/>
              <a:ext cx="254127" cy="240835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47797F-B132-40C3-A251-1D90B9996AFC}"/>
                </a:ext>
              </a:extLst>
            </p:cNvPr>
            <p:cNvSpPr/>
            <p:nvPr/>
          </p:nvSpPr>
          <p:spPr>
            <a:xfrm>
              <a:off x="3781623" y="3037443"/>
              <a:ext cx="254127" cy="240835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AA4B72-D025-49A0-9BA6-3F1A31DC207D}"/>
                </a:ext>
              </a:extLst>
            </p:cNvPr>
            <p:cNvSpPr/>
            <p:nvPr/>
          </p:nvSpPr>
          <p:spPr>
            <a:xfrm>
              <a:off x="4701160" y="3034852"/>
              <a:ext cx="254128" cy="240835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2B8AEE-B469-43B5-8F6E-32010A52BCDB}"/>
                </a:ext>
              </a:extLst>
            </p:cNvPr>
            <p:cNvSpPr/>
            <p:nvPr/>
          </p:nvSpPr>
          <p:spPr>
            <a:xfrm>
              <a:off x="6536742" y="3034852"/>
              <a:ext cx="254128" cy="240835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AC6699-8EEE-4E1B-9E82-AAC549A7395A}"/>
                </a:ext>
              </a:extLst>
            </p:cNvPr>
            <p:cNvSpPr/>
            <p:nvPr/>
          </p:nvSpPr>
          <p:spPr>
            <a:xfrm>
              <a:off x="5412866" y="3034852"/>
              <a:ext cx="254127" cy="240835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3C18A847-DB44-439B-BEE7-14A03CC48567}"/>
                </a:ext>
              </a:extLst>
            </p:cNvPr>
            <p:cNvSpPr txBox="1">
              <a:spLocks/>
            </p:cNvSpPr>
            <p:nvPr/>
          </p:nvSpPr>
          <p:spPr>
            <a:xfrm>
              <a:off x="543778" y="2669074"/>
              <a:ext cx="873865" cy="448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51-53</a:t>
              </a:r>
              <a:endPara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9C218382-61F1-4D71-8F16-5C18BF78369A}"/>
                </a:ext>
              </a:extLst>
            </p:cNvPr>
            <p:cNvSpPr txBox="1">
              <a:spLocks/>
            </p:cNvSpPr>
            <p:nvPr/>
          </p:nvSpPr>
          <p:spPr>
            <a:xfrm>
              <a:off x="1880364" y="2669074"/>
              <a:ext cx="848549" cy="448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57-59</a:t>
              </a:r>
              <a:endPara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Subtítulo 2">
              <a:extLst>
                <a:ext uri="{FF2B5EF4-FFF2-40B4-BE49-F238E27FC236}">
                  <a16:creationId xmlns:a16="http://schemas.microsoft.com/office/drawing/2014/main" id="{E3100CB4-0AAA-4D76-8B66-6BD5372C486C}"/>
                </a:ext>
              </a:extLst>
            </p:cNvPr>
            <p:cNvSpPr txBox="1">
              <a:spLocks/>
            </p:cNvSpPr>
            <p:nvPr/>
          </p:nvSpPr>
          <p:spPr>
            <a:xfrm>
              <a:off x="2955618" y="2679419"/>
              <a:ext cx="836431" cy="448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63-64</a:t>
              </a:r>
              <a:endPara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id="{D4FDB73F-A76D-4571-9D49-C96C7F48834E}"/>
                </a:ext>
              </a:extLst>
            </p:cNvPr>
            <p:cNvSpPr txBox="1">
              <a:spLocks/>
            </p:cNvSpPr>
            <p:nvPr/>
          </p:nvSpPr>
          <p:spPr>
            <a:xfrm>
              <a:off x="3699543" y="2669074"/>
              <a:ext cx="921944" cy="448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65-66</a:t>
              </a:r>
              <a:endPara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FB208793-0F7F-455A-A0B3-916FF05CD106}"/>
                </a:ext>
              </a:extLst>
            </p:cNvPr>
            <p:cNvSpPr txBox="1">
              <a:spLocks/>
            </p:cNvSpPr>
            <p:nvPr/>
          </p:nvSpPr>
          <p:spPr>
            <a:xfrm>
              <a:off x="4490919" y="2656254"/>
              <a:ext cx="921945" cy="448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69-70</a:t>
              </a:r>
              <a:endPara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Subtítulo 2">
              <a:extLst>
                <a:ext uri="{FF2B5EF4-FFF2-40B4-BE49-F238E27FC236}">
                  <a16:creationId xmlns:a16="http://schemas.microsoft.com/office/drawing/2014/main" id="{E91FF657-99EA-4736-84BD-94AE0B6137C2}"/>
                </a:ext>
              </a:extLst>
            </p:cNvPr>
            <p:cNvSpPr txBox="1">
              <a:spLocks/>
            </p:cNvSpPr>
            <p:nvPr/>
          </p:nvSpPr>
          <p:spPr>
            <a:xfrm>
              <a:off x="5217673" y="2669074"/>
              <a:ext cx="894063" cy="448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72-73</a:t>
              </a:r>
              <a:endPara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id="{C6F9665A-AE2F-4E11-BDF7-3B710632FCC0}"/>
                </a:ext>
              </a:extLst>
            </p:cNvPr>
            <p:cNvSpPr txBox="1">
              <a:spLocks/>
            </p:cNvSpPr>
            <p:nvPr/>
          </p:nvSpPr>
          <p:spPr>
            <a:xfrm>
              <a:off x="6371108" y="2679419"/>
              <a:ext cx="948236" cy="448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77-78</a:t>
              </a:r>
              <a:endPara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EDD3993F-EE19-4BE8-9F8B-1AEAAE6F9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178235"/>
              </p:ext>
            </p:extLst>
          </p:nvPr>
        </p:nvGraphicFramePr>
        <p:xfrm>
          <a:off x="4501798" y="-25973"/>
          <a:ext cx="7760407" cy="203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7C4E8273-BBE9-4EBA-85FA-161285840E41}"/>
              </a:ext>
            </a:extLst>
          </p:cNvPr>
          <p:cNvSpPr/>
          <p:nvPr/>
        </p:nvSpPr>
        <p:spPr>
          <a:xfrm>
            <a:off x="4815131" y="821360"/>
            <a:ext cx="736852" cy="735528"/>
          </a:xfrm>
          <a:prstGeom prst="rect">
            <a:avLst/>
          </a:prstGeom>
          <a:solidFill>
            <a:srgbClr val="FFFF00">
              <a:alpha val="1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EC1F9E-D8EE-417D-B8BA-1EFB3A53D5C7}"/>
              </a:ext>
            </a:extLst>
          </p:cNvPr>
          <p:cNvSpPr/>
          <p:nvPr/>
        </p:nvSpPr>
        <p:spPr>
          <a:xfrm>
            <a:off x="6264398" y="834239"/>
            <a:ext cx="736852" cy="689431"/>
          </a:xfrm>
          <a:prstGeom prst="rect">
            <a:avLst/>
          </a:prstGeom>
          <a:solidFill>
            <a:srgbClr val="FFFF00">
              <a:alpha val="1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D8402D-0C54-4D9E-8A54-27B3DF62A9D3}"/>
              </a:ext>
            </a:extLst>
          </p:cNvPr>
          <p:cNvSpPr/>
          <p:nvPr/>
        </p:nvSpPr>
        <p:spPr>
          <a:xfrm>
            <a:off x="7715518" y="821360"/>
            <a:ext cx="226499" cy="722752"/>
          </a:xfrm>
          <a:prstGeom prst="rect">
            <a:avLst/>
          </a:prstGeom>
          <a:solidFill>
            <a:srgbClr val="FFFF00">
              <a:alpha val="1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047D75-310E-48E0-9C17-D4EE1016CF81}"/>
              </a:ext>
            </a:extLst>
          </p:cNvPr>
          <p:cNvSpPr/>
          <p:nvPr/>
        </p:nvSpPr>
        <p:spPr>
          <a:xfrm>
            <a:off x="8197193" y="823894"/>
            <a:ext cx="226499" cy="722752"/>
          </a:xfrm>
          <a:prstGeom prst="rect">
            <a:avLst/>
          </a:prstGeom>
          <a:solidFill>
            <a:srgbClr val="FFFF00">
              <a:alpha val="1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81C12B-D981-48D1-AA0F-17E9920A3A7A}"/>
              </a:ext>
            </a:extLst>
          </p:cNvPr>
          <p:cNvSpPr/>
          <p:nvPr/>
        </p:nvSpPr>
        <p:spPr>
          <a:xfrm>
            <a:off x="9148693" y="834239"/>
            <a:ext cx="243326" cy="731072"/>
          </a:xfrm>
          <a:prstGeom prst="rect">
            <a:avLst/>
          </a:prstGeom>
          <a:solidFill>
            <a:srgbClr val="FFFF00">
              <a:alpha val="1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D5528D-9FA2-48FA-82E1-27BFE79857CF}"/>
              </a:ext>
            </a:extLst>
          </p:cNvPr>
          <p:cNvSpPr/>
          <p:nvPr/>
        </p:nvSpPr>
        <p:spPr>
          <a:xfrm>
            <a:off x="9873694" y="834238"/>
            <a:ext cx="243326" cy="722752"/>
          </a:xfrm>
          <a:prstGeom prst="rect">
            <a:avLst/>
          </a:prstGeom>
          <a:solidFill>
            <a:srgbClr val="FFFF00">
              <a:alpha val="1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BAE5BC-264D-4F17-A671-3B6D4CC142F9}"/>
              </a:ext>
            </a:extLst>
          </p:cNvPr>
          <p:cNvSpPr/>
          <p:nvPr/>
        </p:nvSpPr>
        <p:spPr>
          <a:xfrm>
            <a:off x="11060777" y="808480"/>
            <a:ext cx="243326" cy="712408"/>
          </a:xfrm>
          <a:prstGeom prst="rect">
            <a:avLst/>
          </a:prstGeom>
          <a:solidFill>
            <a:srgbClr val="FFFF00">
              <a:alpha val="1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ubtítulo 2">
            <a:extLst>
              <a:ext uri="{FF2B5EF4-FFF2-40B4-BE49-F238E27FC236}">
                <a16:creationId xmlns:a16="http://schemas.microsoft.com/office/drawing/2014/main" id="{8BE9F69A-7E08-4528-A129-FB975F193D2C}"/>
              </a:ext>
            </a:extLst>
          </p:cNvPr>
          <p:cNvSpPr txBox="1">
            <a:spLocks/>
          </p:cNvSpPr>
          <p:nvPr/>
        </p:nvSpPr>
        <p:spPr>
          <a:xfrm>
            <a:off x="4056889" y="649160"/>
            <a:ext cx="623602" cy="44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endParaRPr kumimoji="0" lang="pt-BR" sz="1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3C3088B-6F8E-4208-9143-BD21B96E6610}"/>
              </a:ext>
            </a:extLst>
          </p:cNvPr>
          <p:cNvCxnSpPr>
            <a:cxnSpLocks/>
          </p:cNvCxnSpPr>
          <p:nvPr/>
        </p:nvCxnSpPr>
        <p:spPr>
          <a:xfrm>
            <a:off x="407625" y="3729281"/>
            <a:ext cx="56883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5A2AAF-666E-45A9-98B7-7773A232BD73}"/>
              </a:ext>
            </a:extLst>
          </p:cNvPr>
          <p:cNvGrpSpPr/>
          <p:nvPr/>
        </p:nvGrpSpPr>
        <p:grpSpPr>
          <a:xfrm>
            <a:off x="5833045" y="5280555"/>
            <a:ext cx="6354451" cy="1577445"/>
            <a:chOff x="4301066" y="648353"/>
            <a:chExt cx="7890934" cy="157744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C2E56FC-E674-4C29-9D93-3BDECB19B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695" t="24641" r="24583" b="52347"/>
            <a:stretch/>
          </p:blipFill>
          <p:spPr>
            <a:xfrm>
              <a:off x="4301066" y="648353"/>
              <a:ext cx="7890934" cy="1577445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4D9D0A8-983A-4552-887D-DE3CC491404B}"/>
                </a:ext>
              </a:extLst>
            </p:cNvPr>
            <p:cNvSpPr/>
            <p:nvPr/>
          </p:nvSpPr>
          <p:spPr>
            <a:xfrm>
              <a:off x="5972698" y="865850"/>
              <a:ext cx="218942" cy="108126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F557B2-5768-45D4-9B36-88F86CAE3A9A}"/>
                </a:ext>
              </a:extLst>
            </p:cNvPr>
            <p:cNvSpPr/>
            <p:nvPr/>
          </p:nvSpPr>
          <p:spPr>
            <a:xfrm>
              <a:off x="7200974" y="837670"/>
              <a:ext cx="420220" cy="108126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C07ED23-4F83-4706-8686-9265EF3E5CDC}"/>
                </a:ext>
              </a:extLst>
            </p:cNvPr>
            <p:cNvSpPr/>
            <p:nvPr/>
          </p:nvSpPr>
          <p:spPr>
            <a:xfrm>
              <a:off x="8458276" y="837670"/>
              <a:ext cx="220060" cy="108126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78A5EA-5E2C-46F8-B27C-6148E1E36585}"/>
                </a:ext>
              </a:extLst>
            </p:cNvPr>
            <p:cNvSpPr/>
            <p:nvPr/>
          </p:nvSpPr>
          <p:spPr>
            <a:xfrm>
              <a:off x="8902653" y="837670"/>
              <a:ext cx="220060" cy="108126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423FDF6-A9BC-4D8A-9129-E6DD986D0E4C}"/>
                </a:ext>
              </a:extLst>
            </p:cNvPr>
            <p:cNvSpPr/>
            <p:nvPr/>
          </p:nvSpPr>
          <p:spPr>
            <a:xfrm>
              <a:off x="9515418" y="837670"/>
              <a:ext cx="410692" cy="108126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3CE9F5D-F9C3-41F0-81F5-F676EDA0AB8E}"/>
                </a:ext>
              </a:extLst>
            </p:cNvPr>
            <p:cNvSpPr/>
            <p:nvPr/>
          </p:nvSpPr>
          <p:spPr>
            <a:xfrm>
              <a:off x="10346921" y="837670"/>
              <a:ext cx="277311" cy="108126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77F3AE-B49B-4B01-9F49-1FBA0F2C8338}"/>
                </a:ext>
              </a:extLst>
            </p:cNvPr>
            <p:cNvSpPr/>
            <p:nvPr/>
          </p:nvSpPr>
          <p:spPr>
            <a:xfrm>
              <a:off x="11200353" y="865850"/>
              <a:ext cx="409056" cy="108126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6" name="Subtítulo 2">
            <a:extLst>
              <a:ext uri="{FF2B5EF4-FFF2-40B4-BE49-F238E27FC236}">
                <a16:creationId xmlns:a16="http://schemas.microsoft.com/office/drawing/2014/main" id="{3577CA8C-B10B-4DD5-9CF3-C2830B92B28C}"/>
              </a:ext>
            </a:extLst>
          </p:cNvPr>
          <p:cNvSpPr txBox="1">
            <a:spLocks/>
          </p:cNvSpPr>
          <p:nvPr/>
        </p:nvSpPr>
        <p:spPr>
          <a:xfrm>
            <a:off x="6389511" y="4618952"/>
            <a:ext cx="5849719" cy="75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Fig. 2.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Série temporal normalizada de valores mensais médios de inverno do HN do padrão de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autovetores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(linha sólida)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 valores </a:t>
            </a:r>
            <a:r>
              <a:rPr lang="pt-B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médios de TSM da região 5ºN-5ºS e 180º-140ºW </a:t>
            </a:r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(linha pontilhada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t-BR" sz="14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3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BC2D04-C6EB-41AE-8E38-731CCC09E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84" t="16033" r="11389" b="32584"/>
          <a:stretch/>
        </p:blipFill>
        <p:spPr>
          <a:xfrm>
            <a:off x="3630969" y="531222"/>
            <a:ext cx="6448425" cy="2732613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:a16="http://schemas.microsoft.com/office/drawing/2014/main" id="{989758C7-E08D-4B2C-976C-C8662CCCCEB8}"/>
              </a:ext>
            </a:extLst>
          </p:cNvPr>
          <p:cNvSpPr txBox="1">
            <a:spLocks/>
          </p:cNvSpPr>
          <p:nvPr/>
        </p:nvSpPr>
        <p:spPr>
          <a:xfrm>
            <a:off x="4449405" y="161859"/>
            <a:ext cx="5180114" cy="30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Fig. 3.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Série temporal do total de precipitação DJF (cm) em:</a:t>
            </a:r>
            <a:endParaRPr kumimoji="0" lang="pt-BR" sz="14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FF8FFE5C-9BCB-4202-819B-B2D195863802}"/>
              </a:ext>
            </a:extLst>
          </p:cNvPr>
          <p:cNvSpPr txBox="1">
            <a:spLocks/>
          </p:cNvSpPr>
          <p:nvPr/>
        </p:nvSpPr>
        <p:spPr>
          <a:xfrm>
            <a:off x="4100709" y="792039"/>
            <a:ext cx="847408" cy="30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300" dirty="0" err="1">
                <a:latin typeface="Arial" pitchFamily="34" charset="0"/>
                <a:cs typeface="Arial" pitchFamily="34" charset="0"/>
              </a:rPr>
              <a:t>Tarawa</a:t>
            </a:r>
            <a:endParaRPr kumimoji="0" lang="pt-BR" sz="13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43EC3EFA-A4A4-4DFC-A37E-E9E94E9D4147}"/>
              </a:ext>
            </a:extLst>
          </p:cNvPr>
          <p:cNvSpPr txBox="1">
            <a:spLocks/>
          </p:cNvSpPr>
          <p:nvPr/>
        </p:nvSpPr>
        <p:spPr>
          <a:xfrm>
            <a:off x="4090800" y="1381836"/>
            <a:ext cx="847408" cy="30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300" dirty="0" err="1">
                <a:latin typeface="Arial" pitchFamily="34" charset="0"/>
                <a:cs typeface="Arial" pitchFamily="34" charset="0"/>
              </a:rPr>
              <a:t>Canton</a:t>
            </a:r>
            <a:endParaRPr kumimoji="0" lang="pt-BR" sz="13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AF4D8DFD-8BF2-4766-B6B9-C9780BBB2F23}"/>
              </a:ext>
            </a:extLst>
          </p:cNvPr>
          <p:cNvSpPr txBox="1">
            <a:spLocks/>
          </p:cNvSpPr>
          <p:nvPr/>
        </p:nvSpPr>
        <p:spPr>
          <a:xfrm>
            <a:off x="4023498" y="1987581"/>
            <a:ext cx="961430" cy="309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Christmas</a:t>
            </a:r>
            <a:endParaRPr kumimoji="0" lang="pt-BR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275C6E71-CCE4-4FCD-A85F-9925CCE1C524}"/>
              </a:ext>
            </a:extLst>
          </p:cNvPr>
          <p:cNvSpPr txBox="1">
            <a:spLocks/>
          </p:cNvSpPr>
          <p:nvPr/>
        </p:nvSpPr>
        <p:spPr>
          <a:xfrm>
            <a:off x="4103090" y="2625708"/>
            <a:ext cx="825402" cy="30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Fanning</a:t>
            </a:r>
            <a:endParaRPr kumimoji="0" lang="pt-BR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id="{3FFC61D2-0307-4495-9262-BB00ED95A2C8}"/>
              </a:ext>
            </a:extLst>
          </p:cNvPr>
          <p:cNvSpPr txBox="1">
            <a:spLocks/>
          </p:cNvSpPr>
          <p:nvPr/>
        </p:nvSpPr>
        <p:spPr>
          <a:xfrm>
            <a:off x="6017548" y="3511993"/>
            <a:ext cx="3864676" cy="55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Força de Relacionamento entre Episódios Quentes e Precipitação no Pacífico Equatorial</a:t>
            </a:r>
            <a:endParaRPr kumimoji="0" lang="pt-BR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3AF530-A27B-49D5-B2F2-2DDEDD4C98D6}"/>
              </a:ext>
            </a:extLst>
          </p:cNvPr>
          <p:cNvSpPr/>
          <p:nvPr/>
        </p:nvSpPr>
        <p:spPr>
          <a:xfrm>
            <a:off x="4991486" y="648907"/>
            <a:ext cx="319931" cy="2405278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82F437-7516-4E50-A038-6B8FC8C2D429}"/>
              </a:ext>
            </a:extLst>
          </p:cNvPr>
          <p:cNvSpPr/>
          <p:nvPr/>
        </p:nvSpPr>
        <p:spPr>
          <a:xfrm>
            <a:off x="6058707" y="651983"/>
            <a:ext cx="319931" cy="2405278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58166C-7343-4573-BD85-7CDF0AE85938}"/>
              </a:ext>
            </a:extLst>
          </p:cNvPr>
          <p:cNvSpPr/>
          <p:nvPr/>
        </p:nvSpPr>
        <p:spPr>
          <a:xfrm>
            <a:off x="7039462" y="648907"/>
            <a:ext cx="159965" cy="2405278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DF8854-6563-4F09-B53D-5FC7A2E2C8A6}"/>
              </a:ext>
            </a:extLst>
          </p:cNvPr>
          <p:cNvSpPr/>
          <p:nvPr/>
        </p:nvSpPr>
        <p:spPr>
          <a:xfrm>
            <a:off x="7415286" y="648907"/>
            <a:ext cx="159965" cy="2405278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1ED5CD-CA2D-4D66-BD98-28B49E2EB6ED}"/>
              </a:ext>
            </a:extLst>
          </p:cNvPr>
          <p:cNvSpPr/>
          <p:nvPr/>
        </p:nvSpPr>
        <p:spPr>
          <a:xfrm>
            <a:off x="7922841" y="649581"/>
            <a:ext cx="341785" cy="2405278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A65629-CE3C-4F68-8E93-7F6CB207FB60}"/>
              </a:ext>
            </a:extLst>
          </p:cNvPr>
          <p:cNvSpPr/>
          <p:nvPr/>
        </p:nvSpPr>
        <p:spPr>
          <a:xfrm>
            <a:off x="9210704" y="654864"/>
            <a:ext cx="341785" cy="2405278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44866B-40A5-42E3-81F7-909EEACF817B}"/>
              </a:ext>
            </a:extLst>
          </p:cNvPr>
          <p:cNvSpPr/>
          <p:nvPr/>
        </p:nvSpPr>
        <p:spPr>
          <a:xfrm>
            <a:off x="8548843" y="648907"/>
            <a:ext cx="194788" cy="2405278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C0F32-5137-4B90-A3BF-739DB5F98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76" t="31003" r="20068" b="34898"/>
          <a:stretch/>
        </p:blipFill>
        <p:spPr>
          <a:xfrm>
            <a:off x="7949886" y="4788575"/>
            <a:ext cx="4087201" cy="1936873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1B06285-655E-4754-8D08-51499E9E97EF}"/>
              </a:ext>
            </a:extLst>
          </p:cNvPr>
          <p:cNvSpPr/>
          <p:nvPr/>
        </p:nvSpPr>
        <p:spPr>
          <a:xfrm>
            <a:off x="90384" y="81391"/>
            <a:ext cx="2284516" cy="4205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FE1BFC5-0D90-4D5E-B814-ECC0664885FD}"/>
              </a:ext>
            </a:extLst>
          </p:cNvPr>
          <p:cNvSpPr txBox="1">
            <a:spLocks/>
          </p:cNvSpPr>
          <p:nvPr/>
        </p:nvSpPr>
        <p:spPr>
          <a:xfrm>
            <a:off x="90383" y="50482"/>
            <a:ext cx="3631610" cy="451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4. Precipitação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7254C8-DB53-4B8D-B9E2-C8B7FA4AEDF0}"/>
              </a:ext>
            </a:extLst>
          </p:cNvPr>
          <p:cNvGrpSpPr/>
          <p:nvPr/>
        </p:nvGrpSpPr>
        <p:grpSpPr>
          <a:xfrm>
            <a:off x="272706" y="4871703"/>
            <a:ext cx="5213694" cy="1521159"/>
            <a:chOff x="101594" y="5005947"/>
            <a:chExt cx="6128919" cy="179490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F7F77DC-2E33-417F-A956-A39F77404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70" t="60917" r="79194" b="23178"/>
            <a:stretch/>
          </p:blipFill>
          <p:spPr>
            <a:xfrm>
              <a:off x="101594" y="5731098"/>
              <a:ext cx="1930406" cy="106975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9CE42CC-02A4-4634-A2F0-2EF998817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801" t="59003" r="1105" b="23178"/>
            <a:stretch/>
          </p:blipFill>
          <p:spPr>
            <a:xfrm>
              <a:off x="2032000" y="5602310"/>
              <a:ext cx="4198513" cy="119854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8B77A21-BD86-47E6-B34B-3E7B0A398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801" t="33111" r="1105" b="54163"/>
            <a:stretch/>
          </p:blipFill>
          <p:spPr>
            <a:xfrm>
              <a:off x="2032000" y="5005947"/>
              <a:ext cx="4198513" cy="855998"/>
            </a:xfrm>
            <a:prstGeom prst="rect">
              <a:avLst/>
            </a:prstGeom>
          </p:spPr>
        </p:pic>
      </p:grpSp>
      <p:sp>
        <p:nvSpPr>
          <p:cNvPr id="46" name="Subtítulo 2">
            <a:extLst>
              <a:ext uri="{FF2B5EF4-FFF2-40B4-BE49-F238E27FC236}">
                <a16:creationId xmlns:a16="http://schemas.microsoft.com/office/drawing/2014/main" id="{E68C03A1-5B60-4F5C-BCD8-B9E73F2807E8}"/>
              </a:ext>
            </a:extLst>
          </p:cNvPr>
          <p:cNvSpPr txBox="1">
            <a:spLocks/>
          </p:cNvSpPr>
          <p:nvPr/>
        </p:nvSpPr>
        <p:spPr>
          <a:xfrm>
            <a:off x="1048988" y="4195237"/>
            <a:ext cx="3879504" cy="553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Tab. 1.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Matriz de Correlação da série de Precipitação</a:t>
            </a:r>
            <a:endParaRPr kumimoji="0" lang="pt-BR" sz="14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30FE2C-196B-4B42-A6AD-598545CA7DDF}"/>
              </a:ext>
            </a:extLst>
          </p:cNvPr>
          <p:cNvSpPr/>
          <p:nvPr/>
        </p:nvSpPr>
        <p:spPr>
          <a:xfrm>
            <a:off x="5919700" y="3442428"/>
            <a:ext cx="4006282" cy="6701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4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7C32C7-F1A2-4D2A-880E-3E8340821006}"/>
              </a:ext>
            </a:extLst>
          </p:cNvPr>
          <p:cNvSpPr/>
          <p:nvPr/>
        </p:nvSpPr>
        <p:spPr>
          <a:xfrm>
            <a:off x="90384" y="81391"/>
            <a:ext cx="3948216" cy="4205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56D7E2-9681-4D78-A73E-F5DF9732201D}"/>
              </a:ext>
            </a:extLst>
          </p:cNvPr>
          <p:cNvSpPr txBox="1">
            <a:spLocks/>
          </p:cNvSpPr>
          <p:nvPr/>
        </p:nvSpPr>
        <p:spPr>
          <a:xfrm>
            <a:off x="90383" y="50482"/>
            <a:ext cx="5074283" cy="451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5. Pressão ao Nível do Mar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310FAC2E-CA12-4069-B7AC-913508B740A8}"/>
              </a:ext>
            </a:extLst>
          </p:cNvPr>
          <p:cNvSpPr txBox="1">
            <a:spLocks/>
          </p:cNvSpPr>
          <p:nvPr/>
        </p:nvSpPr>
        <p:spPr>
          <a:xfrm>
            <a:off x="90384" y="927143"/>
            <a:ext cx="12011231" cy="2210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As flutuações de Pressão na Austrália-Indonésia estão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correlacionadas negativamente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com as anomalias do sudeste do Pacífico </a:t>
            </a:r>
            <a:r>
              <a:rPr lang="pt-BR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(r = -0.67)</a:t>
            </a:r>
          </a:p>
          <a:p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Mudanças da PNMM entre os Centros de Ação (Sudeste Asiático e Sudeste do Pacífico)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não ocorrem simultaneamente.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As pressões na Austrália caem entrem uma a duas estações depois da intensificação da ASPS </a:t>
            </a:r>
            <a:r>
              <a:rPr lang="pt-BR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Trenberth</a:t>
            </a:r>
            <a:r>
              <a:rPr lang="pt-BR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1986)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kumimoji="0" lang="pt-BR" sz="15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Quando a TSM inicia seu aumento ao longo da costa da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AS (janeiro),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antes do evento principal EN, as pressões em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Rapa (27ºS, 144ºW)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Páscoa (27ºS, 109ºW)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já estão abaixo do normal, mas os valores do </a:t>
            </a:r>
            <a:r>
              <a:rPr lang="pt-B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Tahiti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ainda estão caindo, bem próximos do Normal. Assim quando o IOS (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Tahiti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-Darwin) atingir o valor mínimo, a TSM já estará caindo ao longo da costa da América </a:t>
            </a:r>
            <a:r>
              <a:rPr lang="pt-BR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(Quinn (1974, 1978) e outros)</a:t>
            </a:r>
            <a:endParaRPr kumimoji="0" lang="pt-BR" sz="1500" b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02B85D-15CB-4ADA-9893-13BB4C7DF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8" t="21838" r="11045" b="56954"/>
          <a:stretch/>
        </p:blipFill>
        <p:spPr>
          <a:xfrm>
            <a:off x="90383" y="4246573"/>
            <a:ext cx="7670800" cy="1444563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1B480078-86DB-4AE6-8DFF-506D67843A3E}"/>
              </a:ext>
            </a:extLst>
          </p:cNvPr>
          <p:cNvSpPr txBox="1">
            <a:spLocks/>
          </p:cNvSpPr>
          <p:nvPr/>
        </p:nvSpPr>
        <p:spPr>
          <a:xfrm>
            <a:off x="90383" y="3678804"/>
            <a:ext cx="5700817" cy="567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Fig. 4.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Série temporal do IOS, forma invertida, (Diferença da PNM normalizada entre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Tahiti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e Darwin)</a:t>
            </a:r>
            <a:endParaRPr kumimoji="0" lang="pt-BR" sz="14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1DB612-D4E7-4F6C-9569-8418D1DA73EC}"/>
              </a:ext>
            </a:extLst>
          </p:cNvPr>
          <p:cNvSpPr/>
          <p:nvPr/>
        </p:nvSpPr>
        <p:spPr>
          <a:xfrm>
            <a:off x="1683493" y="4354629"/>
            <a:ext cx="409056" cy="108126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3345F5-A580-46C3-A09F-6F00E3CEB3CA}"/>
              </a:ext>
            </a:extLst>
          </p:cNvPr>
          <p:cNvSpPr/>
          <p:nvPr/>
        </p:nvSpPr>
        <p:spPr>
          <a:xfrm>
            <a:off x="2901620" y="4354629"/>
            <a:ext cx="420220" cy="108126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BEBC39-63A2-4A54-A981-1A0964C8B4D2}"/>
              </a:ext>
            </a:extLst>
          </p:cNvPr>
          <p:cNvSpPr/>
          <p:nvPr/>
        </p:nvSpPr>
        <p:spPr>
          <a:xfrm>
            <a:off x="4130911" y="4354629"/>
            <a:ext cx="242892" cy="108126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C4E2AB-565D-4456-BA18-6D5ACCDBD2BF}"/>
              </a:ext>
            </a:extLst>
          </p:cNvPr>
          <p:cNvSpPr/>
          <p:nvPr/>
        </p:nvSpPr>
        <p:spPr>
          <a:xfrm>
            <a:off x="4519864" y="4354629"/>
            <a:ext cx="220060" cy="108126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EE5121-959B-4D91-B358-4EE2BF1341F1}"/>
              </a:ext>
            </a:extLst>
          </p:cNvPr>
          <p:cNvSpPr/>
          <p:nvPr/>
        </p:nvSpPr>
        <p:spPr>
          <a:xfrm>
            <a:off x="5347294" y="4326449"/>
            <a:ext cx="242893" cy="108126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33F24-B988-4ACB-BB54-F265F1FB25BC}"/>
              </a:ext>
            </a:extLst>
          </p:cNvPr>
          <p:cNvSpPr/>
          <p:nvPr/>
        </p:nvSpPr>
        <p:spPr>
          <a:xfrm>
            <a:off x="5971870" y="4354629"/>
            <a:ext cx="277311" cy="108126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A56197-ED08-48FB-A8FC-FC5223993FC7}"/>
              </a:ext>
            </a:extLst>
          </p:cNvPr>
          <p:cNvSpPr/>
          <p:nvPr/>
        </p:nvSpPr>
        <p:spPr>
          <a:xfrm>
            <a:off x="6996520" y="4354629"/>
            <a:ext cx="277311" cy="108126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C8B874AA-FCCA-44A3-983F-3AEAB1C440B0}"/>
              </a:ext>
            </a:extLst>
          </p:cNvPr>
          <p:cNvSpPr txBox="1">
            <a:spLocks/>
          </p:cNvSpPr>
          <p:nvPr/>
        </p:nvSpPr>
        <p:spPr>
          <a:xfrm>
            <a:off x="8904311" y="3302030"/>
            <a:ext cx="3403600" cy="731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Defasagem entre picos </a:t>
            </a:r>
          </a:p>
          <a:p>
            <a:pPr algn="ctr"/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de aquecimento na </a:t>
            </a:r>
            <a:r>
              <a:rPr kumimoji="0" lang="pt-BR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Costa da AS &amp;</a:t>
            </a:r>
          </a:p>
          <a:p>
            <a:pPr algn="ctr"/>
            <a:r>
              <a:rPr kumimoji="0" lang="pt-BR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Mínimos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valores de IOS</a:t>
            </a:r>
            <a:endParaRPr kumimoji="0" lang="pt-BR" sz="1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D4775-1CEB-43A7-B1B3-24F56724B94B}"/>
              </a:ext>
            </a:extLst>
          </p:cNvPr>
          <p:cNvSpPr/>
          <p:nvPr/>
        </p:nvSpPr>
        <p:spPr>
          <a:xfrm>
            <a:off x="61351" y="960144"/>
            <a:ext cx="12040264" cy="21777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A1FB7569-A5F5-4B3B-A5F5-A2F209AEDD50}"/>
              </a:ext>
            </a:extLst>
          </p:cNvPr>
          <p:cNvSpPr txBox="1">
            <a:spLocks/>
          </p:cNvSpPr>
          <p:nvPr/>
        </p:nvSpPr>
        <p:spPr>
          <a:xfrm>
            <a:off x="548364" y="4583194"/>
            <a:ext cx="5700817" cy="567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OS-</a:t>
            </a:r>
            <a:endParaRPr kumimoji="0" lang="pt-BR" sz="14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4F2B58C8-5C63-46F7-AFB5-6D15B4FB31EF}"/>
              </a:ext>
            </a:extLst>
          </p:cNvPr>
          <p:cNvSpPr txBox="1">
            <a:spLocks/>
          </p:cNvSpPr>
          <p:nvPr/>
        </p:nvSpPr>
        <p:spPr>
          <a:xfrm>
            <a:off x="548363" y="5004110"/>
            <a:ext cx="5700817" cy="567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OS+</a:t>
            </a:r>
            <a:endParaRPr kumimoji="0" lang="pt-BR" sz="14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1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92377C-9D04-4586-88CA-E648786FCAC1}"/>
              </a:ext>
            </a:extLst>
          </p:cNvPr>
          <p:cNvSpPr/>
          <p:nvPr/>
        </p:nvSpPr>
        <p:spPr>
          <a:xfrm>
            <a:off x="90384" y="65453"/>
            <a:ext cx="4837931" cy="4037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C0A557-FE7C-4585-B9B7-6B0D01C16164}"/>
              </a:ext>
            </a:extLst>
          </p:cNvPr>
          <p:cNvSpPr txBox="1">
            <a:spLocks/>
          </p:cNvSpPr>
          <p:nvPr/>
        </p:nvSpPr>
        <p:spPr>
          <a:xfrm>
            <a:off x="90384" y="-47458"/>
            <a:ext cx="5074283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6. Altura Geopotencial em 200 </a:t>
            </a:r>
            <a:r>
              <a:rPr lang="pt-BR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pt-B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662F20DE-BBEE-4C38-B0DB-87564AE22EF7}"/>
              </a:ext>
            </a:extLst>
          </p:cNvPr>
          <p:cNvSpPr txBox="1">
            <a:spLocks/>
          </p:cNvSpPr>
          <p:nvPr/>
        </p:nvSpPr>
        <p:spPr>
          <a:xfrm>
            <a:off x="193332" y="996959"/>
            <a:ext cx="4093213" cy="139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Variabilidade Interanual nas Estações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 meio do Pacífico apresentam valores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mais elevados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(Hilo 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Tahiti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ctr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As Correlações são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Positivas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entre todas as estações;</a:t>
            </a:r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0139E09-54BB-43E4-B639-F3E664F53D91}"/>
              </a:ext>
            </a:extLst>
          </p:cNvPr>
          <p:cNvSpPr txBox="1">
            <a:spLocks/>
          </p:cNvSpPr>
          <p:nvPr/>
        </p:nvSpPr>
        <p:spPr>
          <a:xfrm>
            <a:off x="1" y="2960571"/>
            <a:ext cx="4428063" cy="697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As Flutuações de PNM em 1000mb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Tahiti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e Darwin são de ~ 8m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Trenberth</a:t>
            </a:r>
            <a:r>
              <a:rPr lang="pt-B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1976)</a:t>
            </a:r>
          </a:p>
          <a:p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117406A-9AFB-4D03-AF1C-8FA36885314B}"/>
              </a:ext>
            </a:extLst>
          </p:cNvPr>
          <p:cNvSpPr txBox="1">
            <a:spLocks/>
          </p:cNvSpPr>
          <p:nvPr/>
        </p:nvSpPr>
        <p:spPr>
          <a:xfrm>
            <a:off x="48782" y="3776884"/>
            <a:ext cx="4428063" cy="5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Flutuações em 200mb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são pelo menos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as flutuações em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1000mb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pt-BR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078D7378-B4F6-4185-81BD-0DCF84ED3C33}"/>
              </a:ext>
            </a:extLst>
          </p:cNvPr>
          <p:cNvSpPr txBox="1">
            <a:spLocks/>
          </p:cNvSpPr>
          <p:nvPr/>
        </p:nvSpPr>
        <p:spPr>
          <a:xfrm>
            <a:off x="66946" y="4502780"/>
            <a:ext cx="4428064" cy="583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Deve existir forte Correlação temporal entre AG 200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Espessuara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1000-200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pt-BR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221ECE06-1F3B-4F81-80F0-3EAC25200A5E}"/>
              </a:ext>
            </a:extLst>
          </p:cNvPr>
          <p:cNvSpPr txBox="1">
            <a:spLocks/>
          </p:cNvSpPr>
          <p:nvPr/>
        </p:nvSpPr>
        <p:spPr>
          <a:xfrm>
            <a:off x="298389" y="5182370"/>
            <a:ext cx="3928848" cy="67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Correlação Acima pode ser Indicativo do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Grau de Aquecimento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Troposférico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local</a:t>
            </a:r>
            <a:endParaRPr lang="pt-BR" sz="1700" b="1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96D8C0-E528-4AF8-99C3-07CA13BC77C6}"/>
              </a:ext>
            </a:extLst>
          </p:cNvPr>
          <p:cNvSpPr txBox="1">
            <a:spLocks/>
          </p:cNvSpPr>
          <p:nvPr/>
        </p:nvSpPr>
        <p:spPr>
          <a:xfrm>
            <a:off x="5750786" y="59038"/>
            <a:ext cx="5958168" cy="464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Fig. 5: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Dados de AG de 200mb de 10 estações (anomalias sazonais normalizadas) entre 1950 e 1978)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9DE52C-6072-43C5-8D02-25A9CA06BC9D}"/>
              </a:ext>
            </a:extLst>
          </p:cNvPr>
          <p:cNvGrpSpPr/>
          <p:nvPr/>
        </p:nvGrpSpPr>
        <p:grpSpPr>
          <a:xfrm>
            <a:off x="4928315" y="543030"/>
            <a:ext cx="7263685" cy="2009104"/>
            <a:chOff x="0" y="553792"/>
            <a:chExt cx="9646276" cy="260964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FB12F6-CE14-4DAE-9218-8C514FAD4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611" t="24641" r="9167" b="35795"/>
            <a:stretch/>
          </p:blipFill>
          <p:spPr>
            <a:xfrm>
              <a:off x="0" y="553792"/>
              <a:ext cx="9646276" cy="2609647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41D270-52A5-4CDF-A046-F8B694F3CA8E}"/>
                </a:ext>
              </a:extLst>
            </p:cNvPr>
            <p:cNvCxnSpPr>
              <a:cxnSpLocks/>
            </p:cNvCxnSpPr>
            <p:nvPr/>
          </p:nvCxnSpPr>
          <p:spPr>
            <a:xfrm>
              <a:off x="415329" y="1114924"/>
              <a:ext cx="897337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1423CFA-0071-4682-86DE-E6FAF5FE9062}"/>
                </a:ext>
              </a:extLst>
            </p:cNvPr>
            <p:cNvCxnSpPr>
              <a:cxnSpLocks/>
            </p:cNvCxnSpPr>
            <p:nvPr/>
          </p:nvCxnSpPr>
          <p:spPr>
            <a:xfrm>
              <a:off x="461492" y="2452181"/>
              <a:ext cx="892720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DD0AF8-D2FD-4C26-B473-EE49A12BB058}"/>
                </a:ext>
              </a:extLst>
            </p:cNvPr>
            <p:cNvSpPr/>
            <p:nvPr/>
          </p:nvSpPr>
          <p:spPr>
            <a:xfrm>
              <a:off x="1030292" y="2093405"/>
              <a:ext cx="734113" cy="2004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7E5956-800A-43B1-82D3-618F53883432}"/>
                </a:ext>
              </a:extLst>
            </p:cNvPr>
            <p:cNvSpPr/>
            <p:nvPr/>
          </p:nvSpPr>
          <p:spPr>
            <a:xfrm>
              <a:off x="901522" y="1226721"/>
              <a:ext cx="643927" cy="2293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D81C69-1E0B-4652-A0F6-47373933FF01}"/>
                </a:ext>
              </a:extLst>
            </p:cNvPr>
            <p:cNvSpPr/>
            <p:nvPr/>
          </p:nvSpPr>
          <p:spPr>
            <a:xfrm>
              <a:off x="3195017" y="1268803"/>
              <a:ext cx="1042132" cy="2030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FE75F9-4922-4642-9C75-6247B3083428}"/>
                </a:ext>
              </a:extLst>
            </p:cNvPr>
            <p:cNvSpPr/>
            <p:nvPr/>
          </p:nvSpPr>
          <p:spPr>
            <a:xfrm>
              <a:off x="4006386" y="1549823"/>
              <a:ext cx="1042132" cy="2516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D553D2A-AE92-4EB9-A6A7-DDCBEA9D7F2F}"/>
                </a:ext>
              </a:extLst>
            </p:cNvPr>
            <p:cNvSpPr/>
            <p:nvPr/>
          </p:nvSpPr>
          <p:spPr>
            <a:xfrm>
              <a:off x="5679582" y="1710865"/>
              <a:ext cx="809751" cy="2754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2B58CC7-8B6C-4E93-ACC8-53AC3D946DC9}"/>
                </a:ext>
              </a:extLst>
            </p:cNvPr>
            <p:cNvSpPr/>
            <p:nvPr/>
          </p:nvSpPr>
          <p:spPr>
            <a:xfrm>
              <a:off x="5988677" y="1975096"/>
              <a:ext cx="1455312" cy="2754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092789-0653-4FDE-A4EA-006FFC584AD8}"/>
                </a:ext>
              </a:extLst>
            </p:cNvPr>
            <p:cNvSpPr/>
            <p:nvPr/>
          </p:nvSpPr>
          <p:spPr>
            <a:xfrm>
              <a:off x="7519643" y="2011319"/>
              <a:ext cx="812988" cy="2392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BCE9FF-81B6-4559-8BF7-7CD2C52367DC}"/>
                </a:ext>
              </a:extLst>
            </p:cNvPr>
            <p:cNvSpPr/>
            <p:nvPr/>
          </p:nvSpPr>
          <p:spPr>
            <a:xfrm>
              <a:off x="8421164" y="1348493"/>
              <a:ext cx="633740" cy="2323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DC6646C-6D3B-4731-A1EE-A7111A80FFEE}"/>
                </a:ext>
              </a:extLst>
            </p:cNvPr>
            <p:cNvSpPr/>
            <p:nvPr/>
          </p:nvSpPr>
          <p:spPr>
            <a:xfrm>
              <a:off x="8733493" y="2106284"/>
              <a:ext cx="633740" cy="2323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A69441-AA97-48EC-AAFD-6E8A8914889B}"/>
                </a:ext>
              </a:extLst>
            </p:cNvPr>
            <p:cNvSpPr/>
            <p:nvPr/>
          </p:nvSpPr>
          <p:spPr>
            <a:xfrm>
              <a:off x="2910625" y="2050532"/>
              <a:ext cx="734113" cy="2004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3BF0518-EB55-49BC-885B-F8845E24BE7D}"/>
              </a:ext>
            </a:extLst>
          </p:cNvPr>
          <p:cNvGrpSpPr/>
          <p:nvPr/>
        </p:nvGrpSpPr>
        <p:grpSpPr>
          <a:xfrm>
            <a:off x="4790941" y="2672000"/>
            <a:ext cx="7401059" cy="3019826"/>
            <a:chOff x="3606969" y="2672000"/>
            <a:chExt cx="8568638" cy="301982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D12359F-47C6-4BD2-A5F9-813867F87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878" t="26655" r="10937" b="32197"/>
            <a:stretch/>
          </p:blipFill>
          <p:spPr>
            <a:xfrm>
              <a:off x="3606969" y="3173047"/>
              <a:ext cx="8512161" cy="251877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E9168A-E05A-44F9-B47A-A459DB1793A7}"/>
                </a:ext>
              </a:extLst>
            </p:cNvPr>
            <p:cNvSpPr/>
            <p:nvPr/>
          </p:nvSpPr>
          <p:spPr>
            <a:xfrm>
              <a:off x="5229707" y="4533565"/>
              <a:ext cx="450761" cy="3391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8FD804-17D6-472A-97E2-1E264C55FFF2}"/>
                </a:ext>
              </a:extLst>
            </p:cNvPr>
            <p:cNvCxnSpPr>
              <a:cxnSpLocks/>
            </p:cNvCxnSpPr>
            <p:nvPr/>
          </p:nvCxnSpPr>
          <p:spPr>
            <a:xfrm>
              <a:off x="3606969" y="5344340"/>
              <a:ext cx="8384146" cy="691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E9CD575B-13AF-40DC-8716-0989BCACDC0D}"/>
                </a:ext>
              </a:extLst>
            </p:cNvPr>
            <p:cNvSpPr txBox="1">
              <a:spLocks/>
            </p:cNvSpPr>
            <p:nvPr/>
          </p:nvSpPr>
          <p:spPr>
            <a:xfrm>
              <a:off x="11073745" y="3691632"/>
              <a:ext cx="948033" cy="5101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ctr"/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África,</a:t>
              </a:r>
            </a:p>
            <a:p>
              <a:pPr algn="ctr"/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Índico e Austrália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5DF0D8-161D-489F-8408-B8EC51460508}"/>
                </a:ext>
              </a:extLst>
            </p:cNvPr>
            <p:cNvCxnSpPr>
              <a:cxnSpLocks/>
            </p:cNvCxnSpPr>
            <p:nvPr/>
          </p:nvCxnSpPr>
          <p:spPr>
            <a:xfrm>
              <a:off x="3606969" y="4889757"/>
              <a:ext cx="838414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3886FF8-3081-45B3-A9D2-10AA35CEDCCB}"/>
                </a:ext>
              </a:extLst>
            </p:cNvPr>
            <p:cNvCxnSpPr>
              <a:cxnSpLocks/>
            </p:cNvCxnSpPr>
            <p:nvPr/>
          </p:nvCxnSpPr>
          <p:spPr>
            <a:xfrm>
              <a:off x="3606969" y="4250107"/>
              <a:ext cx="83970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32FEAD0B-F451-498A-B5C4-B79D69E1CD82}"/>
                </a:ext>
              </a:extLst>
            </p:cNvPr>
            <p:cNvSpPr txBox="1">
              <a:spLocks/>
            </p:cNvSpPr>
            <p:nvPr/>
          </p:nvSpPr>
          <p:spPr>
            <a:xfrm>
              <a:off x="10919916" y="4885336"/>
              <a:ext cx="1255691" cy="3391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ctr"/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América &amp;</a:t>
              </a:r>
            </a:p>
            <a:p>
              <a:pPr algn="ctr"/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África</a:t>
              </a:r>
            </a:p>
          </p:txBody>
        </p:sp>
        <p:sp>
          <p:nvSpPr>
            <p:cNvPr id="34" name="Subtítulo 2">
              <a:extLst>
                <a:ext uri="{FF2B5EF4-FFF2-40B4-BE49-F238E27FC236}">
                  <a16:creationId xmlns:a16="http://schemas.microsoft.com/office/drawing/2014/main" id="{3F48DE16-D81F-4DFF-AD5E-7E0BE47D435C}"/>
                </a:ext>
              </a:extLst>
            </p:cNvPr>
            <p:cNvSpPr txBox="1">
              <a:spLocks/>
            </p:cNvSpPr>
            <p:nvPr/>
          </p:nvSpPr>
          <p:spPr>
            <a:xfrm>
              <a:off x="11199235" y="4459063"/>
              <a:ext cx="791880" cy="3391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Pacífico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508235CE-A8AD-4EBD-B479-4CA552A5D69C}"/>
                </a:ext>
              </a:extLst>
            </p:cNvPr>
            <p:cNvSpPr txBox="1">
              <a:spLocks/>
            </p:cNvSpPr>
            <p:nvPr/>
          </p:nvSpPr>
          <p:spPr>
            <a:xfrm>
              <a:off x="4892593" y="2672000"/>
              <a:ext cx="5958168" cy="4641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Tab. 2: </a:t>
              </a:r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Matrix de Correlação (X100) entre séries temporais de AG em 200mb para média de inverno do HN em 10 estações</a:t>
              </a:r>
            </a:p>
          </p:txBody>
        </p:sp>
      </p:grpSp>
      <p:sp>
        <p:nvSpPr>
          <p:cNvPr id="37" name="Subtítulo 2">
            <a:extLst>
              <a:ext uri="{FF2B5EF4-FFF2-40B4-BE49-F238E27FC236}">
                <a16:creationId xmlns:a16="http://schemas.microsoft.com/office/drawing/2014/main" id="{6EA6DC03-22BA-46F7-B954-89D0C674824C}"/>
              </a:ext>
            </a:extLst>
          </p:cNvPr>
          <p:cNvSpPr txBox="1">
            <a:spLocks/>
          </p:cNvSpPr>
          <p:nvPr/>
        </p:nvSpPr>
        <p:spPr>
          <a:xfrm>
            <a:off x="6528121" y="4554656"/>
            <a:ext cx="683977" cy="33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40</a:t>
            </a:r>
          </a:p>
        </p:txBody>
      </p:sp>
      <p:sp>
        <p:nvSpPr>
          <p:cNvPr id="38" name="Subtítulo 2">
            <a:extLst>
              <a:ext uri="{FF2B5EF4-FFF2-40B4-BE49-F238E27FC236}">
                <a16:creationId xmlns:a16="http://schemas.microsoft.com/office/drawing/2014/main" id="{9F8F0288-740C-47FF-9022-3DBD5AAE9C67}"/>
              </a:ext>
            </a:extLst>
          </p:cNvPr>
          <p:cNvSpPr txBox="1">
            <a:spLocks/>
          </p:cNvSpPr>
          <p:nvPr/>
        </p:nvSpPr>
        <p:spPr>
          <a:xfrm>
            <a:off x="6418658" y="3827028"/>
            <a:ext cx="683977" cy="33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40</a:t>
            </a:r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3BD02D7C-E21F-4809-87E6-F09241FBA9BD}"/>
              </a:ext>
            </a:extLst>
          </p:cNvPr>
          <p:cNvSpPr txBox="1">
            <a:spLocks/>
          </p:cNvSpPr>
          <p:nvPr/>
        </p:nvSpPr>
        <p:spPr>
          <a:xfrm>
            <a:off x="6417549" y="4250107"/>
            <a:ext cx="683977" cy="33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40</a:t>
            </a:r>
          </a:p>
        </p:txBody>
      </p:sp>
      <p:sp>
        <p:nvSpPr>
          <p:cNvPr id="40" name="Subtítulo 2">
            <a:extLst>
              <a:ext uri="{FF2B5EF4-FFF2-40B4-BE49-F238E27FC236}">
                <a16:creationId xmlns:a16="http://schemas.microsoft.com/office/drawing/2014/main" id="{8D3D4FCD-E8A7-4C92-91B5-B214586E97D8}"/>
              </a:ext>
            </a:extLst>
          </p:cNvPr>
          <p:cNvSpPr txBox="1">
            <a:spLocks/>
          </p:cNvSpPr>
          <p:nvPr/>
        </p:nvSpPr>
        <p:spPr>
          <a:xfrm>
            <a:off x="6405751" y="5059854"/>
            <a:ext cx="683977" cy="33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40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203AC2-EF9A-4426-8A11-B5592DC8A6C1}"/>
              </a:ext>
            </a:extLst>
          </p:cNvPr>
          <p:cNvSpPr/>
          <p:nvPr/>
        </p:nvSpPr>
        <p:spPr>
          <a:xfrm>
            <a:off x="170328" y="2954369"/>
            <a:ext cx="4257735" cy="28936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E291DE-06DD-4F4D-A1B3-9A2C770DC890}"/>
              </a:ext>
            </a:extLst>
          </p:cNvPr>
          <p:cNvSpPr/>
          <p:nvPr/>
        </p:nvSpPr>
        <p:spPr>
          <a:xfrm>
            <a:off x="154977" y="936355"/>
            <a:ext cx="4257735" cy="145757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ubtítulo 2">
                <a:extLst>
                  <a:ext uri="{FF2B5EF4-FFF2-40B4-BE49-F238E27FC236}">
                    <a16:creationId xmlns:a16="http://schemas.microsoft.com/office/drawing/2014/main" id="{C74736BD-64C9-4BDC-A3EE-75A8FBE15A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0941" y="6050157"/>
                <a:ext cx="6673885" cy="312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pt-B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kumimoji="0" lang="pt-B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itchFamily="34" charset="0"/>
                          </a:rPr>
                          <m:t>𝒁</m:t>
                        </m:r>
                      </m:e>
                      <m:sub>
                        <m:r>
                          <a:rPr kumimoji="0" lang="pt-B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itchFamily="34" charset="0"/>
                          </a:rPr>
                          <m:t>𝟐𝟎𝟎</m:t>
                        </m:r>
                      </m:sub>
                      <m:sup>
                        <m:r>
                          <a:rPr kumimoji="0" lang="pt-B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bSup>
                    <m:r>
                      <a:rPr kumimoji="0" lang="pt-B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itchFamily="34" charset="0"/>
                      </a:rPr>
                      <m:t>=0.2</m:t>
                    </m:r>
                    <m:sSup>
                      <m:sSupPr>
                        <m:ctrlPr>
                          <a:rPr kumimoji="0" lang="pt-BR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pt-BR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e>
                      <m:sup>
                        <m:r>
                          <a:rPr kumimoji="0" lang="pt-BR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pt-BR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pt-BR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itchFamily="34" charset="0"/>
                          </a:rPr>
                          <m:t>𝑁𝑎𝑖𝑟𝑜𝑏𝑒</m:t>
                        </m:r>
                      </m:e>
                    </m:d>
                    <m:r>
                      <a:rPr kumimoji="0" lang="pt-B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itchFamily="34" charset="0"/>
                      </a:rPr>
                      <m:t>+0.23</m:t>
                    </m:r>
                  </m:oMath>
                </a14:m>
                <a:r>
                  <a:rPr lang="pt-BR" sz="12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BR" sz="12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e>
                      <m:sup>
                        <m:r>
                          <a:rPr lang="pt-BR" sz="12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pt-BR" sz="1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pt-BR" sz="12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BR" sz="12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𝐷𝑎𝑟𝑤𝑖𝑛</m:t>
                        </m:r>
                      </m:e>
                    </m:d>
                    <m:r>
                      <a:rPr lang="pt-BR" sz="1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+0.23</m:t>
                    </m:r>
                    <m:sSup>
                      <m:sSupPr>
                        <m:ctrlPr>
                          <a:rPr lang="pt-BR" sz="1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BR" sz="12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e>
                      <m:sup>
                        <m:r>
                          <a:rPr lang="pt-BR" sz="12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pt-BR" sz="1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pt-BR" sz="12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BR" sz="12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𝑁𝑎𝑛𝑑𝑖</m:t>
                        </m:r>
                      </m:e>
                    </m:d>
                    <m:r>
                      <a:rPr lang="pt-BR" sz="1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+0.25</m:t>
                    </m:r>
                    <m:sSup>
                      <m:sSupPr>
                        <m:ctrlPr>
                          <a:rPr lang="pt-BR" sz="1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BR" sz="12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e>
                      <m:sup>
                        <m:r>
                          <a:rPr lang="pt-BR" sz="12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pt-BR" sz="12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BR" sz="12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𝐻𝑖𝑙𝑜</m:t>
                        </m:r>
                      </m:e>
                    </m:d>
                    <m:r>
                      <a:rPr lang="pt-BR" sz="1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+0.27</m:t>
                    </m:r>
                    <m:sSup>
                      <m:sSupPr>
                        <m:ctrlPr>
                          <a:rPr lang="pt-BR" sz="1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BR" sz="12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e>
                      <m:sup>
                        <m:r>
                          <a:rPr lang="pt-BR" sz="12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pt-BR" sz="1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(</m:t>
                    </m:r>
                    <m:r>
                      <a:rPr lang="pt-BR" sz="1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𝑆𝑎𝑛</m:t>
                    </m:r>
                    <m:r>
                      <a:rPr lang="pt-BR" sz="1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pt-BR" sz="1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𝐽𝑢𝑎𝑛</m:t>
                    </m:r>
                    <m:r>
                      <a:rPr lang="pt-BR" sz="1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kumimoji="0" lang="pt-BR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3" name="Subtítulo 2">
                <a:extLst>
                  <a:ext uri="{FF2B5EF4-FFF2-40B4-BE49-F238E27FC236}">
                    <a16:creationId xmlns:a16="http://schemas.microsoft.com/office/drawing/2014/main" id="{C74736BD-64C9-4BDC-A3EE-75A8FBE15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941" y="6050157"/>
                <a:ext cx="6673885" cy="312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EE3531-8F3C-4819-A24B-DDFFCBF74E92}"/>
              </a:ext>
            </a:extLst>
          </p:cNvPr>
          <p:cNvCxnSpPr/>
          <p:nvPr/>
        </p:nvCxnSpPr>
        <p:spPr>
          <a:xfrm>
            <a:off x="5164667" y="5577645"/>
            <a:ext cx="0" cy="449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ubtítulo 2">
            <a:extLst>
              <a:ext uri="{FF2B5EF4-FFF2-40B4-BE49-F238E27FC236}">
                <a16:creationId xmlns:a16="http://schemas.microsoft.com/office/drawing/2014/main" id="{3B4641B7-1C15-46D9-87BA-B2DB14EE66A7}"/>
              </a:ext>
            </a:extLst>
          </p:cNvPr>
          <p:cNvSpPr txBox="1">
            <a:spLocks/>
          </p:cNvSpPr>
          <p:nvPr/>
        </p:nvSpPr>
        <p:spPr>
          <a:xfrm>
            <a:off x="4776999" y="6456586"/>
            <a:ext cx="4428064" cy="31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Índice Altamente correlacionado com todas as Estações</a:t>
            </a:r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0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F66FFED6-2BDF-4C1E-97E0-F7E82E9A8242}"/>
              </a:ext>
            </a:extLst>
          </p:cNvPr>
          <p:cNvSpPr txBox="1">
            <a:spLocks/>
          </p:cNvSpPr>
          <p:nvPr/>
        </p:nvSpPr>
        <p:spPr>
          <a:xfrm>
            <a:off x="25758" y="-6106"/>
            <a:ext cx="5808192" cy="34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Fig. 6.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Série Temporal da média de inverno da AG normalizada do HN</a:t>
            </a:r>
            <a:endParaRPr lang="pt-BR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5CED1D-5E3C-47D3-8D02-D849F6872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39" t="11340" r="33611" b="12079"/>
          <a:stretch/>
        </p:blipFill>
        <p:spPr>
          <a:xfrm>
            <a:off x="433385" y="291958"/>
            <a:ext cx="4610817" cy="63526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597C34-E54F-443F-930A-87271BD5E7EF}"/>
              </a:ext>
            </a:extLst>
          </p:cNvPr>
          <p:cNvCxnSpPr>
            <a:cxnSpLocks/>
          </p:cNvCxnSpPr>
          <p:nvPr/>
        </p:nvCxnSpPr>
        <p:spPr>
          <a:xfrm flipH="1" flipV="1">
            <a:off x="1890260" y="479802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FECC17-8356-458A-823F-92DA124E8E59}"/>
              </a:ext>
            </a:extLst>
          </p:cNvPr>
          <p:cNvCxnSpPr>
            <a:cxnSpLocks/>
          </p:cNvCxnSpPr>
          <p:nvPr/>
        </p:nvCxnSpPr>
        <p:spPr>
          <a:xfrm flipH="1" flipV="1">
            <a:off x="2076422" y="479802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ítulo 2">
            <a:extLst>
              <a:ext uri="{FF2B5EF4-FFF2-40B4-BE49-F238E27FC236}">
                <a16:creationId xmlns:a16="http://schemas.microsoft.com/office/drawing/2014/main" id="{FD404E63-6BEF-4D18-927F-B09989478183}"/>
              </a:ext>
            </a:extLst>
          </p:cNvPr>
          <p:cNvSpPr txBox="1">
            <a:spLocks/>
          </p:cNvSpPr>
          <p:nvPr/>
        </p:nvSpPr>
        <p:spPr>
          <a:xfrm>
            <a:off x="7258791" y="1478393"/>
            <a:ext cx="2475488" cy="527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pt-BR" sz="1500" i="1" dirty="0">
                <a:latin typeface="Arial" panose="020B0604020202020204" pitchFamily="34" charset="0"/>
                <a:cs typeface="Arial" panose="020B0604020202020204" pitchFamily="34" charset="0"/>
              </a:rPr>
              <a:t>Relação entre AG 200-hPa e Episódios Quentes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367011-4184-4CEF-8FB0-A374B30A8FD3}"/>
              </a:ext>
            </a:extLst>
          </p:cNvPr>
          <p:cNvCxnSpPr>
            <a:cxnSpLocks/>
          </p:cNvCxnSpPr>
          <p:nvPr/>
        </p:nvCxnSpPr>
        <p:spPr>
          <a:xfrm flipH="1" flipV="1">
            <a:off x="2489168" y="518043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839E84-5914-4247-B40C-6E3EE132A80F}"/>
              </a:ext>
            </a:extLst>
          </p:cNvPr>
          <p:cNvCxnSpPr>
            <a:cxnSpLocks/>
          </p:cNvCxnSpPr>
          <p:nvPr/>
        </p:nvCxnSpPr>
        <p:spPr>
          <a:xfrm flipH="1" flipV="1">
            <a:off x="2695524" y="484673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F18857-D4AF-48E7-956A-8A7CE38EAECE}"/>
              </a:ext>
            </a:extLst>
          </p:cNvPr>
          <p:cNvCxnSpPr>
            <a:cxnSpLocks/>
          </p:cNvCxnSpPr>
          <p:nvPr/>
        </p:nvCxnSpPr>
        <p:spPr>
          <a:xfrm flipH="1" flipV="1">
            <a:off x="3099118" y="479943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E0B656-73D2-44D8-85F2-656F87098566}"/>
              </a:ext>
            </a:extLst>
          </p:cNvPr>
          <p:cNvCxnSpPr>
            <a:cxnSpLocks/>
          </p:cNvCxnSpPr>
          <p:nvPr/>
        </p:nvCxnSpPr>
        <p:spPr>
          <a:xfrm flipH="1" flipV="1">
            <a:off x="3205552" y="486293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0BDB57-06B1-4931-A3EE-DECCEA58F9D7}"/>
              </a:ext>
            </a:extLst>
          </p:cNvPr>
          <p:cNvCxnSpPr>
            <a:cxnSpLocks/>
          </p:cNvCxnSpPr>
          <p:nvPr/>
        </p:nvCxnSpPr>
        <p:spPr>
          <a:xfrm flipH="1" flipV="1">
            <a:off x="3300803" y="484673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E23049-A7D7-4748-ADA4-AAC556E0C98F}"/>
              </a:ext>
            </a:extLst>
          </p:cNvPr>
          <p:cNvCxnSpPr>
            <a:cxnSpLocks/>
          </p:cNvCxnSpPr>
          <p:nvPr/>
        </p:nvCxnSpPr>
        <p:spPr>
          <a:xfrm flipH="1" flipV="1">
            <a:off x="3404524" y="467102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0D6B74-6D91-4A06-AC84-6446B778C382}"/>
              </a:ext>
            </a:extLst>
          </p:cNvPr>
          <p:cNvCxnSpPr>
            <a:cxnSpLocks/>
          </p:cNvCxnSpPr>
          <p:nvPr/>
        </p:nvCxnSpPr>
        <p:spPr>
          <a:xfrm flipH="1" flipV="1">
            <a:off x="3701414" y="486293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763435-A158-4BF2-8E68-B3A5440A0237}"/>
              </a:ext>
            </a:extLst>
          </p:cNvPr>
          <p:cNvCxnSpPr>
            <a:cxnSpLocks/>
          </p:cNvCxnSpPr>
          <p:nvPr/>
        </p:nvCxnSpPr>
        <p:spPr>
          <a:xfrm flipH="1" flipV="1">
            <a:off x="3798218" y="483086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D00010-CE4E-403E-A610-269C6A01A0ED}"/>
              </a:ext>
            </a:extLst>
          </p:cNvPr>
          <p:cNvCxnSpPr>
            <a:cxnSpLocks/>
          </p:cNvCxnSpPr>
          <p:nvPr/>
        </p:nvCxnSpPr>
        <p:spPr>
          <a:xfrm flipH="1" flipV="1">
            <a:off x="4020930" y="479943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C3F178-1ADD-45F8-B101-763D71DB5537}"/>
              </a:ext>
            </a:extLst>
          </p:cNvPr>
          <p:cNvCxnSpPr>
            <a:cxnSpLocks/>
          </p:cNvCxnSpPr>
          <p:nvPr/>
        </p:nvCxnSpPr>
        <p:spPr>
          <a:xfrm flipH="1" flipV="1">
            <a:off x="4117053" y="492643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93F274-D69C-4C52-A6CC-161A283D52DA}"/>
              </a:ext>
            </a:extLst>
          </p:cNvPr>
          <p:cNvCxnSpPr>
            <a:cxnSpLocks/>
          </p:cNvCxnSpPr>
          <p:nvPr/>
        </p:nvCxnSpPr>
        <p:spPr>
          <a:xfrm flipH="1" flipV="1">
            <a:off x="4533654" y="471973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58BEDA-1AF9-41D8-AE26-2617446CBC69}"/>
              </a:ext>
            </a:extLst>
          </p:cNvPr>
          <p:cNvCxnSpPr>
            <a:cxnSpLocks/>
          </p:cNvCxnSpPr>
          <p:nvPr/>
        </p:nvCxnSpPr>
        <p:spPr>
          <a:xfrm flipH="1" flipV="1">
            <a:off x="4628905" y="459273"/>
            <a:ext cx="56277" cy="601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011676A-3699-4DE1-9062-1A203645B966}"/>
              </a:ext>
            </a:extLst>
          </p:cNvPr>
          <p:cNvSpPr/>
          <p:nvPr/>
        </p:nvSpPr>
        <p:spPr>
          <a:xfrm>
            <a:off x="1829061" y="459273"/>
            <a:ext cx="317238" cy="22652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772B64-F35B-4317-A77B-47E9E52DC641}"/>
              </a:ext>
            </a:extLst>
          </p:cNvPr>
          <p:cNvSpPr/>
          <p:nvPr/>
        </p:nvSpPr>
        <p:spPr>
          <a:xfrm>
            <a:off x="2427265" y="426204"/>
            <a:ext cx="317238" cy="22652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704510-1C35-4B18-A6E6-D5D716B25C64}"/>
              </a:ext>
            </a:extLst>
          </p:cNvPr>
          <p:cNvSpPr/>
          <p:nvPr/>
        </p:nvSpPr>
        <p:spPr>
          <a:xfrm>
            <a:off x="3081920" y="442276"/>
            <a:ext cx="163047" cy="22652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DBF8AE-77BE-4777-ABB4-6D1EFEC72297}"/>
              </a:ext>
            </a:extLst>
          </p:cNvPr>
          <p:cNvSpPr/>
          <p:nvPr/>
        </p:nvSpPr>
        <p:spPr>
          <a:xfrm>
            <a:off x="3317543" y="531798"/>
            <a:ext cx="163047" cy="22652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B8BBB8-52D9-4D80-8CA9-B25B2697AE10}"/>
              </a:ext>
            </a:extLst>
          </p:cNvPr>
          <p:cNvSpPr/>
          <p:nvPr/>
        </p:nvSpPr>
        <p:spPr>
          <a:xfrm>
            <a:off x="4009233" y="433909"/>
            <a:ext cx="163047" cy="22652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BAA173-7C08-4792-883F-4224CB9B8816}"/>
              </a:ext>
            </a:extLst>
          </p:cNvPr>
          <p:cNvSpPr/>
          <p:nvPr/>
        </p:nvSpPr>
        <p:spPr>
          <a:xfrm>
            <a:off x="1900965" y="1500709"/>
            <a:ext cx="266396" cy="22652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5DE674-EC0C-4DD3-9696-371369ECB209}"/>
              </a:ext>
            </a:extLst>
          </p:cNvPr>
          <p:cNvSpPr/>
          <p:nvPr/>
        </p:nvSpPr>
        <p:spPr>
          <a:xfrm>
            <a:off x="2478330" y="1660531"/>
            <a:ext cx="260464" cy="22652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16FCF9-E87D-4709-BA21-30E383B46548}"/>
              </a:ext>
            </a:extLst>
          </p:cNvPr>
          <p:cNvSpPr/>
          <p:nvPr/>
        </p:nvSpPr>
        <p:spPr>
          <a:xfrm>
            <a:off x="3099459" y="1644662"/>
            <a:ext cx="160817" cy="22652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A1DEB6-E812-4C8A-8C0D-3A14135A4C1E}"/>
              </a:ext>
            </a:extLst>
          </p:cNvPr>
          <p:cNvSpPr/>
          <p:nvPr/>
        </p:nvSpPr>
        <p:spPr>
          <a:xfrm>
            <a:off x="3359377" y="1573378"/>
            <a:ext cx="160817" cy="22652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78A8BD-F8E4-47AC-8B94-6EA7DD89B85F}"/>
              </a:ext>
            </a:extLst>
          </p:cNvPr>
          <p:cNvSpPr/>
          <p:nvPr/>
        </p:nvSpPr>
        <p:spPr>
          <a:xfrm>
            <a:off x="3764707" y="1605128"/>
            <a:ext cx="160817" cy="20041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E4A8EB1-225C-4C52-952A-05788B7BC119}"/>
              </a:ext>
            </a:extLst>
          </p:cNvPr>
          <p:cNvSpPr/>
          <p:nvPr/>
        </p:nvSpPr>
        <p:spPr>
          <a:xfrm>
            <a:off x="4055305" y="1563533"/>
            <a:ext cx="160817" cy="20041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ubtítulo 2">
            <a:extLst>
              <a:ext uri="{FF2B5EF4-FFF2-40B4-BE49-F238E27FC236}">
                <a16:creationId xmlns:a16="http://schemas.microsoft.com/office/drawing/2014/main" id="{767ECA25-B271-4715-BDDB-E3B959D1CAF5}"/>
              </a:ext>
            </a:extLst>
          </p:cNvPr>
          <p:cNvSpPr txBox="1">
            <a:spLocks/>
          </p:cNvSpPr>
          <p:nvPr/>
        </p:nvSpPr>
        <p:spPr>
          <a:xfrm>
            <a:off x="7108665" y="2023200"/>
            <a:ext cx="923036" cy="450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Episódios quentes</a:t>
            </a:r>
          </a:p>
        </p:txBody>
      </p:sp>
      <p:sp>
        <p:nvSpPr>
          <p:cNvPr id="45" name="Subtítulo 2">
            <a:extLst>
              <a:ext uri="{FF2B5EF4-FFF2-40B4-BE49-F238E27FC236}">
                <a16:creationId xmlns:a16="http://schemas.microsoft.com/office/drawing/2014/main" id="{E413591F-5EB0-4A52-9845-EBD720603900}"/>
              </a:ext>
            </a:extLst>
          </p:cNvPr>
          <p:cNvSpPr txBox="1">
            <a:spLocks/>
          </p:cNvSpPr>
          <p:nvPr/>
        </p:nvSpPr>
        <p:spPr>
          <a:xfrm>
            <a:off x="9194059" y="2017661"/>
            <a:ext cx="1067333" cy="450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Episódios Frios</a:t>
            </a:r>
          </a:p>
        </p:txBody>
      </p:sp>
      <p:sp>
        <p:nvSpPr>
          <p:cNvPr id="46" name="Subtítulo 2">
            <a:extLst>
              <a:ext uri="{FF2B5EF4-FFF2-40B4-BE49-F238E27FC236}">
                <a16:creationId xmlns:a16="http://schemas.microsoft.com/office/drawing/2014/main" id="{B6EC8A96-85DF-4920-869C-FEEBC5B4B9F7}"/>
              </a:ext>
            </a:extLst>
          </p:cNvPr>
          <p:cNvSpPr txBox="1">
            <a:spLocks/>
          </p:cNvSpPr>
          <p:nvPr/>
        </p:nvSpPr>
        <p:spPr>
          <a:xfrm>
            <a:off x="8763396" y="2437371"/>
            <a:ext cx="1928660" cy="405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Anomalias Negativas de AG em 200-hPa</a:t>
            </a:r>
          </a:p>
        </p:txBody>
      </p:sp>
      <p:sp>
        <p:nvSpPr>
          <p:cNvPr id="47" name="Subtítulo 2">
            <a:extLst>
              <a:ext uri="{FF2B5EF4-FFF2-40B4-BE49-F238E27FC236}">
                <a16:creationId xmlns:a16="http://schemas.microsoft.com/office/drawing/2014/main" id="{62465D70-C60B-4716-BA56-3D0DD02204DB}"/>
              </a:ext>
            </a:extLst>
          </p:cNvPr>
          <p:cNvSpPr txBox="1">
            <a:spLocks/>
          </p:cNvSpPr>
          <p:nvPr/>
        </p:nvSpPr>
        <p:spPr>
          <a:xfrm>
            <a:off x="6684936" y="2444057"/>
            <a:ext cx="1835983" cy="32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Anomalias Positivas de AG em 200-hPa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C8C1A42-E8B5-482F-A16E-EB661F7F68D0}"/>
              </a:ext>
            </a:extLst>
          </p:cNvPr>
          <p:cNvSpPr/>
          <p:nvPr/>
        </p:nvSpPr>
        <p:spPr>
          <a:xfrm>
            <a:off x="6636562" y="1467258"/>
            <a:ext cx="4055493" cy="175297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ubtítulo 2">
            <a:extLst>
              <a:ext uri="{FF2B5EF4-FFF2-40B4-BE49-F238E27FC236}">
                <a16:creationId xmlns:a16="http://schemas.microsoft.com/office/drawing/2014/main" id="{D65502B1-5997-477E-8054-6AA642E0DC85}"/>
              </a:ext>
            </a:extLst>
          </p:cNvPr>
          <p:cNvSpPr txBox="1">
            <a:spLocks/>
          </p:cNvSpPr>
          <p:nvPr/>
        </p:nvSpPr>
        <p:spPr>
          <a:xfrm>
            <a:off x="6983383" y="2969704"/>
            <a:ext cx="4126214" cy="330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Tendência observada até em estações distantes</a:t>
            </a:r>
          </a:p>
        </p:txBody>
      </p:sp>
      <p:sp>
        <p:nvSpPr>
          <p:cNvPr id="50" name="Subtítulo 2">
            <a:extLst>
              <a:ext uri="{FF2B5EF4-FFF2-40B4-BE49-F238E27FC236}">
                <a16:creationId xmlns:a16="http://schemas.microsoft.com/office/drawing/2014/main" id="{50EDFDE3-928F-4EE5-ADF0-BE02175A060B}"/>
              </a:ext>
            </a:extLst>
          </p:cNvPr>
          <p:cNvSpPr txBox="1">
            <a:spLocks/>
          </p:cNvSpPr>
          <p:nvPr/>
        </p:nvSpPr>
        <p:spPr>
          <a:xfrm>
            <a:off x="2766635" y="2010075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Subtítulo 2">
            <a:extLst>
              <a:ext uri="{FF2B5EF4-FFF2-40B4-BE49-F238E27FC236}">
                <a16:creationId xmlns:a16="http://schemas.microsoft.com/office/drawing/2014/main" id="{86A00757-49F5-4115-957B-05FD9AE6EF72}"/>
              </a:ext>
            </a:extLst>
          </p:cNvPr>
          <p:cNvSpPr txBox="1">
            <a:spLocks/>
          </p:cNvSpPr>
          <p:nvPr/>
        </p:nvSpPr>
        <p:spPr>
          <a:xfrm>
            <a:off x="2165696" y="2010076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44FA037E-E326-4CB6-8536-2B5A8BDD1C42}"/>
              </a:ext>
            </a:extLst>
          </p:cNvPr>
          <p:cNvSpPr txBox="1">
            <a:spLocks/>
          </p:cNvSpPr>
          <p:nvPr/>
        </p:nvSpPr>
        <p:spPr>
          <a:xfrm>
            <a:off x="3795499" y="2010075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3" name="Subtítulo 2">
            <a:extLst>
              <a:ext uri="{FF2B5EF4-FFF2-40B4-BE49-F238E27FC236}">
                <a16:creationId xmlns:a16="http://schemas.microsoft.com/office/drawing/2014/main" id="{86B38198-DA16-419B-8240-80F6333971D6}"/>
              </a:ext>
            </a:extLst>
          </p:cNvPr>
          <p:cNvSpPr txBox="1">
            <a:spLocks/>
          </p:cNvSpPr>
          <p:nvPr/>
        </p:nvSpPr>
        <p:spPr>
          <a:xfrm>
            <a:off x="3148728" y="2010075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4" name="Subtítulo 2">
            <a:extLst>
              <a:ext uri="{FF2B5EF4-FFF2-40B4-BE49-F238E27FC236}">
                <a16:creationId xmlns:a16="http://schemas.microsoft.com/office/drawing/2014/main" id="{9285F696-C116-46F9-BA19-6572C19EC895}"/>
              </a:ext>
            </a:extLst>
          </p:cNvPr>
          <p:cNvSpPr txBox="1">
            <a:spLocks/>
          </p:cNvSpPr>
          <p:nvPr/>
        </p:nvSpPr>
        <p:spPr>
          <a:xfrm>
            <a:off x="3424033" y="2010075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5" name="Subtítulo 2">
            <a:extLst>
              <a:ext uri="{FF2B5EF4-FFF2-40B4-BE49-F238E27FC236}">
                <a16:creationId xmlns:a16="http://schemas.microsoft.com/office/drawing/2014/main" id="{504B8A28-2100-4400-8B5C-5AE11123A6E6}"/>
              </a:ext>
            </a:extLst>
          </p:cNvPr>
          <p:cNvSpPr txBox="1">
            <a:spLocks/>
          </p:cNvSpPr>
          <p:nvPr/>
        </p:nvSpPr>
        <p:spPr>
          <a:xfrm>
            <a:off x="4213254" y="2010075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6" name="Subtítulo 2">
            <a:extLst>
              <a:ext uri="{FF2B5EF4-FFF2-40B4-BE49-F238E27FC236}">
                <a16:creationId xmlns:a16="http://schemas.microsoft.com/office/drawing/2014/main" id="{9B38507B-F9A9-4EDD-9CE5-F5D9C05E9C3D}"/>
              </a:ext>
            </a:extLst>
          </p:cNvPr>
          <p:cNvSpPr txBox="1">
            <a:spLocks/>
          </p:cNvSpPr>
          <p:nvPr/>
        </p:nvSpPr>
        <p:spPr>
          <a:xfrm>
            <a:off x="1871725" y="1266618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7" name="Subtítulo 2">
            <a:extLst>
              <a:ext uri="{FF2B5EF4-FFF2-40B4-BE49-F238E27FC236}">
                <a16:creationId xmlns:a16="http://schemas.microsoft.com/office/drawing/2014/main" id="{11DA700E-A1EF-4825-BDBF-CECBC39EB862}"/>
              </a:ext>
            </a:extLst>
          </p:cNvPr>
          <p:cNvSpPr txBox="1">
            <a:spLocks/>
          </p:cNvSpPr>
          <p:nvPr/>
        </p:nvSpPr>
        <p:spPr>
          <a:xfrm>
            <a:off x="2481172" y="1450269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8" name="Subtítulo 2">
            <a:extLst>
              <a:ext uri="{FF2B5EF4-FFF2-40B4-BE49-F238E27FC236}">
                <a16:creationId xmlns:a16="http://schemas.microsoft.com/office/drawing/2014/main" id="{D7CAF37C-B15D-4B3E-8E2F-F7F4546569CC}"/>
              </a:ext>
            </a:extLst>
          </p:cNvPr>
          <p:cNvSpPr txBox="1">
            <a:spLocks/>
          </p:cNvSpPr>
          <p:nvPr/>
        </p:nvSpPr>
        <p:spPr>
          <a:xfrm>
            <a:off x="3043805" y="1437215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9" name="Subtítulo 2">
            <a:extLst>
              <a:ext uri="{FF2B5EF4-FFF2-40B4-BE49-F238E27FC236}">
                <a16:creationId xmlns:a16="http://schemas.microsoft.com/office/drawing/2014/main" id="{D89A86D6-B0E2-418C-88C1-E14DD924442C}"/>
              </a:ext>
            </a:extLst>
          </p:cNvPr>
          <p:cNvSpPr txBox="1">
            <a:spLocks/>
          </p:cNvSpPr>
          <p:nvPr/>
        </p:nvSpPr>
        <p:spPr>
          <a:xfrm>
            <a:off x="3263754" y="1397264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0" name="Subtítulo 2">
            <a:extLst>
              <a:ext uri="{FF2B5EF4-FFF2-40B4-BE49-F238E27FC236}">
                <a16:creationId xmlns:a16="http://schemas.microsoft.com/office/drawing/2014/main" id="{F1EA30F2-D370-47B8-841F-3D6C76FA2EEE}"/>
              </a:ext>
            </a:extLst>
          </p:cNvPr>
          <p:cNvSpPr txBox="1">
            <a:spLocks/>
          </p:cNvSpPr>
          <p:nvPr/>
        </p:nvSpPr>
        <p:spPr>
          <a:xfrm>
            <a:off x="3654209" y="1427986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1" name="Subtítulo 2">
            <a:extLst>
              <a:ext uri="{FF2B5EF4-FFF2-40B4-BE49-F238E27FC236}">
                <a16:creationId xmlns:a16="http://schemas.microsoft.com/office/drawing/2014/main" id="{29A9A924-9127-4773-A7C7-DC54A30D6909}"/>
              </a:ext>
            </a:extLst>
          </p:cNvPr>
          <p:cNvSpPr txBox="1">
            <a:spLocks/>
          </p:cNvSpPr>
          <p:nvPr/>
        </p:nvSpPr>
        <p:spPr>
          <a:xfrm>
            <a:off x="3967491" y="1379881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2" name="Subtítulo 2">
            <a:extLst>
              <a:ext uri="{FF2B5EF4-FFF2-40B4-BE49-F238E27FC236}">
                <a16:creationId xmlns:a16="http://schemas.microsoft.com/office/drawing/2014/main" id="{D07F74CD-61B0-4731-AF88-788593761BE7}"/>
              </a:ext>
            </a:extLst>
          </p:cNvPr>
          <p:cNvSpPr txBox="1">
            <a:spLocks/>
          </p:cNvSpPr>
          <p:nvPr/>
        </p:nvSpPr>
        <p:spPr>
          <a:xfrm>
            <a:off x="4470814" y="1397660"/>
            <a:ext cx="264125" cy="22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sz="1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0574E2-9C67-45F2-9D1E-EA07F01C937A}"/>
              </a:ext>
            </a:extLst>
          </p:cNvPr>
          <p:cNvSpPr/>
          <p:nvPr/>
        </p:nvSpPr>
        <p:spPr>
          <a:xfrm>
            <a:off x="4474097" y="1594581"/>
            <a:ext cx="266396" cy="22652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Subtítulo 2">
            <a:extLst>
              <a:ext uri="{FF2B5EF4-FFF2-40B4-BE49-F238E27FC236}">
                <a16:creationId xmlns:a16="http://schemas.microsoft.com/office/drawing/2014/main" id="{34EF6407-3BF8-449F-9FAA-63724A2483F0}"/>
              </a:ext>
            </a:extLst>
          </p:cNvPr>
          <p:cNvSpPr txBox="1">
            <a:spLocks/>
          </p:cNvSpPr>
          <p:nvPr/>
        </p:nvSpPr>
        <p:spPr>
          <a:xfrm>
            <a:off x="1535901" y="1959205"/>
            <a:ext cx="402919" cy="32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200" dirty="0">
                <a:ln>
                  <a:solidFill>
                    <a:srgbClr val="0070C0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</p:txBody>
      </p:sp>
      <p:sp>
        <p:nvSpPr>
          <p:cNvPr id="65" name="Subtítulo 2">
            <a:extLst>
              <a:ext uri="{FF2B5EF4-FFF2-40B4-BE49-F238E27FC236}">
                <a16:creationId xmlns:a16="http://schemas.microsoft.com/office/drawing/2014/main" id="{FFD4F953-C9D3-47A0-82D1-947679DE6B65}"/>
              </a:ext>
            </a:extLst>
          </p:cNvPr>
          <p:cNvSpPr txBox="1">
            <a:spLocks/>
          </p:cNvSpPr>
          <p:nvPr/>
        </p:nvSpPr>
        <p:spPr>
          <a:xfrm>
            <a:off x="1514638" y="1271987"/>
            <a:ext cx="402919" cy="32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9EDCCEC-6204-4A56-B0A9-997ABC1E9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74" t="33785" r="24482" b="43675"/>
          <a:stretch/>
        </p:blipFill>
        <p:spPr>
          <a:xfrm>
            <a:off x="6042900" y="4379207"/>
            <a:ext cx="5673161" cy="1105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Subtítulo 2">
                <a:extLst>
                  <a:ext uri="{FF2B5EF4-FFF2-40B4-BE49-F238E27FC236}">
                    <a16:creationId xmlns:a16="http://schemas.microsoft.com/office/drawing/2014/main" id="{9FA1017B-C5ED-4275-B99A-7499A38DF2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7701" y="4042627"/>
                <a:ext cx="4442602" cy="458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r>
                  <a:rPr lang="pt-BR" sz="1400" b="1" dirty="0">
                    <a:latin typeface="Arial" pitchFamily="34" charset="0"/>
                    <a:cs typeface="Arial" pitchFamily="34" charset="0"/>
                  </a:rPr>
                  <a:t>Fig. 7: </a:t>
                </a:r>
                <a:r>
                  <a:rPr lang="pt-BR" sz="1400" dirty="0">
                    <a:latin typeface="Arial" pitchFamily="34" charset="0"/>
                    <a:cs typeface="Arial" pitchFamily="34" charset="0"/>
                  </a:rPr>
                  <a:t>Série Temporal do Índice de 200mb </a:t>
                </a:r>
                <a:r>
                  <a:rPr lang="pt-BR" sz="15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pt-BR" sz="15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𝐙</m:t>
                        </m:r>
                      </m:e>
                      <m:sub>
                        <m:r>
                          <a:rPr lang="pt-BR" sz="15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𝟐𝟎𝟎</m:t>
                        </m:r>
                      </m:sub>
                      <m:sup>
                        <m:r>
                          <a:rPr lang="pt-BR" sz="15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pt-BR" sz="1500" b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pt-BR" sz="1700" i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pt-BR" sz="1700" b="0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7" name="Subtítulo 2">
                <a:extLst>
                  <a:ext uri="{FF2B5EF4-FFF2-40B4-BE49-F238E27FC236}">
                    <a16:creationId xmlns:a16="http://schemas.microsoft.com/office/drawing/2014/main" id="{9FA1017B-C5ED-4275-B99A-7499A38DF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01" y="4042627"/>
                <a:ext cx="4442602" cy="458411"/>
              </a:xfrm>
              <a:prstGeom prst="rect">
                <a:avLst/>
              </a:prstGeom>
              <a:blipFill>
                <a:blip r:embed="rId4"/>
                <a:stretch>
                  <a:fillRect l="-412" t="-2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ubtítulo 2">
            <a:extLst>
              <a:ext uri="{FF2B5EF4-FFF2-40B4-BE49-F238E27FC236}">
                <a16:creationId xmlns:a16="http://schemas.microsoft.com/office/drawing/2014/main" id="{FC2B1A51-C8CB-42D9-A81A-1133E5A2503A}"/>
              </a:ext>
            </a:extLst>
          </p:cNvPr>
          <p:cNvSpPr txBox="1">
            <a:spLocks/>
          </p:cNvSpPr>
          <p:nvPr/>
        </p:nvSpPr>
        <p:spPr>
          <a:xfrm>
            <a:off x="6396345" y="4553738"/>
            <a:ext cx="591355" cy="32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-</a:t>
            </a:r>
          </a:p>
        </p:txBody>
      </p:sp>
      <p:sp>
        <p:nvSpPr>
          <p:cNvPr id="70" name="Subtítulo 2">
            <a:extLst>
              <a:ext uri="{FF2B5EF4-FFF2-40B4-BE49-F238E27FC236}">
                <a16:creationId xmlns:a16="http://schemas.microsoft.com/office/drawing/2014/main" id="{4A2A154D-BA0C-4BD4-BF0D-A78B1FC60FF0}"/>
              </a:ext>
            </a:extLst>
          </p:cNvPr>
          <p:cNvSpPr txBox="1">
            <a:spLocks/>
          </p:cNvSpPr>
          <p:nvPr/>
        </p:nvSpPr>
        <p:spPr>
          <a:xfrm>
            <a:off x="6396345" y="4877328"/>
            <a:ext cx="591355" cy="32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+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8F8F03-05F9-49B9-83F9-3A87DC86E8D5}"/>
              </a:ext>
            </a:extLst>
          </p:cNvPr>
          <p:cNvSpPr/>
          <p:nvPr/>
        </p:nvSpPr>
        <p:spPr>
          <a:xfrm>
            <a:off x="7569507" y="4889773"/>
            <a:ext cx="700434" cy="27373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CEB2FCB-1EB2-4D7D-A5E5-7B29A33D2AFC}"/>
              </a:ext>
            </a:extLst>
          </p:cNvPr>
          <p:cNvSpPr/>
          <p:nvPr/>
        </p:nvSpPr>
        <p:spPr>
          <a:xfrm>
            <a:off x="8385556" y="4709893"/>
            <a:ext cx="700434" cy="27373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2AECEF1-4646-4A3D-ABA6-1A103FF49794}"/>
              </a:ext>
            </a:extLst>
          </p:cNvPr>
          <p:cNvSpPr/>
          <p:nvPr/>
        </p:nvSpPr>
        <p:spPr>
          <a:xfrm>
            <a:off x="9197291" y="4983627"/>
            <a:ext cx="190737" cy="2219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9C8E1EB-502F-4DA6-8C1C-FD7DE2D4F487}"/>
              </a:ext>
            </a:extLst>
          </p:cNvPr>
          <p:cNvSpPr/>
          <p:nvPr/>
        </p:nvSpPr>
        <p:spPr>
          <a:xfrm>
            <a:off x="9451175" y="4889773"/>
            <a:ext cx="374362" cy="2219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55981B5-85E1-4F93-A512-B089CC502006}"/>
              </a:ext>
            </a:extLst>
          </p:cNvPr>
          <p:cNvSpPr/>
          <p:nvPr/>
        </p:nvSpPr>
        <p:spPr>
          <a:xfrm>
            <a:off x="10142091" y="4974726"/>
            <a:ext cx="374362" cy="23086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C59A061-B8B1-459A-90A6-9E9AD8129342}"/>
              </a:ext>
            </a:extLst>
          </p:cNvPr>
          <p:cNvSpPr/>
          <p:nvPr/>
        </p:nvSpPr>
        <p:spPr>
          <a:xfrm>
            <a:off x="10579600" y="4974726"/>
            <a:ext cx="591354" cy="27410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90ADD27-4D9A-45BA-B08F-5F2F6305D589}"/>
              </a:ext>
            </a:extLst>
          </p:cNvPr>
          <p:cNvSpPr/>
          <p:nvPr/>
        </p:nvSpPr>
        <p:spPr>
          <a:xfrm>
            <a:off x="7143905" y="4552316"/>
            <a:ext cx="425602" cy="216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6A596D6-AFFF-4A17-A421-0443A7DF3152}"/>
              </a:ext>
            </a:extLst>
          </p:cNvPr>
          <p:cNvSpPr/>
          <p:nvPr/>
        </p:nvSpPr>
        <p:spPr>
          <a:xfrm>
            <a:off x="8085819" y="4525531"/>
            <a:ext cx="425602" cy="216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9C076EB-91C4-4B8B-A7A5-9442B233C8F3}"/>
              </a:ext>
            </a:extLst>
          </p:cNvPr>
          <p:cNvSpPr/>
          <p:nvPr/>
        </p:nvSpPr>
        <p:spPr>
          <a:xfrm>
            <a:off x="8898625" y="4534681"/>
            <a:ext cx="425602" cy="216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875D207-D8F4-462C-947F-8D289E67099D}"/>
              </a:ext>
            </a:extLst>
          </p:cNvPr>
          <p:cNvSpPr/>
          <p:nvPr/>
        </p:nvSpPr>
        <p:spPr>
          <a:xfrm>
            <a:off x="9233207" y="4714702"/>
            <a:ext cx="425602" cy="216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E0625D8-ED74-4788-A7F3-2E77F7CBC527}"/>
              </a:ext>
            </a:extLst>
          </p:cNvPr>
          <p:cNvSpPr/>
          <p:nvPr/>
        </p:nvSpPr>
        <p:spPr>
          <a:xfrm>
            <a:off x="9779365" y="4633931"/>
            <a:ext cx="425602" cy="216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FDB07EB-7D63-4F5E-892D-07AA999A9DA9}"/>
              </a:ext>
            </a:extLst>
          </p:cNvPr>
          <p:cNvSpPr/>
          <p:nvPr/>
        </p:nvSpPr>
        <p:spPr>
          <a:xfrm>
            <a:off x="10292452" y="4531105"/>
            <a:ext cx="425602" cy="216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D7DCA43-440B-427B-98CB-5AE5DEA729FB}"/>
              </a:ext>
            </a:extLst>
          </p:cNvPr>
          <p:cNvSpPr/>
          <p:nvPr/>
        </p:nvSpPr>
        <p:spPr>
          <a:xfrm>
            <a:off x="11004701" y="4580782"/>
            <a:ext cx="425602" cy="216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Subtítulo 2">
            <a:extLst>
              <a:ext uri="{FF2B5EF4-FFF2-40B4-BE49-F238E27FC236}">
                <a16:creationId xmlns:a16="http://schemas.microsoft.com/office/drawing/2014/main" id="{CC07C65F-7A3B-44E4-94EC-83E6E808F109}"/>
              </a:ext>
            </a:extLst>
          </p:cNvPr>
          <p:cNvSpPr txBox="1">
            <a:spLocks/>
          </p:cNvSpPr>
          <p:nvPr/>
        </p:nvSpPr>
        <p:spPr>
          <a:xfrm>
            <a:off x="7937699" y="2088674"/>
            <a:ext cx="591355" cy="32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-</a:t>
            </a:r>
          </a:p>
        </p:txBody>
      </p:sp>
      <p:sp>
        <p:nvSpPr>
          <p:cNvPr id="86" name="Subtítulo 2">
            <a:extLst>
              <a:ext uri="{FF2B5EF4-FFF2-40B4-BE49-F238E27FC236}">
                <a16:creationId xmlns:a16="http://schemas.microsoft.com/office/drawing/2014/main" id="{5273EC8A-B5FC-4CCC-82F4-B21844627874}"/>
              </a:ext>
            </a:extLst>
          </p:cNvPr>
          <p:cNvSpPr txBox="1">
            <a:spLocks/>
          </p:cNvSpPr>
          <p:nvPr/>
        </p:nvSpPr>
        <p:spPr>
          <a:xfrm>
            <a:off x="10067612" y="2179614"/>
            <a:ext cx="591355" cy="32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+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8DCBFD0-A66B-49F4-86E9-9FB54BA68943}"/>
              </a:ext>
            </a:extLst>
          </p:cNvPr>
          <p:cNvSpPr/>
          <p:nvPr/>
        </p:nvSpPr>
        <p:spPr>
          <a:xfrm>
            <a:off x="6697328" y="2005415"/>
            <a:ext cx="1710854" cy="96428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0D8E311-44F8-4C29-AAC9-2E98124AD4DE}"/>
              </a:ext>
            </a:extLst>
          </p:cNvPr>
          <p:cNvSpPr/>
          <p:nvPr/>
        </p:nvSpPr>
        <p:spPr>
          <a:xfrm>
            <a:off x="8834084" y="2015009"/>
            <a:ext cx="1780730" cy="964289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46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782811-9287-42D3-BE15-0D88E35B5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9" t="12396" r="9483" b="15845"/>
          <a:stretch/>
        </p:blipFill>
        <p:spPr>
          <a:xfrm>
            <a:off x="141891" y="313416"/>
            <a:ext cx="6548307" cy="3338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18C74-C057-4EA9-9BA2-6476CD9D9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1" t="11245" r="9871" b="16305"/>
          <a:stretch/>
        </p:blipFill>
        <p:spPr>
          <a:xfrm>
            <a:off x="5491655" y="3383536"/>
            <a:ext cx="6700345" cy="3448706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3EA51C19-3E2F-4A6E-89D6-917B2C2AB37A}"/>
              </a:ext>
            </a:extLst>
          </p:cNvPr>
          <p:cNvSpPr txBox="1">
            <a:spLocks/>
          </p:cNvSpPr>
          <p:nvPr/>
        </p:nvSpPr>
        <p:spPr>
          <a:xfrm>
            <a:off x="1641747" y="3681521"/>
            <a:ext cx="3349202" cy="386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Fig. 9.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Correlações entre Altura Geopotencial em 700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em:</a:t>
            </a:r>
            <a:endParaRPr lang="pt-BR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A2FBE55-CFC4-41A1-8C8D-25D2BEFFBD00}"/>
              </a:ext>
            </a:extLst>
          </p:cNvPr>
          <p:cNvSpPr txBox="1">
            <a:spLocks/>
          </p:cNvSpPr>
          <p:nvPr/>
        </p:nvSpPr>
        <p:spPr>
          <a:xfrm>
            <a:off x="0" y="62616"/>
            <a:ext cx="1636816" cy="386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BR" sz="1400" b="1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TSM</a:t>
            </a:r>
            <a:r>
              <a:rPr lang="pt-B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Weare</a:t>
            </a:r>
            <a:r>
              <a:rPr lang="pt-B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4C8782F-026E-4F98-87AC-CD43579BF85B}"/>
              </a:ext>
            </a:extLst>
          </p:cNvPr>
          <p:cNvSpPr txBox="1">
            <a:spLocks/>
          </p:cNvSpPr>
          <p:nvPr/>
        </p:nvSpPr>
        <p:spPr>
          <a:xfrm>
            <a:off x="3011510" y="73041"/>
            <a:ext cx="1636816" cy="480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t-BR" sz="17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Precipitação em Fanning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BB003794-8A24-439F-8666-146CB49551F8}"/>
              </a:ext>
            </a:extLst>
          </p:cNvPr>
          <p:cNvSpPr txBox="1">
            <a:spLocks/>
          </p:cNvSpPr>
          <p:nvPr/>
        </p:nvSpPr>
        <p:spPr>
          <a:xfrm>
            <a:off x="5044711" y="3840387"/>
            <a:ext cx="640850" cy="377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t-BR" sz="17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IOS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ítulo 2">
                <a:extLst>
                  <a:ext uri="{FF2B5EF4-FFF2-40B4-BE49-F238E27FC236}">
                    <a16:creationId xmlns:a16="http://schemas.microsoft.com/office/drawing/2014/main" id="{8DEE2BDA-D2BC-4973-BD80-F70ADE809C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8355" y="3832808"/>
                <a:ext cx="640850" cy="3773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pt-B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𝒁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𝟐𝟎𝟎</m:t>
                          </m:r>
                        </m:sub>
                        <m:sup>
                          <m:r>
                            <a:rPr lang="pt-B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pt-BR" sz="1700" b="0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Subtítulo 2">
                <a:extLst>
                  <a:ext uri="{FF2B5EF4-FFF2-40B4-BE49-F238E27FC236}">
                    <a16:creationId xmlns:a16="http://schemas.microsoft.com/office/drawing/2014/main" id="{8DEE2BDA-D2BC-4973-BD80-F70ADE809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55" y="3832808"/>
                <a:ext cx="640850" cy="377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EC12757-BB34-4FA5-8D74-A2F42E2D4748}"/>
              </a:ext>
            </a:extLst>
          </p:cNvPr>
          <p:cNvSpPr/>
          <p:nvPr/>
        </p:nvSpPr>
        <p:spPr>
          <a:xfrm>
            <a:off x="361208" y="1090558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BE3D9C-B708-4463-96B3-93AD945682E6}"/>
              </a:ext>
            </a:extLst>
          </p:cNvPr>
          <p:cNvSpPr/>
          <p:nvPr/>
        </p:nvSpPr>
        <p:spPr>
          <a:xfrm>
            <a:off x="1408216" y="1982592"/>
            <a:ext cx="370491" cy="386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77EB1A-7B0C-44A5-BFC3-06433DFA430F}"/>
              </a:ext>
            </a:extLst>
          </p:cNvPr>
          <p:cNvSpPr/>
          <p:nvPr/>
        </p:nvSpPr>
        <p:spPr>
          <a:xfrm>
            <a:off x="1451570" y="2478147"/>
            <a:ext cx="370491" cy="386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3E70EB-9202-4520-BC9C-C55CBC09A058}"/>
              </a:ext>
            </a:extLst>
          </p:cNvPr>
          <p:cNvSpPr/>
          <p:nvPr/>
        </p:nvSpPr>
        <p:spPr>
          <a:xfrm>
            <a:off x="770783" y="2328844"/>
            <a:ext cx="370491" cy="3868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051F16-C20A-42C7-AB2C-751C3F99C968}"/>
              </a:ext>
            </a:extLst>
          </p:cNvPr>
          <p:cNvSpPr/>
          <p:nvPr/>
        </p:nvSpPr>
        <p:spPr>
          <a:xfrm>
            <a:off x="1081079" y="1497937"/>
            <a:ext cx="370491" cy="3868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579A3E-7E62-47A3-B2DC-8DD60701E2AC}"/>
              </a:ext>
            </a:extLst>
          </p:cNvPr>
          <p:cNvSpPr/>
          <p:nvPr/>
        </p:nvSpPr>
        <p:spPr>
          <a:xfrm>
            <a:off x="1954427" y="2817345"/>
            <a:ext cx="370491" cy="3868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397058CB-03B3-41C4-B320-0BCDEA0D51A8}"/>
              </a:ext>
            </a:extLst>
          </p:cNvPr>
          <p:cNvSpPr txBox="1">
            <a:spLocks/>
          </p:cNvSpPr>
          <p:nvPr/>
        </p:nvSpPr>
        <p:spPr>
          <a:xfrm>
            <a:off x="-24806" y="959840"/>
            <a:ext cx="682031" cy="215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pt-BR" sz="1000" i="1" dirty="0">
                <a:ln w="3175">
                  <a:noFill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ATSM +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 w="3175">
                <a:noFill/>
              </a:ln>
              <a:solidFill>
                <a:srgbClr val="0070C0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ln w="3175">
                <a:noFill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 w="3175">
                <a:noFill/>
              </a:ln>
              <a:solidFill>
                <a:srgbClr val="0070C0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80A72D1A-55A8-40B8-A0DC-9C659D638D4F}"/>
              </a:ext>
            </a:extLst>
          </p:cNvPr>
          <p:cNvSpPr txBox="1">
            <a:spLocks/>
          </p:cNvSpPr>
          <p:nvPr/>
        </p:nvSpPr>
        <p:spPr>
          <a:xfrm>
            <a:off x="2249892" y="3150569"/>
            <a:ext cx="682031" cy="215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pt-BR" sz="1000" i="1" dirty="0">
                <a:ln w="3175">
                  <a:noFill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ATSM -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 w="3175">
                <a:noFill/>
              </a:ln>
              <a:solidFill>
                <a:srgbClr val="0070C0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ln w="3175">
                <a:noFill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 w="3175">
                <a:noFill/>
              </a:ln>
              <a:solidFill>
                <a:srgbClr val="0070C0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22C8E9-A610-48CC-B77F-C10A18AE6C1C}"/>
              </a:ext>
            </a:extLst>
          </p:cNvPr>
          <p:cNvSpPr/>
          <p:nvPr/>
        </p:nvSpPr>
        <p:spPr>
          <a:xfrm>
            <a:off x="6431177" y="4672806"/>
            <a:ext cx="370491" cy="386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B4823C5-C430-4EBB-A08A-1627DDC99C21}"/>
              </a:ext>
            </a:extLst>
          </p:cNvPr>
          <p:cNvSpPr/>
          <p:nvPr/>
        </p:nvSpPr>
        <p:spPr>
          <a:xfrm>
            <a:off x="6772551" y="5012141"/>
            <a:ext cx="370491" cy="3868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4FED6C-B6AD-4417-ADA3-E077011B4DCA}"/>
              </a:ext>
            </a:extLst>
          </p:cNvPr>
          <p:cNvSpPr/>
          <p:nvPr/>
        </p:nvSpPr>
        <p:spPr>
          <a:xfrm>
            <a:off x="5706867" y="4278711"/>
            <a:ext cx="370491" cy="3868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04848A-7E3E-4C70-8C81-6BCE9689C733}"/>
              </a:ext>
            </a:extLst>
          </p:cNvPr>
          <p:cNvSpPr/>
          <p:nvPr/>
        </p:nvSpPr>
        <p:spPr>
          <a:xfrm>
            <a:off x="7444140" y="4955493"/>
            <a:ext cx="370491" cy="3868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50F958-FA37-4490-8FFF-41E16F342C45}"/>
              </a:ext>
            </a:extLst>
          </p:cNvPr>
          <p:cNvSpPr/>
          <p:nvPr/>
        </p:nvSpPr>
        <p:spPr>
          <a:xfrm>
            <a:off x="6077358" y="5598434"/>
            <a:ext cx="370491" cy="386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A2F4EBB-2972-4604-A038-D20A8733F1FB}"/>
              </a:ext>
            </a:extLst>
          </p:cNvPr>
          <p:cNvSpPr/>
          <p:nvPr/>
        </p:nvSpPr>
        <p:spPr>
          <a:xfrm>
            <a:off x="7290118" y="5964232"/>
            <a:ext cx="370491" cy="386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5E2E946-2218-4365-93E0-0937C6C1F193}"/>
              </a:ext>
            </a:extLst>
          </p:cNvPr>
          <p:cNvSpPr/>
          <p:nvPr/>
        </p:nvSpPr>
        <p:spPr>
          <a:xfrm>
            <a:off x="10087189" y="5398964"/>
            <a:ext cx="370491" cy="3868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9039CA-82CF-42B5-B277-745A412630E1}"/>
              </a:ext>
            </a:extLst>
          </p:cNvPr>
          <p:cNvSpPr/>
          <p:nvPr/>
        </p:nvSpPr>
        <p:spPr>
          <a:xfrm>
            <a:off x="8873370" y="5447652"/>
            <a:ext cx="370491" cy="3868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7CCD035-A21A-4BFE-9B8C-E803F71A1186}"/>
              </a:ext>
            </a:extLst>
          </p:cNvPr>
          <p:cNvSpPr/>
          <p:nvPr/>
        </p:nvSpPr>
        <p:spPr>
          <a:xfrm>
            <a:off x="9505559" y="5341195"/>
            <a:ext cx="370491" cy="386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20AE01-7C35-4D99-83F7-071F7113C8EC}"/>
              </a:ext>
            </a:extLst>
          </p:cNvPr>
          <p:cNvSpPr/>
          <p:nvPr/>
        </p:nvSpPr>
        <p:spPr>
          <a:xfrm>
            <a:off x="10581884" y="6059021"/>
            <a:ext cx="370491" cy="386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0A2565-32DB-44FB-8CB5-93D96C247891}"/>
              </a:ext>
            </a:extLst>
          </p:cNvPr>
          <p:cNvSpPr/>
          <p:nvPr/>
        </p:nvSpPr>
        <p:spPr>
          <a:xfrm>
            <a:off x="4171304" y="2336835"/>
            <a:ext cx="370491" cy="3868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42951C1-E7DE-420F-B6FB-F9F20DBA22DF}"/>
              </a:ext>
            </a:extLst>
          </p:cNvPr>
          <p:cNvSpPr/>
          <p:nvPr/>
        </p:nvSpPr>
        <p:spPr>
          <a:xfrm>
            <a:off x="4356549" y="1547758"/>
            <a:ext cx="370491" cy="3868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BA1A358-6371-4C8C-9286-E8158B32A0AB}"/>
              </a:ext>
            </a:extLst>
          </p:cNvPr>
          <p:cNvSpPr/>
          <p:nvPr/>
        </p:nvSpPr>
        <p:spPr>
          <a:xfrm>
            <a:off x="4765140" y="2452747"/>
            <a:ext cx="370491" cy="386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09B742A-8BE8-4C06-A85F-E550EB67E1BB}"/>
              </a:ext>
            </a:extLst>
          </p:cNvPr>
          <p:cNvSpPr txBox="1">
            <a:spLocks/>
          </p:cNvSpPr>
          <p:nvPr/>
        </p:nvSpPr>
        <p:spPr>
          <a:xfrm>
            <a:off x="480658" y="4295728"/>
            <a:ext cx="1943936" cy="1495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Anom</a:t>
            </a:r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+ AG 700mb</a:t>
            </a:r>
          </a:p>
          <a:p>
            <a:endParaRPr lang="pt-B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Anom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TSM + </a:t>
            </a:r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(r+)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Anom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Precip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+ </a:t>
            </a:r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(r+)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Anom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PNM - </a:t>
            </a:r>
            <a:r>
              <a:rPr lang="pt-B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(r-)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Subtítulo 2">
            <a:extLst>
              <a:ext uri="{FF2B5EF4-FFF2-40B4-BE49-F238E27FC236}">
                <a16:creationId xmlns:a16="http://schemas.microsoft.com/office/drawing/2014/main" id="{FFD20A92-D7BA-41B9-9B1E-EC5749A905F6}"/>
              </a:ext>
            </a:extLst>
          </p:cNvPr>
          <p:cNvSpPr txBox="1">
            <a:spLocks/>
          </p:cNvSpPr>
          <p:nvPr/>
        </p:nvSpPr>
        <p:spPr>
          <a:xfrm>
            <a:off x="2669716" y="4275582"/>
            <a:ext cx="1943935" cy="1585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Anom</a:t>
            </a:r>
            <a:r>
              <a:rPr lang="pt-B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- AG 700mb</a:t>
            </a:r>
          </a:p>
          <a:p>
            <a:endParaRPr lang="pt-B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Anom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TSM -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Anom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Precip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-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Anom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PNM +</a:t>
            </a:r>
          </a:p>
          <a:p>
            <a:endParaRPr lang="pt-BR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t-BR" sz="1700" i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54E7661-39D0-4A2D-875A-3E2C30ECFFFE}"/>
              </a:ext>
            </a:extLst>
          </p:cNvPr>
          <p:cNvCxnSpPr/>
          <p:nvPr/>
        </p:nvCxnSpPr>
        <p:spPr>
          <a:xfrm>
            <a:off x="480658" y="4711604"/>
            <a:ext cx="3977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C6C4BE-2696-414B-96B0-5824F098F040}"/>
              </a:ext>
            </a:extLst>
          </p:cNvPr>
          <p:cNvCxnSpPr/>
          <p:nvPr/>
        </p:nvCxnSpPr>
        <p:spPr>
          <a:xfrm>
            <a:off x="499192" y="5134193"/>
            <a:ext cx="3977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6298359-C339-4CB1-B894-F7A071CF4E16}"/>
              </a:ext>
            </a:extLst>
          </p:cNvPr>
          <p:cNvCxnSpPr/>
          <p:nvPr/>
        </p:nvCxnSpPr>
        <p:spPr>
          <a:xfrm>
            <a:off x="534222" y="5548231"/>
            <a:ext cx="3977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E541982-BAFF-4305-8573-CC76B50F4525}"/>
              </a:ext>
            </a:extLst>
          </p:cNvPr>
          <p:cNvCxnSpPr/>
          <p:nvPr/>
        </p:nvCxnSpPr>
        <p:spPr>
          <a:xfrm>
            <a:off x="534222" y="5926965"/>
            <a:ext cx="3977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4C74A34-7375-44AF-80E1-7C88A98E7F3C}"/>
              </a:ext>
            </a:extLst>
          </p:cNvPr>
          <p:cNvSpPr/>
          <p:nvPr/>
        </p:nvSpPr>
        <p:spPr>
          <a:xfrm>
            <a:off x="3516671" y="1173103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88306FB-A92A-4412-A25C-0455B036471C}"/>
              </a:ext>
            </a:extLst>
          </p:cNvPr>
          <p:cNvSpPr/>
          <p:nvPr/>
        </p:nvSpPr>
        <p:spPr>
          <a:xfrm>
            <a:off x="402711" y="4245764"/>
            <a:ext cx="4210940" cy="179993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61827E-A8E8-45BB-924A-C0E2D296471E}"/>
              </a:ext>
            </a:extLst>
          </p:cNvPr>
          <p:cNvSpPr/>
          <p:nvPr/>
        </p:nvSpPr>
        <p:spPr>
          <a:xfrm>
            <a:off x="167406" y="6075519"/>
            <a:ext cx="4968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Os Padrões da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Fig. 9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contêm elementos dos Padrões PNA e de Teleconexão WP descritos por </a:t>
            </a:r>
            <a:r>
              <a:rPr lang="pt-B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Wallace e </a:t>
            </a:r>
            <a:r>
              <a:rPr lang="pt-BR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Gutzler</a:t>
            </a:r>
            <a:r>
              <a:rPr lang="pt-B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(1981)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F00EBAF-6665-4BA0-A421-F33EB2A362A6}"/>
              </a:ext>
            </a:extLst>
          </p:cNvPr>
          <p:cNvSpPr/>
          <p:nvPr/>
        </p:nvSpPr>
        <p:spPr>
          <a:xfrm>
            <a:off x="7836730" y="70764"/>
            <a:ext cx="4216083" cy="6374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9C24448-3854-4320-B11E-E09BFFD8E6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6552" r="6728" b="8357"/>
          <a:stretch/>
        </p:blipFill>
        <p:spPr>
          <a:xfrm>
            <a:off x="10741609" y="1969991"/>
            <a:ext cx="1359215" cy="1396509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FBFE0824-27AE-455F-8C05-79076A797BBF}"/>
              </a:ext>
            </a:extLst>
          </p:cNvPr>
          <p:cNvSpPr txBox="1">
            <a:spLocks/>
          </p:cNvSpPr>
          <p:nvPr/>
        </p:nvSpPr>
        <p:spPr>
          <a:xfrm>
            <a:off x="7236811" y="25758"/>
            <a:ext cx="5359910" cy="71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7. Teleconexões com as Latitudes Extratropicais do HN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1A886F5-A1B1-4DF2-92C6-01EA7BCB2C07}"/>
              </a:ext>
            </a:extLst>
          </p:cNvPr>
          <p:cNvGrpSpPr/>
          <p:nvPr/>
        </p:nvGrpSpPr>
        <p:grpSpPr>
          <a:xfrm>
            <a:off x="6887351" y="1288525"/>
            <a:ext cx="3735895" cy="1106757"/>
            <a:chOff x="5584614" y="4543352"/>
            <a:chExt cx="5855700" cy="2071152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BE75073-5D81-43B1-9A41-0A8B9F201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670" t="32763" r="46383" b="39134"/>
            <a:stretch/>
          </p:blipFill>
          <p:spPr>
            <a:xfrm>
              <a:off x="5584614" y="4543352"/>
              <a:ext cx="5855700" cy="1890286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B893706-A1E6-4721-BBC3-995FCF777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670" t="73961" r="46383" b="24116"/>
            <a:stretch/>
          </p:blipFill>
          <p:spPr>
            <a:xfrm>
              <a:off x="5584614" y="6485155"/>
              <a:ext cx="5855700" cy="129349"/>
            </a:xfrm>
            <a:prstGeom prst="rect">
              <a:avLst/>
            </a:prstGeom>
          </p:spPr>
        </p:pic>
      </p:grpSp>
      <p:sp>
        <p:nvSpPr>
          <p:cNvPr id="60" name="Subtítulo 2">
            <a:extLst>
              <a:ext uri="{FF2B5EF4-FFF2-40B4-BE49-F238E27FC236}">
                <a16:creationId xmlns:a16="http://schemas.microsoft.com/office/drawing/2014/main" id="{579131AA-7C1F-4CED-9F42-2104246796F1}"/>
              </a:ext>
            </a:extLst>
          </p:cNvPr>
          <p:cNvSpPr txBox="1">
            <a:spLocks/>
          </p:cNvSpPr>
          <p:nvPr/>
        </p:nvSpPr>
        <p:spPr>
          <a:xfrm>
            <a:off x="7878403" y="733713"/>
            <a:ext cx="3624802" cy="53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Tab. 1.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 Matriz de Correlação da séries temporais tropicais e Extratropicais gerados</a:t>
            </a:r>
            <a:endParaRPr kumimoji="0" lang="pt-BR" sz="13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23795FA-36F8-4DA8-8F8E-DCB0291D052C}"/>
              </a:ext>
            </a:extLst>
          </p:cNvPr>
          <p:cNvSpPr/>
          <p:nvPr/>
        </p:nvSpPr>
        <p:spPr>
          <a:xfrm>
            <a:off x="219447" y="6085921"/>
            <a:ext cx="4916183" cy="71770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44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6838</TotalTime>
  <Words>1574</Words>
  <Application>Microsoft Office PowerPoint</Application>
  <PresentationFormat>Widescreen</PresentationFormat>
  <Paragraphs>257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andremedeiros197@hotmail.com</dc:creator>
  <cp:lastModifiedBy>andremedeiros197@hotmail.com</cp:lastModifiedBy>
  <cp:revision>582</cp:revision>
  <dcterms:created xsi:type="dcterms:W3CDTF">2019-08-09T15:00:26Z</dcterms:created>
  <dcterms:modified xsi:type="dcterms:W3CDTF">2019-09-16T06:18:34Z</dcterms:modified>
</cp:coreProperties>
</file>