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1" r:id="rId4"/>
    <p:sldId id="262" r:id="rId5"/>
    <p:sldId id="263" r:id="rId6"/>
    <p:sldId id="260" r:id="rId7"/>
    <p:sldId id="264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2" r:id="rId18"/>
    <p:sldId id="277" r:id="rId19"/>
    <p:sldId id="279" r:id="rId20"/>
    <p:sldId id="278" r:id="rId21"/>
    <p:sldId id="284" r:id="rId22"/>
    <p:sldId id="285" r:id="rId23"/>
    <p:sldId id="286" r:id="rId24"/>
    <p:sldId id="288" r:id="rId25"/>
    <p:sldId id="287" r:id="rId26"/>
    <p:sldId id="290" r:id="rId27"/>
    <p:sldId id="291" r:id="rId28"/>
    <p:sldId id="292" r:id="rId29"/>
    <p:sldId id="293" r:id="rId30"/>
    <p:sldId id="294" r:id="rId31"/>
    <p:sldId id="295" r:id="rId32"/>
    <p:sldId id="296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lissaroelen@outlook.com" initials="p" lastIdx="1" clrIdx="0">
    <p:extLst>
      <p:ext uri="{19B8F6BF-5375-455C-9EA6-DF929625EA0E}">
        <p15:presenceInfo xmlns:p15="http://schemas.microsoft.com/office/powerpoint/2012/main" userId="1c20f5ec0172ea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71" autoAdjust="0"/>
  </p:normalViewPr>
  <p:slideViewPr>
    <p:cSldViewPr snapToGrid="0">
      <p:cViewPr>
        <p:scale>
          <a:sx n="75" d="100"/>
          <a:sy n="75" d="100"/>
        </p:scale>
        <p:origin x="9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F4E34-3B6C-4EA8-9AE2-179ED7E3A04A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AF879-20E8-45B5-BDFD-1FF4DB830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04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F879-20E8-45B5-BDFD-1FF4DB83079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32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F879-20E8-45B5-BDFD-1FF4DB83079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73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F879-20E8-45B5-BDFD-1FF4DB83079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7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9E8-A5DA-4F01-8233-C2C7B9AE87B0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212F-3019-4FB1-A7D9-3291B623C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15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9E8-A5DA-4F01-8233-C2C7B9AE87B0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212F-3019-4FB1-A7D9-3291B623C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9E8-A5DA-4F01-8233-C2C7B9AE87B0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212F-3019-4FB1-A7D9-3291B623C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66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9E8-A5DA-4F01-8233-C2C7B9AE87B0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212F-3019-4FB1-A7D9-3291B623C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79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9E8-A5DA-4F01-8233-C2C7B9AE87B0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212F-3019-4FB1-A7D9-3291B623C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03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9E8-A5DA-4F01-8233-C2C7B9AE87B0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212F-3019-4FB1-A7D9-3291B623C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43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9E8-A5DA-4F01-8233-C2C7B9AE87B0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212F-3019-4FB1-A7D9-3291B623C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63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9E8-A5DA-4F01-8233-C2C7B9AE87B0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212F-3019-4FB1-A7D9-3291B623C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12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9E8-A5DA-4F01-8233-C2C7B9AE87B0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212F-3019-4FB1-A7D9-3291B623C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87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9E8-A5DA-4F01-8233-C2C7B9AE87B0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212F-3019-4FB1-A7D9-3291B623C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98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9E8-A5DA-4F01-8233-C2C7B9AE87B0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212F-3019-4FB1-A7D9-3291B623C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36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89E8-A5DA-4F01-8233-C2C7B9AE87B0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212F-3019-4FB1-A7D9-3291B623C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13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59529" y="6219825"/>
            <a:ext cx="3990975" cy="342900"/>
          </a:xfrm>
        </p:spPr>
        <p:txBody>
          <a:bodyPr>
            <a:noAutofit/>
          </a:bodyPr>
          <a:lstStyle/>
          <a:p>
            <a:pPr algn="r"/>
            <a:r>
              <a:rPr lang="pt-BR" sz="18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Por Elen Daiane </a:t>
            </a:r>
            <a:r>
              <a:rPr lang="pt-BR" sz="18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Pelissaro</a:t>
            </a:r>
            <a:endParaRPr lang="pt-BR" sz="18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517869"/>
            <a:ext cx="11042050" cy="52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509686" y="3683858"/>
            <a:ext cx="1062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Nirmala UI" panose="020B0502040204020203" pitchFamily="34" charset="0"/>
                <a:cs typeface="Nirmala UI" panose="020B0502040204020203" pitchFamily="34" charset="0"/>
              </a:rPr>
              <a:t>-249,7 mm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309879" y="2430163"/>
            <a:ext cx="199807" cy="13921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94486" y="1589903"/>
            <a:ext cx="428368" cy="4448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839425" y="2430162"/>
            <a:ext cx="2601137" cy="18370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073152" y="2430162"/>
            <a:ext cx="199807" cy="13921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965092" y="3918312"/>
            <a:ext cx="1062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-</a:t>
            </a:r>
            <a:r>
              <a:rPr lang="pt-BR" sz="1200" b="1" dirty="0">
                <a:latin typeface="Nirmala UI" panose="020B0502040204020203" pitchFamily="34" charset="0"/>
                <a:cs typeface="Nirmala UI" panose="020B0502040204020203" pitchFamily="34" charset="0"/>
              </a:rPr>
              <a:t>202,1 mm</a:t>
            </a:r>
          </a:p>
        </p:txBody>
      </p:sp>
      <p:pic>
        <p:nvPicPr>
          <p:cNvPr id="18" name="Espaço Reservado para Conteúd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8" y="1589903"/>
            <a:ext cx="8822878" cy="4351338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087395" y="2108886"/>
            <a:ext cx="650789" cy="6755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9" name="Título 1"/>
          <p:cNvSpPr>
            <a:spLocks noGrp="1"/>
          </p:cNvSpPr>
          <p:nvPr>
            <p:ph type="title"/>
          </p:nvPr>
        </p:nvSpPr>
        <p:spPr>
          <a:xfrm>
            <a:off x="120734" y="348132"/>
            <a:ext cx="11849100" cy="815975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4000" dirty="0">
                <a:latin typeface="Nirmala UI" panose="020B0502040204020203" pitchFamily="34" charset="0"/>
                <a:cs typeface="Nirmala UI" panose="020B0502040204020203" pitchFamily="34" charset="0"/>
              </a:rPr>
              <a:t/>
            </a:r>
            <a:br>
              <a:rPr lang="pt-BR" sz="4000" dirty="0"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lang="pt-BR" sz="3100" dirty="0">
                <a:latin typeface="Nirmala UI" panose="020B0502040204020203" pitchFamily="34" charset="0"/>
                <a:cs typeface="Nirmala UI" panose="020B0502040204020203" pitchFamily="34" charset="0"/>
              </a:rPr>
              <a:t>2 - O evento de seca no sudeste do Brasil em 2014 em um contexto </a:t>
            </a:r>
            <a:r>
              <a:rPr lang="pt-BR" sz="31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histórico</a:t>
            </a:r>
            <a:r>
              <a:rPr lang="pt-BR" sz="4000" dirty="0">
                <a:latin typeface="Nirmala UI" panose="020B0502040204020203" pitchFamily="34" charset="0"/>
                <a:cs typeface="Nirmala UI" panose="020B0502040204020203" pitchFamily="34" charset="0"/>
              </a:rPr>
              <a:t/>
            </a:r>
            <a:br>
              <a:rPr lang="pt-BR" sz="4000" dirty="0">
                <a:latin typeface="Nirmala UI" panose="020B0502040204020203" pitchFamily="34" charset="0"/>
                <a:cs typeface="Nirmala UI" panose="020B0502040204020203" pitchFamily="34" charset="0"/>
              </a:rPr>
            </a:br>
            <a:endParaRPr lang="pt-BR" sz="4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509686" y="3683858"/>
            <a:ext cx="1062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Nirmala UI" panose="020B0502040204020203" pitchFamily="34" charset="0"/>
                <a:cs typeface="Nirmala UI" panose="020B0502040204020203" pitchFamily="34" charset="0"/>
              </a:rPr>
              <a:t>-249,7 mm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309879" y="2430163"/>
            <a:ext cx="199807" cy="13921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94486" y="1589903"/>
            <a:ext cx="428368" cy="4448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14185" y="6392562"/>
            <a:ext cx="3863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Valor médio para a região: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574,3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mm</a:t>
            </a:r>
            <a:endParaRPr lang="pt-BR" sz="16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39425" y="2430162"/>
            <a:ext cx="2601137" cy="18370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073152" y="2430162"/>
            <a:ext cx="199807" cy="13921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965092" y="3918312"/>
            <a:ext cx="1062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-</a:t>
            </a:r>
            <a:r>
              <a:rPr lang="pt-BR" sz="1200" b="1" dirty="0">
                <a:latin typeface="Nirmala UI" panose="020B0502040204020203" pitchFamily="34" charset="0"/>
                <a:cs typeface="Nirmala UI" panose="020B0502040204020203" pitchFamily="34" charset="0"/>
              </a:rPr>
              <a:t>202,1 mm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773297" y="371985"/>
            <a:ext cx="2965622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2014: Déficit </a:t>
            </a:r>
            <a:r>
              <a:rPr lang="pt-BR" sz="1200" dirty="0">
                <a:latin typeface="Nirmala UI" panose="020B0502040204020203" pitchFamily="34" charset="0"/>
                <a:cs typeface="Nirmala UI" panose="020B0502040204020203" pitchFamily="34" charset="0"/>
              </a:rPr>
              <a:t>percentual de 43,5% e uma precipitação padronizada </a:t>
            </a:r>
            <a:r>
              <a:rPr lang="pt-BR" sz="12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anômala </a:t>
            </a:r>
            <a:r>
              <a:rPr lang="pt-BR" sz="1200" dirty="0">
                <a:latin typeface="Nirmala UI" panose="020B0502040204020203" pitchFamily="34" charset="0"/>
                <a:cs typeface="Nirmala UI" panose="020B0502040204020203" pitchFamily="34" charset="0"/>
              </a:rPr>
              <a:t>de -2,54 desvios </a:t>
            </a:r>
            <a:r>
              <a:rPr lang="pt-BR" sz="12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padrões</a:t>
            </a:r>
            <a:endParaRPr lang="pt-BR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72723" y="371984"/>
            <a:ext cx="2965622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2001: Déficit </a:t>
            </a:r>
            <a:r>
              <a:rPr lang="pt-BR" sz="1200" dirty="0">
                <a:latin typeface="Nirmala UI" panose="020B0502040204020203" pitchFamily="34" charset="0"/>
                <a:cs typeface="Nirmala UI" panose="020B0502040204020203" pitchFamily="34" charset="0"/>
              </a:rPr>
              <a:t>percentual de 35,2% </a:t>
            </a:r>
            <a:r>
              <a:rPr lang="pt-BR" sz="12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e </a:t>
            </a:r>
            <a:r>
              <a:rPr lang="pt-BR" sz="1200" dirty="0">
                <a:latin typeface="Nirmala UI" panose="020B0502040204020203" pitchFamily="34" charset="0"/>
                <a:cs typeface="Nirmala UI" panose="020B0502040204020203" pitchFamily="34" charset="0"/>
              </a:rPr>
              <a:t>uma anomalia padronizada de precipitação de -2,05 desvios </a:t>
            </a:r>
            <a:r>
              <a:rPr lang="pt-BR" sz="12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padrões</a:t>
            </a:r>
            <a:endParaRPr lang="pt-BR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8" name="Espaço Reservado para Conteúd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8" y="1589903"/>
            <a:ext cx="8822878" cy="435133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509686" y="4255444"/>
            <a:ext cx="1062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Nirmala UI" panose="020B0502040204020203" pitchFamily="34" charset="0"/>
                <a:cs typeface="Nirmala UI" panose="020B0502040204020203" pitchFamily="34" charset="0"/>
              </a:rPr>
              <a:t>-249,7 mm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8309879" y="3001749"/>
            <a:ext cx="199807" cy="13921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839425" y="3001748"/>
            <a:ext cx="2601137" cy="18370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073152" y="3001748"/>
            <a:ext cx="199807" cy="13921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965092" y="4489898"/>
            <a:ext cx="1062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-</a:t>
            </a:r>
            <a:r>
              <a:rPr lang="pt-BR" sz="1200" b="1" dirty="0">
                <a:latin typeface="Nirmala UI" panose="020B0502040204020203" pitchFamily="34" charset="0"/>
                <a:cs typeface="Nirmala UI" panose="020B0502040204020203" pitchFamily="34" charset="0"/>
              </a:rPr>
              <a:t>202,1 mm</a:t>
            </a: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3756454" y="757881"/>
            <a:ext cx="4553425" cy="823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5013733" y="406439"/>
            <a:ext cx="203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Casos extremos</a:t>
            </a:r>
            <a:endParaRPr lang="pt-BR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087395" y="2108886"/>
            <a:ext cx="650789" cy="6755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76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460" y="409768"/>
            <a:ext cx="11630025" cy="81597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>
                <a:latin typeface="Nirmala UI" panose="020B0502040204020203" pitchFamily="34" charset="0"/>
                <a:cs typeface="Nirmala UI" panose="020B0502040204020203" pitchFamily="34" charset="0"/>
              </a:rPr>
              <a:t/>
            </a:r>
            <a:br>
              <a:rPr lang="pt-BR" sz="4000" dirty="0"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lang="pt-BR" sz="3100" dirty="0">
                <a:latin typeface="Nirmala UI" panose="020B0502040204020203" pitchFamily="34" charset="0"/>
                <a:cs typeface="Nirmala UI" panose="020B0502040204020203" pitchFamily="34" charset="0"/>
              </a:rPr>
              <a:t>3 - Dinâmica em larga </a:t>
            </a:r>
            <a:r>
              <a:rPr lang="pt-BR" sz="31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escala</a:t>
            </a:r>
            <a:r>
              <a:rPr lang="pt-BR" sz="4000" dirty="0">
                <a:latin typeface="Nirmala UI" panose="020B0502040204020203" pitchFamily="34" charset="0"/>
                <a:cs typeface="Nirmala UI" panose="020B0502040204020203" pitchFamily="34" charset="0"/>
              </a:rPr>
              <a:t/>
            </a:r>
            <a:br>
              <a:rPr lang="pt-BR" sz="4000" dirty="0"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lang="pt-BR" sz="4000" dirty="0">
                <a:latin typeface="Nirmala UI" panose="020B0502040204020203" pitchFamily="34" charset="0"/>
                <a:cs typeface="Nirmala UI" panose="020B0502040204020203" pitchFamily="34" charset="0"/>
              </a:rPr>
              <a:t/>
            </a:r>
            <a:br>
              <a:rPr lang="pt-BR" sz="4000" dirty="0">
                <a:latin typeface="Nirmala UI" panose="020B0502040204020203" pitchFamily="34" charset="0"/>
                <a:cs typeface="Nirmala UI" panose="020B0502040204020203" pitchFamily="34" charset="0"/>
              </a:rPr>
            </a:br>
            <a:endParaRPr lang="pt-BR" sz="4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1460" y="1365165"/>
            <a:ext cx="11630025" cy="4924424"/>
          </a:xfrm>
        </p:spPr>
        <p:txBody>
          <a:bodyPr>
            <a:normAutofit/>
          </a:bodyPr>
          <a:lstStyle/>
          <a:p>
            <a:pPr algn="just"/>
            <a:endParaRPr lang="pt-BR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just"/>
            <a:endParaRPr lang="pt-BR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just"/>
            <a:endParaRPr lang="pt-BR" sz="20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09"/>
          <a:stretch/>
        </p:blipFill>
        <p:spPr>
          <a:xfrm>
            <a:off x="1856004" y="1670777"/>
            <a:ext cx="8460936" cy="349744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5801" y="5704814"/>
            <a:ext cx="1196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C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orrelação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simultânea de </a:t>
            </a:r>
            <a:r>
              <a:rPr lang="pt-BR" sz="1600" dirty="0" err="1">
                <a:latin typeface="Nirmala UI" panose="020B0502040204020203" pitchFamily="34" charset="0"/>
                <a:cs typeface="Nirmala UI" panose="020B0502040204020203" pitchFamily="34" charset="0"/>
              </a:rPr>
              <a:t>Spearman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 entre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 precipitação de 1961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a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2014 no verão austral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na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região sudeste do Brasil e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as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temperaturas da superfície do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mar (cores) e com a altura </a:t>
            </a:r>
            <a:r>
              <a:rPr lang="pt-BR" sz="16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geopotencial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em 850 </a:t>
            </a:r>
            <a:r>
              <a:rPr lang="pt-BR" sz="16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hPa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(contornos).</a:t>
            </a:r>
            <a:endParaRPr lang="pt-BR" sz="16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8023654" y="3525796"/>
            <a:ext cx="716692" cy="5354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9852454" y="4151872"/>
            <a:ext cx="716692" cy="5354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8" r="3554" b="49809"/>
          <a:stretch/>
        </p:blipFill>
        <p:spPr>
          <a:xfrm>
            <a:off x="4710796" y="1095635"/>
            <a:ext cx="7192879" cy="4388665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10676238" y="3437576"/>
            <a:ext cx="716692" cy="5354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525974" y="2459101"/>
            <a:ext cx="3674077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Correlação negativa:</a:t>
            </a:r>
          </a:p>
          <a:p>
            <a:pPr algn="ctr"/>
            <a:endParaRPr lang="pt-BR" sz="16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        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TSM                  Precipitação         </a:t>
            </a:r>
          </a:p>
          <a:p>
            <a:endParaRPr lang="pt-BR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       TSM                  Precipitação</a:t>
            </a:r>
          </a:p>
          <a:p>
            <a:endParaRPr lang="pt-BR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7" name="Seta para cima 16"/>
          <p:cNvSpPr/>
          <p:nvPr/>
        </p:nvSpPr>
        <p:spPr>
          <a:xfrm>
            <a:off x="863725" y="3011036"/>
            <a:ext cx="181233" cy="247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/>
          <p:cNvSpPr/>
          <p:nvPr/>
        </p:nvSpPr>
        <p:spPr>
          <a:xfrm>
            <a:off x="2371250" y="3011036"/>
            <a:ext cx="197708" cy="247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>
            <a:off x="863725" y="3562971"/>
            <a:ext cx="197708" cy="247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cima 19"/>
          <p:cNvSpPr/>
          <p:nvPr/>
        </p:nvSpPr>
        <p:spPr>
          <a:xfrm>
            <a:off x="2379487" y="3562970"/>
            <a:ext cx="181233" cy="247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7884849" y="4117128"/>
            <a:ext cx="289972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Altura </a:t>
            </a:r>
            <a:r>
              <a:rPr lang="pt-BR" sz="14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geop</a:t>
            </a:r>
            <a:r>
              <a:rPr lang="pt-BR" sz="1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. </a:t>
            </a:r>
            <a:r>
              <a:rPr lang="pt-BR" sz="1400" dirty="0">
                <a:latin typeface="Nirmala UI" panose="020B0502040204020203" pitchFamily="34" charset="0"/>
                <a:cs typeface="Nirmala UI" panose="020B0502040204020203" pitchFamily="34" charset="0"/>
              </a:rPr>
              <a:t>m</a:t>
            </a:r>
            <a:r>
              <a:rPr lang="pt-BR" sz="1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ais alta – pressão mais alta – subsidência – ausência de precipitação</a:t>
            </a:r>
            <a:endParaRPr lang="pt-BR" sz="14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8" r="3554" b="49809"/>
          <a:stretch/>
        </p:blipFill>
        <p:spPr>
          <a:xfrm>
            <a:off x="309731" y="2292128"/>
            <a:ext cx="7192879" cy="4388665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80084" y="584786"/>
            <a:ext cx="11623591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         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Altura </a:t>
            </a:r>
            <a:r>
              <a:rPr lang="pt-BR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Geop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. Pacífico             Altura </a:t>
            </a:r>
            <a:r>
              <a:rPr lang="pt-BR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geop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. Sudeste           Altura </a:t>
            </a:r>
            <a:r>
              <a:rPr lang="pt-BR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Geop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. Atlântico              Precipitação         </a:t>
            </a:r>
          </a:p>
          <a:p>
            <a:endParaRPr lang="pt-BR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        Altura </a:t>
            </a:r>
            <a:r>
              <a:rPr lang="pt-BR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Geop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. Pacífico            Altura </a:t>
            </a:r>
            <a:r>
              <a:rPr lang="pt-BR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geop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. </a:t>
            </a:r>
            <a:r>
              <a:rPr lang="pt-BR" dirty="0">
                <a:latin typeface="Nirmala UI" panose="020B0502040204020203" pitchFamily="34" charset="0"/>
                <a:cs typeface="Nirmala UI" panose="020B0502040204020203" pitchFamily="34" charset="0"/>
              </a:rPr>
              <a:t>Sudeste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           Altura </a:t>
            </a:r>
            <a:r>
              <a:rPr lang="pt-BR" dirty="0" err="1">
                <a:latin typeface="Nirmala UI" panose="020B0502040204020203" pitchFamily="34" charset="0"/>
                <a:cs typeface="Nirmala UI" panose="020B0502040204020203" pitchFamily="34" charset="0"/>
              </a:rPr>
              <a:t>Geop</a:t>
            </a:r>
            <a:r>
              <a:rPr lang="pt-BR" dirty="0">
                <a:latin typeface="Nirmala UI" panose="020B0502040204020203" pitchFamily="34" charset="0"/>
                <a:cs typeface="Nirmala UI" panose="020B0502040204020203" pitchFamily="34" charset="0"/>
              </a:rPr>
              <a:t>. 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Atlântico              Precipitação</a:t>
            </a:r>
          </a:p>
          <a:p>
            <a:endParaRPr lang="pt-BR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7" name="Seta para cima 16"/>
          <p:cNvSpPr/>
          <p:nvPr/>
        </p:nvSpPr>
        <p:spPr>
          <a:xfrm>
            <a:off x="628939" y="874569"/>
            <a:ext cx="244312" cy="247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/>
          <p:cNvSpPr/>
          <p:nvPr/>
        </p:nvSpPr>
        <p:spPr>
          <a:xfrm>
            <a:off x="9334709" y="874569"/>
            <a:ext cx="266521" cy="247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>
            <a:off x="606730" y="1452952"/>
            <a:ext cx="266521" cy="247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cima 19"/>
          <p:cNvSpPr/>
          <p:nvPr/>
        </p:nvSpPr>
        <p:spPr>
          <a:xfrm>
            <a:off x="6293088" y="1452772"/>
            <a:ext cx="244312" cy="247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/>
          <p:cNvSpPr/>
          <p:nvPr/>
        </p:nvSpPr>
        <p:spPr>
          <a:xfrm>
            <a:off x="6102179" y="4486460"/>
            <a:ext cx="601362" cy="6559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4791740" y="4581597"/>
            <a:ext cx="1022739" cy="11216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6076844" y="5142416"/>
            <a:ext cx="1120345" cy="71039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baixo 21"/>
          <p:cNvSpPr/>
          <p:nvPr/>
        </p:nvSpPr>
        <p:spPr>
          <a:xfrm>
            <a:off x="6281558" y="877704"/>
            <a:ext cx="266521" cy="247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cima 22"/>
          <p:cNvSpPr/>
          <p:nvPr/>
        </p:nvSpPr>
        <p:spPr>
          <a:xfrm>
            <a:off x="9345813" y="1452772"/>
            <a:ext cx="244312" cy="247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6703541" y="4443736"/>
            <a:ext cx="1074831" cy="345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ta para cima 23"/>
          <p:cNvSpPr/>
          <p:nvPr/>
        </p:nvSpPr>
        <p:spPr>
          <a:xfrm>
            <a:off x="3440086" y="874569"/>
            <a:ext cx="244312" cy="247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baixo 24"/>
          <p:cNvSpPr/>
          <p:nvPr/>
        </p:nvSpPr>
        <p:spPr>
          <a:xfrm>
            <a:off x="3428981" y="1382496"/>
            <a:ext cx="266521" cy="247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5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2" t="50901" r="3432"/>
          <a:stretch/>
        </p:blipFill>
        <p:spPr>
          <a:xfrm>
            <a:off x="2380734" y="1342765"/>
            <a:ext cx="6771504" cy="4061727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7957752" y="3501081"/>
            <a:ext cx="897924" cy="5107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058930" y="3674075"/>
            <a:ext cx="1701114" cy="8155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957752" y="4081848"/>
            <a:ext cx="955589" cy="47367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45059" y="5922199"/>
            <a:ext cx="9827742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         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Altura </a:t>
            </a:r>
            <a:r>
              <a:rPr lang="pt-BR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Geop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. Pacífico             Altura </a:t>
            </a:r>
            <a:r>
              <a:rPr lang="pt-BR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geop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. Sudeste           Altura </a:t>
            </a:r>
            <a:r>
              <a:rPr lang="pt-BR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Geop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. Atlântico           TSM</a:t>
            </a:r>
          </a:p>
        </p:txBody>
      </p:sp>
      <p:sp>
        <p:nvSpPr>
          <p:cNvPr id="10" name="Seta para cima 9"/>
          <p:cNvSpPr/>
          <p:nvPr/>
        </p:nvSpPr>
        <p:spPr>
          <a:xfrm>
            <a:off x="1493913" y="6211982"/>
            <a:ext cx="244312" cy="247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7146532" y="6215117"/>
            <a:ext cx="266521" cy="247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cima 12"/>
          <p:cNvSpPr/>
          <p:nvPr/>
        </p:nvSpPr>
        <p:spPr>
          <a:xfrm>
            <a:off x="4305060" y="6211982"/>
            <a:ext cx="244312" cy="247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cima 13"/>
          <p:cNvSpPr/>
          <p:nvPr/>
        </p:nvSpPr>
        <p:spPr>
          <a:xfrm>
            <a:off x="10010213" y="6211981"/>
            <a:ext cx="244312" cy="247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7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2" t="50901" r="3432"/>
          <a:stretch/>
        </p:blipFill>
        <p:spPr>
          <a:xfrm>
            <a:off x="5272215" y="2044984"/>
            <a:ext cx="6771504" cy="4061727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0849233" y="4178931"/>
            <a:ext cx="897924" cy="5107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8950411" y="4335105"/>
            <a:ext cx="1701114" cy="8155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0849233" y="4742878"/>
            <a:ext cx="955589" cy="47367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45059" y="5922199"/>
            <a:ext cx="9827742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         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Altura </a:t>
            </a:r>
            <a:r>
              <a:rPr lang="pt-BR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Geop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. Pacífico             Altura </a:t>
            </a:r>
            <a:r>
              <a:rPr lang="pt-BR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geop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. Sudeste           Altura </a:t>
            </a:r>
            <a:r>
              <a:rPr lang="pt-BR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Geop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. Atlântico           TSM</a:t>
            </a:r>
          </a:p>
        </p:txBody>
      </p:sp>
      <p:sp>
        <p:nvSpPr>
          <p:cNvPr id="10" name="Seta para cima 9"/>
          <p:cNvSpPr/>
          <p:nvPr/>
        </p:nvSpPr>
        <p:spPr>
          <a:xfrm>
            <a:off x="1493913" y="6211982"/>
            <a:ext cx="244312" cy="247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7146532" y="6215117"/>
            <a:ext cx="266521" cy="247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cima 12"/>
          <p:cNvSpPr/>
          <p:nvPr/>
        </p:nvSpPr>
        <p:spPr>
          <a:xfrm>
            <a:off x="4305060" y="6211982"/>
            <a:ext cx="244312" cy="247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cima 13"/>
          <p:cNvSpPr/>
          <p:nvPr/>
        </p:nvSpPr>
        <p:spPr>
          <a:xfrm>
            <a:off x="10010213" y="6211981"/>
            <a:ext cx="244312" cy="247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8" r="3554" b="49809"/>
          <a:stretch/>
        </p:blipFill>
        <p:spPr>
          <a:xfrm>
            <a:off x="150532" y="110364"/>
            <a:ext cx="6085512" cy="3713016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5017825" y="2006857"/>
            <a:ext cx="508780" cy="5141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3994573" y="2081432"/>
            <a:ext cx="865285" cy="8792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4965810" y="2540452"/>
            <a:ext cx="947864" cy="55685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5272215" y="2059492"/>
            <a:ext cx="508780" cy="5141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11072637" y="4196799"/>
            <a:ext cx="508780" cy="49287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8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9" y="622215"/>
            <a:ext cx="8792428" cy="523566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077741" y="2686123"/>
            <a:ext cx="770860" cy="7428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130128" y="3638550"/>
            <a:ext cx="666085" cy="50482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19408930">
            <a:off x="7477725" y="3142562"/>
            <a:ext cx="192679" cy="48640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9328837" y="1336590"/>
            <a:ext cx="259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Anomalias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positivas na região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amazônica;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Anomalias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negativas no sul da América do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Sul;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Transporte de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umidade da Amazônia para o Paraguai, Uruguai e região sul do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Brasil;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Circulação </a:t>
            </a:r>
            <a:r>
              <a:rPr lang="pt-BR" sz="1600" dirty="0" err="1">
                <a:latin typeface="Nirmala UI" panose="020B0502040204020203" pitchFamily="34" charset="0"/>
                <a:cs typeface="Nirmala UI" panose="020B0502040204020203" pitchFamily="34" charset="0"/>
              </a:rPr>
              <a:t>anticiclônica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favorecendo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o transporte de anomalias negativas específicas de umidade do Oceano Atlântico em direção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ao Sudeste.</a:t>
            </a:r>
            <a:endParaRPr lang="pt-BR" sz="16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10" name="Elipse 9"/>
          <p:cNvSpPr/>
          <p:nvPr/>
        </p:nvSpPr>
        <p:spPr>
          <a:xfrm>
            <a:off x="7766253" y="3276600"/>
            <a:ext cx="356522" cy="35242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62" y="194111"/>
            <a:ext cx="7789863" cy="477756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6" y="194111"/>
            <a:ext cx="2459463" cy="441554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11245" y="5424828"/>
            <a:ext cx="11748052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         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Altura </a:t>
            </a:r>
            <a:r>
              <a:rPr lang="pt-BR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Geop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. Pacífico             Altura </a:t>
            </a:r>
            <a:r>
              <a:rPr lang="pt-BR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geop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. </a:t>
            </a:r>
            <a:r>
              <a:rPr lang="pt-BR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Atl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Sul e Nordeste do BR          Altura </a:t>
            </a:r>
            <a:r>
              <a:rPr lang="pt-BR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Geop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. Atlântico em 35ºS      </a:t>
            </a:r>
          </a:p>
        </p:txBody>
      </p:sp>
      <p:sp>
        <p:nvSpPr>
          <p:cNvPr id="9" name="Seta para baixo 11"/>
          <p:cNvSpPr/>
          <p:nvPr/>
        </p:nvSpPr>
        <p:spPr>
          <a:xfrm>
            <a:off x="3644381" y="5706235"/>
            <a:ext cx="266521" cy="247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cima 12"/>
          <p:cNvSpPr/>
          <p:nvPr/>
        </p:nvSpPr>
        <p:spPr>
          <a:xfrm>
            <a:off x="8094490" y="5706234"/>
            <a:ext cx="244312" cy="247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615191" y="5714609"/>
            <a:ext cx="266521" cy="247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7852210" y="1558362"/>
            <a:ext cx="1627070" cy="15607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9479280" y="3407483"/>
            <a:ext cx="1463040" cy="7428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9719341" y="2211455"/>
            <a:ext cx="770860" cy="7428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8725217" y="3119119"/>
            <a:ext cx="356522" cy="35242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9776228" y="2914331"/>
            <a:ext cx="713973" cy="49315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0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62" y="194111"/>
            <a:ext cx="7789863" cy="477756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6" y="194111"/>
            <a:ext cx="2459463" cy="4415541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9479280" y="3407483"/>
            <a:ext cx="1463040" cy="7428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8725217" y="3119119"/>
            <a:ext cx="356522" cy="35242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9776228" y="2914331"/>
            <a:ext cx="713973" cy="49315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321836" y="5019086"/>
            <a:ext cx="1165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P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adrão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ondulatório de nível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superior:  sugere </a:t>
            </a:r>
            <a:r>
              <a:rPr lang="pt-BR" sz="16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teleconexão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apresentando uma estrutura predominantemente barotrópica com o padrão de nível mais baixo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mostrado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na Fig. 3a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Esse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padrão é consistente para o estabelecimento de condições de seca na região sudeste do Brasil, com condições de alta pressão atmosférica sobre esta região, impedindo a formação de nuvens e a precipitação.</a:t>
            </a:r>
          </a:p>
        </p:txBody>
      </p:sp>
    </p:spTree>
    <p:extLst>
      <p:ext uri="{BB962C8B-B14F-4D97-AF65-F5344CB8AC3E}">
        <p14:creationId xmlns:p14="http://schemas.microsoft.com/office/powerpoint/2010/main" val="712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24" y="336550"/>
            <a:ext cx="11849100" cy="815975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Introdução</a:t>
            </a:r>
            <a:endParaRPr lang="pt-BR" sz="4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999" y="1466849"/>
            <a:ext cx="11630025" cy="49244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O verão de 2014 no sudeste do Brasil foi marcado por um grande evento de seca em termos de déficit expressivo de precipitação.</a:t>
            </a:r>
          </a:p>
          <a:p>
            <a:pPr marL="0" indent="0" algn="just">
              <a:buNone/>
            </a:pPr>
            <a:endParaRPr lang="pt-BR" sz="24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Impactos:</a:t>
            </a:r>
          </a:p>
          <a:p>
            <a:pPr marL="0" indent="0" algn="just">
              <a:buNone/>
            </a:pPr>
            <a:endParaRPr lang="pt-BR" sz="24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just"/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água para consumo humano;</a:t>
            </a:r>
          </a:p>
          <a:p>
            <a:pPr algn="just"/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irrigação agrícola; </a:t>
            </a:r>
          </a:p>
          <a:p>
            <a:pPr algn="just"/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produção de energia hidrelétrica;</a:t>
            </a:r>
          </a:p>
          <a:p>
            <a:pPr algn="just"/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produção de alimentos;</a:t>
            </a:r>
          </a:p>
          <a:p>
            <a:pPr algn="just"/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energia.</a:t>
            </a:r>
            <a:endParaRPr lang="pt-BR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696076" y="2605622"/>
            <a:ext cx="4010024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Região mais populosa do Brasil;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70% da eletricidade do Brasil é produzida em usinas hidrelétricas;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Nirmala UI" panose="020B0502040204020203" pitchFamily="34" charset="0"/>
                <a:cs typeface="Nirmala UI" panose="020B0502040204020203" pitchFamily="34" charset="0"/>
              </a:rPr>
              <a:t>U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sinas térmicas;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Nirmala UI" panose="020B0502040204020203" pitchFamily="34" charset="0"/>
                <a:cs typeface="Nirmala UI" panose="020B0502040204020203" pitchFamily="34" charset="0"/>
              </a:rPr>
              <a:t>A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ções governamentais -compreensão da variabilidade climática. </a:t>
            </a:r>
          </a:p>
        </p:txBody>
      </p:sp>
    </p:spTree>
    <p:extLst>
      <p:ext uri="{BB962C8B-B14F-4D97-AF65-F5344CB8AC3E}">
        <p14:creationId xmlns:p14="http://schemas.microsoft.com/office/powerpoint/2010/main" val="3386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0" y="224785"/>
            <a:ext cx="8521496" cy="5377815"/>
          </a:xfrm>
        </p:spPr>
      </p:pic>
      <p:sp>
        <p:nvSpPr>
          <p:cNvPr id="6" name="Elipse 5"/>
          <p:cNvSpPr/>
          <p:nvPr/>
        </p:nvSpPr>
        <p:spPr>
          <a:xfrm>
            <a:off x="7711440" y="3048000"/>
            <a:ext cx="386080" cy="447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 rot="1860229">
            <a:off x="4277497" y="2530830"/>
            <a:ext cx="1097922" cy="49315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 rot="17571555">
            <a:off x="5305910" y="2090504"/>
            <a:ext cx="466403" cy="10696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6132248" y="3088640"/>
            <a:ext cx="2248435" cy="935655"/>
          </a:xfrm>
          <a:custGeom>
            <a:avLst/>
            <a:gdLst>
              <a:gd name="connsiteX0" fmla="*/ 400632 w 2248435"/>
              <a:gd name="connsiteY0" fmla="*/ 0 h 935655"/>
              <a:gd name="connsiteX1" fmla="*/ 105992 w 2248435"/>
              <a:gd name="connsiteY1" fmla="*/ 914400 h 935655"/>
              <a:gd name="connsiteX2" fmla="*/ 1985592 w 2248435"/>
              <a:gd name="connsiteY2" fmla="*/ 640080 h 935655"/>
              <a:gd name="connsiteX3" fmla="*/ 2188792 w 2248435"/>
              <a:gd name="connsiteY3" fmla="*/ 589280 h 93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8435" h="935655">
                <a:moveTo>
                  <a:pt x="400632" y="0"/>
                </a:moveTo>
                <a:cubicBezTo>
                  <a:pt x="121232" y="403860"/>
                  <a:pt x="-158168" y="807720"/>
                  <a:pt x="105992" y="914400"/>
                </a:cubicBezTo>
                <a:cubicBezTo>
                  <a:pt x="370152" y="1021080"/>
                  <a:pt x="1638459" y="694267"/>
                  <a:pt x="1985592" y="640080"/>
                </a:cubicBezTo>
                <a:cubicBezTo>
                  <a:pt x="2332725" y="585893"/>
                  <a:pt x="2260758" y="587586"/>
                  <a:pt x="2188792" y="58928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6146800" y="1157671"/>
            <a:ext cx="1784685" cy="630489"/>
          </a:xfrm>
          <a:custGeom>
            <a:avLst/>
            <a:gdLst>
              <a:gd name="connsiteX0" fmla="*/ 0 w 1784685"/>
              <a:gd name="connsiteY0" fmla="*/ 630489 h 630489"/>
              <a:gd name="connsiteX1" fmla="*/ 934720 w 1784685"/>
              <a:gd name="connsiteY1" fmla="*/ 569 h 630489"/>
              <a:gd name="connsiteX2" fmla="*/ 1696720 w 1784685"/>
              <a:gd name="connsiteY2" fmla="*/ 518729 h 630489"/>
              <a:gd name="connsiteX3" fmla="*/ 1737360 w 1784685"/>
              <a:gd name="connsiteY3" fmla="*/ 559369 h 6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685" h="630489">
                <a:moveTo>
                  <a:pt x="0" y="630489"/>
                </a:moveTo>
                <a:cubicBezTo>
                  <a:pt x="325966" y="324842"/>
                  <a:pt x="651933" y="19196"/>
                  <a:pt x="934720" y="569"/>
                </a:cubicBezTo>
                <a:cubicBezTo>
                  <a:pt x="1217507" y="-18058"/>
                  <a:pt x="1562947" y="425596"/>
                  <a:pt x="1696720" y="518729"/>
                </a:cubicBezTo>
                <a:cubicBezTo>
                  <a:pt x="1830493" y="611862"/>
                  <a:pt x="1783926" y="585615"/>
                  <a:pt x="1737360" y="55936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8195549" y="4929248"/>
            <a:ext cx="3674077" cy="1692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16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endParaRPr lang="pt-BR" sz="16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        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OLR                  Nebulosidade        </a:t>
            </a:r>
          </a:p>
          <a:p>
            <a:endParaRPr lang="pt-BR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       OLR                  Nebulosidade</a:t>
            </a:r>
          </a:p>
          <a:p>
            <a:endParaRPr lang="pt-BR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3" name="Seta para cima 16"/>
          <p:cNvSpPr/>
          <p:nvPr/>
        </p:nvSpPr>
        <p:spPr>
          <a:xfrm>
            <a:off x="8533300" y="5481183"/>
            <a:ext cx="181233" cy="247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baixo 17"/>
          <p:cNvSpPr/>
          <p:nvPr/>
        </p:nvSpPr>
        <p:spPr>
          <a:xfrm>
            <a:off x="10040825" y="5481183"/>
            <a:ext cx="197708" cy="247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baixo 18"/>
          <p:cNvSpPr/>
          <p:nvPr/>
        </p:nvSpPr>
        <p:spPr>
          <a:xfrm>
            <a:off x="8533300" y="6033118"/>
            <a:ext cx="197708" cy="247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cima 19"/>
          <p:cNvSpPr/>
          <p:nvPr/>
        </p:nvSpPr>
        <p:spPr>
          <a:xfrm>
            <a:off x="10049062" y="6033117"/>
            <a:ext cx="181233" cy="247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3016801" y="2033412"/>
            <a:ext cx="236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Circulação de Walker</a:t>
            </a:r>
            <a:endParaRPr lang="pt-BR" sz="1600" b="1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23" y="633112"/>
            <a:ext cx="11849100" cy="815975"/>
          </a:xfrm>
        </p:spPr>
        <p:txBody>
          <a:bodyPr>
            <a:noAutofit/>
          </a:bodyPr>
          <a:lstStyle/>
          <a:p>
            <a:pPr algn="ctr"/>
            <a:r>
              <a:rPr lang="pt-BR" sz="2800" dirty="0">
                <a:latin typeface="Nirmala UI" panose="020B0502040204020203" pitchFamily="34" charset="0"/>
                <a:cs typeface="Nirmala UI" panose="020B0502040204020203" pitchFamily="34" charset="0"/>
              </a:rPr>
              <a:t/>
            </a:r>
            <a:br>
              <a:rPr lang="pt-BR" sz="2800" dirty="0"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lang="pt-BR" sz="2800" dirty="0">
                <a:solidFill>
                  <a:prstClr val="black"/>
                </a:solidFill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4 - Perfis verticais regionais e o papel da alta pressão anômala no Atlântico Sul</a:t>
            </a:r>
            <a:r>
              <a:rPr lang="pt-BR" sz="2800" dirty="0">
                <a:latin typeface="Nirmala UI" panose="020B0502040204020203" pitchFamily="34" charset="0"/>
                <a:cs typeface="Nirmala UI" panose="020B0502040204020203" pitchFamily="34" charset="0"/>
              </a:rPr>
              <a:t/>
            </a:r>
            <a:br>
              <a:rPr lang="pt-BR" sz="2800" dirty="0">
                <a:latin typeface="Nirmala UI" panose="020B0502040204020203" pitchFamily="34" charset="0"/>
                <a:cs typeface="Nirmala UI" panose="020B0502040204020203" pitchFamily="34" charset="0"/>
              </a:rPr>
            </a:br>
            <a:endParaRPr lang="pt-BR" sz="28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9" y="1554480"/>
            <a:ext cx="10927531" cy="454453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913120" y="3799840"/>
            <a:ext cx="5740400" cy="26212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712189" y="3261360"/>
            <a:ext cx="4311411" cy="1692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16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endParaRPr lang="pt-BR" sz="16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        </a:t>
            </a:r>
            <a:r>
              <a:rPr lang="pt-BR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Omega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             Descendente       </a:t>
            </a:r>
          </a:p>
          <a:p>
            <a:endParaRPr lang="pt-BR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       </a:t>
            </a:r>
            <a:r>
              <a:rPr lang="pt-BR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Omega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             Ascendente</a:t>
            </a:r>
          </a:p>
          <a:p>
            <a:endParaRPr lang="pt-BR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Seta para cima 16"/>
          <p:cNvSpPr/>
          <p:nvPr/>
        </p:nvSpPr>
        <p:spPr>
          <a:xfrm>
            <a:off x="7049940" y="3813295"/>
            <a:ext cx="181233" cy="247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17"/>
          <p:cNvSpPr/>
          <p:nvPr/>
        </p:nvSpPr>
        <p:spPr>
          <a:xfrm>
            <a:off x="8557465" y="3813295"/>
            <a:ext cx="197708" cy="247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18"/>
          <p:cNvSpPr/>
          <p:nvPr/>
        </p:nvSpPr>
        <p:spPr>
          <a:xfrm>
            <a:off x="7049940" y="4365230"/>
            <a:ext cx="197708" cy="247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cima 19"/>
          <p:cNvSpPr/>
          <p:nvPr/>
        </p:nvSpPr>
        <p:spPr>
          <a:xfrm>
            <a:off x="8565702" y="4365229"/>
            <a:ext cx="181233" cy="247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966234" y="5333965"/>
            <a:ext cx="5699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Essas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anomalias de velocidade vertical caracterizam uma célula de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circulação regional de </a:t>
            </a:r>
            <a:r>
              <a:rPr lang="pt-BR" sz="1600" b="1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Hadley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conectando a circulação tropical e extratropical, com um ramo ascendente ao sul do ramo de subsidência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do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E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quador</a:t>
            </a:r>
            <a:endParaRPr lang="pt-BR" sz="16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 rot="16200000">
            <a:off x="513082" y="3378202"/>
            <a:ext cx="3362959" cy="9347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83" y="473518"/>
            <a:ext cx="6557043" cy="5561522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 rot="16200000">
            <a:off x="3068326" y="2387602"/>
            <a:ext cx="4389117" cy="152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649446" y="2010361"/>
            <a:ext cx="4043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Essas anomalias de velocidade vertical caracterizam uma célula de circulação regional de </a:t>
            </a:r>
            <a:r>
              <a:rPr lang="pt-BR" sz="1600" b="1" dirty="0">
                <a:latin typeface="Nirmala UI" panose="020B0502040204020203" pitchFamily="34" charset="0"/>
                <a:cs typeface="Nirmala UI" panose="020B0502040204020203" pitchFamily="34" charset="0"/>
              </a:rPr>
              <a:t>Walker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, conectando a circulação da região sudeste do Brasil com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as regiões vizinhas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no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oeste.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789149" y="3995519"/>
            <a:ext cx="4311411" cy="1692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16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endParaRPr lang="pt-BR" sz="16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        </a:t>
            </a:r>
            <a:r>
              <a:rPr lang="pt-BR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Omega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             Descendente       </a:t>
            </a:r>
          </a:p>
          <a:p>
            <a:endParaRPr lang="pt-BR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       </a:t>
            </a:r>
            <a:r>
              <a:rPr lang="pt-BR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Omega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             Ascendente</a:t>
            </a:r>
          </a:p>
          <a:p>
            <a:endParaRPr lang="pt-BR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Seta para cima 16"/>
          <p:cNvSpPr/>
          <p:nvPr/>
        </p:nvSpPr>
        <p:spPr>
          <a:xfrm>
            <a:off x="8126900" y="4547454"/>
            <a:ext cx="181233" cy="247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17"/>
          <p:cNvSpPr/>
          <p:nvPr/>
        </p:nvSpPr>
        <p:spPr>
          <a:xfrm>
            <a:off x="9634425" y="4547454"/>
            <a:ext cx="197708" cy="247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18"/>
          <p:cNvSpPr/>
          <p:nvPr/>
        </p:nvSpPr>
        <p:spPr>
          <a:xfrm>
            <a:off x="8126900" y="5099389"/>
            <a:ext cx="197708" cy="247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cima 19"/>
          <p:cNvSpPr/>
          <p:nvPr/>
        </p:nvSpPr>
        <p:spPr>
          <a:xfrm>
            <a:off x="9642662" y="5099388"/>
            <a:ext cx="181233" cy="247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4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33" y="429068"/>
            <a:ext cx="6672047" cy="567709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190240" y="985520"/>
            <a:ext cx="2641600" cy="4348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406640" y="985520"/>
            <a:ext cx="439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Nirmala UI" panose="020B0502040204020203" pitchFamily="34" charset="0"/>
                <a:cs typeface="Nirmala UI" panose="020B0502040204020203" pitchFamily="34" charset="0"/>
              </a:rPr>
              <a:t>Essas anomalias de velocidade vertical caracterizam uma célula de circulação 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regional de </a:t>
            </a:r>
            <a:r>
              <a:rPr lang="pt-BR" b="1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Hadley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pt-BR" dirty="0">
                <a:latin typeface="Nirmala UI" panose="020B0502040204020203" pitchFamily="34" charset="0"/>
                <a:cs typeface="Nirmala UI" panose="020B0502040204020203" pitchFamily="34" charset="0"/>
              </a:rPr>
              <a:t>conectando a circulação da região sudeste do Brasil 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com </a:t>
            </a:r>
            <a:r>
              <a:rPr lang="pt-BR" dirty="0">
                <a:latin typeface="Nirmala UI" panose="020B0502040204020203" pitchFamily="34" charset="0"/>
                <a:cs typeface="Nirmala UI" panose="020B0502040204020203" pitchFamily="34" charset="0"/>
              </a:rPr>
              <a:t>o sul do Brasil e o Oceano Atlântico 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vizinho.</a:t>
            </a:r>
            <a:endParaRPr lang="pt-BR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995920" y="3749040"/>
            <a:ext cx="3434080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OLR, Pressão, velocidade vertical e continuidade corroborando</a:t>
            </a:r>
            <a:endParaRPr lang="pt-BR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560" y="1571625"/>
            <a:ext cx="11694160" cy="4351338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Conforme descrito na </a:t>
            </a: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sessão 3, </a:t>
            </a:r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durante o verão austral de 2014, um centro de alta pressão em níveis mais baixos (850 </a:t>
            </a:r>
            <a:r>
              <a:rPr lang="pt-BR" sz="2400" dirty="0" err="1">
                <a:latin typeface="Nirmala UI" panose="020B0502040204020203" pitchFamily="34" charset="0"/>
                <a:cs typeface="Nirmala UI" panose="020B0502040204020203" pitchFamily="34" charset="0"/>
              </a:rPr>
              <a:t>hPa</a:t>
            </a:r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) foi estabelecido em torno de 35 ° S, em uma região quente do Oceano Atlântico Sul. O centro de alta pressão atua como uma barreira atmosférica que bloqueia a passagem ou desvia a trajetória do sistema frontal para longe da região sudeste do Brasil</a:t>
            </a: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.</a:t>
            </a:r>
          </a:p>
          <a:p>
            <a:pPr algn="just"/>
            <a:endParaRPr lang="pt-BR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just"/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 partir disso, as figuras seguintes foram geradas:</a:t>
            </a:r>
            <a:endParaRPr lang="pt-BR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4"/>
          <a:stretch/>
        </p:blipFill>
        <p:spPr>
          <a:xfrm>
            <a:off x="563733" y="0"/>
            <a:ext cx="5339227" cy="45299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79"/>
          <a:stretch/>
        </p:blipFill>
        <p:spPr>
          <a:xfrm>
            <a:off x="6390641" y="780882"/>
            <a:ext cx="5364480" cy="553761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373120" y="3048000"/>
            <a:ext cx="599440" cy="355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 rot="20530715">
            <a:off x="9418853" y="3690361"/>
            <a:ext cx="447433" cy="614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65760" y="5005050"/>
            <a:ext cx="5019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Nirmala UI" panose="020B0502040204020203" pitchFamily="34" charset="0"/>
                <a:cs typeface="Nirmala UI" panose="020B0502040204020203" pitchFamily="34" charset="0"/>
              </a:rPr>
              <a:t>A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usência </a:t>
            </a:r>
            <a:r>
              <a:rPr lang="pt-BR" dirty="0">
                <a:latin typeface="Nirmala UI" panose="020B0502040204020203" pitchFamily="34" charset="0"/>
                <a:cs typeface="Nirmala UI" panose="020B0502040204020203" pitchFamily="34" charset="0"/>
              </a:rPr>
              <a:t>de ciclones e sistemas frontais 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- episódios </a:t>
            </a:r>
            <a:r>
              <a:rPr lang="pt-BR" dirty="0">
                <a:latin typeface="Nirmala UI" panose="020B0502040204020203" pitchFamily="34" charset="0"/>
                <a:cs typeface="Nirmala UI" panose="020B0502040204020203" pitchFamily="34" charset="0"/>
              </a:rPr>
              <a:t>da ZCAS raramente 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configurados - precipitação reduzida </a:t>
            </a:r>
          </a:p>
          <a:p>
            <a:endParaRPr lang="pt-BR" sz="16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43"/>
          <a:stretch/>
        </p:blipFill>
        <p:spPr>
          <a:xfrm>
            <a:off x="1190872" y="1357421"/>
            <a:ext cx="10338576" cy="4371975"/>
          </a:xfrm>
        </p:spPr>
      </p:pic>
      <p:sp>
        <p:nvSpPr>
          <p:cNvPr id="6" name="Elipse 5"/>
          <p:cNvSpPr/>
          <p:nvPr/>
        </p:nvSpPr>
        <p:spPr>
          <a:xfrm>
            <a:off x="6543040" y="3850639"/>
            <a:ext cx="1056640" cy="6146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360160" y="5729396"/>
            <a:ext cx="5440680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C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oincide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com o ramo ascendente da circulação de </a:t>
            </a:r>
            <a:r>
              <a:rPr lang="pt-BR" sz="1600" dirty="0" err="1">
                <a:latin typeface="Nirmala UI" panose="020B0502040204020203" pitchFamily="34" charset="0"/>
                <a:cs typeface="Nirmala UI" panose="020B0502040204020203" pitchFamily="34" charset="0"/>
              </a:rPr>
              <a:t>Hadley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 discutido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na Fig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.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6a,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onde foi observado um centro de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anomalia negativa de OLR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(Fig. 4b).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5615" y="5606286"/>
            <a:ext cx="5669280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As nuvens formadas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nessa região atuam como 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fontes de calor </a:t>
            </a:r>
            <a:r>
              <a:rPr lang="pt-BR" sz="1600" dirty="0" err="1">
                <a:latin typeface="Nirmala UI" panose="020B0502040204020203" pitchFamily="34" charset="0"/>
                <a:cs typeface="Nirmala UI" panose="020B0502040204020203" pitchFamily="34" charset="0"/>
              </a:rPr>
              <a:t>extra-tropicais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 capazes de excitar as ondas de </a:t>
            </a:r>
            <a:r>
              <a:rPr lang="pt-BR" sz="1600" dirty="0" err="1">
                <a:latin typeface="Nirmala UI" panose="020B0502040204020203" pitchFamily="34" charset="0"/>
                <a:cs typeface="Nirmala UI" panose="020B0502040204020203" pitchFamily="34" charset="0"/>
              </a:rPr>
              <a:t>Rossby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, levando a respostas remotas em consistência com a região de fonte de ondas de </a:t>
            </a:r>
            <a:r>
              <a:rPr lang="pt-BR" sz="1600" dirty="0" err="1">
                <a:latin typeface="Nirmala UI" panose="020B0502040204020203" pitchFamily="34" charset="0"/>
                <a:cs typeface="Nirmala UI" panose="020B0502040204020203" pitchFamily="34" charset="0"/>
              </a:rPr>
              <a:t>Rossby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 identificada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nessa figura.</a:t>
            </a:r>
            <a:endParaRPr lang="pt-BR" sz="16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435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5 - Análise de ondas de </a:t>
            </a:r>
            <a:r>
              <a:rPr lang="pt-BR" sz="4000" dirty="0" err="1" smtClean="0"/>
              <a:t>Rossby</a:t>
            </a:r>
            <a:endParaRPr lang="pt-BR" sz="4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95615" y="1357421"/>
            <a:ext cx="165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err="1">
                <a:latin typeface="Nirmala UI" panose="020B0502040204020203" pitchFamily="34" charset="0"/>
                <a:cs typeface="Nirmala UI" panose="020B0502040204020203" pitchFamily="34" charset="0"/>
              </a:rPr>
              <a:t>Sardeshmukh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 e </a:t>
            </a:r>
            <a:r>
              <a:rPr lang="pt-BR" sz="16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Hoskins</a:t>
            </a:r>
            <a:r>
              <a:rPr lang="pt-BR" sz="16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pt-BR" sz="16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(1988).</a:t>
            </a:r>
            <a:endParaRPr lang="pt-BR" sz="16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68"/>
          <a:stretch/>
        </p:blipFill>
        <p:spPr>
          <a:xfrm>
            <a:off x="1174897" y="1645920"/>
            <a:ext cx="9797903" cy="393814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14960" y="136624"/>
            <a:ext cx="5862320" cy="12332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A Figura 9a mostra o </a:t>
            </a:r>
            <a:r>
              <a:rPr lang="pt-BR" sz="1400" dirty="0" smtClean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traçador </a:t>
            </a:r>
            <a:r>
              <a:rPr lang="pt-BR" sz="14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da onda de </a:t>
            </a:r>
            <a:r>
              <a:rPr lang="pt-BR" sz="1400" dirty="0" err="1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Rossby</a:t>
            </a:r>
            <a:r>
              <a:rPr lang="pt-BR" sz="14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calculado usando o esquema numérico desenvolvido por Yang e </a:t>
            </a:r>
            <a:r>
              <a:rPr lang="pt-BR" sz="1400" dirty="0" err="1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Hoskins</a:t>
            </a:r>
            <a:r>
              <a:rPr lang="pt-BR" sz="14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(1996) para o número total de ondas K = 3 para um ponto inicial localizado a 135 ° W, 30 ° S (curva preta) e para outro ponto inicial localizado a 130 ° W, 30 ° S (curva azul) para ondas </a:t>
            </a:r>
            <a:r>
              <a:rPr lang="pt-BR" sz="1400" dirty="0" smtClean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estacionárias.</a:t>
            </a:r>
            <a:endParaRPr lang="pt-BR" sz="1400" dirty="0">
              <a:latin typeface="Nirmala UI" panose="020B0502040204020203" pitchFamily="34" charset="0"/>
              <a:ea typeface="Calibri" panose="020F0502020204030204" pitchFamily="34" charset="0"/>
              <a:cs typeface="Nirmala UI" panose="020B0502040204020203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380480" y="98234"/>
            <a:ext cx="5608320" cy="14096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As trajetórias têm uma propagação inicial do sudeste em direção a latitudes mais altas no hemisfério sul, atingindo a latitude em torno de 55 ° S ao redor da ponta sul da América do Sul. Após este ponto, a onda é refratada em direção à região tropical.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960" y="5584067"/>
            <a:ext cx="5115560" cy="8827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dirty="0" smtClean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Esses </a:t>
            </a:r>
            <a:r>
              <a:rPr lang="pt-BR" sz="16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dois pontos iniciais foram localizados na região anteriormente identificada na Fig. 8a como uma importante região fonte de ondas de </a:t>
            </a:r>
            <a:r>
              <a:rPr lang="pt-BR" sz="1600" dirty="0" err="1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Rossby</a:t>
            </a:r>
            <a:r>
              <a:rPr lang="pt-BR" sz="16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699760" y="5584067"/>
            <a:ext cx="6380480" cy="8827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dirty="0" smtClean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Essas </a:t>
            </a:r>
            <a:r>
              <a:rPr lang="pt-BR" sz="16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curvas </a:t>
            </a:r>
            <a:r>
              <a:rPr lang="pt-BR" sz="1600" dirty="0" smtClean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ilustram </a:t>
            </a:r>
            <a:r>
              <a:rPr lang="pt-BR" sz="16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a </a:t>
            </a:r>
            <a:r>
              <a:rPr lang="pt-BR" sz="1600" dirty="0" err="1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teleconexão</a:t>
            </a:r>
            <a:r>
              <a:rPr lang="pt-BR" sz="16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pt-BR" sz="1600" dirty="0" err="1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extra-tropical</a:t>
            </a:r>
            <a:r>
              <a:rPr lang="pt-BR" sz="16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entre o Pacífico e o Atlântico através da onda estacionária de </a:t>
            </a:r>
            <a:r>
              <a:rPr lang="pt-BR" sz="1600" dirty="0" err="1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Rossby</a:t>
            </a:r>
            <a:r>
              <a:rPr lang="pt-BR" sz="16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e estão de acordo com o trem de </a:t>
            </a:r>
            <a:r>
              <a:rPr lang="pt-BR" sz="1600" dirty="0" smtClean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ondas identificado </a:t>
            </a:r>
            <a:r>
              <a:rPr lang="pt-BR" sz="16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anteriormente da Fig. </a:t>
            </a:r>
            <a:r>
              <a:rPr lang="pt-BR" sz="1600" dirty="0" smtClean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4b.</a:t>
            </a:r>
            <a:endParaRPr lang="pt-BR" sz="1600" dirty="0">
              <a:latin typeface="Nirmala UI" panose="020B0502040204020203" pitchFamily="34" charset="0"/>
              <a:ea typeface="Calibri" panose="020F0502020204030204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5" t="31206" r="163" b="32603"/>
          <a:stretch/>
        </p:blipFill>
        <p:spPr>
          <a:xfrm>
            <a:off x="2672080" y="749389"/>
            <a:ext cx="7122160" cy="5300901"/>
          </a:xfrm>
        </p:spPr>
      </p:pic>
      <p:sp>
        <p:nvSpPr>
          <p:cNvPr id="5" name="Retângulo 4"/>
          <p:cNvSpPr/>
          <p:nvPr/>
        </p:nvSpPr>
        <p:spPr>
          <a:xfrm>
            <a:off x="2438400" y="6124416"/>
            <a:ext cx="8219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Regiões em branco são 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desfavoráveis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​​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propagação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ondas de </a:t>
            </a:r>
            <a:r>
              <a:rPr lang="pt-B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Rossby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estacionárias.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442960" y="3810000"/>
            <a:ext cx="1239520" cy="8432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8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9" t="66369" b="540"/>
          <a:stretch/>
        </p:blipFill>
        <p:spPr>
          <a:xfrm>
            <a:off x="1879863" y="1026159"/>
            <a:ext cx="8300457" cy="4663441"/>
          </a:xfrm>
        </p:spPr>
      </p:pic>
      <p:sp>
        <p:nvSpPr>
          <p:cNvPr id="5" name="Retângulo 4"/>
          <p:cNvSpPr/>
          <p:nvPr/>
        </p:nvSpPr>
        <p:spPr>
          <a:xfrm>
            <a:off x="2438400" y="6124416"/>
            <a:ext cx="8219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Regiões em branco são 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desfavoráveis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​​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propagação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ondas de </a:t>
            </a:r>
            <a:r>
              <a:rPr lang="pt-B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Rossby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estacionárias.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376160" y="3556000"/>
            <a:ext cx="2621280" cy="9855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1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24" y="336550"/>
            <a:ext cx="11849100" cy="815975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Introdução</a:t>
            </a:r>
            <a:endParaRPr lang="pt-BR" sz="4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999" y="1447800"/>
            <a:ext cx="11630025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Evento de seca durante </a:t>
            </a:r>
            <a:r>
              <a:rPr lang="pt-BR" dirty="0">
                <a:latin typeface="Nirmala UI" panose="020B0502040204020203" pitchFamily="34" charset="0"/>
                <a:cs typeface="Nirmala UI" panose="020B0502040204020203" pitchFamily="34" charset="0"/>
              </a:rPr>
              <a:t>o verão austral de 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2001:</a:t>
            </a:r>
          </a:p>
          <a:p>
            <a:pPr algn="just"/>
            <a:endParaRPr lang="pt-BR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just"/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São </a:t>
            </a:r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Paulo, Minas Gerais, Rio de Janeiro e Espírito </a:t>
            </a: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Santo; </a:t>
            </a:r>
          </a:p>
          <a:p>
            <a:pPr algn="just"/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Grandes </a:t>
            </a:r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impactos, principalmente para </a:t>
            </a: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o setor energético: o </a:t>
            </a:r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sistema elétrico brasileiro não estava totalmente interconectado para permitir a transferência de energia de uma região para outra. O país enfrentou uma dramática crise de </a:t>
            </a: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eletricidade;</a:t>
            </a:r>
          </a:p>
          <a:p>
            <a:pPr algn="just"/>
            <a:endParaRPr lang="pt-BR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Evento de seca durante o verão austral de 2014:</a:t>
            </a:r>
          </a:p>
          <a:p>
            <a:pPr algn="just"/>
            <a:endParaRPr lang="pt-BR" sz="2400" dirty="0" smtClean="0">
              <a:solidFill>
                <a:schemeClr val="bg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Durante a seca de 2014 na região sudeste, o país evitou outra crise de eletricidade pois já possuía um sistema interconectado em pleno funcionamento. No entanto, uma crise de recursos hídricos foi estabelecida e cidades do estado de São Paulo, incluindo a capital, com uma população de cerca de 12 milhões de pessoas, sofreram escassez de água para consumo humano porque os reservatórios atingiram níveis extremamente baixos.</a:t>
            </a:r>
          </a:p>
          <a:p>
            <a:pPr algn="just"/>
            <a:endParaRPr lang="pt-BR" sz="24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035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6 </a:t>
            </a:r>
            <a:r>
              <a:rPr lang="pt-BR" sz="4000" dirty="0"/>
              <a:t>- </a:t>
            </a:r>
            <a:r>
              <a:rPr lang="pt-BR" sz="4000" dirty="0" smtClean="0"/>
              <a:t>Conclusões</a:t>
            </a:r>
            <a:endParaRPr lang="pt-BR" sz="4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23822" t="16973" r="22040" b="7012"/>
          <a:stretch/>
        </p:blipFill>
        <p:spPr>
          <a:xfrm>
            <a:off x="2645629" y="1026160"/>
            <a:ext cx="6900742" cy="54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23822" t="16973" r="22040" b="7012"/>
          <a:stretch/>
        </p:blipFill>
        <p:spPr>
          <a:xfrm>
            <a:off x="2471762" y="1001332"/>
            <a:ext cx="7389569" cy="583634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97840" y="172720"/>
            <a:ext cx="1094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Fonte de calor na Austrália – Walker </a:t>
            </a:r>
            <a:r>
              <a:rPr lang="pt-BR" dirty="0" smtClean="0"/>
              <a:t>–fonte </a:t>
            </a:r>
            <a:r>
              <a:rPr lang="pt-BR" dirty="0" smtClean="0"/>
              <a:t>de ondas de </a:t>
            </a:r>
            <a:r>
              <a:rPr lang="pt-BR" dirty="0" err="1" smtClean="0"/>
              <a:t>Rossby</a:t>
            </a:r>
            <a:r>
              <a:rPr lang="pt-BR" dirty="0" smtClean="0"/>
              <a:t> –</a:t>
            </a:r>
            <a:r>
              <a:rPr lang="pt-BR" dirty="0"/>
              <a:t>OLR </a:t>
            </a:r>
            <a:r>
              <a:rPr lang="pt-BR" dirty="0" smtClean="0"/>
              <a:t>– </a:t>
            </a:r>
            <a:r>
              <a:rPr lang="pt-BR" dirty="0" err="1" smtClean="0"/>
              <a:t>Hadley</a:t>
            </a:r>
            <a:r>
              <a:rPr lang="pt-BR" dirty="0" smtClean="0"/>
              <a:t> </a:t>
            </a:r>
            <a:r>
              <a:rPr lang="pt-BR" dirty="0" smtClean="0"/>
              <a:t>– </a:t>
            </a:r>
            <a:r>
              <a:rPr lang="pt-BR" dirty="0" err="1"/>
              <a:t>T</a:t>
            </a:r>
            <a:r>
              <a:rPr lang="pt-BR" dirty="0" err="1" smtClean="0"/>
              <a:t>eleconexão</a:t>
            </a:r>
            <a:r>
              <a:rPr lang="pt-BR" dirty="0" smtClean="0"/>
              <a:t> </a:t>
            </a:r>
            <a:r>
              <a:rPr lang="pt-BR" dirty="0" smtClean="0"/>
              <a:t>trópico </a:t>
            </a:r>
            <a:r>
              <a:rPr lang="pt-BR" dirty="0" err="1" smtClean="0"/>
              <a:t>extratrópico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30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23822" t="16973" r="22040" b="7012"/>
          <a:stretch/>
        </p:blipFill>
        <p:spPr>
          <a:xfrm>
            <a:off x="2451442" y="1021652"/>
            <a:ext cx="7389569" cy="583634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68960" y="365760"/>
            <a:ext cx="1094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Onda em forma de U – centros barotrópico – H do </a:t>
            </a:r>
            <a:r>
              <a:rPr lang="pt-BR" dirty="0" err="1" smtClean="0"/>
              <a:t>Atl</a:t>
            </a:r>
            <a:r>
              <a:rPr lang="pt-BR" dirty="0" smtClean="0"/>
              <a:t> bloqueia sistemas – favorece SST+ </a:t>
            </a:r>
            <a:r>
              <a:rPr lang="pt-BR" dirty="0"/>
              <a:t>–</a:t>
            </a:r>
            <a:r>
              <a:rPr lang="pt-BR" dirty="0" smtClean="0"/>
              <a:t> Umidade – menos ZCAS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5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24" y="336550"/>
            <a:ext cx="11849100" cy="815975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Introdução</a:t>
            </a:r>
            <a:endParaRPr lang="pt-BR" sz="4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999" y="1447800"/>
            <a:ext cx="11630025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Evento de seca durante </a:t>
            </a:r>
            <a:r>
              <a:rPr lang="pt-BR" dirty="0">
                <a:latin typeface="Nirmala UI" panose="020B0502040204020203" pitchFamily="34" charset="0"/>
                <a:cs typeface="Nirmala UI" panose="020B0502040204020203" pitchFamily="34" charset="0"/>
              </a:rPr>
              <a:t>o verão austral de </a:t>
            </a: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2001:</a:t>
            </a:r>
          </a:p>
          <a:p>
            <a:pPr algn="just"/>
            <a:endParaRPr lang="pt-BR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just"/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São </a:t>
            </a:r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Paulo, Minas Gerais, Rio de Janeiro e Espírito </a:t>
            </a: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Santo; </a:t>
            </a:r>
          </a:p>
          <a:p>
            <a:pPr algn="just"/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Grandes </a:t>
            </a:r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impactos, principalmente para </a:t>
            </a: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o setor energético: o </a:t>
            </a:r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sistema elétrico brasileiro não estava totalmente interconectado para permitir a transferência de energia de uma região para outra. O país enfrentou uma dramática crise de </a:t>
            </a: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eletricidade;</a:t>
            </a:r>
          </a:p>
          <a:p>
            <a:pPr algn="just"/>
            <a:endParaRPr lang="pt-BR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Evento de seca durante o verão austral de 2014:</a:t>
            </a:r>
          </a:p>
          <a:p>
            <a:pPr algn="just"/>
            <a:endParaRPr lang="pt-BR" sz="24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just"/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Durante a seca de 2014 na região sudeste, o país evitou outra crise de eletricidade pois já possuía um sistema interconectado em pleno funcionamento. No entanto, uma crise de recursos hídricos foi estabelecida e cidades do estado de São Paulo, incluindo a capital, com uma população de cerca de 12 milhões de pessoas, sofreram escassez de água para consumo humano porque os reservatórios atingiram níveis extremamente baixos.</a:t>
            </a:r>
          </a:p>
          <a:p>
            <a:pPr algn="just"/>
            <a:endParaRPr lang="pt-BR" sz="24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24" y="336550"/>
            <a:ext cx="11849100" cy="815975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Introdução</a:t>
            </a:r>
            <a:endParaRPr lang="pt-BR" sz="4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1949" y="1724024"/>
            <a:ext cx="5895976" cy="4860041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O verão austral é a estação onde os maiores volumes de precipitação na região sudeste são experimentados (Grimm, 2003);</a:t>
            </a:r>
          </a:p>
          <a:p>
            <a:pPr algn="just"/>
            <a:endParaRPr lang="pt-BR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just"/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pt-BR" sz="2000" dirty="0">
                <a:latin typeface="Nirmala UI" panose="020B0502040204020203" pitchFamily="34" charset="0"/>
                <a:cs typeface="Nirmala UI" panose="020B0502040204020203" pitchFamily="34" charset="0"/>
              </a:rPr>
              <a:t>S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istemas frontais extratropicais - </a:t>
            </a:r>
            <a:r>
              <a:rPr lang="pt-BR" sz="2000" dirty="0" err="1">
                <a:latin typeface="Nirmala UI" panose="020B0502040204020203" pitchFamily="34" charset="0"/>
                <a:cs typeface="Nirmala UI" panose="020B0502040204020203" pitchFamily="34" charset="0"/>
              </a:rPr>
              <a:t>A</a:t>
            </a:r>
            <a:r>
              <a:rPr lang="pt-BR" sz="20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dvecção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de umidade da região amazônica - Jato de Baixos </a:t>
            </a:r>
            <a:r>
              <a:rPr lang="pt-BR" sz="2000" dirty="0">
                <a:latin typeface="Nirmala UI" panose="020B0502040204020203" pitchFamily="34" charset="0"/>
                <a:cs typeface="Nirmala UI" panose="020B0502040204020203" pitchFamily="34" charset="0"/>
              </a:rPr>
              <a:t>N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íveis (</a:t>
            </a:r>
            <a:r>
              <a:rPr lang="pt-BR" sz="20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Marengo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et al. 2002) - fluxo que circunda a Cordilheira dos Andes na direção sul / sudeste.</a:t>
            </a:r>
          </a:p>
          <a:p>
            <a:pPr algn="just"/>
            <a:endParaRPr lang="pt-BR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just"/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Essa configuração é conhecida como Zona de Convergência do Atlântico Sul (ZCAS) (</a:t>
            </a:r>
            <a:r>
              <a:rPr lang="pt-BR" sz="20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Kodama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1992, 1993; </a:t>
            </a:r>
            <a:r>
              <a:rPr lang="pt-BR" sz="20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Herdies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et al. 2002).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2"/>
          <a:stretch/>
        </p:blipFill>
        <p:spPr>
          <a:xfrm>
            <a:off x="6644368" y="0"/>
            <a:ext cx="5439358" cy="683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24" y="336550"/>
            <a:ext cx="11849100" cy="815975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Introdução</a:t>
            </a:r>
            <a:endParaRPr lang="pt-BR" sz="4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6219" y="1976898"/>
            <a:ext cx="6076951" cy="4456779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latin typeface="Nirmala UI" panose="020B0502040204020203" pitchFamily="34" charset="0"/>
                <a:cs typeface="Nirmala UI" panose="020B0502040204020203" pitchFamily="34" charset="0"/>
              </a:rPr>
              <a:t>Á</a:t>
            </a:r>
            <a:r>
              <a:rPr lang="pt-BR" sz="22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reas dentro da região sudeste apresentaram déficit de precipitação de mais de 300 mm;</a:t>
            </a:r>
          </a:p>
          <a:p>
            <a:pPr algn="just"/>
            <a:endParaRPr lang="pt-BR" sz="22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just"/>
            <a:r>
              <a:rPr lang="pt-BR" sz="2200" dirty="0">
                <a:latin typeface="Nirmala UI" panose="020B0502040204020203" pitchFamily="34" charset="0"/>
                <a:cs typeface="Nirmala UI" panose="020B0502040204020203" pitchFamily="34" charset="0"/>
              </a:rPr>
              <a:t>V</a:t>
            </a:r>
            <a:r>
              <a:rPr lang="pt-BR" sz="22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ários trabalhos nos últimos anos (</a:t>
            </a:r>
            <a:r>
              <a:rPr lang="pt-BR" sz="22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Drumond</a:t>
            </a:r>
            <a:r>
              <a:rPr lang="pt-BR" sz="22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e </a:t>
            </a:r>
            <a:r>
              <a:rPr lang="pt-BR" sz="22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Ambrizzi</a:t>
            </a:r>
            <a:r>
              <a:rPr lang="pt-BR" sz="22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2005; Grimm et al. 2007; Grimm e </a:t>
            </a:r>
            <a:r>
              <a:rPr lang="pt-BR" sz="22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Zilli</a:t>
            </a:r>
            <a:r>
              <a:rPr lang="pt-BR" sz="22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2009 ; </a:t>
            </a:r>
            <a:r>
              <a:rPr lang="pt-BR" sz="22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Bombardi</a:t>
            </a:r>
            <a:r>
              <a:rPr lang="pt-BR" sz="22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et al. 2013). 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No entanto, ainda há a necessidade de estudos associados às secas nessa região.</a:t>
            </a:r>
            <a:endParaRPr lang="pt-BR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3"/>
          <a:stretch/>
        </p:blipFill>
        <p:spPr>
          <a:xfrm>
            <a:off x="6816015" y="-24480"/>
            <a:ext cx="5375985" cy="688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24" y="336550"/>
            <a:ext cx="11849100" cy="815975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Objetivos</a:t>
            </a:r>
            <a:endParaRPr lang="pt-BR" sz="4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999" y="1857376"/>
            <a:ext cx="11630025" cy="492442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Diagnosticar as condições de precipitação observadas no verão austral (janeiro a março) sobre a região sudeste do Brasil definidas pelo retângulo na </a:t>
            </a: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Fig.1;</a:t>
            </a:r>
          </a:p>
          <a:p>
            <a:pPr marL="0" indent="0" algn="just">
              <a:buNone/>
            </a:pPr>
            <a:endParaRPr lang="pt-BR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just"/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Analisar a circulação oceânica e atmosférica observada e investigar mecanismos regionais e possíveis padrões de </a:t>
            </a:r>
            <a:r>
              <a:rPr lang="pt-BR" sz="2400" dirty="0" err="1">
                <a:latin typeface="Nirmala UI" panose="020B0502040204020203" pitchFamily="34" charset="0"/>
                <a:cs typeface="Nirmala UI" panose="020B0502040204020203" pitchFamily="34" charset="0"/>
              </a:rPr>
              <a:t>teleconexão</a:t>
            </a:r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 oceânica e atmosférica associados </a:t>
            </a: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 esse evento;</a:t>
            </a:r>
          </a:p>
          <a:p>
            <a:pPr algn="just"/>
            <a:endParaRPr lang="pt-BR" sz="24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just"/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Propor uma estrutura esquemática </a:t>
            </a: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dos padrões responsáveis pela ocorrência </a:t>
            </a:r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da </a:t>
            </a: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seca.</a:t>
            </a:r>
          </a:p>
        </p:txBody>
      </p:sp>
    </p:spTree>
    <p:extLst>
      <p:ext uri="{BB962C8B-B14F-4D97-AF65-F5344CB8AC3E}">
        <p14:creationId xmlns:p14="http://schemas.microsoft.com/office/powerpoint/2010/main" val="14441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24" y="336550"/>
            <a:ext cx="11849100" cy="815975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Apresentação dos resultados</a:t>
            </a:r>
            <a:endParaRPr lang="pt-BR" sz="4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999" y="1857376"/>
            <a:ext cx="11630025" cy="4924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2 - O evento de seca no sudeste do Brasil em 2014 em um contexto histórico;</a:t>
            </a:r>
          </a:p>
          <a:p>
            <a:pPr marL="0" indent="0" algn="just">
              <a:buNone/>
            </a:pPr>
            <a:endParaRPr lang="pt-BR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3 - </a:t>
            </a:r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Dinâmica em larga </a:t>
            </a: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escala;</a:t>
            </a:r>
          </a:p>
          <a:p>
            <a:pPr marL="0" indent="0" algn="just">
              <a:buNone/>
            </a:pPr>
            <a:endParaRPr lang="pt-BR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pPr marL="0" indent="0" algn="just">
              <a:buNone/>
            </a:pPr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4 </a:t>
            </a: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- Perfis </a:t>
            </a:r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verticais regionais e o papel da alta pressão </a:t>
            </a: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anômala </a:t>
            </a:r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no Atlântico </a:t>
            </a: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Sul;</a:t>
            </a:r>
          </a:p>
          <a:p>
            <a:pPr marL="0" indent="0" algn="just">
              <a:buNone/>
            </a:pPr>
            <a:endParaRPr lang="pt-BR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5 </a:t>
            </a: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- Análise </a:t>
            </a:r>
            <a:r>
              <a:rPr lang="pt-BR" sz="2400" dirty="0">
                <a:latin typeface="Nirmala UI" panose="020B0502040204020203" pitchFamily="34" charset="0"/>
                <a:cs typeface="Nirmala UI" panose="020B0502040204020203" pitchFamily="34" charset="0"/>
              </a:rPr>
              <a:t>de ondas de </a:t>
            </a:r>
            <a:r>
              <a:rPr lang="pt-BR" sz="24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Rossby</a:t>
            </a:r>
            <a:r>
              <a:rPr lang="pt-BR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3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23" y="633112"/>
            <a:ext cx="11849100" cy="815975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4000" dirty="0">
                <a:latin typeface="Nirmala UI" panose="020B0502040204020203" pitchFamily="34" charset="0"/>
                <a:cs typeface="Nirmala UI" panose="020B0502040204020203" pitchFamily="34" charset="0"/>
              </a:rPr>
              <a:t/>
            </a:r>
            <a:br>
              <a:rPr lang="pt-BR" sz="4000" dirty="0"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lang="pt-BR" sz="3100" dirty="0">
                <a:latin typeface="Nirmala UI" panose="020B0502040204020203" pitchFamily="34" charset="0"/>
                <a:cs typeface="Nirmala UI" panose="020B0502040204020203" pitchFamily="34" charset="0"/>
              </a:rPr>
              <a:t>2 - O evento de seca no sudeste do Brasil em 2014 em um contexto </a:t>
            </a:r>
            <a:r>
              <a:rPr lang="pt-BR" sz="31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histórico</a:t>
            </a:r>
            <a:r>
              <a:rPr lang="pt-BR" sz="4000" dirty="0">
                <a:latin typeface="Nirmala UI" panose="020B0502040204020203" pitchFamily="34" charset="0"/>
                <a:cs typeface="Nirmala UI" panose="020B0502040204020203" pitchFamily="34" charset="0"/>
              </a:rPr>
              <a:t/>
            </a:r>
            <a:br>
              <a:rPr lang="pt-BR" sz="4000" dirty="0">
                <a:latin typeface="Nirmala UI" panose="020B0502040204020203" pitchFamily="34" charset="0"/>
                <a:cs typeface="Nirmala UI" panose="020B0502040204020203" pitchFamily="34" charset="0"/>
              </a:rPr>
            </a:br>
            <a:endParaRPr lang="pt-BR" sz="4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1461" y="2246614"/>
            <a:ext cx="11630025" cy="4924424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Nirmala UI" panose="020B0502040204020203" pitchFamily="34" charset="0"/>
                <a:cs typeface="Nirmala UI" panose="020B0502040204020203" pitchFamily="34" charset="0"/>
              </a:rPr>
              <a:t>S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éries </a:t>
            </a:r>
            <a:r>
              <a:rPr lang="pt-BR" sz="2000" dirty="0">
                <a:latin typeface="Nirmala UI" panose="020B0502040204020203" pitchFamily="34" charset="0"/>
                <a:cs typeface="Nirmala UI" panose="020B0502040204020203" pitchFamily="34" charset="0"/>
              </a:rPr>
              <a:t>temporais de precipitação de 1961 a 2014 da rede de estações meteorológicas observadas do 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CPTEC, do INPE, do INMET e de </a:t>
            </a:r>
            <a:r>
              <a:rPr lang="pt-BR" sz="2000" dirty="0">
                <a:latin typeface="Nirmala UI" panose="020B0502040204020203" pitchFamily="34" charset="0"/>
                <a:cs typeface="Nirmala UI" panose="020B0502040204020203" pitchFamily="34" charset="0"/>
              </a:rPr>
              <a:t>escritórios regionais de 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Meteorologia </a:t>
            </a:r>
            <a:r>
              <a:rPr lang="pt-BR" sz="2000" dirty="0">
                <a:latin typeface="Nirmala UI" panose="020B0502040204020203" pitchFamily="34" charset="0"/>
                <a:cs typeface="Nirmala UI" panose="020B0502040204020203" pitchFamily="34" charset="0"/>
              </a:rPr>
              <a:t>em todo o 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Brasil</a:t>
            </a:r>
            <a:r>
              <a:rPr lang="pt-BR" sz="2000" dirty="0">
                <a:latin typeface="Nirmala UI" panose="020B0502040204020203" pitchFamily="34" charset="0"/>
                <a:cs typeface="Nirmala UI" panose="020B0502040204020203" pitchFamily="34" charset="0"/>
              </a:rPr>
              <a:t>;</a:t>
            </a:r>
            <a:endParaRPr lang="pt-BR" sz="20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 algn="just">
              <a:buNone/>
            </a:pPr>
            <a:endParaRPr lang="pt-BR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just"/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Todos </a:t>
            </a:r>
            <a:r>
              <a:rPr lang="pt-BR" sz="2000" dirty="0">
                <a:latin typeface="Nirmala UI" panose="020B0502040204020203" pitchFamily="34" charset="0"/>
                <a:cs typeface="Nirmala UI" panose="020B0502040204020203" pitchFamily="34" charset="0"/>
              </a:rPr>
              <a:t>os dados disponíveis da estação foram 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interpolados </a:t>
            </a:r>
            <a:r>
              <a:rPr lang="pt-BR" sz="2000" dirty="0">
                <a:latin typeface="Nirmala UI" panose="020B0502040204020203" pitchFamily="34" charset="0"/>
                <a:cs typeface="Nirmala UI" panose="020B0502040204020203" pitchFamily="34" charset="0"/>
              </a:rPr>
              <a:t>para uma grade regular de 0,25 ° 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de </a:t>
            </a:r>
            <a:r>
              <a:rPr lang="pt-BR" sz="2000" dirty="0">
                <a:latin typeface="Nirmala UI" panose="020B0502040204020203" pitchFamily="34" charset="0"/>
                <a:cs typeface="Nirmala UI" panose="020B0502040204020203" pitchFamily="34" charset="0"/>
              </a:rPr>
              <a:t>latitude e 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longitude;</a:t>
            </a:r>
          </a:p>
          <a:p>
            <a:pPr marL="0" indent="0" algn="just">
              <a:buNone/>
            </a:pPr>
            <a:endParaRPr lang="pt-BR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just"/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Feita a média </a:t>
            </a:r>
            <a:r>
              <a:rPr lang="pt-BR" sz="2000" dirty="0">
                <a:latin typeface="Nirmala UI" panose="020B0502040204020203" pitchFamily="34" charset="0"/>
                <a:cs typeface="Nirmala UI" panose="020B0502040204020203" pitchFamily="34" charset="0"/>
              </a:rPr>
              <a:t>na área 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do retângulo e calculada a anomalia </a:t>
            </a:r>
            <a:r>
              <a:rPr lang="pt-BR" sz="2000" dirty="0">
                <a:latin typeface="Nirmala UI" panose="020B0502040204020203" pitchFamily="34" charset="0"/>
                <a:cs typeface="Nirmala UI" panose="020B0502040204020203" pitchFamily="34" charset="0"/>
              </a:rPr>
              <a:t>(Fig. 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1a);</a:t>
            </a:r>
          </a:p>
          <a:p>
            <a:pPr marL="0" indent="0" algn="just">
              <a:buNone/>
            </a:pPr>
            <a:endParaRPr lang="pt-BR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just"/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Validação </a:t>
            </a:r>
            <a:r>
              <a:rPr lang="pt-BR" sz="2000" dirty="0">
                <a:latin typeface="Nirmala UI" panose="020B0502040204020203" pitchFamily="34" charset="0"/>
                <a:cs typeface="Nirmala UI" panose="020B0502040204020203" pitchFamily="34" charset="0"/>
              </a:rPr>
              <a:t>com o conjunto 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de dados do GPCC (Schneider </a:t>
            </a:r>
            <a:r>
              <a:rPr lang="pt-BR" sz="2000" dirty="0">
                <a:latin typeface="Nirmala UI" panose="020B0502040204020203" pitchFamily="34" charset="0"/>
                <a:cs typeface="Nirmala UI" panose="020B0502040204020203" pitchFamily="34" charset="0"/>
              </a:rPr>
              <a:t>et al. 2014) 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- correlação </a:t>
            </a:r>
            <a:r>
              <a:rPr lang="pt-BR" sz="2000" dirty="0">
                <a:latin typeface="Nirmala UI" panose="020B0502040204020203" pitchFamily="34" charset="0"/>
                <a:cs typeface="Nirmala UI" panose="020B0502040204020203" pitchFamily="34" charset="0"/>
              </a:rPr>
              <a:t>de 0,89 entre os dois conjuntos de </a:t>
            </a:r>
            <a:r>
              <a:rPr lang="pt-BR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dados;</a:t>
            </a:r>
          </a:p>
          <a:p>
            <a:pPr algn="just"/>
            <a:endParaRPr lang="pt-BR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just"/>
            <a:endParaRPr lang="pt-BR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just"/>
            <a:endParaRPr lang="pt-BR" sz="20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1607</Words>
  <Application>Microsoft Office PowerPoint</Application>
  <PresentationFormat>Widescreen</PresentationFormat>
  <Paragraphs>156</Paragraphs>
  <Slides>32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Nirmala UI</vt:lpstr>
      <vt:lpstr>Times New Roman</vt:lpstr>
      <vt:lpstr>Tema do Office</vt:lpstr>
      <vt:lpstr>Apresentação do PowerPoint</vt:lpstr>
      <vt:lpstr>Introdução</vt:lpstr>
      <vt:lpstr>Introdução</vt:lpstr>
      <vt:lpstr>Introdução</vt:lpstr>
      <vt:lpstr>Introdução</vt:lpstr>
      <vt:lpstr>Introdução</vt:lpstr>
      <vt:lpstr>Objetivos</vt:lpstr>
      <vt:lpstr>Apresentação dos resultados</vt:lpstr>
      <vt:lpstr> 2 - O evento de seca no sudeste do Brasil em 2014 em um contexto histórico </vt:lpstr>
      <vt:lpstr> 2 - O evento de seca no sudeste do Brasil em 2014 em um contexto histórico </vt:lpstr>
      <vt:lpstr>Apresentação do PowerPoint</vt:lpstr>
      <vt:lpstr> 3 - Dinâmica em larga escala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4 - Perfis verticais regionais e o papel da alta pressão anômala no Atlântico Sul </vt:lpstr>
      <vt:lpstr>Apresentação do PowerPoint</vt:lpstr>
      <vt:lpstr>Apresentação do PowerPoint</vt:lpstr>
      <vt:lpstr>Apresentação do PowerPoint</vt:lpstr>
      <vt:lpstr>Apresentação do PowerPoint</vt:lpstr>
      <vt:lpstr>5 - Análise de ondas de Rossby</vt:lpstr>
      <vt:lpstr>Apresentação do PowerPoint</vt:lpstr>
      <vt:lpstr>Apresentação do PowerPoint</vt:lpstr>
      <vt:lpstr>Apresentação do PowerPoint</vt:lpstr>
      <vt:lpstr>6 - Conclusões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pelissaroelen@outlook.com</dc:creator>
  <cp:lastModifiedBy>pelissaroelen@outlook.com</cp:lastModifiedBy>
  <cp:revision>63</cp:revision>
  <dcterms:created xsi:type="dcterms:W3CDTF">2019-09-08T23:07:40Z</dcterms:created>
  <dcterms:modified xsi:type="dcterms:W3CDTF">2019-09-16T14:32:35Z</dcterms:modified>
</cp:coreProperties>
</file>