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91" r:id="rId4"/>
    <p:sldId id="284" r:id="rId5"/>
    <p:sldId id="292" r:id="rId6"/>
    <p:sldId id="285" r:id="rId7"/>
    <p:sldId id="286" r:id="rId8"/>
    <p:sldId id="293" r:id="rId9"/>
    <p:sldId id="287" r:id="rId10"/>
    <p:sldId id="289" r:id="rId11"/>
    <p:sldId id="290" r:id="rId12"/>
    <p:sldId id="294" r:id="rId13"/>
    <p:sldId id="295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F3FA"/>
    <a:srgbClr val="E7F0F9"/>
    <a:srgbClr val="E4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483" autoAdjust="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7FA39-C561-43F4-85CE-6A1B237F6236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967F7-AA02-4659-B670-6E274AD705D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21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3EF5-C26F-4BC2-B4C2-E40622649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93953-E1E8-4365-A740-B74249856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6F7E9-DF84-4018-9847-3E3618F0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6279-699A-4B9A-8F8F-26323FE1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5C4BA-CDCF-4967-8A85-4444F2F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9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6804-31D3-4F6A-AD6E-A82D350E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DA008-8A3C-4F29-B2F0-46F649438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539-22E3-42E6-9EAF-3C31AC62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E5F6-BED6-481F-A88F-DF63083F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805E-C05E-493C-BC14-72455D6C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94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D7F72-5034-440F-B4E7-14C720E46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983F1-5269-4AD4-9E2D-41E42FE4D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EFF44-3938-4A55-B115-49CEEBC9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7E46D-C2B3-4C63-A0EE-679AF218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6075-26DA-4E15-868F-FFC5F674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4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1ACA-3436-496C-9E2E-95E3B7F1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38F57-BEB0-454A-A614-FD3D3ABF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AFE19-FC19-4D95-81D9-273FCB39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33D4A-36DA-4256-834E-7F49CFF5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0F97F-05CC-4CCC-890E-A12C7EA9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11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E599-2DE4-4417-9E1E-0440EF2A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EBE3E-A7D8-4476-9B47-15430DDB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00DBD-0FCF-4A34-B8CE-7FC9C4A6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5909A-2E69-41E1-86F3-43096243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8A55-E167-476D-84A7-155A27750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44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87D8-D22F-402F-9665-35420289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6A3F0-720F-4FB3-A5E6-912313AB1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6EC40-F489-4C22-AE09-DD4956C3B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EF16E-E1A1-4BA9-8A79-62E5067A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5500E-F508-4865-8852-587E900E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EB007-DF96-4880-807C-F9D397CB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0A50-1C1A-4609-9081-B1A24B82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1557-6CA7-4D1F-8421-1539DFA07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141FE-88A4-4C2F-B9B1-DC8D18439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63DD-660B-47A6-8738-3E230D299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312C0-EA01-417F-9884-97F02A7F0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8AB4D-4162-40A4-9F22-97FA3960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55817B-F2CE-40D4-BF9E-59AFEC34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95B72-C860-499C-8332-5EC58708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76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35657-6FA5-4B97-97AC-A307B99D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BFAB6-7D65-40AF-A99D-3A73F5D36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2AE04-5949-42DE-A169-CD800339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5FA94-3308-446D-AF13-13458575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06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E4BAC-7405-4288-A5CB-0B3305A9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366E6-9684-4A50-B9D6-05355FB6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23148-AD8A-4C82-9B8A-F4110B70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98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15294-3080-4D7E-8861-9913D903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5C10-DF8C-457A-B08A-F3A50131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E03D2-9BBC-40FD-9BED-CA8036E1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93BD4-16F9-4985-ABC6-DED8BEBF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4507E-BA0D-4D59-8654-ACA2CCF3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AEF36-5553-4019-94B8-1822505B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64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3BCD-76A6-4B6C-A944-A2DCA293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F153B-8EB8-4AA6-A770-4D7BB4F99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5CAED-CE90-41DA-A880-A45F8DA80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04A58-9C62-4E55-B0FA-6C028A50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F4B7-A2E1-4B08-A729-78B115B745B6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72C33-EB5C-47BD-9B19-A11B5FE3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6CC5-8353-400A-BA85-BE3FFDD3A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44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5B6A5-0A81-4448-830A-66284F5B0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3AC7C-CDB0-4443-B74F-689EC9C26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2C1D8-D48A-4257-8220-77016CA67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F4B7-A2E1-4B08-A729-78B115B745B6}" type="datetimeFigureOut">
              <a:rPr lang="pt-BR" smtClean="0"/>
              <a:t>17/09/2019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EB136-39CD-40FF-A985-2EE5BE6CB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D42F-89AC-4E54-AA26-E1EA94F57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F174-F061-43DF-A878-6137DFD92F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1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C95E30-5805-4EB0-9DC4-7D9B7D5D2E5E}"/>
              </a:ext>
            </a:extLst>
          </p:cNvPr>
          <p:cNvSpPr txBox="1">
            <a:spLocks/>
          </p:cNvSpPr>
          <p:nvPr/>
        </p:nvSpPr>
        <p:spPr>
          <a:xfrm>
            <a:off x="233264" y="192124"/>
            <a:ext cx="11725472" cy="809152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0070C0"/>
                </a:solidFill>
                <a:latin typeface="Trebuchet MS" panose="020B0603020202020204" pitchFamily="34" charset="0"/>
              </a:rPr>
              <a:t>EXPLORING THE IMPACTS OF THE TROPICAL PACIFIC SST ON THE PRECIPITATION PATTERNS OVER SOUTH AMERCIA DURING ENSO PERIODS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F6E9673-E849-40AF-8271-B1E921620783}"/>
              </a:ext>
            </a:extLst>
          </p:cNvPr>
          <p:cNvSpPr txBox="1">
            <a:spLocks/>
          </p:cNvSpPr>
          <p:nvPr/>
        </p:nvSpPr>
        <p:spPr>
          <a:xfrm>
            <a:off x="3262356" y="2305564"/>
            <a:ext cx="5196230" cy="4204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Caio Augusto dos Santos Coelho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A8CDDC7-7FE0-4AF0-9960-534FCB9EFEC9}"/>
              </a:ext>
            </a:extLst>
          </p:cNvPr>
          <p:cNvSpPr txBox="1">
            <a:spLocks/>
          </p:cNvSpPr>
          <p:nvPr/>
        </p:nvSpPr>
        <p:spPr>
          <a:xfrm>
            <a:off x="233264" y="1098165"/>
            <a:ext cx="11725472" cy="809151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b="1" dirty="0">
                <a:latin typeface="Trebuchet MS" panose="020B0603020202020204" pitchFamily="34" charset="0"/>
              </a:rPr>
              <a:t>Explorando os impactos da TSM do Pacífico Tropical sobre os Padrões de Precipitação da América do Sul durante períodos ENOS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AB8531-4BE4-4BC5-A871-436DB4BB67F7}"/>
              </a:ext>
            </a:extLst>
          </p:cNvPr>
          <p:cNvSpPr txBox="1">
            <a:spLocks/>
          </p:cNvSpPr>
          <p:nvPr/>
        </p:nvSpPr>
        <p:spPr>
          <a:xfrm>
            <a:off x="4405778" y="3458201"/>
            <a:ext cx="3352732" cy="4204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5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Cíntia </a:t>
            </a:r>
            <a:r>
              <a:rPr lang="pt-BR" sz="2500" dirty="0" err="1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Bertacchi</a:t>
            </a:r>
            <a:r>
              <a:rPr lang="pt-BR" sz="25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sz="2500" dirty="0" err="1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Uvo</a:t>
            </a:r>
            <a:endParaRPr lang="pt-BR" sz="25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01019-33F6-4095-AF63-550FF0CF17DD}"/>
              </a:ext>
            </a:extLst>
          </p:cNvPr>
          <p:cNvSpPr/>
          <p:nvPr/>
        </p:nvSpPr>
        <p:spPr>
          <a:xfrm>
            <a:off x="4202159" y="3787608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Lunds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Universitet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Lund, Sweden</a:t>
            </a:r>
            <a:endParaRPr lang="pt-B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4E7A82-D6A3-44EA-9EC0-9B9D956D55E7}"/>
              </a:ext>
            </a:extLst>
          </p:cNvPr>
          <p:cNvSpPr/>
          <p:nvPr/>
        </p:nvSpPr>
        <p:spPr>
          <a:xfrm>
            <a:off x="3028292" y="4658787"/>
            <a:ext cx="6135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Departamento de Ciências Atmosféricas, IAG, Universidade de São Paulo, São Paulo-SP, Brasil</a:t>
            </a:r>
            <a:endParaRPr lang="pt-BR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3331978-B551-4A0A-9347-DE69C9CE4568}"/>
              </a:ext>
            </a:extLst>
          </p:cNvPr>
          <p:cNvSpPr txBox="1">
            <a:spLocks/>
          </p:cNvSpPr>
          <p:nvPr/>
        </p:nvSpPr>
        <p:spPr>
          <a:xfrm>
            <a:off x="13853" y="5629168"/>
            <a:ext cx="12136582" cy="646331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COELHO, C. A. S.; UVO, C. B.; AMBRIZZI, T. Exploring the impacts of the tropical Pacific SST on the precipitation patterns over South America during ENSO periods.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Theoretical and applied climatology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v. 71, n. 3-4, p. 185-197, 2002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A11D15-D1A9-4B6C-AE60-62DA377E483D}"/>
              </a:ext>
            </a:extLst>
          </p:cNvPr>
          <p:cNvSpPr/>
          <p:nvPr/>
        </p:nvSpPr>
        <p:spPr>
          <a:xfrm>
            <a:off x="2905751" y="2633188"/>
            <a:ext cx="6135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Departamento de Ciências Atmosféricas, IAG, Universidade de São Paulo, São Paulo-SP, Brasil</a:t>
            </a:r>
            <a:endParaRPr lang="pt-B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A2A617-A617-4F5F-8775-D9B8F61ECB34}"/>
              </a:ext>
            </a:extLst>
          </p:cNvPr>
          <p:cNvSpPr/>
          <p:nvPr/>
        </p:nvSpPr>
        <p:spPr>
          <a:xfrm>
            <a:off x="13853" y="6419647"/>
            <a:ext cx="4322617" cy="3325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853163-3A4E-4021-AA3A-CA4C6DE3228D}"/>
              </a:ext>
            </a:extLst>
          </p:cNvPr>
          <p:cNvSpPr/>
          <p:nvPr/>
        </p:nvSpPr>
        <p:spPr>
          <a:xfrm>
            <a:off x="7827818" y="6419646"/>
            <a:ext cx="4322617" cy="33250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ABC911-A271-4355-8692-CAA733D4DCD6}"/>
              </a:ext>
            </a:extLst>
          </p:cNvPr>
          <p:cNvSpPr/>
          <p:nvPr/>
        </p:nvSpPr>
        <p:spPr>
          <a:xfrm>
            <a:off x="4419635" y="6419646"/>
            <a:ext cx="3352732" cy="332508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AE8A4C4-8153-431E-B315-82F16DB80D09}"/>
              </a:ext>
            </a:extLst>
          </p:cNvPr>
          <p:cNvSpPr txBox="1">
            <a:spLocks/>
          </p:cNvSpPr>
          <p:nvPr/>
        </p:nvSpPr>
        <p:spPr>
          <a:xfrm>
            <a:off x="4447313" y="6419646"/>
            <a:ext cx="3352732" cy="3325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4">
                <a:lumMod val="20000"/>
                <a:lumOff val="80000"/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Aluno</a:t>
            </a:r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Andre Medeiros Rocha</a:t>
            </a:r>
            <a:endParaRPr lang="pt-BR" sz="1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FDC8B1-5F0B-4287-BA9D-92BD76FD28D8}"/>
              </a:ext>
            </a:extLst>
          </p:cNvPr>
          <p:cNvSpPr/>
          <p:nvPr/>
        </p:nvSpPr>
        <p:spPr>
          <a:xfrm>
            <a:off x="4765468" y="4276112"/>
            <a:ext cx="24159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Tércio </a:t>
            </a:r>
            <a:r>
              <a:rPr lang="pt-BR" sz="2500" dirty="0" err="1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Ambrizzi</a:t>
            </a:r>
            <a:endParaRPr lang="pt-BR" sz="25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7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C05CA2-3E69-466A-BEB9-DB685D47FCE2}"/>
              </a:ext>
            </a:extLst>
          </p:cNvPr>
          <p:cNvSpPr/>
          <p:nvPr/>
        </p:nvSpPr>
        <p:spPr>
          <a:xfrm>
            <a:off x="944468" y="55293"/>
            <a:ext cx="10303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Fig. 6.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Mapas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Correlação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Precipitação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TSM medias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dezembro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Episódios</a:t>
            </a: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Niña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Isolinhas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pontilhadas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sólidas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negativos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positivos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Áreas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Sombreadas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representam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regiões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correlação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positive. Para -0.4 &lt; r &gt; +0.4,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siginificância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estatística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≥ 90% </a:t>
            </a:r>
            <a:endParaRPr lang="pt-BR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D60F4-2FA6-4E05-9344-F672C4FBC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0" t="11092" r="42210" b="14124"/>
          <a:stretch/>
        </p:blipFill>
        <p:spPr>
          <a:xfrm>
            <a:off x="0" y="953491"/>
            <a:ext cx="3175000" cy="3961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629E8F-75C9-4EF7-94FD-BCFBAFE08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64" t="11092" r="4774" b="14124"/>
          <a:stretch/>
        </p:blipFill>
        <p:spPr>
          <a:xfrm>
            <a:off x="3096413" y="987200"/>
            <a:ext cx="2945428" cy="39612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5E21C3-66A0-4783-9737-92FA8F64B8C0}"/>
              </a:ext>
            </a:extLst>
          </p:cNvPr>
          <p:cNvSpPr/>
          <p:nvPr/>
        </p:nvSpPr>
        <p:spPr>
          <a:xfrm>
            <a:off x="2622922" y="4298060"/>
            <a:ext cx="422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pt-BR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C210D-095D-428F-B45F-FA9ACE75067B}"/>
              </a:ext>
            </a:extLst>
          </p:cNvPr>
          <p:cNvSpPr/>
          <p:nvPr/>
        </p:nvSpPr>
        <p:spPr>
          <a:xfrm>
            <a:off x="5517973" y="4348860"/>
            <a:ext cx="422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pt-BR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4D34B5-F921-4082-9E33-8DBE3CA7B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6" t="32112" r="28864" b="30495"/>
          <a:stretch/>
        </p:blipFill>
        <p:spPr>
          <a:xfrm>
            <a:off x="58332" y="5081504"/>
            <a:ext cx="3405189" cy="17212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D2BBC3-D0A1-4F19-AC28-EC8CABFCD0B8}"/>
              </a:ext>
            </a:extLst>
          </p:cNvPr>
          <p:cNvSpPr/>
          <p:nvPr/>
        </p:nvSpPr>
        <p:spPr>
          <a:xfrm>
            <a:off x="1257179" y="5714089"/>
            <a:ext cx="201323" cy="210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083EBF-0FAD-416D-BBC4-82BF8952D285}"/>
              </a:ext>
            </a:extLst>
          </p:cNvPr>
          <p:cNvSpPr/>
          <p:nvPr/>
        </p:nvSpPr>
        <p:spPr>
          <a:xfrm>
            <a:off x="1920897" y="5714089"/>
            <a:ext cx="201323" cy="210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7DF99E-1546-4E6D-97F7-68C563E8DE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59" t="10769" r="44033" b="13885"/>
          <a:stretch/>
        </p:blipFill>
        <p:spPr>
          <a:xfrm>
            <a:off x="5991189" y="1004163"/>
            <a:ext cx="2952336" cy="3944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13CCEF-BD22-4E4C-8C7F-C2E8F6637D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628" t="10769" r="5664" b="13885"/>
          <a:stretch/>
        </p:blipFill>
        <p:spPr>
          <a:xfrm>
            <a:off x="8943525" y="1004163"/>
            <a:ext cx="2965033" cy="39612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6F596CB-6F24-4BA9-B516-62C84E00B7B3}"/>
              </a:ext>
            </a:extLst>
          </p:cNvPr>
          <p:cNvSpPr/>
          <p:nvPr/>
        </p:nvSpPr>
        <p:spPr>
          <a:xfrm>
            <a:off x="8470309" y="4348859"/>
            <a:ext cx="422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pt-BR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6D7FEF-2A51-4BA2-A753-B85BC25E86B4}"/>
              </a:ext>
            </a:extLst>
          </p:cNvPr>
          <p:cNvSpPr/>
          <p:nvPr/>
        </p:nvSpPr>
        <p:spPr>
          <a:xfrm>
            <a:off x="11415737" y="4376975"/>
            <a:ext cx="422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pt-BR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6A2CD0-6417-41EA-9575-7E20C0D634E1}"/>
              </a:ext>
            </a:extLst>
          </p:cNvPr>
          <p:cNvSpPr/>
          <p:nvPr/>
        </p:nvSpPr>
        <p:spPr>
          <a:xfrm>
            <a:off x="2121580" y="5719454"/>
            <a:ext cx="201323" cy="210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A3FCA0-7CB1-46BA-A274-F0C109EF8FBD}"/>
              </a:ext>
            </a:extLst>
          </p:cNvPr>
          <p:cNvSpPr/>
          <p:nvPr/>
        </p:nvSpPr>
        <p:spPr>
          <a:xfrm>
            <a:off x="2342384" y="5719454"/>
            <a:ext cx="201323" cy="210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C9A3E8-F705-4682-B93F-CC1013346583}"/>
              </a:ext>
            </a:extLst>
          </p:cNvPr>
          <p:cNvSpPr/>
          <p:nvPr/>
        </p:nvSpPr>
        <p:spPr>
          <a:xfrm>
            <a:off x="1136661" y="5455474"/>
            <a:ext cx="422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pt-BR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0BC61A-9B62-4978-BAE3-92962BC6AE5F}"/>
              </a:ext>
            </a:extLst>
          </p:cNvPr>
          <p:cNvSpPr/>
          <p:nvPr/>
        </p:nvSpPr>
        <p:spPr>
          <a:xfrm>
            <a:off x="1803073" y="5461052"/>
            <a:ext cx="422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pt-BR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9160E7-44D7-479D-BE0B-6BE947F1D1F6}"/>
              </a:ext>
            </a:extLst>
          </p:cNvPr>
          <p:cNvSpPr/>
          <p:nvPr/>
        </p:nvSpPr>
        <p:spPr>
          <a:xfrm>
            <a:off x="2014355" y="5463771"/>
            <a:ext cx="422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pt-BR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0672DF-120D-4D1C-BA2E-F10628C6D298}"/>
              </a:ext>
            </a:extLst>
          </p:cNvPr>
          <p:cNvSpPr/>
          <p:nvPr/>
        </p:nvSpPr>
        <p:spPr>
          <a:xfrm>
            <a:off x="2225637" y="5461089"/>
            <a:ext cx="422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5093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CBA3E21-E77C-4164-83DE-985B53D9B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1" t="11259" r="36477" b="13882"/>
          <a:stretch/>
        </p:blipFill>
        <p:spPr>
          <a:xfrm>
            <a:off x="500017" y="711546"/>
            <a:ext cx="4641273" cy="58869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61755A-672D-43E9-8DED-FCB90FB31380}"/>
              </a:ext>
            </a:extLst>
          </p:cNvPr>
          <p:cNvGrpSpPr/>
          <p:nvPr/>
        </p:nvGrpSpPr>
        <p:grpSpPr>
          <a:xfrm>
            <a:off x="5098820" y="711546"/>
            <a:ext cx="4502380" cy="5886926"/>
            <a:chOff x="5098820" y="957307"/>
            <a:chExt cx="3175000" cy="396128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E6A336F-37D2-4840-BD65-43B9F195B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090" t="11092" r="42210" b="14124"/>
            <a:stretch/>
          </p:blipFill>
          <p:spPr>
            <a:xfrm>
              <a:off x="5098820" y="957307"/>
              <a:ext cx="3175000" cy="3961281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C39776-602B-4388-AFD6-38397F5EE133}"/>
                </a:ext>
              </a:extLst>
            </p:cNvPr>
            <p:cNvSpPr/>
            <p:nvPr/>
          </p:nvSpPr>
          <p:spPr>
            <a:xfrm>
              <a:off x="7721742" y="4301876"/>
              <a:ext cx="4225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  <a:endParaRPr lang="pt-BR" sz="14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CE104D7-1987-4B43-B129-ACF1BB3F6349}"/>
                </a:ext>
              </a:extLst>
            </p:cNvPr>
            <p:cNvSpPr/>
            <p:nvPr/>
          </p:nvSpPr>
          <p:spPr>
            <a:xfrm>
              <a:off x="7403403" y="2065236"/>
              <a:ext cx="387741" cy="37623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D593729-1BA3-4F74-8A10-58AB0ED67094}"/>
                </a:ext>
              </a:extLst>
            </p:cNvPr>
            <p:cNvSpPr/>
            <p:nvPr/>
          </p:nvSpPr>
          <p:spPr>
            <a:xfrm>
              <a:off x="5902553" y="2415516"/>
              <a:ext cx="468603" cy="4267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13A1E36-E1EE-4D3A-B398-2A392412FE81}"/>
                </a:ext>
              </a:extLst>
            </p:cNvPr>
            <p:cNvSpPr/>
            <p:nvPr/>
          </p:nvSpPr>
          <p:spPr>
            <a:xfrm>
              <a:off x="6096424" y="2971656"/>
              <a:ext cx="468603" cy="4267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6BB1B85-4861-4C0E-827A-78A8804B2519}"/>
                </a:ext>
              </a:extLst>
            </p:cNvPr>
            <p:cNvSpPr/>
            <p:nvPr/>
          </p:nvSpPr>
          <p:spPr>
            <a:xfrm>
              <a:off x="5723021" y="3606224"/>
              <a:ext cx="413833" cy="60129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B28FFF4-273F-48F9-817F-808A2A473C7E}"/>
                </a:ext>
              </a:extLst>
            </p:cNvPr>
            <p:cNvSpPr/>
            <p:nvPr/>
          </p:nvSpPr>
          <p:spPr>
            <a:xfrm>
              <a:off x="5921481" y="1934109"/>
              <a:ext cx="377839" cy="3440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FC2D7E4-DF65-4BB0-8BBA-785989A59149}"/>
                </a:ext>
              </a:extLst>
            </p:cNvPr>
            <p:cNvSpPr/>
            <p:nvPr/>
          </p:nvSpPr>
          <p:spPr>
            <a:xfrm>
              <a:off x="6341226" y="2071421"/>
              <a:ext cx="377839" cy="34409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96CF9B8A-382F-45B7-9524-C95E1E4CD2E1}"/>
              </a:ext>
            </a:extLst>
          </p:cNvPr>
          <p:cNvSpPr/>
          <p:nvPr/>
        </p:nvSpPr>
        <p:spPr>
          <a:xfrm>
            <a:off x="6807040" y="418019"/>
            <a:ext cx="1595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6a (SLC)</a:t>
            </a:r>
            <a:endParaRPr lang="pt-BR" sz="14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CB1B983-F1F2-41FC-ACEB-2BC61420BDB9}"/>
              </a:ext>
            </a:extLst>
          </p:cNvPr>
          <p:cNvSpPr/>
          <p:nvPr/>
        </p:nvSpPr>
        <p:spPr>
          <a:xfrm>
            <a:off x="2317011" y="418019"/>
            <a:ext cx="1595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4 (SVD)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71755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F1E26F-10D3-47A6-A7FA-2A14952DDB5F}"/>
              </a:ext>
            </a:extLst>
          </p:cNvPr>
          <p:cNvSpPr/>
          <p:nvPr/>
        </p:nvSpPr>
        <p:spPr>
          <a:xfrm>
            <a:off x="3021946" y="3029498"/>
            <a:ext cx="1595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Niño 4</a:t>
            </a:r>
            <a:endParaRPr lang="pt-BR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DD41E-F8E5-4DA7-8B7E-6489C913013F}"/>
              </a:ext>
            </a:extLst>
          </p:cNvPr>
          <p:cNvSpPr/>
          <p:nvPr/>
        </p:nvSpPr>
        <p:spPr>
          <a:xfrm>
            <a:off x="5013528" y="3073317"/>
            <a:ext cx="1595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Niño 3.4</a:t>
            </a:r>
            <a:endParaRPr lang="pt-BR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3A0AFB-382B-4A42-A515-58EBE7EF8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7" t="28137" r="3959" b="19244"/>
          <a:stretch/>
        </p:blipFill>
        <p:spPr>
          <a:xfrm>
            <a:off x="1346200" y="1401739"/>
            <a:ext cx="9093200" cy="3606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3DD565-CD5E-4316-83F2-EC8855918335}"/>
              </a:ext>
            </a:extLst>
          </p:cNvPr>
          <p:cNvSpPr/>
          <p:nvPr/>
        </p:nvSpPr>
        <p:spPr>
          <a:xfrm>
            <a:off x="2747225" y="2015564"/>
            <a:ext cx="549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B2DE9A-78AD-4915-9B04-8BCB043C0C69}"/>
              </a:ext>
            </a:extLst>
          </p:cNvPr>
          <p:cNvSpPr/>
          <p:nvPr/>
        </p:nvSpPr>
        <p:spPr>
          <a:xfrm>
            <a:off x="3768912" y="2015564"/>
            <a:ext cx="549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pt-BR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ED089E-462E-4C5F-BA16-12281B4CCA61}"/>
              </a:ext>
            </a:extLst>
          </p:cNvPr>
          <p:cNvSpPr/>
          <p:nvPr/>
        </p:nvSpPr>
        <p:spPr>
          <a:xfrm>
            <a:off x="4697691" y="1988005"/>
            <a:ext cx="549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t-BR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0A4FB6-C4F2-4CD4-B4D8-53E3F780F002}"/>
              </a:ext>
            </a:extLst>
          </p:cNvPr>
          <p:cNvSpPr/>
          <p:nvPr/>
        </p:nvSpPr>
        <p:spPr>
          <a:xfrm>
            <a:off x="5588723" y="1986926"/>
            <a:ext cx="549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pt-BR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D112C0-C9AC-48EF-BA8F-1809FC48D0EF}"/>
              </a:ext>
            </a:extLst>
          </p:cNvPr>
          <p:cNvSpPr/>
          <p:nvPr/>
        </p:nvSpPr>
        <p:spPr>
          <a:xfrm>
            <a:off x="6600424" y="1982286"/>
            <a:ext cx="549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t-BR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B6F9AA-4036-4B0A-B77C-5E4361C6E9A7}"/>
              </a:ext>
            </a:extLst>
          </p:cNvPr>
          <p:cNvSpPr/>
          <p:nvPr/>
        </p:nvSpPr>
        <p:spPr>
          <a:xfrm>
            <a:off x="7464620" y="1982286"/>
            <a:ext cx="549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pt-BR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D75284-E326-44AE-91E2-0E1E4C80AA09}"/>
              </a:ext>
            </a:extLst>
          </p:cNvPr>
          <p:cNvSpPr/>
          <p:nvPr/>
        </p:nvSpPr>
        <p:spPr>
          <a:xfrm>
            <a:off x="8478118" y="1982286"/>
            <a:ext cx="549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pt-BR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A92D17-D060-4F62-9DEA-C6D6F4EDBEAC}"/>
              </a:ext>
            </a:extLst>
          </p:cNvPr>
          <p:cNvSpPr/>
          <p:nvPr/>
        </p:nvSpPr>
        <p:spPr>
          <a:xfrm>
            <a:off x="5393499" y="2904040"/>
            <a:ext cx="1405001" cy="32316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Niño 3.4</a:t>
            </a:r>
            <a:endParaRPr lang="pt-BR" sz="15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93124D-7242-4207-A3D3-8B7B73B44072}"/>
              </a:ext>
            </a:extLst>
          </p:cNvPr>
          <p:cNvSpPr/>
          <p:nvPr/>
        </p:nvSpPr>
        <p:spPr>
          <a:xfrm>
            <a:off x="2906026" y="2881111"/>
            <a:ext cx="1405001" cy="32316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Niño 4</a:t>
            </a:r>
            <a:endParaRPr lang="pt-BR" sz="15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4D6D9A-7272-4F6D-8BEE-FC9161AAA36D}"/>
              </a:ext>
            </a:extLst>
          </p:cNvPr>
          <p:cNvSpPr/>
          <p:nvPr/>
        </p:nvSpPr>
        <p:spPr>
          <a:xfrm>
            <a:off x="7900890" y="2921986"/>
            <a:ext cx="1405001" cy="32316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Niño 3</a:t>
            </a:r>
            <a:endParaRPr lang="pt-BR" sz="15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E57461-A2D8-45EA-9303-BD5032DA46FC}"/>
              </a:ext>
            </a:extLst>
          </p:cNvPr>
          <p:cNvSpPr/>
          <p:nvPr/>
        </p:nvSpPr>
        <p:spPr>
          <a:xfrm>
            <a:off x="9135999" y="3743697"/>
            <a:ext cx="1405001" cy="32316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1500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Niño 1+2</a:t>
            </a:r>
            <a:endParaRPr lang="pt-BR" sz="15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9126F3-461B-463A-8741-58E0FD9ABF77}"/>
              </a:ext>
            </a:extLst>
          </p:cNvPr>
          <p:cNvSpPr/>
          <p:nvPr/>
        </p:nvSpPr>
        <p:spPr>
          <a:xfrm>
            <a:off x="8146857" y="1896176"/>
            <a:ext cx="1184082" cy="2616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E5F530-19B4-4ECD-BB46-4E2ED6961F17}"/>
              </a:ext>
            </a:extLst>
          </p:cNvPr>
          <p:cNvSpPr/>
          <p:nvPr/>
        </p:nvSpPr>
        <p:spPr>
          <a:xfrm>
            <a:off x="3455459" y="1875286"/>
            <a:ext cx="1184082" cy="261620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94C363-EBD8-44D2-B3FC-20DBF7F95C42}"/>
              </a:ext>
            </a:extLst>
          </p:cNvPr>
          <p:cNvSpPr/>
          <p:nvPr/>
        </p:nvSpPr>
        <p:spPr>
          <a:xfrm>
            <a:off x="7963614" y="4542013"/>
            <a:ext cx="1595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Niño</a:t>
            </a:r>
            <a:endParaRPr lang="pt-BR" sz="1400" i="1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7BEEE4-AA2D-4FC6-88F8-D40C454C884B}"/>
              </a:ext>
            </a:extLst>
          </p:cNvPr>
          <p:cNvSpPr/>
          <p:nvPr/>
        </p:nvSpPr>
        <p:spPr>
          <a:xfrm>
            <a:off x="3245866" y="4542013"/>
            <a:ext cx="1595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Niña</a:t>
            </a:r>
            <a:endParaRPr lang="pt-BR" sz="1400" i="1" dirty="0">
              <a:solidFill>
                <a:srgbClr val="0070C0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95F9C7B-95C0-450E-B399-9B3963675EA3}"/>
              </a:ext>
            </a:extLst>
          </p:cNvPr>
          <p:cNvSpPr txBox="1">
            <a:spLocks/>
          </p:cNvSpPr>
          <p:nvPr/>
        </p:nvSpPr>
        <p:spPr>
          <a:xfrm>
            <a:off x="144579" y="98644"/>
            <a:ext cx="8602206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Regiões de Estudo </a:t>
            </a: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pt-BR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Regiões Niño Tradicional</a:t>
            </a:r>
          </a:p>
        </p:txBody>
      </p:sp>
    </p:spTree>
    <p:extLst>
      <p:ext uri="{BB962C8B-B14F-4D97-AF65-F5344CB8AC3E}">
        <p14:creationId xmlns:p14="http://schemas.microsoft.com/office/powerpoint/2010/main" val="2793147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36481-EB35-4829-A649-E348BA049458}"/>
              </a:ext>
            </a:extLst>
          </p:cNvPr>
          <p:cNvSpPr txBox="1">
            <a:spLocks/>
          </p:cNvSpPr>
          <p:nvPr/>
        </p:nvSpPr>
        <p:spPr>
          <a:xfrm>
            <a:off x="159657" y="-8725"/>
            <a:ext cx="3276270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Conclusões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A7281-A34C-4734-A3DE-8C4AFF85AB74}"/>
              </a:ext>
            </a:extLst>
          </p:cNvPr>
          <p:cNvSpPr/>
          <p:nvPr/>
        </p:nvSpPr>
        <p:spPr>
          <a:xfrm>
            <a:off x="-1" y="868395"/>
            <a:ext cx="1205097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áreas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Pacífico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Equatorial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correlacionadas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as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Anomalias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Precipitação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América do Sul;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área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conpreendida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100ºW e 150ºW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apresentou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área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Precipitação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Durante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áreas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entorno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180º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mostraram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influência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períodos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regiões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transição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identificadas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São Paulo, no Peru e Amazônia Central. No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decorrer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LN,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regiões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transição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identificadas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Centro da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Bolívia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extremos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oeste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Amazônia e Norte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Paulo;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utilizou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técnicas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estatística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linear,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capazes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físicos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não-lineares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envolvidos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fenômeno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ENOS.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limitação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estatísitica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variabilidade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ENOS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provavelmente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associada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posteriors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necessários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compreender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completamente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mecanismos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ENOS.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6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AEA08B-4C3A-4729-92B1-39D67CFC81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8000"/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B8E499-0EF8-4439-98D4-71F39A7C7310}"/>
              </a:ext>
            </a:extLst>
          </p:cNvPr>
          <p:cNvSpPr txBox="1">
            <a:spLocks/>
          </p:cNvSpPr>
          <p:nvPr/>
        </p:nvSpPr>
        <p:spPr>
          <a:xfrm>
            <a:off x="3245592" y="2366930"/>
            <a:ext cx="5506852" cy="1470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10671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8D234E-6A43-4F34-8D6E-0D6C5D76EB26}"/>
              </a:ext>
            </a:extLst>
          </p:cNvPr>
          <p:cNvSpPr txBox="1">
            <a:spLocks/>
          </p:cNvSpPr>
          <p:nvPr/>
        </p:nvSpPr>
        <p:spPr>
          <a:xfrm>
            <a:off x="620973" y="543391"/>
            <a:ext cx="11908972" cy="1095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pt-B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00B620-4AA6-432B-9091-3E64BE167125}"/>
              </a:ext>
            </a:extLst>
          </p:cNvPr>
          <p:cNvSpPr txBox="1">
            <a:spLocks/>
          </p:cNvSpPr>
          <p:nvPr/>
        </p:nvSpPr>
        <p:spPr>
          <a:xfrm>
            <a:off x="176604" y="910882"/>
            <a:ext cx="11866088" cy="5626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Necessidades de Previsões acuradas de Precipitação a longo Prazo</a:t>
            </a:r>
          </a:p>
          <a:p>
            <a:pPr algn="just">
              <a:lnSpc>
                <a:spcPct val="100000"/>
              </a:lnSpc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relação entre Precipitação e de TSM no Pacífico tem impulsionado vários estudos a Monitorar Anomalias de TSM;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padrões de Teleconexões estão presentes em estudos de </a:t>
            </a:r>
            <a:r>
              <a:rPr lang="pt-BR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Trenberth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outros;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Estudos anteriores apontam regiões específicas na América do Sul, onde os efeitos ENOS são mais fortes: Nordeste do Brasil e Sudeste da América do Sul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53F6F3-1FE9-4247-97D3-611488DF3043}"/>
              </a:ext>
            </a:extLst>
          </p:cNvPr>
          <p:cNvSpPr txBox="1">
            <a:spLocks/>
          </p:cNvSpPr>
          <p:nvPr/>
        </p:nvSpPr>
        <p:spPr>
          <a:xfrm>
            <a:off x="0" y="77079"/>
            <a:ext cx="3276270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563BD-368A-4E08-BB56-E77FEA119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4" t="13117" r="27127" b="48781"/>
          <a:stretch/>
        </p:blipFill>
        <p:spPr>
          <a:xfrm>
            <a:off x="4238814" y="3545007"/>
            <a:ext cx="3743516" cy="1832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57C457-336C-4A63-A630-6A24B1F5C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4" t="51219" r="27127" b="13415"/>
          <a:stretch/>
        </p:blipFill>
        <p:spPr>
          <a:xfrm>
            <a:off x="7982329" y="3545007"/>
            <a:ext cx="4033067" cy="18322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BA7811-871D-4CA8-8762-BC10708E9CA3}"/>
              </a:ext>
            </a:extLst>
          </p:cNvPr>
          <p:cNvSpPr/>
          <p:nvPr/>
        </p:nvSpPr>
        <p:spPr>
          <a:xfrm>
            <a:off x="4099391" y="5192553"/>
            <a:ext cx="2798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Trenberth</a:t>
            </a:r>
            <a:r>
              <a:rPr lang="pt-BR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(1998)</a:t>
            </a:r>
            <a:endParaRPr lang="pt-BR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3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D12CB0-C381-46CF-9BCD-2B33D6C9CD8B}"/>
              </a:ext>
            </a:extLst>
          </p:cNvPr>
          <p:cNvSpPr txBox="1">
            <a:spLocks/>
          </p:cNvSpPr>
          <p:nvPr/>
        </p:nvSpPr>
        <p:spPr>
          <a:xfrm>
            <a:off x="159657" y="-8725"/>
            <a:ext cx="3276270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Geral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A0F7FF-B5DF-46B7-B1F7-B9C40AA66B02}"/>
              </a:ext>
            </a:extLst>
          </p:cNvPr>
          <p:cNvSpPr txBox="1">
            <a:spLocks/>
          </p:cNvSpPr>
          <p:nvPr/>
        </p:nvSpPr>
        <p:spPr>
          <a:xfrm>
            <a:off x="162956" y="511955"/>
            <a:ext cx="11866088" cy="1534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as Regiões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Oceano Pacífico Central e Leste que apresentam maiores correlações com Precipitação da América do Sul durante Eventos ENOS extremos e </a:t>
            </a: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áreas </a:t>
            </a: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caracterizadas por transição de sinais de Correlação.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7CC6A8-D086-4846-979B-137C8A34E550}"/>
              </a:ext>
            </a:extLst>
          </p:cNvPr>
          <p:cNvSpPr txBox="1">
            <a:spLocks/>
          </p:cNvSpPr>
          <p:nvPr/>
        </p:nvSpPr>
        <p:spPr>
          <a:xfrm>
            <a:off x="162957" y="2737732"/>
            <a:ext cx="11866087" cy="3954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Mensais de Precipitação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Origem: CPTEC, ANEEL e EMBRAPA (BRA) e NCDC e IRI (USA);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Série temporal entre 1970 a 1993;</a:t>
            </a:r>
          </a:p>
          <a:p>
            <a:pPr algn="just">
              <a:lnSpc>
                <a:spcPct val="100000"/>
              </a:lnSpc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(somente as estações com menos de 10% de dados ausentes, </a:t>
            </a:r>
            <a:r>
              <a:rPr lang="pt-BR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pt-BR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Sheu</a:t>
            </a:r>
            <a:r>
              <a:rPr lang="pt-BR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(1988)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Ausentes das estações escolhidas foram preenchidos a partir da técnica de </a:t>
            </a:r>
            <a:r>
              <a:rPr lang="pt-BR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Cressman</a:t>
            </a:r>
            <a:r>
              <a:rPr lang="pt-BR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(1959).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Mensais de TSM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Origem: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Ocean-Atmosphere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Set – COADS;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situada entre 10ºN-10ºS (Indonésia a Costa da América do Sul),</a:t>
            </a:r>
          </a:p>
          <a:p>
            <a:pPr algn="just">
              <a:lnSpc>
                <a:spcPct val="100000"/>
              </a:lnSpc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interpolado para grade regular 5º (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x 2º (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Climatologia do Período: 1950-1997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6FD7FA-99BC-4C52-85BA-1363B8D21471}"/>
              </a:ext>
            </a:extLst>
          </p:cNvPr>
          <p:cNvGrpSpPr/>
          <p:nvPr/>
        </p:nvGrpSpPr>
        <p:grpSpPr>
          <a:xfrm>
            <a:off x="159657" y="2042743"/>
            <a:ext cx="11869387" cy="69270"/>
            <a:chOff x="159657" y="2292132"/>
            <a:chExt cx="11869387" cy="6927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15A0B6B-3875-4B0F-8BED-042848557014}"/>
                </a:ext>
              </a:extLst>
            </p:cNvPr>
            <p:cNvCxnSpPr/>
            <p:nvPr/>
          </p:nvCxnSpPr>
          <p:spPr>
            <a:xfrm>
              <a:off x="159657" y="2292132"/>
              <a:ext cx="11869387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1BC90F-4705-4699-9C58-CB2DCA71D89A}"/>
                </a:ext>
              </a:extLst>
            </p:cNvPr>
            <p:cNvCxnSpPr/>
            <p:nvPr/>
          </p:nvCxnSpPr>
          <p:spPr>
            <a:xfrm>
              <a:off x="159657" y="2361402"/>
              <a:ext cx="11869387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F732CA07-2B2D-44E8-842B-CC3AC14EA042}"/>
              </a:ext>
            </a:extLst>
          </p:cNvPr>
          <p:cNvSpPr txBox="1">
            <a:spLocks/>
          </p:cNvSpPr>
          <p:nvPr/>
        </p:nvSpPr>
        <p:spPr>
          <a:xfrm>
            <a:off x="159657" y="2108146"/>
            <a:ext cx="3622634" cy="629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Dados de Entrada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71015-6D47-4E77-870E-96C18E1FA5BE}"/>
              </a:ext>
            </a:extLst>
          </p:cNvPr>
          <p:cNvCxnSpPr>
            <a:cxnSpLocks/>
          </p:cNvCxnSpPr>
          <p:nvPr/>
        </p:nvCxnSpPr>
        <p:spPr>
          <a:xfrm>
            <a:off x="161306" y="4744377"/>
            <a:ext cx="316378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662EA-121A-4692-8339-F13E67CA127B}"/>
              </a:ext>
            </a:extLst>
          </p:cNvPr>
          <p:cNvCxnSpPr>
            <a:cxnSpLocks/>
          </p:cNvCxnSpPr>
          <p:nvPr/>
        </p:nvCxnSpPr>
        <p:spPr>
          <a:xfrm>
            <a:off x="8695697" y="4744377"/>
            <a:ext cx="316378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2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7E32DD0-C684-402B-9CFC-71948B2FD9A2}"/>
              </a:ext>
            </a:extLst>
          </p:cNvPr>
          <p:cNvSpPr txBox="1">
            <a:spLocks/>
          </p:cNvSpPr>
          <p:nvPr/>
        </p:nvSpPr>
        <p:spPr>
          <a:xfrm>
            <a:off x="162956" y="327858"/>
            <a:ext cx="11866087" cy="475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Critério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Meses com A</a:t>
            </a:r>
            <a:r>
              <a:rPr lang="pt-BR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TSM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2 ºC (</a:t>
            </a: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Niño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Meses com A</a:t>
            </a:r>
            <a:r>
              <a:rPr lang="pt-BR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TSM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-2 ºC (</a:t>
            </a:r>
            <a:r>
              <a:rPr lang="pt-BR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pt-BR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Niña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C653DF-8D36-403E-9918-373611D09E9E}"/>
              </a:ext>
            </a:extLst>
          </p:cNvPr>
          <p:cNvCxnSpPr>
            <a:cxnSpLocks/>
          </p:cNvCxnSpPr>
          <p:nvPr/>
        </p:nvCxnSpPr>
        <p:spPr>
          <a:xfrm>
            <a:off x="1427018" y="789736"/>
            <a:ext cx="36966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8FAB7B-4AE4-45C3-819D-B872F4473B42}"/>
              </a:ext>
            </a:extLst>
          </p:cNvPr>
          <p:cNvCxnSpPr>
            <a:cxnSpLocks/>
          </p:cNvCxnSpPr>
          <p:nvPr/>
        </p:nvCxnSpPr>
        <p:spPr>
          <a:xfrm>
            <a:off x="5347854" y="789736"/>
            <a:ext cx="3920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327900CC-27C3-4951-ACA3-11B1FA6101C5}"/>
              </a:ext>
            </a:extLst>
          </p:cNvPr>
          <p:cNvSpPr txBox="1">
            <a:spLocks/>
          </p:cNvSpPr>
          <p:nvPr/>
        </p:nvSpPr>
        <p:spPr>
          <a:xfrm>
            <a:off x="1662744" y="859012"/>
            <a:ext cx="2812473" cy="1260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Mar/1972 –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/73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Mai/76 –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/77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Mai/82 – Set/83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Set/86 – Dez/87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C9E0C7E-4FA8-467F-92D3-8251D2AA27F1}"/>
              </a:ext>
            </a:extLst>
          </p:cNvPr>
          <p:cNvSpPr txBox="1">
            <a:spLocks/>
          </p:cNvSpPr>
          <p:nvPr/>
        </p:nvSpPr>
        <p:spPr>
          <a:xfrm>
            <a:off x="5413224" y="872838"/>
            <a:ext cx="2812473" cy="1260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Mai/1970 – Mar/71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/73 – Mar/74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/84 –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/85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Mai/88 –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/89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F3ECB1-6C76-4A57-95DE-190202C38CDF}"/>
              </a:ext>
            </a:extLst>
          </p:cNvPr>
          <p:cNvSpPr/>
          <p:nvPr/>
        </p:nvSpPr>
        <p:spPr>
          <a:xfrm>
            <a:off x="9130146" y="859012"/>
            <a:ext cx="3061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Períodos dos Eventos ENOS foram selecionados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igualmnte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ambas as variáveis (Precipitação e TSM)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D847817-17C2-4AEB-9CCD-413E4AF283C1}"/>
              </a:ext>
            </a:extLst>
          </p:cNvPr>
          <p:cNvSpPr/>
          <p:nvPr/>
        </p:nvSpPr>
        <p:spPr>
          <a:xfrm rot="5400000">
            <a:off x="5090870" y="-1616164"/>
            <a:ext cx="475705" cy="780340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D3603E-1442-4C06-B9AA-BC2DB5F2F6D4}"/>
              </a:ext>
            </a:extLst>
          </p:cNvPr>
          <p:cNvSpPr/>
          <p:nvPr/>
        </p:nvSpPr>
        <p:spPr>
          <a:xfrm>
            <a:off x="2104054" y="2654930"/>
            <a:ext cx="6068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períodos foram divididos em três subconjuntos: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DEZ-MAI,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SET-FV e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Períodos com coincidência de Anomalia de TSM Máximo/ Mínimo (MSST)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44348B-90E1-4907-9EAA-8824BCCB9BBE}"/>
              </a:ext>
            </a:extLst>
          </p:cNvPr>
          <p:cNvSpPr/>
          <p:nvPr/>
        </p:nvSpPr>
        <p:spPr>
          <a:xfrm>
            <a:off x="9230425" y="2535046"/>
            <a:ext cx="2798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Capturar os efeitos ENOS sobre a Precipitação durante a estação chuvosa do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N/ NE (Verão e Outono)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da AS (Primavera)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8EB01C-4545-4846-BB4F-6204BD254593}"/>
              </a:ext>
            </a:extLst>
          </p:cNvPr>
          <p:cNvCxnSpPr>
            <a:cxnSpLocks/>
          </p:cNvCxnSpPr>
          <p:nvPr/>
        </p:nvCxnSpPr>
        <p:spPr>
          <a:xfrm>
            <a:off x="8338599" y="3273710"/>
            <a:ext cx="791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6C41C8F-1BFF-4A0E-983F-40C4A6644F8E}"/>
              </a:ext>
            </a:extLst>
          </p:cNvPr>
          <p:cNvSpPr/>
          <p:nvPr/>
        </p:nvSpPr>
        <p:spPr>
          <a:xfrm>
            <a:off x="2982501" y="4030478"/>
            <a:ext cx="1215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Niño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24CFB9-B1F6-4C46-9283-FA730F7BDF70}"/>
              </a:ext>
            </a:extLst>
          </p:cNvPr>
          <p:cNvSpPr/>
          <p:nvPr/>
        </p:nvSpPr>
        <p:spPr>
          <a:xfrm>
            <a:off x="6175497" y="4012374"/>
            <a:ext cx="1215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Niña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F5626428-C7C2-4C94-AC07-BBA9B0244C3E}"/>
              </a:ext>
            </a:extLst>
          </p:cNvPr>
          <p:cNvCxnSpPr>
            <a:stCxn id="18" idx="2"/>
            <a:endCxn id="22" idx="0"/>
          </p:cNvCxnSpPr>
          <p:nvPr/>
        </p:nvCxnSpPr>
        <p:spPr>
          <a:xfrm rot="5400000">
            <a:off x="4138217" y="3030496"/>
            <a:ext cx="452218" cy="154774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288FE213-AC3B-4D17-B472-7D2C02DF7788}"/>
              </a:ext>
            </a:extLst>
          </p:cNvPr>
          <p:cNvCxnSpPr>
            <a:cxnSpLocks/>
            <a:stCxn id="18" idx="2"/>
            <a:endCxn id="23" idx="0"/>
          </p:cNvCxnSpPr>
          <p:nvPr/>
        </p:nvCxnSpPr>
        <p:spPr>
          <a:xfrm rot="16200000" flipH="1">
            <a:off x="5743766" y="2972692"/>
            <a:ext cx="434114" cy="164524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9818DD7-4202-47DE-B145-AF488424B958}"/>
              </a:ext>
            </a:extLst>
          </p:cNvPr>
          <p:cNvSpPr/>
          <p:nvPr/>
        </p:nvSpPr>
        <p:spPr>
          <a:xfrm>
            <a:off x="2234831" y="4446489"/>
            <a:ext cx="2711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DEZ-MAI = 24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timesteps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SET-FEV = 24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timesteps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MSST = 31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timesteps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FB8744-3B51-4C06-9B39-98074178CA69}"/>
              </a:ext>
            </a:extLst>
          </p:cNvPr>
          <p:cNvSpPr/>
          <p:nvPr/>
        </p:nvSpPr>
        <p:spPr>
          <a:xfrm>
            <a:off x="5461102" y="4446489"/>
            <a:ext cx="27112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DEZ-MAI = 24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timesteps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SET-FEV = 24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timesteps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MSST = 20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timesteps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6E554C-EF2A-424D-ABF5-045946A04AF8}"/>
              </a:ext>
            </a:extLst>
          </p:cNvPr>
          <p:cNvSpPr/>
          <p:nvPr/>
        </p:nvSpPr>
        <p:spPr>
          <a:xfrm>
            <a:off x="2104054" y="4462364"/>
            <a:ext cx="6068290" cy="3226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B6FE04-6D0B-482A-AE3E-ACB45C62463C}"/>
              </a:ext>
            </a:extLst>
          </p:cNvPr>
          <p:cNvSpPr/>
          <p:nvPr/>
        </p:nvSpPr>
        <p:spPr>
          <a:xfrm>
            <a:off x="2104054" y="5295989"/>
            <a:ext cx="6068290" cy="607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7065921-5EB7-49EB-BB62-855E1B241CB6}"/>
              </a:ext>
            </a:extLst>
          </p:cNvPr>
          <p:cNvSpPr/>
          <p:nvPr/>
        </p:nvSpPr>
        <p:spPr>
          <a:xfrm>
            <a:off x="2188982" y="5913518"/>
            <a:ext cx="5869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Séries com baixa correlação e Sem significância Estatística</a:t>
            </a:r>
            <a:endParaRPr lang="pt-B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380EA5-BEC8-4DE6-99C8-583CB9995D22}"/>
              </a:ext>
            </a:extLst>
          </p:cNvPr>
          <p:cNvSpPr/>
          <p:nvPr/>
        </p:nvSpPr>
        <p:spPr>
          <a:xfrm>
            <a:off x="2278134" y="4808066"/>
            <a:ext cx="5869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Série empregada no Estudo</a:t>
            </a:r>
            <a:endParaRPr lang="pt-B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C33922-0DE0-479A-9128-50B2BFB88CCB}"/>
              </a:ext>
            </a:extLst>
          </p:cNvPr>
          <p:cNvSpPr/>
          <p:nvPr/>
        </p:nvSpPr>
        <p:spPr>
          <a:xfrm>
            <a:off x="4132866" y="1288634"/>
            <a:ext cx="675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m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03BDD95-384E-4F7E-A2F4-CB80D0568235}"/>
              </a:ext>
            </a:extLst>
          </p:cNvPr>
          <p:cNvSpPr/>
          <p:nvPr/>
        </p:nvSpPr>
        <p:spPr>
          <a:xfrm>
            <a:off x="7849788" y="1288634"/>
            <a:ext cx="675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m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F0C282-E299-49AE-BE0A-85D83B66A059}"/>
              </a:ext>
            </a:extLst>
          </p:cNvPr>
          <p:cNvSpPr/>
          <p:nvPr/>
        </p:nvSpPr>
        <p:spPr>
          <a:xfrm>
            <a:off x="172733" y="1102459"/>
            <a:ext cx="1187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 a 1993</a:t>
            </a:r>
          </a:p>
        </p:txBody>
      </p:sp>
    </p:spTree>
    <p:extLst>
      <p:ext uri="{BB962C8B-B14F-4D97-AF65-F5344CB8AC3E}">
        <p14:creationId xmlns:p14="http://schemas.microsoft.com/office/powerpoint/2010/main" val="320342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7CC7AF-9BB4-4308-929A-1D1653AA5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6" t="12080" r="17727" b="34360"/>
          <a:stretch/>
        </p:blipFill>
        <p:spPr>
          <a:xfrm>
            <a:off x="13373" y="585213"/>
            <a:ext cx="6936790" cy="39362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0CE992-FE83-4202-BB87-B32D73C40624}"/>
              </a:ext>
            </a:extLst>
          </p:cNvPr>
          <p:cNvSpPr/>
          <p:nvPr/>
        </p:nvSpPr>
        <p:spPr>
          <a:xfrm>
            <a:off x="84066" y="20146"/>
            <a:ext cx="6148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Fig. 1.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Localização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estações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Pluviométricas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usadas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representar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campo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precipitação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América do Sul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episódios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de:</a:t>
            </a:r>
            <a:endParaRPr lang="pt-BR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8E9221-C38F-4FA4-A56E-52E4D08F03EA}"/>
              </a:ext>
            </a:extLst>
          </p:cNvPr>
          <p:cNvSpPr/>
          <p:nvPr/>
        </p:nvSpPr>
        <p:spPr>
          <a:xfrm>
            <a:off x="1562265" y="3269763"/>
            <a:ext cx="1541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Niño (347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estações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400" i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086C6A-275A-40F1-92BD-30121744FE51}"/>
              </a:ext>
            </a:extLst>
          </p:cNvPr>
          <p:cNvSpPr/>
          <p:nvPr/>
        </p:nvSpPr>
        <p:spPr>
          <a:xfrm>
            <a:off x="5240563" y="3247262"/>
            <a:ext cx="1710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Niña (326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estações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400" i="1" dirty="0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B6A50-2BD0-4804-B4EA-CB29C5DD25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6" t="32112" r="28864" b="30495"/>
          <a:stretch/>
        </p:blipFill>
        <p:spPr>
          <a:xfrm>
            <a:off x="12100" y="4521507"/>
            <a:ext cx="4622466" cy="23364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F66F90-0A39-451D-A1ED-1A74D164D34E}"/>
              </a:ext>
            </a:extLst>
          </p:cNvPr>
          <p:cNvSpPr/>
          <p:nvPr/>
        </p:nvSpPr>
        <p:spPr>
          <a:xfrm>
            <a:off x="4634566" y="5943252"/>
            <a:ext cx="2625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Fig. 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Regiões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Oceano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Pacífico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usadas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Precipitação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TSM</a:t>
            </a:r>
            <a:endParaRPr lang="pt-BR" sz="1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D88107-83DD-49CA-A9DA-ADD481A3EED3}"/>
              </a:ext>
            </a:extLst>
          </p:cNvPr>
          <p:cNvCxnSpPr>
            <a:cxnSpLocks/>
          </p:cNvCxnSpPr>
          <p:nvPr/>
        </p:nvCxnSpPr>
        <p:spPr>
          <a:xfrm>
            <a:off x="7301345" y="447371"/>
            <a:ext cx="0" cy="6234545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2284CC-F18B-4420-B9FC-679E8182E01B}"/>
              </a:ext>
            </a:extLst>
          </p:cNvPr>
          <p:cNvSpPr/>
          <p:nvPr/>
        </p:nvSpPr>
        <p:spPr>
          <a:xfrm>
            <a:off x="7375754" y="154326"/>
            <a:ext cx="4732176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Métodos Empregados</a:t>
            </a:r>
          </a:p>
          <a:p>
            <a:pPr>
              <a:lnSpc>
                <a:spcPct val="100000"/>
              </a:lnSpc>
            </a:pPr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Decomposição em Valores Singulares</a:t>
            </a:r>
          </a:p>
          <a:p>
            <a:pPr>
              <a:lnSpc>
                <a:spcPct val="100000"/>
              </a:lnSpc>
            </a:pP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(Singular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SVD)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BR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B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Correlação Linear Simples</a:t>
            </a:r>
          </a:p>
          <a:p>
            <a:pPr>
              <a:lnSpc>
                <a:spcPct val="100000"/>
              </a:lnSpc>
            </a:pP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Linear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SLC)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7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9DACF8-B692-433E-8E66-21DFAAD9D4C3}"/>
              </a:ext>
            </a:extLst>
          </p:cNvPr>
          <p:cNvSpPr/>
          <p:nvPr/>
        </p:nvSpPr>
        <p:spPr>
          <a:xfrm>
            <a:off x="56784" y="18228"/>
            <a:ext cx="12135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Fig. 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Primeiro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Modo do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Correlação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heterogêneo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Precipitação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TSM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dezembro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1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Episódios</a:t>
            </a:r>
            <a:r>
              <a:rPr lang="en-US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Niño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Isolinhas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pontilhadas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sólidas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negativos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positivos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Áreas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Sombreadas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representam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regiões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correlação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positive. Para -0.4 &lt; r &gt; +0.4,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siginificância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estatística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≥ 90% </a:t>
            </a:r>
            <a:endParaRPr lang="pt-BR" sz="14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1A25B67-D238-4901-B6D4-CD9045597722}"/>
              </a:ext>
            </a:extLst>
          </p:cNvPr>
          <p:cNvGrpSpPr/>
          <p:nvPr/>
        </p:nvGrpSpPr>
        <p:grpSpPr>
          <a:xfrm>
            <a:off x="6426200" y="4178300"/>
            <a:ext cx="5576766" cy="2661472"/>
            <a:chOff x="4953000" y="3651961"/>
            <a:chExt cx="7049966" cy="31878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61ADF5-8B95-4A54-99BD-BA189AF7C2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818" t="32314" r="13977" b="36155"/>
            <a:stretch/>
          </p:blipFill>
          <p:spPr>
            <a:xfrm>
              <a:off x="4953000" y="3651961"/>
              <a:ext cx="7049966" cy="3187811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8F0902-2B6D-41FA-8462-BC89778D39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1800" y="4076700"/>
              <a:ext cx="0" cy="22961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A04C0A-4B1B-4D2F-8F97-2F3952B0EB95}"/>
                </a:ext>
              </a:extLst>
            </p:cNvPr>
            <p:cNvSpPr/>
            <p:nvPr/>
          </p:nvSpPr>
          <p:spPr>
            <a:xfrm>
              <a:off x="8851899" y="5579786"/>
              <a:ext cx="9248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</a:t>
              </a:r>
              <a:endParaRPr lang="pt-BR" sz="1400" dirty="0">
                <a:solidFill>
                  <a:srgbClr val="FF00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41A79B-F026-4D2D-B088-5DD3FFBB28CE}"/>
                </a:ext>
              </a:extLst>
            </p:cNvPr>
            <p:cNvSpPr/>
            <p:nvPr/>
          </p:nvSpPr>
          <p:spPr>
            <a:xfrm>
              <a:off x="9023314" y="4530171"/>
              <a:ext cx="9248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</a:t>
              </a:r>
              <a:endParaRPr lang="pt-B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0A3744D-EA75-4BB9-A52B-1498D6D499C2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6116977"/>
              <a:ext cx="217742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C481D74-42BD-480E-AC63-72C45D46C5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3400" y="6070600"/>
              <a:ext cx="0" cy="107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5BE4BC4-8293-4BDC-8444-734C64F35F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7800" y="6070600"/>
              <a:ext cx="0" cy="1079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F1C9357-3D26-45AF-BAF3-DB9811CE11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27" t="11093" r="36591" b="14124"/>
          <a:stretch/>
        </p:blipFill>
        <p:spPr>
          <a:xfrm>
            <a:off x="1207441" y="901589"/>
            <a:ext cx="4585855" cy="59381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C85374-35BB-465E-BF0B-C10446578CA6}"/>
              </a:ext>
            </a:extLst>
          </p:cNvPr>
          <p:cNvSpPr/>
          <p:nvPr/>
        </p:nvSpPr>
        <p:spPr>
          <a:xfrm>
            <a:off x="3958491" y="5991276"/>
            <a:ext cx="1205236" cy="40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Niño</a:t>
            </a:r>
            <a:endParaRPr lang="pt-BR" sz="1400" i="1" dirty="0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25E66E3-CC2C-442E-B57D-D3269ED7199D}"/>
              </a:ext>
            </a:extLst>
          </p:cNvPr>
          <p:cNvSpPr/>
          <p:nvPr/>
        </p:nvSpPr>
        <p:spPr>
          <a:xfrm>
            <a:off x="3540991" y="2637769"/>
            <a:ext cx="662000" cy="794896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0BD9F56-8B73-40E0-8782-289C1D4D4BAE}"/>
              </a:ext>
            </a:extLst>
          </p:cNvPr>
          <p:cNvSpPr/>
          <p:nvPr/>
        </p:nvSpPr>
        <p:spPr>
          <a:xfrm>
            <a:off x="3061040" y="1349923"/>
            <a:ext cx="662000" cy="889215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A9C85FA-26BD-4B07-B4AC-9A07C357BF61}"/>
              </a:ext>
            </a:extLst>
          </p:cNvPr>
          <p:cNvSpPr/>
          <p:nvPr/>
        </p:nvSpPr>
        <p:spPr>
          <a:xfrm>
            <a:off x="2043216" y="1908041"/>
            <a:ext cx="570975" cy="558118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342E0CB-926A-49BE-8795-B676E84A7318}"/>
              </a:ext>
            </a:extLst>
          </p:cNvPr>
          <p:cNvSpPr/>
          <p:nvPr/>
        </p:nvSpPr>
        <p:spPr>
          <a:xfrm>
            <a:off x="4852808" y="3035217"/>
            <a:ext cx="553827" cy="5581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21306E0-B81C-4F29-8A0B-E05409A7F8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10" t="4299" r="6217"/>
          <a:stretch/>
        </p:blipFill>
        <p:spPr>
          <a:xfrm>
            <a:off x="1994255" y="1136386"/>
            <a:ext cx="3390112" cy="4988190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F6602E6A-652D-4392-A46B-853B3C44D460}"/>
              </a:ext>
            </a:extLst>
          </p:cNvPr>
          <p:cNvSpPr/>
          <p:nvPr/>
        </p:nvSpPr>
        <p:spPr>
          <a:xfrm>
            <a:off x="4895174" y="2240321"/>
            <a:ext cx="540037" cy="5581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CA4DD48-8208-46B2-BE7F-FBDD8C94B4C3}"/>
              </a:ext>
            </a:extLst>
          </p:cNvPr>
          <p:cNvGrpSpPr/>
          <p:nvPr/>
        </p:nvGrpSpPr>
        <p:grpSpPr>
          <a:xfrm>
            <a:off x="4278250" y="3518153"/>
            <a:ext cx="542925" cy="62230"/>
            <a:chOff x="2986025" y="3508375"/>
            <a:chExt cx="542925" cy="6223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23EA72A-A090-4D7B-86C0-75B3EB1B78BB}"/>
                </a:ext>
              </a:extLst>
            </p:cNvPr>
            <p:cNvCxnSpPr/>
            <p:nvPr/>
          </p:nvCxnSpPr>
          <p:spPr>
            <a:xfrm>
              <a:off x="2995550" y="3535680"/>
              <a:ext cx="525134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C4CDA32-7396-4CED-9890-A8386E9972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025" y="3508375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BECF14-58EF-4884-B5E5-0901264B36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8950" y="3511550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C838A5A-8E2B-4F73-A032-B497CB207AE6}"/>
              </a:ext>
            </a:extLst>
          </p:cNvPr>
          <p:cNvGrpSpPr/>
          <p:nvPr/>
        </p:nvGrpSpPr>
        <p:grpSpPr>
          <a:xfrm rot="19356387">
            <a:off x="2322720" y="2997989"/>
            <a:ext cx="542925" cy="62230"/>
            <a:chOff x="2986025" y="3508375"/>
            <a:chExt cx="542925" cy="6223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D6A46E5-E2C8-443E-8CB4-359543DD34A5}"/>
                </a:ext>
              </a:extLst>
            </p:cNvPr>
            <p:cNvCxnSpPr/>
            <p:nvPr/>
          </p:nvCxnSpPr>
          <p:spPr>
            <a:xfrm>
              <a:off x="2995550" y="3535680"/>
              <a:ext cx="525134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2F1694C-862A-4E1E-9E6E-5820EA9BB6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025" y="3508375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58DF366-7ACD-4591-8819-D5C4A696B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8950" y="3511550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B6E09A1-BEB6-4760-838D-7F2B618CA30F}"/>
              </a:ext>
            </a:extLst>
          </p:cNvPr>
          <p:cNvGrpSpPr/>
          <p:nvPr/>
        </p:nvGrpSpPr>
        <p:grpSpPr>
          <a:xfrm rot="16886228">
            <a:off x="3300644" y="2178593"/>
            <a:ext cx="542925" cy="62230"/>
            <a:chOff x="2986025" y="3508375"/>
            <a:chExt cx="542925" cy="6223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805C9F0-D8BE-4938-BD8A-BED31C4F97DB}"/>
                </a:ext>
              </a:extLst>
            </p:cNvPr>
            <p:cNvCxnSpPr/>
            <p:nvPr/>
          </p:nvCxnSpPr>
          <p:spPr>
            <a:xfrm>
              <a:off x="2995550" y="3535680"/>
              <a:ext cx="525134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6B5EC72-F392-4D23-AD73-D8F28A1D61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025" y="3508375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01EA103-2A71-4A6B-AFB5-5FF288085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8950" y="3511550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1FAA29DE-EE5D-41D4-9DA6-171A8978EED6}"/>
              </a:ext>
            </a:extLst>
          </p:cNvPr>
          <p:cNvSpPr/>
          <p:nvPr/>
        </p:nvSpPr>
        <p:spPr>
          <a:xfrm>
            <a:off x="4193466" y="4192141"/>
            <a:ext cx="14578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Padrões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Circulação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200 mb e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Superfície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100" i="1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3935090-4669-48CF-9354-DAF3D7B19D4A}"/>
              </a:ext>
            </a:extLst>
          </p:cNvPr>
          <p:cNvSpPr/>
          <p:nvPr/>
        </p:nvSpPr>
        <p:spPr>
          <a:xfrm>
            <a:off x="56784" y="2659559"/>
            <a:ext cx="11974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Aquecimento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da Costa da América do Sul</a:t>
            </a:r>
            <a:endParaRPr lang="pt-BR" sz="1100" i="1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2212711-D2A4-4B26-A49F-A99467368BE6}"/>
              </a:ext>
            </a:extLst>
          </p:cNvPr>
          <p:cNvSpPr/>
          <p:nvPr/>
        </p:nvSpPr>
        <p:spPr>
          <a:xfrm>
            <a:off x="4104310" y="1222678"/>
            <a:ext cx="15137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Modificação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Circulação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Wlaker</a:t>
            </a:r>
            <a:endParaRPr lang="pt-BR" sz="1100" i="1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75107E1-84DC-421B-99A2-C30B9A3C89DA}"/>
              </a:ext>
            </a:extLst>
          </p:cNvPr>
          <p:cNvCxnSpPr/>
          <p:nvPr/>
        </p:nvCxnSpPr>
        <p:spPr>
          <a:xfrm flipV="1">
            <a:off x="3630751" y="1794530"/>
            <a:ext cx="930358" cy="4995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2E9068B-3808-499B-8A73-4016ED03E5D2}"/>
              </a:ext>
            </a:extLst>
          </p:cNvPr>
          <p:cNvCxnSpPr>
            <a:cxnSpLocks/>
          </p:cNvCxnSpPr>
          <p:nvPr/>
        </p:nvCxnSpPr>
        <p:spPr>
          <a:xfrm>
            <a:off x="4463056" y="3535682"/>
            <a:ext cx="233523" cy="598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F29F440-5136-4957-B46D-C83669A4F52C}"/>
              </a:ext>
            </a:extLst>
          </p:cNvPr>
          <p:cNvCxnSpPr>
            <a:cxnSpLocks/>
            <a:endCxn id="66" idx="3"/>
          </p:cNvCxnSpPr>
          <p:nvPr/>
        </p:nvCxnSpPr>
        <p:spPr>
          <a:xfrm flipH="1" flipV="1">
            <a:off x="1254239" y="2959641"/>
            <a:ext cx="1261567" cy="355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1C3BC030-2FBB-417E-9136-0EA1DB1D93B9}"/>
              </a:ext>
            </a:extLst>
          </p:cNvPr>
          <p:cNvSpPr/>
          <p:nvPr/>
        </p:nvSpPr>
        <p:spPr>
          <a:xfrm>
            <a:off x="6220786" y="1222678"/>
            <a:ext cx="578911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Identificação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das Áreas do PE com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elevada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Correlação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relação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precipitação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da 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Três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Setores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representam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Transição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limites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sinais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opostos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Importância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tais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Áreas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caracterizadas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corelações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Positivas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Negativas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Possíveis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mecanismos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responsáveis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i="1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981F812-462C-4D0C-8F37-24F3B95EF5C7}"/>
              </a:ext>
            </a:extLst>
          </p:cNvPr>
          <p:cNvCxnSpPr>
            <a:cxnSpLocks/>
          </p:cNvCxnSpPr>
          <p:nvPr/>
        </p:nvCxnSpPr>
        <p:spPr>
          <a:xfrm flipH="1">
            <a:off x="3876675" y="3567431"/>
            <a:ext cx="586381" cy="76644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0789DAA-FB28-4959-8E92-D9AFA5AC743A}"/>
              </a:ext>
            </a:extLst>
          </p:cNvPr>
          <p:cNvCxnSpPr>
            <a:cxnSpLocks/>
          </p:cNvCxnSpPr>
          <p:nvPr/>
        </p:nvCxnSpPr>
        <p:spPr>
          <a:xfrm flipV="1">
            <a:off x="4561110" y="2566133"/>
            <a:ext cx="602617" cy="1001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FE01FCB-28F9-43F4-AF87-02481B14DED4}"/>
              </a:ext>
            </a:extLst>
          </p:cNvPr>
          <p:cNvCxnSpPr>
            <a:cxnSpLocks/>
          </p:cNvCxnSpPr>
          <p:nvPr/>
        </p:nvCxnSpPr>
        <p:spPr>
          <a:xfrm>
            <a:off x="3559594" y="2310742"/>
            <a:ext cx="903462" cy="458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6D58527-7C22-4019-BB28-86537F883124}"/>
              </a:ext>
            </a:extLst>
          </p:cNvPr>
          <p:cNvCxnSpPr>
            <a:cxnSpLocks/>
          </p:cNvCxnSpPr>
          <p:nvPr/>
        </p:nvCxnSpPr>
        <p:spPr>
          <a:xfrm flipH="1" flipV="1">
            <a:off x="2760837" y="2093371"/>
            <a:ext cx="798757" cy="21419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7152742-CF56-4798-8979-8801685D3093}"/>
              </a:ext>
            </a:extLst>
          </p:cNvPr>
          <p:cNvCxnSpPr>
            <a:cxnSpLocks/>
          </p:cNvCxnSpPr>
          <p:nvPr/>
        </p:nvCxnSpPr>
        <p:spPr>
          <a:xfrm flipH="1" flipV="1">
            <a:off x="2315547" y="2331758"/>
            <a:ext cx="276822" cy="6726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A34AD89-AC0C-4287-AFD9-D5D3559BD15B}"/>
              </a:ext>
            </a:extLst>
          </p:cNvPr>
          <p:cNvCxnSpPr>
            <a:cxnSpLocks/>
          </p:cNvCxnSpPr>
          <p:nvPr/>
        </p:nvCxnSpPr>
        <p:spPr>
          <a:xfrm>
            <a:off x="2613580" y="3041738"/>
            <a:ext cx="689040" cy="164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D72669F-31FD-4505-B7F7-79ED7B8E97EC}"/>
              </a:ext>
            </a:extLst>
          </p:cNvPr>
          <p:cNvCxnSpPr>
            <a:cxnSpLocks/>
          </p:cNvCxnSpPr>
          <p:nvPr/>
        </p:nvCxnSpPr>
        <p:spPr>
          <a:xfrm>
            <a:off x="2621143" y="3051015"/>
            <a:ext cx="323850" cy="7840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96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9DACF8-B692-433E-8E66-21DFAAD9D4C3}"/>
              </a:ext>
            </a:extLst>
          </p:cNvPr>
          <p:cNvSpPr/>
          <p:nvPr/>
        </p:nvSpPr>
        <p:spPr>
          <a:xfrm>
            <a:off x="0" y="18228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Fig. 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Primeiro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Modo do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Mapa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Correlação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heterogêneo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Precipitação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TSM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dezembro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14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Episódios</a:t>
            </a:r>
            <a:r>
              <a:rPr lang="en-US" sz="1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Niña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Isolinhas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pontilhadas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sólidas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negativos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positivos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Áreas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Sombreadas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representam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regiões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correlação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positive. Para -0.4 &lt; r &gt; +0.4,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siginificância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estatística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≥ 90% </a:t>
            </a:r>
            <a:endParaRPr lang="pt-BR"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DB1201-A07E-4ED2-A87B-01B282369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41" t="11259" r="36477" b="13882"/>
          <a:stretch/>
        </p:blipFill>
        <p:spPr>
          <a:xfrm>
            <a:off x="1223917" y="952846"/>
            <a:ext cx="4641273" cy="5886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17023C-1ADD-480F-A62A-2C853FA97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50" t="36357" r="12045" b="32112"/>
          <a:stretch/>
        </p:blipFill>
        <p:spPr>
          <a:xfrm>
            <a:off x="6362223" y="4203700"/>
            <a:ext cx="5829778" cy="26360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B77E8B-CA01-4A1F-8F90-6B8B157FA7E9}"/>
              </a:ext>
            </a:extLst>
          </p:cNvPr>
          <p:cNvSpPr/>
          <p:nvPr/>
        </p:nvSpPr>
        <p:spPr>
          <a:xfrm>
            <a:off x="6220786" y="1222678"/>
            <a:ext cx="578911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Identificação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das Áreas do PE com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elevada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Correlação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relação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precipitação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da AS;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Quatro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Setores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representam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Transição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limites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sinais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opostos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Importância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tais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Áreas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caracterizadas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corelações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Positivas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Negativas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Possíveis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mecanismos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responsáveis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928A0C-0D41-41DE-A1E8-356A040E9E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10" t="4299" r="6217"/>
          <a:stretch/>
        </p:blipFill>
        <p:spPr>
          <a:xfrm>
            <a:off x="2048691" y="1158181"/>
            <a:ext cx="3390112" cy="49881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99168C-6AAD-41D1-B3DE-5C7D04D33571}"/>
              </a:ext>
            </a:extLst>
          </p:cNvPr>
          <p:cNvCxnSpPr>
            <a:cxnSpLocks/>
          </p:cNvCxnSpPr>
          <p:nvPr/>
        </p:nvCxnSpPr>
        <p:spPr>
          <a:xfrm flipV="1">
            <a:off x="7950358" y="4444010"/>
            <a:ext cx="0" cy="19170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6E7864-3DAC-4A5A-BFD3-DB63FBE64C0A}"/>
              </a:ext>
            </a:extLst>
          </p:cNvPr>
          <p:cNvCxnSpPr>
            <a:cxnSpLocks/>
          </p:cNvCxnSpPr>
          <p:nvPr/>
        </p:nvCxnSpPr>
        <p:spPr>
          <a:xfrm flipV="1">
            <a:off x="10401458" y="4444010"/>
            <a:ext cx="0" cy="19170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7DDA60-BD45-421D-A5E7-C742262D0D33}"/>
              </a:ext>
            </a:extLst>
          </p:cNvPr>
          <p:cNvCxnSpPr>
            <a:cxnSpLocks/>
          </p:cNvCxnSpPr>
          <p:nvPr/>
        </p:nvCxnSpPr>
        <p:spPr>
          <a:xfrm flipV="1">
            <a:off x="8540908" y="4933950"/>
            <a:ext cx="0" cy="884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2D456C-CAE1-439F-A4F5-C3CA2882F58C}"/>
              </a:ext>
            </a:extLst>
          </p:cNvPr>
          <p:cNvCxnSpPr>
            <a:cxnSpLocks/>
          </p:cNvCxnSpPr>
          <p:nvPr/>
        </p:nvCxnSpPr>
        <p:spPr>
          <a:xfrm>
            <a:off x="8266846" y="5893418"/>
            <a:ext cx="5481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D17AE1-61FA-484D-9431-258AED46AD49}"/>
              </a:ext>
            </a:extLst>
          </p:cNvPr>
          <p:cNvCxnSpPr>
            <a:cxnSpLocks/>
          </p:cNvCxnSpPr>
          <p:nvPr/>
        </p:nvCxnSpPr>
        <p:spPr>
          <a:xfrm flipV="1">
            <a:off x="8266846" y="5854698"/>
            <a:ext cx="0" cy="90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0D4B7D-C997-4115-808A-853D51C7DAB0}"/>
              </a:ext>
            </a:extLst>
          </p:cNvPr>
          <p:cNvCxnSpPr>
            <a:cxnSpLocks/>
          </p:cNvCxnSpPr>
          <p:nvPr/>
        </p:nvCxnSpPr>
        <p:spPr>
          <a:xfrm flipV="1">
            <a:off x="8804156" y="5854698"/>
            <a:ext cx="0" cy="901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F06B4C-3AB5-4F29-9380-7D2317305A60}"/>
              </a:ext>
            </a:extLst>
          </p:cNvPr>
          <p:cNvGrpSpPr/>
          <p:nvPr/>
        </p:nvGrpSpPr>
        <p:grpSpPr>
          <a:xfrm rot="1521471">
            <a:off x="2921693" y="3397884"/>
            <a:ext cx="542925" cy="62230"/>
            <a:chOff x="2986025" y="3508375"/>
            <a:chExt cx="542925" cy="6223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D0073C6-E3CE-4AA0-89D1-819532CCFFFD}"/>
                </a:ext>
              </a:extLst>
            </p:cNvPr>
            <p:cNvCxnSpPr/>
            <p:nvPr/>
          </p:nvCxnSpPr>
          <p:spPr>
            <a:xfrm>
              <a:off x="2995550" y="3535680"/>
              <a:ext cx="525134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1ED9429-26CB-4A52-8277-79FC782CB9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025" y="3508375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57F994C-1C2F-4EFB-ADC0-821ADD45F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8950" y="3511550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59BA11-D450-4A40-9024-DA800ED36FC3}"/>
              </a:ext>
            </a:extLst>
          </p:cNvPr>
          <p:cNvCxnSpPr>
            <a:cxnSpLocks/>
          </p:cNvCxnSpPr>
          <p:nvPr/>
        </p:nvCxnSpPr>
        <p:spPr>
          <a:xfrm flipH="1">
            <a:off x="4057650" y="3714750"/>
            <a:ext cx="503460" cy="48895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A2B22D-87F1-47C0-B967-054CEEB27A5E}"/>
              </a:ext>
            </a:extLst>
          </p:cNvPr>
          <p:cNvCxnSpPr>
            <a:cxnSpLocks/>
          </p:cNvCxnSpPr>
          <p:nvPr/>
        </p:nvCxnSpPr>
        <p:spPr>
          <a:xfrm flipV="1">
            <a:off x="4561110" y="2647951"/>
            <a:ext cx="734790" cy="9599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078CD5-DA77-4ECE-A84E-B6900C29EF85}"/>
              </a:ext>
            </a:extLst>
          </p:cNvPr>
          <p:cNvCxnSpPr>
            <a:cxnSpLocks/>
          </p:cNvCxnSpPr>
          <p:nvPr/>
        </p:nvCxnSpPr>
        <p:spPr>
          <a:xfrm flipH="1">
            <a:off x="2657475" y="3429000"/>
            <a:ext cx="428625" cy="1504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EE805F-B2DF-4E3B-967E-570C5E31B89E}"/>
              </a:ext>
            </a:extLst>
          </p:cNvPr>
          <p:cNvCxnSpPr>
            <a:cxnSpLocks/>
          </p:cNvCxnSpPr>
          <p:nvPr/>
        </p:nvCxnSpPr>
        <p:spPr>
          <a:xfrm flipH="1">
            <a:off x="3142379" y="3425826"/>
            <a:ext cx="1" cy="7778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0EBCF8-80A9-4E17-A026-889C2BC34656}"/>
              </a:ext>
            </a:extLst>
          </p:cNvPr>
          <p:cNvCxnSpPr>
            <a:cxnSpLocks/>
          </p:cNvCxnSpPr>
          <p:nvPr/>
        </p:nvCxnSpPr>
        <p:spPr>
          <a:xfrm flipV="1">
            <a:off x="3139167" y="2933882"/>
            <a:ext cx="64927" cy="50357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0028F7-10C9-4CF8-9DBE-1CB27119AAFF}"/>
              </a:ext>
            </a:extLst>
          </p:cNvPr>
          <p:cNvCxnSpPr>
            <a:cxnSpLocks/>
          </p:cNvCxnSpPr>
          <p:nvPr/>
        </p:nvCxnSpPr>
        <p:spPr>
          <a:xfrm flipH="1" flipV="1">
            <a:off x="2402789" y="2554388"/>
            <a:ext cx="768841" cy="78360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ACD0C14-189D-469B-9A44-8CCD7F348874}"/>
              </a:ext>
            </a:extLst>
          </p:cNvPr>
          <p:cNvCxnSpPr>
            <a:cxnSpLocks/>
          </p:cNvCxnSpPr>
          <p:nvPr/>
        </p:nvCxnSpPr>
        <p:spPr>
          <a:xfrm flipH="1" flipV="1">
            <a:off x="2787209" y="2554186"/>
            <a:ext cx="348783" cy="20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B391FFC-7F1A-4067-A321-19A988C90EBD}"/>
              </a:ext>
            </a:extLst>
          </p:cNvPr>
          <p:cNvCxnSpPr>
            <a:cxnSpLocks/>
          </p:cNvCxnSpPr>
          <p:nvPr/>
        </p:nvCxnSpPr>
        <p:spPr>
          <a:xfrm>
            <a:off x="3142379" y="2597259"/>
            <a:ext cx="308050" cy="3831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89DC501-5ACC-46BD-82C1-0A0464C67394}"/>
              </a:ext>
            </a:extLst>
          </p:cNvPr>
          <p:cNvGrpSpPr/>
          <p:nvPr/>
        </p:nvGrpSpPr>
        <p:grpSpPr>
          <a:xfrm rot="5400000">
            <a:off x="4166301" y="2643611"/>
            <a:ext cx="542925" cy="62230"/>
            <a:chOff x="2986025" y="3508375"/>
            <a:chExt cx="542925" cy="6223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5A41645-946E-4EA2-8FD4-43C1ECB55775}"/>
                </a:ext>
              </a:extLst>
            </p:cNvPr>
            <p:cNvCxnSpPr/>
            <p:nvPr/>
          </p:nvCxnSpPr>
          <p:spPr>
            <a:xfrm>
              <a:off x="2995550" y="3535680"/>
              <a:ext cx="525134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4847EB-A555-4B34-B23F-E8B90FAC8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025" y="3508375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1AB456-8752-4D1F-8D4D-3ED4EE4D8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8950" y="3511550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6C406B0-5A23-459E-A99A-E4D815989B15}"/>
              </a:ext>
            </a:extLst>
          </p:cNvPr>
          <p:cNvCxnSpPr>
            <a:cxnSpLocks/>
          </p:cNvCxnSpPr>
          <p:nvPr/>
        </p:nvCxnSpPr>
        <p:spPr>
          <a:xfrm flipH="1" flipV="1">
            <a:off x="4012532" y="2655238"/>
            <a:ext cx="411283" cy="20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877A237-A06E-4B3F-A27B-6C35215BA3D3}"/>
              </a:ext>
            </a:extLst>
          </p:cNvPr>
          <p:cNvCxnSpPr>
            <a:cxnSpLocks/>
          </p:cNvCxnSpPr>
          <p:nvPr/>
        </p:nvCxnSpPr>
        <p:spPr>
          <a:xfrm flipV="1">
            <a:off x="4465704" y="2384406"/>
            <a:ext cx="423209" cy="30751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B858060C-3231-4D40-AF74-B17532EB5D19}"/>
              </a:ext>
            </a:extLst>
          </p:cNvPr>
          <p:cNvSpPr/>
          <p:nvPr/>
        </p:nvSpPr>
        <p:spPr>
          <a:xfrm>
            <a:off x="1966255" y="2325167"/>
            <a:ext cx="1127804" cy="110066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09B2B4C-5CF9-459C-86BD-C0A3F718D63B}"/>
              </a:ext>
            </a:extLst>
          </p:cNvPr>
          <p:cNvSpPr/>
          <p:nvPr/>
        </p:nvSpPr>
        <p:spPr>
          <a:xfrm rot="571904">
            <a:off x="3951511" y="3304332"/>
            <a:ext cx="549097" cy="110066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ADD610B-30C3-48E6-AC3F-09B735D2D43B}"/>
              </a:ext>
            </a:extLst>
          </p:cNvPr>
          <p:cNvSpPr/>
          <p:nvPr/>
        </p:nvSpPr>
        <p:spPr>
          <a:xfrm rot="571904">
            <a:off x="4370088" y="2140838"/>
            <a:ext cx="549097" cy="691538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4398DAB-007F-41D6-BCD1-78FD57B0AD2D}"/>
              </a:ext>
            </a:extLst>
          </p:cNvPr>
          <p:cNvSpPr/>
          <p:nvPr/>
        </p:nvSpPr>
        <p:spPr>
          <a:xfrm>
            <a:off x="2880714" y="3902416"/>
            <a:ext cx="553827" cy="5581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ECED102-74A0-462B-A717-92E5BA72E3F5}"/>
              </a:ext>
            </a:extLst>
          </p:cNvPr>
          <p:cNvSpPr/>
          <p:nvPr/>
        </p:nvSpPr>
        <p:spPr>
          <a:xfrm>
            <a:off x="3110235" y="2301707"/>
            <a:ext cx="322390" cy="8113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28F695F-EC10-4A1E-B08E-9E419B0B8874}"/>
              </a:ext>
            </a:extLst>
          </p:cNvPr>
          <p:cNvSpPr/>
          <p:nvPr/>
        </p:nvSpPr>
        <p:spPr>
          <a:xfrm>
            <a:off x="4062110" y="2453027"/>
            <a:ext cx="322390" cy="6006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9E79F03-E80D-4F22-8F66-D05E7C124765}"/>
              </a:ext>
            </a:extLst>
          </p:cNvPr>
          <p:cNvSpPr/>
          <p:nvPr/>
        </p:nvSpPr>
        <p:spPr>
          <a:xfrm rot="2150314">
            <a:off x="4801493" y="2608409"/>
            <a:ext cx="322390" cy="69359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4B61C67-C3E3-40B8-9855-368465DA49CF}"/>
              </a:ext>
            </a:extLst>
          </p:cNvPr>
          <p:cNvGrpSpPr/>
          <p:nvPr/>
        </p:nvGrpSpPr>
        <p:grpSpPr>
          <a:xfrm rot="5400000">
            <a:off x="2836589" y="2565514"/>
            <a:ext cx="542925" cy="62230"/>
            <a:chOff x="2986025" y="3508375"/>
            <a:chExt cx="542925" cy="6223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918C764-FC8A-43A4-AAB4-87D96E287B0F}"/>
                </a:ext>
              </a:extLst>
            </p:cNvPr>
            <p:cNvCxnSpPr/>
            <p:nvPr/>
          </p:nvCxnSpPr>
          <p:spPr>
            <a:xfrm>
              <a:off x="2995550" y="3535680"/>
              <a:ext cx="525134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AE23C42-8CED-413A-90E5-825E2D50E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025" y="3508375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BE9800-293F-4DD5-9EE4-1B56B69B6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8950" y="3511550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CF2657-8DA7-4CE3-AC96-373415DF841C}"/>
              </a:ext>
            </a:extLst>
          </p:cNvPr>
          <p:cNvGrpSpPr/>
          <p:nvPr/>
        </p:nvGrpSpPr>
        <p:grpSpPr>
          <a:xfrm rot="3996543">
            <a:off x="4231565" y="3669721"/>
            <a:ext cx="542925" cy="62230"/>
            <a:chOff x="2986025" y="3508375"/>
            <a:chExt cx="542925" cy="6223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488A8A-47C7-4B09-9D8B-4F50664BD291}"/>
                </a:ext>
              </a:extLst>
            </p:cNvPr>
            <p:cNvCxnSpPr/>
            <p:nvPr/>
          </p:nvCxnSpPr>
          <p:spPr>
            <a:xfrm>
              <a:off x="2995550" y="3535680"/>
              <a:ext cx="525134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A18A4DC-EC9D-48C4-848C-EEC9376343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6025" y="3508375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2E99AD-F3A8-48C3-B482-F40261AC84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8950" y="3511550"/>
              <a:ext cx="0" cy="59055"/>
            </a:xfrm>
            <a:prstGeom prst="line">
              <a:avLst/>
            </a:prstGeom>
            <a:ln w="28575">
              <a:solidFill>
                <a:srgbClr val="FFFF00"/>
              </a:solidFill>
              <a:prstDash val="solid"/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61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EAE04A-5137-435D-81E1-C223FBB76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4" t="11092" r="42179" b="13720"/>
          <a:stretch/>
        </p:blipFill>
        <p:spPr>
          <a:xfrm>
            <a:off x="1" y="793958"/>
            <a:ext cx="3130949" cy="4005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5EA4B0-FBB9-4613-BEE6-BF5B81034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03" t="11092" r="4090" b="13720"/>
          <a:stretch/>
        </p:blipFill>
        <p:spPr>
          <a:xfrm>
            <a:off x="3038396" y="822533"/>
            <a:ext cx="2954323" cy="39764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1D0075-0610-484D-A8F7-60848A0DF6B9}"/>
              </a:ext>
            </a:extLst>
          </p:cNvPr>
          <p:cNvSpPr/>
          <p:nvPr/>
        </p:nvSpPr>
        <p:spPr>
          <a:xfrm>
            <a:off x="944468" y="55293"/>
            <a:ext cx="10303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Fig. 5.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Mapas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Correlação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Precipitação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TSM medias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dezembro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Episódios</a:t>
            </a:r>
            <a:r>
              <a:rPr lang="en-US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Niño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Isolinhas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pontilhadas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sólidas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negativos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positivos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Áreas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Sombreadas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representam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regiões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correlação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positive. Para -0.3 &lt; r &gt; +0.3,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siginificância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estatística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≥ 90% </a:t>
            </a:r>
            <a:endParaRPr lang="pt-BR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5D9D13-AA11-415E-86E6-5B5BAB9E9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6" t="32112" r="28864" b="30495"/>
          <a:stretch/>
        </p:blipFill>
        <p:spPr>
          <a:xfrm>
            <a:off x="20756" y="5091895"/>
            <a:ext cx="3405189" cy="17212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7256BA8-9813-4583-B3DF-0A0D29D1AB5B}"/>
              </a:ext>
            </a:extLst>
          </p:cNvPr>
          <p:cNvSpPr/>
          <p:nvPr/>
        </p:nvSpPr>
        <p:spPr>
          <a:xfrm>
            <a:off x="1214847" y="5724480"/>
            <a:ext cx="201323" cy="210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48DE2F-FE8F-425F-821C-FF072CD01FE2}"/>
              </a:ext>
            </a:extLst>
          </p:cNvPr>
          <p:cNvSpPr/>
          <p:nvPr/>
        </p:nvSpPr>
        <p:spPr>
          <a:xfrm>
            <a:off x="1421366" y="5724480"/>
            <a:ext cx="201323" cy="210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D53C7F-8287-4B00-9C84-ED3FD2F77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22" t="11231" r="42791" b="13580"/>
          <a:stretch/>
        </p:blipFill>
        <p:spPr>
          <a:xfrm>
            <a:off x="5933293" y="822533"/>
            <a:ext cx="3020931" cy="40050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2192D1-83AA-4486-AEB7-218265CB6C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783" t="11231" r="4612" b="13580"/>
          <a:stretch/>
        </p:blipFill>
        <p:spPr>
          <a:xfrm>
            <a:off x="8887616" y="812365"/>
            <a:ext cx="2992659" cy="400283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A1157D-24A2-4985-AF42-FB7673D09093}"/>
              </a:ext>
            </a:extLst>
          </p:cNvPr>
          <p:cNvSpPr/>
          <p:nvPr/>
        </p:nvSpPr>
        <p:spPr>
          <a:xfrm>
            <a:off x="1858568" y="5726754"/>
            <a:ext cx="201323" cy="210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725544-8670-4451-9C78-FC4792CBD76C}"/>
              </a:ext>
            </a:extLst>
          </p:cNvPr>
          <p:cNvSpPr/>
          <p:nvPr/>
        </p:nvSpPr>
        <p:spPr>
          <a:xfrm>
            <a:off x="2311219" y="5729026"/>
            <a:ext cx="201323" cy="210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8780D4-97CB-4385-9548-F6B4FF73AB3D}"/>
              </a:ext>
            </a:extLst>
          </p:cNvPr>
          <p:cNvSpPr/>
          <p:nvPr/>
        </p:nvSpPr>
        <p:spPr>
          <a:xfrm>
            <a:off x="2648309" y="4184498"/>
            <a:ext cx="422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pt-BR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2A70-D55E-493B-8B7A-8E17E55F777D}"/>
              </a:ext>
            </a:extLst>
          </p:cNvPr>
          <p:cNvSpPr/>
          <p:nvPr/>
        </p:nvSpPr>
        <p:spPr>
          <a:xfrm>
            <a:off x="5450652" y="4184497"/>
            <a:ext cx="422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pt-BR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823421-A68F-4CF2-A116-A86D28A6CE25}"/>
              </a:ext>
            </a:extLst>
          </p:cNvPr>
          <p:cNvSpPr/>
          <p:nvPr/>
        </p:nvSpPr>
        <p:spPr>
          <a:xfrm>
            <a:off x="8473215" y="4225440"/>
            <a:ext cx="422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pt-BR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66FBAC-0F37-405C-B18A-F4D85F6A58F3}"/>
              </a:ext>
            </a:extLst>
          </p:cNvPr>
          <p:cNvSpPr/>
          <p:nvPr/>
        </p:nvSpPr>
        <p:spPr>
          <a:xfrm>
            <a:off x="11368112" y="4225439"/>
            <a:ext cx="422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pt-BR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808C70-955B-47F8-9D34-2564C239D791}"/>
              </a:ext>
            </a:extLst>
          </p:cNvPr>
          <p:cNvSpPr/>
          <p:nvPr/>
        </p:nvSpPr>
        <p:spPr>
          <a:xfrm>
            <a:off x="1097662" y="5448815"/>
            <a:ext cx="422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pt-BR" sz="1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C7AD75-4D4B-4743-83AC-46BAFC9D8F77}"/>
              </a:ext>
            </a:extLst>
          </p:cNvPr>
          <p:cNvSpPr/>
          <p:nvPr/>
        </p:nvSpPr>
        <p:spPr>
          <a:xfrm>
            <a:off x="1306690" y="5453176"/>
            <a:ext cx="422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pt-BR" sz="1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07C623-A2E7-462C-8F7B-60B85DC95FF5}"/>
              </a:ext>
            </a:extLst>
          </p:cNvPr>
          <p:cNvSpPr/>
          <p:nvPr/>
        </p:nvSpPr>
        <p:spPr>
          <a:xfrm>
            <a:off x="1759341" y="5454195"/>
            <a:ext cx="422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pt-BR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D3359A-157F-436E-9246-87D269EB7B77}"/>
              </a:ext>
            </a:extLst>
          </p:cNvPr>
          <p:cNvSpPr/>
          <p:nvPr/>
        </p:nvSpPr>
        <p:spPr>
          <a:xfrm>
            <a:off x="2186638" y="5454430"/>
            <a:ext cx="422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pt-BR" sz="1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7346C5-3629-449D-97FA-AA7BD97E8AD5}"/>
              </a:ext>
            </a:extLst>
          </p:cNvPr>
          <p:cNvSpPr/>
          <p:nvPr/>
        </p:nvSpPr>
        <p:spPr>
          <a:xfrm>
            <a:off x="1414846" y="1155238"/>
            <a:ext cx="387741" cy="37623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B787130-7631-474C-9C9E-605EF89682EB}"/>
              </a:ext>
            </a:extLst>
          </p:cNvPr>
          <p:cNvSpPr/>
          <p:nvPr/>
        </p:nvSpPr>
        <p:spPr>
          <a:xfrm>
            <a:off x="3452797" y="1493377"/>
            <a:ext cx="317380" cy="33066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0FE2B1F-991A-46D7-BCEC-D4BF4C3E6AB1}"/>
              </a:ext>
            </a:extLst>
          </p:cNvPr>
          <p:cNvSpPr/>
          <p:nvPr/>
        </p:nvSpPr>
        <p:spPr>
          <a:xfrm>
            <a:off x="5262180" y="2241090"/>
            <a:ext cx="317380" cy="33066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3D60791-7B22-487A-983A-09CAEB1BECD8}"/>
              </a:ext>
            </a:extLst>
          </p:cNvPr>
          <p:cNvSpPr/>
          <p:nvPr/>
        </p:nvSpPr>
        <p:spPr>
          <a:xfrm>
            <a:off x="6304362" y="1417177"/>
            <a:ext cx="420138" cy="35923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F5CDD28-BC71-4C7C-91C6-70DCB4F1475B}"/>
              </a:ext>
            </a:extLst>
          </p:cNvPr>
          <p:cNvSpPr/>
          <p:nvPr/>
        </p:nvSpPr>
        <p:spPr>
          <a:xfrm rot="20897593">
            <a:off x="7420642" y="1950576"/>
            <a:ext cx="356756" cy="5068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9785733-40BE-4F9C-B031-13DD36464C51}"/>
              </a:ext>
            </a:extLst>
          </p:cNvPr>
          <p:cNvSpPr/>
          <p:nvPr/>
        </p:nvSpPr>
        <p:spPr>
          <a:xfrm>
            <a:off x="9274539" y="1489972"/>
            <a:ext cx="356756" cy="54361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4B43622-0BB3-49F3-957B-7B96348FF525}"/>
              </a:ext>
            </a:extLst>
          </p:cNvPr>
          <p:cNvSpPr/>
          <p:nvPr/>
        </p:nvSpPr>
        <p:spPr>
          <a:xfrm rot="20140485">
            <a:off x="10127364" y="1780232"/>
            <a:ext cx="528964" cy="86147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C79C4B-95CF-411F-A258-E4BF1F3D098C}"/>
              </a:ext>
            </a:extLst>
          </p:cNvPr>
          <p:cNvSpPr/>
          <p:nvPr/>
        </p:nvSpPr>
        <p:spPr>
          <a:xfrm>
            <a:off x="11224676" y="1709527"/>
            <a:ext cx="356756" cy="40427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790826F-B5A2-4B79-85C2-EBB0C2666722}"/>
              </a:ext>
            </a:extLst>
          </p:cNvPr>
          <p:cNvSpPr/>
          <p:nvPr/>
        </p:nvSpPr>
        <p:spPr>
          <a:xfrm>
            <a:off x="11189734" y="2488371"/>
            <a:ext cx="356756" cy="30810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152932-4D10-4292-AB9C-53D31204150B}"/>
              </a:ext>
            </a:extLst>
          </p:cNvPr>
          <p:cNvSpPr/>
          <p:nvPr/>
        </p:nvSpPr>
        <p:spPr>
          <a:xfrm>
            <a:off x="9715222" y="1037798"/>
            <a:ext cx="452715" cy="33380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42945B-4B80-46CC-A8A1-54012E879644}"/>
              </a:ext>
            </a:extLst>
          </p:cNvPr>
          <p:cNvSpPr/>
          <p:nvPr/>
        </p:nvSpPr>
        <p:spPr>
          <a:xfrm>
            <a:off x="10181366" y="1190624"/>
            <a:ext cx="591025" cy="38392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tx1">
                <a:lumMod val="75000"/>
                <a:lumOff val="2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90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3EC67BB-4AC6-4103-A715-76D2C39CE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27" t="11093" r="36591" b="14124"/>
          <a:stretch/>
        </p:blipFill>
        <p:spPr>
          <a:xfrm>
            <a:off x="1216155" y="812365"/>
            <a:ext cx="4585855" cy="593818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8E63DFB-A28C-4424-A9EB-E76AA4DFCAB1}"/>
              </a:ext>
            </a:extLst>
          </p:cNvPr>
          <p:cNvSpPr/>
          <p:nvPr/>
        </p:nvSpPr>
        <p:spPr>
          <a:xfrm>
            <a:off x="7802468" y="486128"/>
            <a:ext cx="1595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5d (SLC)</a:t>
            </a:r>
            <a:endParaRPr lang="pt-BR" sz="1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15A44F7-8A41-498A-A776-5B8AD55FEF34}"/>
              </a:ext>
            </a:extLst>
          </p:cNvPr>
          <p:cNvSpPr/>
          <p:nvPr/>
        </p:nvSpPr>
        <p:spPr>
          <a:xfrm>
            <a:off x="2900259" y="468098"/>
            <a:ext cx="1595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3 (SVD)</a:t>
            </a:r>
            <a:endParaRPr lang="pt-BR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89411E-32B5-4CFD-AF30-F4C3B229A232}"/>
              </a:ext>
            </a:extLst>
          </p:cNvPr>
          <p:cNvGrpSpPr/>
          <p:nvPr/>
        </p:nvGrpSpPr>
        <p:grpSpPr>
          <a:xfrm>
            <a:off x="5696741" y="830395"/>
            <a:ext cx="4585855" cy="5920153"/>
            <a:chOff x="5696741" y="907615"/>
            <a:chExt cx="2992659" cy="400283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29472F2-FD1E-4108-9324-741412C4F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783" t="11231" r="4612" b="13580"/>
            <a:stretch/>
          </p:blipFill>
          <p:spPr>
            <a:xfrm>
              <a:off x="5696741" y="907615"/>
              <a:ext cx="2992659" cy="4002831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D68FD40-8671-48EB-9055-5197854C3AE1}"/>
                </a:ext>
              </a:extLst>
            </p:cNvPr>
            <p:cNvSpPr/>
            <p:nvPr/>
          </p:nvSpPr>
          <p:spPr>
            <a:xfrm>
              <a:off x="8177237" y="4320689"/>
              <a:ext cx="4225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(d)</a:t>
              </a:r>
              <a:endParaRPr lang="pt-BR" sz="14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79A7802-25E0-43D3-8728-AE010BA418EA}"/>
                </a:ext>
              </a:extLst>
            </p:cNvPr>
            <p:cNvSpPr/>
            <p:nvPr/>
          </p:nvSpPr>
          <p:spPr>
            <a:xfrm>
              <a:off x="6083664" y="1585222"/>
              <a:ext cx="356756" cy="5436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012B1EB-540D-4167-A128-136052F6B167}"/>
                </a:ext>
              </a:extLst>
            </p:cNvPr>
            <p:cNvSpPr/>
            <p:nvPr/>
          </p:nvSpPr>
          <p:spPr>
            <a:xfrm rot="20140485">
              <a:off x="6936489" y="1875482"/>
              <a:ext cx="528964" cy="86147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EA0688C-3F3A-43D2-910F-3F310395BDEC}"/>
                </a:ext>
              </a:extLst>
            </p:cNvPr>
            <p:cNvSpPr/>
            <p:nvPr/>
          </p:nvSpPr>
          <p:spPr>
            <a:xfrm>
              <a:off x="8033801" y="1804777"/>
              <a:ext cx="356756" cy="40427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819054F-3CEF-4341-B261-EE47081EAD46}"/>
                </a:ext>
              </a:extLst>
            </p:cNvPr>
            <p:cNvSpPr/>
            <p:nvPr/>
          </p:nvSpPr>
          <p:spPr>
            <a:xfrm>
              <a:off x="7998859" y="2583621"/>
              <a:ext cx="356756" cy="3081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543B036-20A3-44F5-B4FA-67FFB50B9293}"/>
                </a:ext>
              </a:extLst>
            </p:cNvPr>
            <p:cNvSpPr/>
            <p:nvPr/>
          </p:nvSpPr>
          <p:spPr>
            <a:xfrm>
              <a:off x="6524347" y="1133048"/>
              <a:ext cx="452715" cy="33380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6306A4A-9378-4E29-94B2-E09A7A0C3B7D}"/>
                </a:ext>
              </a:extLst>
            </p:cNvPr>
            <p:cNvSpPr/>
            <p:nvPr/>
          </p:nvSpPr>
          <p:spPr>
            <a:xfrm>
              <a:off x="6990491" y="1285874"/>
              <a:ext cx="591025" cy="3839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tx1">
                  <a:lumMod val="75000"/>
                  <a:lumOff val="2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7266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6462</TotalTime>
  <Words>1289</Words>
  <Application>Microsoft Office PowerPoint</Application>
  <PresentationFormat>Widescreen</PresentationFormat>
  <Paragraphs>149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andremedeiros197@hotmail.com</dc:creator>
  <cp:lastModifiedBy>andremedeiros197@hotmail.com</cp:lastModifiedBy>
  <cp:revision>537</cp:revision>
  <dcterms:created xsi:type="dcterms:W3CDTF">2019-08-09T15:00:26Z</dcterms:created>
  <dcterms:modified xsi:type="dcterms:W3CDTF">2019-09-17T18:30:44Z</dcterms:modified>
</cp:coreProperties>
</file>