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5143500" type="screen16x9"/>
  <p:notesSz cx="6858000" cy="9144000"/>
  <p:embeddedFontLst>
    <p:embeddedFont>
      <p:font typeface="Roboto"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247595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585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0223a2c83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0223a2c8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6171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0223a2c8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0223a2c8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31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0223a2c83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0223a2c8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15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0223a2c83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0223a2c83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522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0223a2c83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0223a2c83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85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0223a2c8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60223a2c8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269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0223a2c83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0223a2c83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645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0239b4b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0239b4b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370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0223a2c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0223a2c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752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0239b4b2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0239b4b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20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015c45ed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015c45ed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648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60239b4b2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60239b4b2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793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0239b4b2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0239b4b2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8924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0239b4b2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60239b4b2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5526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60239b4b2d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60239b4b2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14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0239b4b2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0239b4b2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679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0239b4b2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0239b4b2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29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0239b4b2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60239b4b2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920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0239b4b2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60239b4b2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274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0223a2c8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60223a2c8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36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0239b4b2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60239b4b2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43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15c45ed9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15c45ed9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374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60239b4b2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60239b4b2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781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0239b4b2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60239b4b2d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02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0239b4b2d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0239b4b2d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175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0239b4b2d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0239b4b2d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1360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60239b4b2d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60239b4b2d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853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0239b4b2d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60239b4b2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334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60239b4b2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60239b4b2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670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6028b3b3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6028b3b3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165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60223a2c8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60223a2c8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930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60239b4b2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60239b4b2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64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0223a2c8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0223a2c8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393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60223a2c8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60223a2c8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175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60239b4b2d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60239b4b2d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957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0223a2c8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0223a2c8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876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6028b3b3f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6028b3b3f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5043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6028b3b3f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6028b3b3f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160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601d96ec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601d96ec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1382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601d96ecb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601d96ecb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4099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601d96ecb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601d96ecb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749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601d96ecb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601d96ecb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2046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601d96ecbb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601d96ecb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586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015c45ed9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015c45ed9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8800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601d96ecb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601d96ecb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1382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601d96ecbb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601d96ecb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8118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601d96ecbb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601d96ecb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19421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601d96ecbb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601d96ecb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132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601d96ecbb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601d96ecb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8884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601d96ecb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601d96ecb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8223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601d96ecbb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601d96ecbb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3996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601d96ecbb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601d96ecbb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2690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601d96ecbb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601d96ecbb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475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601d96ecbb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601d96ecbb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23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015c45ed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015c45ed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3124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601d96ecbb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601d96ecbb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4728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601d96ecbb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601d96ecbb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49279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601d96ecbb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601d96ecbb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187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601d96ecbb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601d96ecbb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6394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601d96ecbb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601d96ecbb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76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0223a2c8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0223a2c8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20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0223a2c8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0223a2c8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59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0223a2c83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0223a2c83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39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pt-BR" sz="3000"/>
              <a:t>Progress during TOGA in understanding and modeling global teleconnections associated with tropical sea surface temperatures</a:t>
            </a:r>
            <a:endParaRPr sz="3000"/>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sz="1400"/>
              <a:t>Trenberth, K. E., Branstator, G. W., Karoly, D., Kumar, A., Lau, N.‐C., &amp; Ropelewski, C. (1998). </a:t>
            </a:r>
            <a:r>
              <a:rPr lang="pt-BR" sz="1400" b="1" i="1"/>
              <a:t>Progress during TOGA in understanding and modeling global teleconnections associated with tropical sea surface temperatures</a:t>
            </a:r>
            <a:r>
              <a:rPr lang="pt-BR" sz="1400"/>
              <a:t>. Journal of Geophysical Research, 103( C7), 14,291– 14,324.</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22"/>
          <p:cNvPicPr preferRelativeResize="0"/>
          <p:nvPr/>
        </p:nvPicPr>
        <p:blipFill>
          <a:blip r:embed="rId3">
            <a:alphaModFix/>
          </a:blip>
          <a:stretch>
            <a:fillRect/>
          </a:stretch>
        </p:blipFill>
        <p:spPr>
          <a:xfrm>
            <a:off x="1255450" y="151388"/>
            <a:ext cx="2473223" cy="4617674"/>
          </a:xfrm>
          <a:prstGeom prst="rect">
            <a:avLst/>
          </a:prstGeom>
          <a:noFill/>
          <a:ln>
            <a:noFill/>
          </a:ln>
        </p:spPr>
      </p:pic>
      <p:sp>
        <p:nvSpPr>
          <p:cNvPr id="152" name="Google Shape;152;p22"/>
          <p:cNvSpPr txBox="1"/>
          <p:nvPr/>
        </p:nvSpPr>
        <p:spPr>
          <a:xfrm>
            <a:off x="1338525" y="1326150"/>
            <a:ext cx="9297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153" name="Google Shape;153;p22"/>
          <p:cNvSpPr txBox="1"/>
          <p:nvPr/>
        </p:nvSpPr>
        <p:spPr>
          <a:xfrm>
            <a:off x="1837950" y="1193475"/>
            <a:ext cx="9297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154" name="Google Shape;154;p22"/>
          <p:cNvSpPr txBox="1"/>
          <p:nvPr/>
        </p:nvSpPr>
        <p:spPr>
          <a:xfrm>
            <a:off x="2213450" y="1620925"/>
            <a:ext cx="9297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155" name="Google Shape;155;p22"/>
          <p:cNvSpPr txBox="1"/>
          <p:nvPr/>
        </p:nvSpPr>
        <p:spPr>
          <a:xfrm>
            <a:off x="2489775" y="1956875"/>
            <a:ext cx="9297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156" name="Google Shape;156;p22"/>
          <p:cNvSpPr txBox="1">
            <a:spLocks noGrp="1"/>
          </p:cNvSpPr>
          <p:nvPr>
            <p:ph type="body" idx="1"/>
          </p:nvPr>
        </p:nvSpPr>
        <p:spPr>
          <a:xfrm>
            <a:off x="4777950" y="386175"/>
            <a:ext cx="3903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4 centros (alternando sinal)</a:t>
            </a:r>
            <a:endParaRPr/>
          </a:p>
          <a:p>
            <a:pPr marL="457200" lvl="0" indent="-342900" algn="just" rtl="0">
              <a:spcBef>
                <a:spcPts val="0"/>
              </a:spcBef>
              <a:spcAft>
                <a:spcPts val="0"/>
              </a:spcAft>
              <a:buSzPts val="1800"/>
              <a:buChar char="●"/>
            </a:pPr>
            <a:r>
              <a:rPr lang="pt-BR"/>
              <a:t>Trem de onda</a:t>
            </a:r>
            <a:endParaRPr/>
          </a:p>
          <a:p>
            <a:pPr marL="457200" lvl="0" indent="-342900" algn="just" rtl="0">
              <a:spcBef>
                <a:spcPts val="0"/>
              </a:spcBef>
              <a:spcAft>
                <a:spcPts val="0"/>
              </a:spcAft>
              <a:buSzPts val="1800"/>
              <a:buChar char="●"/>
            </a:pPr>
            <a:r>
              <a:rPr lang="pt-BR"/>
              <a:t>PNA tende a ser + durante eventos de El Niño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txBox="1">
            <a:spLocks noGrp="1"/>
          </p:cNvSpPr>
          <p:nvPr>
            <p:ph type="body" idx="1"/>
          </p:nvPr>
        </p:nvSpPr>
        <p:spPr>
          <a:xfrm>
            <a:off x="4777950" y="386175"/>
            <a:ext cx="3903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Dipolo norte-sul no oeste do Pacífico Norte </a:t>
            </a:r>
            <a:endParaRPr/>
          </a:p>
          <a:p>
            <a:pPr marL="457200" lvl="0" indent="-342900" algn="just" rtl="0">
              <a:spcBef>
                <a:spcPts val="0"/>
              </a:spcBef>
              <a:spcAft>
                <a:spcPts val="0"/>
              </a:spcAft>
              <a:buSzPts val="1800"/>
              <a:buChar char="●"/>
            </a:pPr>
            <a:r>
              <a:rPr lang="pt-BR"/>
              <a:t>Variações latitudinais na corrente do jato subtropical		</a:t>
            </a:r>
            <a:endParaRPr/>
          </a:p>
        </p:txBody>
      </p:sp>
      <p:pic>
        <p:nvPicPr>
          <p:cNvPr id="163" name="Google Shape;163;p23"/>
          <p:cNvPicPr preferRelativeResize="0"/>
          <p:nvPr/>
        </p:nvPicPr>
        <p:blipFill>
          <a:blip r:embed="rId3">
            <a:alphaModFix/>
          </a:blip>
          <a:stretch>
            <a:fillRect/>
          </a:stretch>
        </p:blipFill>
        <p:spPr>
          <a:xfrm>
            <a:off x="1255475" y="76200"/>
            <a:ext cx="2462725" cy="4641876"/>
          </a:xfrm>
          <a:prstGeom prst="rect">
            <a:avLst/>
          </a:prstGeom>
          <a:noFill/>
          <a:ln>
            <a:noFill/>
          </a:ln>
        </p:spPr>
      </p:pic>
      <p:sp>
        <p:nvSpPr>
          <p:cNvPr id="164" name="Google Shape;164;p23"/>
          <p:cNvSpPr txBox="1"/>
          <p:nvPr/>
        </p:nvSpPr>
        <p:spPr>
          <a:xfrm>
            <a:off x="1524400" y="805575"/>
            <a:ext cx="9297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165" name="Google Shape;165;p23"/>
          <p:cNvSpPr txBox="1"/>
          <p:nvPr/>
        </p:nvSpPr>
        <p:spPr>
          <a:xfrm>
            <a:off x="2021992" y="1119100"/>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166" name="Google Shape;166;p23"/>
          <p:cNvSpPr/>
          <p:nvPr/>
        </p:nvSpPr>
        <p:spPr>
          <a:xfrm>
            <a:off x="2763850" y="3135675"/>
            <a:ext cx="260400" cy="4656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a:spLocks noGrp="1"/>
          </p:cNvSpPr>
          <p:nvPr>
            <p:ph type="body" idx="1"/>
          </p:nvPr>
        </p:nvSpPr>
        <p:spPr>
          <a:xfrm>
            <a:off x="5013425" y="2618475"/>
            <a:ext cx="3835800" cy="742200"/>
          </a:xfrm>
          <a:prstGeom prst="rect">
            <a:avLst/>
          </a:prstGeom>
          <a:solidFill>
            <a:srgbClr val="9900FF">
              <a:alpha val="2917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pt-BR"/>
              <a:t>Fase positiva mais persistente num evento de El Niño</a:t>
            </a:r>
            <a:endParaRPr/>
          </a:p>
        </p:txBody>
      </p:sp>
      <p:sp>
        <p:nvSpPr>
          <p:cNvPr id="168" name="Google Shape;168;p23"/>
          <p:cNvSpPr txBox="1">
            <a:spLocks noGrp="1"/>
          </p:cNvSpPr>
          <p:nvPr>
            <p:ph type="body" idx="1"/>
          </p:nvPr>
        </p:nvSpPr>
        <p:spPr>
          <a:xfrm>
            <a:off x="5013425" y="3609075"/>
            <a:ext cx="3835800" cy="465600"/>
          </a:xfrm>
          <a:prstGeom prst="rect">
            <a:avLst/>
          </a:prstGeom>
          <a:solidFill>
            <a:srgbClr val="00FF00">
              <a:alpha val="4063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pt-BR"/>
              <a:t>Fase negativa ⇔ La Niña</a:t>
            </a:r>
            <a:endParaRPr/>
          </a:p>
        </p:txBody>
      </p:sp>
      <p:sp>
        <p:nvSpPr>
          <p:cNvPr id="169" name="Google Shape;169;p23"/>
          <p:cNvSpPr/>
          <p:nvPr/>
        </p:nvSpPr>
        <p:spPr>
          <a:xfrm>
            <a:off x="2937500" y="3601275"/>
            <a:ext cx="210600" cy="338100"/>
          </a:xfrm>
          <a:prstGeom prst="rect">
            <a:avLst/>
          </a:prstGeom>
          <a:solidFill>
            <a:srgbClr val="00FF00">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txBox="1">
            <a:spLocks noGrp="1"/>
          </p:cNvSpPr>
          <p:nvPr>
            <p:ph type="body" idx="1"/>
          </p:nvPr>
        </p:nvSpPr>
        <p:spPr>
          <a:xfrm>
            <a:off x="4777950" y="386175"/>
            <a:ext cx="3903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			</a:t>
            </a:r>
            <a:endParaRPr/>
          </a:p>
        </p:txBody>
      </p:sp>
      <p:pic>
        <p:nvPicPr>
          <p:cNvPr id="176" name="Google Shape;176;p24"/>
          <p:cNvPicPr preferRelativeResize="0"/>
          <p:nvPr/>
        </p:nvPicPr>
        <p:blipFill>
          <a:blip r:embed="rId3">
            <a:alphaModFix/>
          </a:blip>
          <a:stretch>
            <a:fillRect/>
          </a:stretch>
        </p:blipFill>
        <p:spPr>
          <a:xfrm>
            <a:off x="1143000" y="76200"/>
            <a:ext cx="2761634" cy="4770075"/>
          </a:xfrm>
          <a:prstGeom prst="rect">
            <a:avLst/>
          </a:prstGeom>
          <a:noFill/>
          <a:ln>
            <a:noFill/>
          </a:ln>
        </p:spPr>
      </p:pic>
      <p:sp>
        <p:nvSpPr>
          <p:cNvPr id="177" name="Google Shape;177;p24"/>
          <p:cNvSpPr txBox="1">
            <a:spLocks noGrp="1"/>
          </p:cNvSpPr>
          <p:nvPr>
            <p:ph type="body" idx="1"/>
          </p:nvPr>
        </p:nvSpPr>
        <p:spPr>
          <a:xfrm>
            <a:off x="4777950" y="386175"/>
            <a:ext cx="3903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Dipolo norte-sul no oeste do Pacífico Norte </a:t>
            </a:r>
            <a:endParaRPr/>
          </a:p>
          <a:p>
            <a:pPr marL="457200" lvl="0" indent="-342900" algn="just" rtl="0">
              <a:spcBef>
                <a:spcPts val="0"/>
              </a:spcBef>
              <a:spcAft>
                <a:spcPts val="0"/>
              </a:spcAft>
              <a:buSzPts val="1800"/>
              <a:buChar char="●"/>
            </a:pPr>
            <a:r>
              <a:rPr lang="pt-BR"/>
              <a:t>Aparente terceiro centro no Golfo do México</a:t>
            </a:r>
            <a:endParaRPr/>
          </a:p>
          <a:p>
            <a:pPr marL="457200" lvl="0" indent="-342900" algn="just" rtl="0">
              <a:spcBef>
                <a:spcPts val="0"/>
              </a:spcBef>
              <a:spcAft>
                <a:spcPts val="0"/>
              </a:spcAft>
              <a:buSzPts val="1800"/>
              <a:buChar char="●"/>
            </a:pPr>
            <a:r>
              <a:rPr lang="pt-BR"/>
              <a:t>Lembra PNA</a:t>
            </a:r>
            <a:endParaRPr/>
          </a:p>
          <a:p>
            <a:pPr marL="457200" lvl="0" indent="-342900" algn="just" rtl="0">
              <a:spcBef>
                <a:spcPts val="0"/>
              </a:spcBef>
              <a:spcAft>
                <a:spcPts val="0"/>
              </a:spcAft>
              <a:buSzPts val="1800"/>
              <a:buChar char="●"/>
            </a:pPr>
            <a:r>
              <a:rPr lang="pt-BR"/>
              <a:t>Mais notada em eventos de El Niño		</a:t>
            </a:r>
            <a:endParaRPr/>
          </a:p>
        </p:txBody>
      </p:sp>
      <p:sp>
        <p:nvSpPr>
          <p:cNvPr id="178" name="Google Shape;178;p24"/>
          <p:cNvSpPr/>
          <p:nvPr/>
        </p:nvSpPr>
        <p:spPr>
          <a:xfrm>
            <a:off x="3210050" y="2924975"/>
            <a:ext cx="136200" cy="7437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txBox="1"/>
          <p:nvPr/>
        </p:nvSpPr>
        <p:spPr>
          <a:xfrm>
            <a:off x="2245067" y="1552900"/>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180" name="Google Shape;180;p24"/>
          <p:cNvSpPr txBox="1"/>
          <p:nvPr/>
        </p:nvSpPr>
        <p:spPr>
          <a:xfrm>
            <a:off x="1802542" y="1048425"/>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181" name="Google Shape;181;p24"/>
          <p:cNvSpPr txBox="1"/>
          <p:nvPr/>
        </p:nvSpPr>
        <p:spPr>
          <a:xfrm>
            <a:off x="2525067" y="2233650"/>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FF00"/>
                </a:solidFill>
                <a:latin typeface="Roboto"/>
                <a:ea typeface="Roboto"/>
                <a:cs typeface="Roboto"/>
                <a:sym typeface="Roboto"/>
              </a:rPr>
              <a:t>x</a:t>
            </a:r>
            <a:endParaRPr b="1">
              <a:solidFill>
                <a:srgbClr val="FFFF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txBox="1">
            <a:spLocks noGrp="1"/>
          </p:cNvSpPr>
          <p:nvPr>
            <p:ph type="body" idx="1"/>
          </p:nvPr>
        </p:nvSpPr>
        <p:spPr>
          <a:xfrm>
            <a:off x="4777950" y="386175"/>
            <a:ext cx="3903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3 centros de ação</a:t>
            </a:r>
            <a:endParaRPr/>
          </a:p>
          <a:p>
            <a:pPr marL="457200" lvl="0" indent="-342900" algn="just" rtl="0">
              <a:spcBef>
                <a:spcPts val="0"/>
              </a:spcBef>
              <a:spcAft>
                <a:spcPts val="0"/>
              </a:spcAft>
              <a:buSzPts val="1800"/>
              <a:buChar char="●"/>
            </a:pPr>
            <a:r>
              <a:rPr lang="pt-BR"/>
              <a:t>Fases negativas da TNH acompanham eventos de El Niño</a:t>
            </a:r>
            <a:endParaRPr/>
          </a:p>
        </p:txBody>
      </p:sp>
      <p:pic>
        <p:nvPicPr>
          <p:cNvPr id="188" name="Google Shape;188;p25"/>
          <p:cNvPicPr preferRelativeResize="0"/>
          <p:nvPr/>
        </p:nvPicPr>
        <p:blipFill>
          <a:blip r:embed="rId3">
            <a:alphaModFix/>
          </a:blip>
          <a:stretch>
            <a:fillRect/>
          </a:stretch>
        </p:blipFill>
        <p:spPr>
          <a:xfrm>
            <a:off x="1371600" y="76200"/>
            <a:ext cx="2640442" cy="4770075"/>
          </a:xfrm>
          <a:prstGeom prst="rect">
            <a:avLst/>
          </a:prstGeom>
          <a:noFill/>
          <a:ln>
            <a:noFill/>
          </a:ln>
        </p:spPr>
      </p:pic>
      <p:sp>
        <p:nvSpPr>
          <p:cNvPr id="189" name="Google Shape;189;p25"/>
          <p:cNvSpPr/>
          <p:nvPr/>
        </p:nvSpPr>
        <p:spPr>
          <a:xfrm>
            <a:off x="2587450" y="3670400"/>
            <a:ext cx="216900" cy="338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txBox="1"/>
          <p:nvPr/>
        </p:nvSpPr>
        <p:spPr>
          <a:xfrm>
            <a:off x="1976492" y="1644775"/>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191" name="Google Shape;191;p25"/>
          <p:cNvSpPr txBox="1"/>
          <p:nvPr/>
        </p:nvSpPr>
        <p:spPr>
          <a:xfrm>
            <a:off x="2587442" y="1644775"/>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192" name="Google Shape;192;p25"/>
          <p:cNvSpPr txBox="1"/>
          <p:nvPr/>
        </p:nvSpPr>
        <p:spPr>
          <a:xfrm>
            <a:off x="2728292" y="2120200"/>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txBox="1">
            <a:spLocks noGrp="1"/>
          </p:cNvSpPr>
          <p:nvPr>
            <p:ph type="body" idx="1"/>
          </p:nvPr>
        </p:nvSpPr>
        <p:spPr>
          <a:xfrm>
            <a:off x="4777950" y="386175"/>
            <a:ext cx="3903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3 centros de ação</a:t>
            </a:r>
            <a:endParaRPr/>
          </a:p>
          <a:p>
            <a:pPr marL="457200" lvl="0" indent="-342900" algn="just" rtl="0">
              <a:spcBef>
                <a:spcPts val="0"/>
              </a:spcBef>
              <a:spcAft>
                <a:spcPts val="0"/>
              </a:spcAft>
              <a:buSzPts val="1800"/>
              <a:buChar char="●"/>
            </a:pPr>
            <a:r>
              <a:rPr lang="pt-BR"/>
              <a:t>Fases negativas da TNH acompanham eventos de El Niño</a:t>
            </a:r>
            <a:endParaRPr/>
          </a:p>
        </p:txBody>
      </p:sp>
      <p:pic>
        <p:nvPicPr>
          <p:cNvPr id="199" name="Google Shape;199;p26"/>
          <p:cNvPicPr preferRelativeResize="0"/>
          <p:nvPr/>
        </p:nvPicPr>
        <p:blipFill>
          <a:blip r:embed="rId3">
            <a:alphaModFix/>
          </a:blip>
          <a:stretch>
            <a:fillRect/>
          </a:stretch>
        </p:blipFill>
        <p:spPr>
          <a:xfrm>
            <a:off x="1371600" y="76200"/>
            <a:ext cx="2640442" cy="4770075"/>
          </a:xfrm>
          <a:prstGeom prst="rect">
            <a:avLst/>
          </a:prstGeom>
          <a:noFill/>
          <a:ln>
            <a:noFill/>
          </a:ln>
        </p:spPr>
      </p:pic>
      <p:sp>
        <p:nvSpPr>
          <p:cNvPr id="200" name="Google Shape;200;p26"/>
          <p:cNvSpPr/>
          <p:nvPr/>
        </p:nvSpPr>
        <p:spPr>
          <a:xfrm>
            <a:off x="2587450" y="3670400"/>
            <a:ext cx="216900" cy="338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txBox="1"/>
          <p:nvPr/>
        </p:nvSpPr>
        <p:spPr>
          <a:xfrm>
            <a:off x="1976492" y="1644775"/>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202" name="Google Shape;202;p26"/>
          <p:cNvSpPr txBox="1"/>
          <p:nvPr/>
        </p:nvSpPr>
        <p:spPr>
          <a:xfrm>
            <a:off x="2587442" y="1644775"/>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203" name="Google Shape;203;p26"/>
          <p:cNvSpPr txBox="1"/>
          <p:nvPr/>
        </p:nvSpPr>
        <p:spPr>
          <a:xfrm>
            <a:off x="2728292" y="2120200"/>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204" name="Google Shape;204;p26"/>
          <p:cNvSpPr txBox="1">
            <a:spLocks noGrp="1"/>
          </p:cNvSpPr>
          <p:nvPr>
            <p:ph type="body" idx="1"/>
          </p:nvPr>
        </p:nvSpPr>
        <p:spPr>
          <a:xfrm>
            <a:off x="4938875" y="1830475"/>
            <a:ext cx="3835800" cy="1107900"/>
          </a:xfrm>
          <a:prstGeom prst="rect">
            <a:avLst/>
          </a:prstGeom>
          <a:solidFill>
            <a:srgbClr val="FF0000">
              <a:alpha val="2448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pt-BR"/>
              <a:t>Padrões da fig. 1 projetam bem os padrões de circulação atmosférica observados com as fases do ENSO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txBox="1">
            <a:spLocks noGrp="1"/>
          </p:cNvSpPr>
          <p:nvPr>
            <p:ph type="body" idx="1"/>
          </p:nvPr>
        </p:nvSpPr>
        <p:spPr>
          <a:xfrm>
            <a:off x="4777950" y="386175"/>
            <a:ext cx="3903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3 centros de ação</a:t>
            </a:r>
            <a:endParaRPr/>
          </a:p>
          <a:p>
            <a:pPr marL="457200" lvl="0" indent="-342900" algn="just" rtl="0">
              <a:spcBef>
                <a:spcPts val="0"/>
              </a:spcBef>
              <a:spcAft>
                <a:spcPts val="0"/>
              </a:spcAft>
              <a:buSzPts val="1800"/>
              <a:buChar char="●"/>
            </a:pPr>
            <a:r>
              <a:rPr lang="pt-BR"/>
              <a:t>Fases negativas da TNH acompanham eventos de El Niño</a:t>
            </a:r>
            <a:endParaRPr/>
          </a:p>
        </p:txBody>
      </p:sp>
      <p:pic>
        <p:nvPicPr>
          <p:cNvPr id="211" name="Google Shape;211;p27"/>
          <p:cNvPicPr preferRelativeResize="0"/>
          <p:nvPr/>
        </p:nvPicPr>
        <p:blipFill>
          <a:blip r:embed="rId3">
            <a:alphaModFix/>
          </a:blip>
          <a:stretch>
            <a:fillRect/>
          </a:stretch>
        </p:blipFill>
        <p:spPr>
          <a:xfrm>
            <a:off x="1371600" y="76200"/>
            <a:ext cx="2640442" cy="4770075"/>
          </a:xfrm>
          <a:prstGeom prst="rect">
            <a:avLst/>
          </a:prstGeom>
          <a:noFill/>
          <a:ln>
            <a:noFill/>
          </a:ln>
        </p:spPr>
      </p:pic>
      <p:sp>
        <p:nvSpPr>
          <p:cNvPr id="212" name="Google Shape;212;p27"/>
          <p:cNvSpPr/>
          <p:nvPr/>
        </p:nvSpPr>
        <p:spPr>
          <a:xfrm>
            <a:off x="2587450" y="3670400"/>
            <a:ext cx="216900" cy="338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txBox="1"/>
          <p:nvPr/>
        </p:nvSpPr>
        <p:spPr>
          <a:xfrm>
            <a:off x="1976492" y="1644775"/>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214" name="Google Shape;214;p27"/>
          <p:cNvSpPr txBox="1"/>
          <p:nvPr/>
        </p:nvSpPr>
        <p:spPr>
          <a:xfrm>
            <a:off x="2587442" y="1644775"/>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215" name="Google Shape;215;p27"/>
          <p:cNvSpPr txBox="1"/>
          <p:nvPr/>
        </p:nvSpPr>
        <p:spPr>
          <a:xfrm>
            <a:off x="2728292" y="2120200"/>
            <a:ext cx="3330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x</a:t>
            </a:r>
            <a:endParaRPr b="1">
              <a:solidFill>
                <a:srgbClr val="FF0000"/>
              </a:solidFill>
              <a:latin typeface="Roboto"/>
              <a:ea typeface="Roboto"/>
              <a:cs typeface="Roboto"/>
              <a:sym typeface="Roboto"/>
            </a:endParaRPr>
          </a:p>
        </p:txBody>
      </p:sp>
      <p:sp>
        <p:nvSpPr>
          <p:cNvPr id="216" name="Google Shape;216;p27"/>
          <p:cNvSpPr txBox="1">
            <a:spLocks noGrp="1"/>
          </p:cNvSpPr>
          <p:nvPr>
            <p:ph type="body" idx="1"/>
          </p:nvPr>
        </p:nvSpPr>
        <p:spPr>
          <a:xfrm>
            <a:off x="4938875" y="1830475"/>
            <a:ext cx="3835800" cy="1107900"/>
          </a:xfrm>
          <a:prstGeom prst="rect">
            <a:avLst/>
          </a:prstGeom>
          <a:solidFill>
            <a:srgbClr val="FF0000">
              <a:alpha val="2448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pt-BR"/>
              <a:t>Padrões da fig. 1 projetam bem os padrões de circulação atmosférica observados com as fases do ENSO</a:t>
            </a:r>
            <a:endParaRPr/>
          </a:p>
        </p:txBody>
      </p:sp>
      <p:sp>
        <p:nvSpPr>
          <p:cNvPr id="217" name="Google Shape;217;p27"/>
          <p:cNvSpPr txBox="1">
            <a:spLocks noGrp="1"/>
          </p:cNvSpPr>
          <p:nvPr>
            <p:ph type="body" idx="1"/>
          </p:nvPr>
        </p:nvSpPr>
        <p:spPr>
          <a:xfrm>
            <a:off x="4938875" y="3049675"/>
            <a:ext cx="3835800" cy="1410600"/>
          </a:xfrm>
          <a:prstGeom prst="rect">
            <a:avLst/>
          </a:prstGeom>
          <a:solidFill>
            <a:srgbClr val="FF0000">
              <a:alpha val="2448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pt-BR"/>
              <a:t>Explica boa parte da variância sazonal, mas existem mais fontes para as variações nas teleconexões (além da TSM)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txBox="1">
            <a:spLocks noGrp="1"/>
          </p:cNvSpPr>
          <p:nvPr>
            <p:ph type="body" idx="1"/>
          </p:nvPr>
        </p:nvSpPr>
        <p:spPr>
          <a:xfrm>
            <a:off x="311700" y="391675"/>
            <a:ext cx="8520600" cy="3339000"/>
          </a:xfrm>
          <a:prstGeom prst="rect">
            <a:avLst/>
          </a:prstGeom>
        </p:spPr>
        <p:txBody>
          <a:bodyPr spcFirstLastPara="1" wrap="square" lIns="91425" tIns="91425" rIns="91425" bIns="91425" anchor="t" anchorCtr="0">
            <a:noAutofit/>
          </a:bodyPr>
          <a:lstStyle/>
          <a:p>
            <a:pPr marL="457200" marR="0" lvl="0" indent="-342900" algn="just" rtl="0">
              <a:lnSpc>
                <a:spcPct val="115000"/>
              </a:lnSpc>
              <a:spcBef>
                <a:spcPts val="0"/>
              </a:spcBef>
              <a:spcAft>
                <a:spcPts val="0"/>
              </a:spcAft>
              <a:buClr>
                <a:schemeClr val="dk2"/>
              </a:buClr>
              <a:buSzPts val="1800"/>
              <a:buFont typeface="Roboto"/>
              <a:buChar char="●"/>
            </a:pPr>
            <a:r>
              <a:rPr lang="pt-BR"/>
              <a:t>Esbensen (1984): padrões de teleconexões são proeminentes banda intermensal ou interanual, mas não nas duas (PNA é uma exceção)</a:t>
            </a:r>
            <a:endParaRPr/>
          </a:p>
          <a:p>
            <a:pPr marL="457200" marR="0" lvl="0" indent="-342900" algn="just" rtl="0">
              <a:lnSpc>
                <a:spcPct val="115000"/>
              </a:lnSpc>
              <a:spcBef>
                <a:spcPts val="0"/>
              </a:spcBef>
              <a:spcAft>
                <a:spcPts val="0"/>
              </a:spcAft>
              <a:buSzPts val="1800"/>
              <a:buChar char="●"/>
            </a:pPr>
            <a:r>
              <a:rPr lang="pt-BR"/>
              <a:t>Schubert (1986): 3 categorias </a:t>
            </a:r>
            <a:endParaRPr/>
          </a:p>
          <a:p>
            <a:pPr marL="914400" marR="0" lvl="1" indent="-317500" algn="just" rtl="0">
              <a:lnSpc>
                <a:spcPct val="115000"/>
              </a:lnSpc>
              <a:spcBef>
                <a:spcPts val="0"/>
              </a:spcBef>
              <a:spcAft>
                <a:spcPts val="0"/>
              </a:spcAft>
              <a:buSzPts val="1400"/>
              <a:buChar char="○"/>
            </a:pPr>
            <a:r>
              <a:rPr lang="pt-BR"/>
              <a:t>&gt;&gt; 1 mês </a:t>
            </a:r>
            <a:endParaRPr/>
          </a:p>
          <a:p>
            <a:pPr marL="1371600" marR="0" lvl="2" indent="-317500" algn="just" rtl="0">
              <a:lnSpc>
                <a:spcPct val="115000"/>
              </a:lnSpc>
              <a:spcBef>
                <a:spcPts val="0"/>
              </a:spcBef>
              <a:spcAft>
                <a:spcPts val="0"/>
              </a:spcAft>
              <a:buSzPts val="1400"/>
              <a:buChar char="■"/>
            </a:pPr>
            <a:r>
              <a:rPr lang="pt-BR"/>
              <a:t>dependência geográfica</a:t>
            </a:r>
            <a:endParaRPr/>
          </a:p>
          <a:p>
            <a:pPr marL="1371600" marR="0" lvl="2" indent="-317500" algn="just" rtl="0">
              <a:lnSpc>
                <a:spcPct val="115000"/>
              </a:lnSpc>
              <a:spcBef>
                <a:spcPts val="0"/>
              </a:spcBef>
              <a:spcAft>
                <a:spcPts val="0"/>
              </a:spcAft>
              <a:buSzPts val="1400"/>
              <a:buChar char="■"/>
            </a:pPr>
            <a:r>
              <a:rPr lang="pt-BR"/>
              <a:t>dipolos norte-sul (perto das regiões de saída dos jatos nos oceanos)</a:t>
            </a:r>
            <a:endParaRPr/>
          </a:p>
          <a:p>
            <a:pPr marL="914400" lvl="1" indent="-317500" algn="just" rtl="0">
              <a:spcBef>
                <a:spcPts val="0"/>
              </a:spcBef>
              <a:spcAft>
                <a:spcPts val="0"/>
              </a:spcAft>
              <a:buSzPts val="1400"/>
              <a:buChar char="○"/>
            </a:pPr>
            <a:r>
              <a:rPr lang="pt-BR"/>
              <a:t>10 - 30 dias</a:t>
            </a:r>
            <a:endParaRPr/>
          </a:p>
          <a:p>
            <a:pPr marL="1371600" lvl="2" indent="-317500" algn="just" rtl="0">
              <a:spcBef>
                <a:spcPts val="0"/>
              </a:spcBef>
              <a:spcAft>
                <a:spcPts val="0"/>
              </a:spcAft>
              <a:buSzPts val="1400"/>
              <a:buChar char="■"/>
            </a:pPr>
            <a:r>
              <a:rPr lang="pt-BR"/>
              <a:t>menor dependência geográfica</a:t>
            </a:r>
            <a:endParaRPr/>
          </a:p>
          <a:p>
            <a:pPr marL="1371600" lvl="2" indent="-317500" algn="just" rtl="0">
              <a:spcBef>
                <a:spcPts val="0"/>
              </a:spcBef>
              <a:spcAft>
                <a:spcPts val="0"/>
              </a:spcAft>
              <a:buSzPts val="1400"/>
              <a:buChar char="■"/>
            </a:pPr>
            <a:r>
              <a:rPr lang="pt-BR"/>
              <a:t>trens de onda para leste e para o equador</a:t>
            </a:r>
            <a:endParaRPr/>
          </a:p>
          <a:p>
            <a:pPr marL="1371600" lvl="2" indent="-317500" algn="just" rtl="0">
              <a:spcBef>
                <a:spcPts val="0"/>
              </a:spcBef>
              <a:spcAft>
                <a:spcPts val="0"/>
              </a:spcAft>
              <a:buSzPts val="1400"/>
              <a:buChar char="■"/>
            </a:pPr>
            <a:r>
              <a:rPr lang="pt-BR"/>
              <a:t>regiões de entrada dos jatos  nos continentes</a:t>
            </a:r>
            <a:endParaRPr/>
          </a:p>
          <a:p>
            <a:pPr marL="914400" lvl="1" indent="-317500" algn="just" rtl="0">
              <a:spcBef>
                <a:spcPts val="0"/>
              </a:spcBef>
              <a:spcAft>
                <a:spcPts val="0"/>
              </a:spcAft>
              <a:buSzPts val="1400"/>
              <a:buChar char="○"/>
            </a:pPr>
            <a:r>
              <a:rPr lang="pt-BR"/>
              <a:t>alguns dias</a:t>
            </a:r>
            <a:endParaRPr/>
          </a:p>
          <a:p>
            <a:pPr marL="1371600" lvl="2" indent="-317500" algn="just" rtl="0">
              <a:spcBef>
                <a:spcPts val="0"/>
              </a:spcBef>
              <a:spcAft>
                <a:spcPts val="0"/>
              </a:spcAft>
              <a:buSzPts val="1400"/>
              <a:buChar char="■"/>
            </a:pPr>
            <a:r>
              <a:rPr lang="pt-BR"/>
              <a:t>estrutura baroclínica</a:t>
            </a:r>
            <a:endParaRPr/>
          </a:p>
          <a:p>
            <a:pPr marL="1371600" lvl="2" indent="-317500" algn="just" rtl="0">
              <a:spcBef>
                <a:spcPts val="0"/>
              </a:spcBef>
              <a:spcAft>
                <a:spcPts val="0"/>
              </a:spcAft>
              <a:buSzPts val="1400"/>
              <a:buChar char="■"/>
            </a:pPr>
            <a:r>
              <a:rPr lang="pt-BR"/>
              <a:t>cristas e cavados indo para leste</a:t>
            </a:r>
            <a:endParaRPr/>
          </a:p>
          <a:p>
            <a:pPr marL="1371600" lvl="2" indent="-317500" algn="just" rtl="0">
              <a:spcBef>
                <a:spcPts val="0"/>
              </a:spcBef>
              <a:spcAft>
                <a:spcPts val="0"/>
              </a:spcAft>
              <a:buSzPts val="1400"/>
              <a:buChar char="■"/>
            </a:pPr>
            <a:r>
              <a:rPr lang="pt-BR"/>
              <a:t>oceanos das médias latitudes</a:t>
            </a:r>
            <a:endParaRPr/>
          </a:p>
          <a:p>
            <a:pPr marL="1371600" lvl="2" indent="-317500" algn="just" rtl="0">
              <a:spcBef>
                <a:spcPts val="0"/>
              </a:spcBef>
              <a:spcAft>
                <a:spcPts val="0"/>
              </a:spcAft>
              <a:buSzPts val="1400"/>
              <a:buChar char="■"/>
            </a:pPr>
            <a:r>
              <a:rPr lang="pt-BR"/>
              <a:t>forte relação com os padrões de teleconexões que variam lentamente </a:t>
            </a:r>
            <a:endParaRPr/>
          </a:p>
          <a:p>
            <a:pPr marL="457200" lvl="0" indent="-342900" algn="just" rtl="0">
              <a:spcBef>
                <a:spcPts val="0"/>
              </a:spcBef>
              <a:spcAft>
                <a:spcPts val="0"/>
              </a:spcAft>
              <a:buSzPts val="1800"/>
              <a:buChar char="●"/>
            </a:pPr>
            <a:r>
              <a:rPr lang="pt-BR"/>
              <a:t>Lau e Nath (1987): 3 categorias reproduzidas nos GCMs</a:t>
            </a:r>
            <a:endParaRPr/>
          </a:p>
          <a:p>
            <a:pPr marL="0" lvl="0" indent="0" algn="just"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txBox="1">
            <a:spLocks noGrp="1"/>
          </p:cNvSpPr>
          <p:nvPr>
            <p:ph type="body" idx="1"/>
          </p:nvPr>
        </p:nvSpPr>
        <p:spPr>
          <a:xfrm>
            <a:off x="311700" y="3916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Van Loon e Rogers (1981): além da forçante local das teleconexões, um maior aquecimento tropical durante um El Niño também afeta a circulação média nos trópicos e subtrópicos</a:t>
            </a:r>
            <a:endParaRPr/>
          </a:p>
          <a:p>
            <a:pPr marL="457200" lvl="0" indent="0" algn="just" rtl="0">
              <a:spcBef>
                <a:spcPts val="0"/>
              </a:spcBef>
              <a:spcAft>
                <a:spcPts val="0"/>
              </a:spcAft>
              <a:buNone/>
            </a:pPr>
            <a:endParaRPr/>
          </a:p>
          <a:p>
            <a:pPr marL="457200" lvl="0" indent="-342900" algn="just" rtl="0">
              <a:spcBef>
                <a:spcPts val="0"/>
              </a:spcBef>
              <a:spcAft>
                <a:spcPts val="0"/>
              </a:spcAft>
              <a:buSzPts val="1800"/>
              <a:buChar char="●"/>
            </a:pPr>
            <a:r>
              <a:rPr lang="pt-BR"/>
              <a:t>Horel e Wallace (1981): nos níveis médios/altos da troposfera há um aumento na temperatura média associado com a liberação de calor latente na região de maior convecção e aquecimento diabático no ramo descendente das circulações anômalas de Walker e Hadley</a:t>
            </a:r>
            <a:endParaRPr/>
          </a:p>
          <a:p>
            <a:pPr marL="914400" lvl="1" indent="-317500" algn="just" rtl="0">
              <a:spcBef>
                <a:spcPts val="0"/>
              </a:spcBef>
              <a:spcAft>
                <a:spcPts val="0"/>
              </a:spcAft>
              <a:buSzPts val="1400"/>
              <a:buChar char="○"/>
            </a:pPr>
            <a:r>
              <a:rPr lang="pt-BR"/>
              <a:t>circulação de Hadley reforçada (na alta troposfera, intensificação dos ventos de leste e na baixa do ventos de oeste)</a:t>
            </a:r>
            <a:endParaRPr/>
          </a:p>
          <a:p>
            <a:pPr marL="914400" lvl="0" indent="0" algn="just" rtl="0">
              <a:spcBef>
                <a:spcPts val="0"/>
              </a:spcBef>
              <a:spcAft>
                <a:spcPts val="0"/>
              </a:spcAft>
              <a:buNone/>
            </a:pPr>
            <a:endParaRPr/>
          </a:p>
          <a:p>
            <a:pPr marL="457200" lvl="0" indent="-342900" algn="just" rtl="0">
              <a:spcBef>
                <a:spcPts val="0"/>
              </a:spcBef>
              <a:spcAft>
                <a:spcPts val="0"/>
              </a:spcAft>
              <a:buSzPts val="1800"/>
              <a:buChar char="●"/>
            </a:pPr>
            <a:r>
              <a:rPr lang="pt-BR"/>
              <a:t>Forçante tropical: mais forte no HN que no HS (PSA &lt;&lt; PNA)</a:t>
            </a:r>
            <a:endParaRPr/>
          </a:p>
          <a:p>
            <a:pPr marL="0" lvl="0" indent="0" algn="just"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200" b="1"/>
              <a:t>2. Relações observadas</a:t>
            </a:r>
            <a:endParaRPr sz="2200" b="1"/>
          </a:p>
          <a:p>
            <a:pPr marL="0" lvl="0" indent="457200" algn="l" rtl="0">
              <a:spcBef>
                <a:spcPts val="0"/>
              </a:spcBef>
              <a:spcAft>
                <a:spcPts val="0"/>
              </a:spcAft>
              <a:buNone/>
            </a:pPr>
            <a:r>
              <a:rPr lang="pt-BR" sz="2000" b="1"/>
              <a:t>2.1. Teleconexões</a:t>
            </a:r>
            <a:endParaRPr sz="2000" b="1"/>
          </a:p>
          <a:p>
            <a:pPr marL="457200" lvl="0" indent="457200" algn="l" rtl="0">
              <a:spcBef>
                <a:spcPts val="0"/>
              </a:spcBef>
              <a:spcAft>
                <a:spcPts val="0"/>
              </a:spcAft>
              <a:buNone/>
            </a:pPr>
            <a:r>
              <a:rPr lang="pt-BR" sz="1400" b="1"/>
              <a:t>2.1.2. Temperatura e precipitação </a:t>
            </a:r>
            <a:endParaRPr sz="1400" b="1"/>
          </a:p>
        </p:txBody>
      </p:sp>
      <p:pic>
        <p:nvPicPr>
          <p:cNvPr id="236" name="Google Shape;236;p30"/>
          <p:cNvPicPr preferRelativeResize="0"/>
          <p:nvPr/>
        </p:nvPicPr>
        <p:blipFill>
          <a:blip r:embed="rId3">
            <a:alphaModFix/>
          </a:blip>
          <a:stretch>
            <a:fillRect/>
          </a:stretch>
        </p:blipFill>
        <p:spPr>
          <a:xfrm>
            <a:off x="4424617" y="80100"/>
            <a:ext cx="4483800" cy="4983300"/>
          </a:xfrm>
          <a:prstGeom prst="rect">
            <a:avLst/>
          </a:prstGeom>
          <a:noFill/>
          <a:ln>
            <a:noFill/>
          </a:ln>
        </p:spPr>
      </p:pic>
      <p:sp>
        <p:nvSpPr>
          <p:cNvPr id="237" name="Google Shape;237;p30"/>
          <p:cNvSpPr txBox="1">
            <a:spLocks noGrp="1"/>
          </p:cNvSpPr>
          <p:nvPr>
            <p:ph type="body" idx="1"/>
          </p:nvPr>
        </p:nvSpPr>
        <p:spPr>
          <a:xfrm>
            <a:off x="204575" y="1583475"/>
            <a:ext cx="3464100" cy="24888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Era TOGA: aumento dos estudos e entendimento da influência do ENSO na precipitação </a:t>
            </a:r>
            <a:endParaRPr/>
          </a:p>
          <a:p>
            <a:pPr marL="457200" lvl="0" indent="-342900" algn="just" rtl="0">
              <a:spcBef>
                <a:spcPts val="0"/>
              </a:spcBef>
              <a:spcAft>
                <a:spcPts val="0"/>
              </a:spcAft>
              <a:buSzPts val="1800"/>
              <a:buChar char="●"/>
            </a:pPr>
            <a:r>
              <a:rPr lang="pt-BR"/>
              <a:t>Entendimento da época </a:t>
            </a:r>
            <a:endParaRPr/>
          </a:p>
          <a:p>
            <a:pPr marL="914400" lvl="1" indent="-317500" algn="just" rtl="0">
              <a:spcBef>
                <a:spcPts val="0"/>
              </a:spcBef>
              <a:spcAft>
                <a:spcPts val="0"/>
              </a:spcAft>
              <a:buSzPts val="1400"/>
              <a:buChar char="○"/>
            </a:pPr>
            <a:r>
              <a:rPr lang="pt-BR"/>
              <a:t>baseado nas medidas de superfície </a:t>
            </a:r>
            <a:endParaRPr/>
          </a:p>
          <a:p>
            <a:pPr marL="914400" lvl="1" indent="-317500" algn="just" rtl="0">
              <a:spcBef>
                <a:spcPts val="0"/>
              </a:spcBef>
              <a:spcAft>
                <a:spcPts val="0"/>
              </a:spcAft>
              <a:buSzPts val="1400"/>
              <a:buChar char="○"/>
            </a:pPr>
            <a:r>
              <a:rPr lang="pt-BR"/>
              <a:t>incompleto sobre os oceanos</a:t>
            </a:r>
            <a:endParaRPr/>
          </a:p>
          <a:p>
            <a:pPr marL="914400" lvl="1" indent="-317500" algn="just" rtl="0">
              <a:spcBef>
                <a:spcPts val="0"/>
              </a:spcBef>
              <a:spcAft>
                <a:spcPts val="0"/>
              </a:spcAft>
              <a:buSzPts val="1400"/>
              <a:buChar char="○"/>
            </a:pPr>
            <a:r>
              <a:rPr lang="pt-BR"/>
              <a:t>limitação: disponibilidade da medição de precipitação ⇔ satélites</a:t>
            </a:r>
            <a:endParaRPr/>
          </a:p>
        </p:txBody>
      </p:sp>
      <p:sp>
        <p:nvSpPr>
          <p:cNvPr id="238" name="Google Shape;238;p30"/>
          <p:cNvSpPr/>
          <p:nvPr/>
        </p:nvSpPr>
        <p:spPr>
          <a:xfrm>
            <a:off x="3581850" y="3031100"/>
            <a:ext cx="446100" cy="86700"/>
          </a:xfrm>
          <a:prstGeom prst="rightArrow">
            <a:avLst>
              <a:gd name="adj1" fmla="val 50000"/>
              <a:gd name="adj2" fmla="val 5000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4694425" y="1903250"/>
            <a:ext cx="1291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4694425" y="4072275"/>
            <a:ext cx="1291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a:off x="5392150" y="81325"/>
            <a:ext cx="1573200" cy="2727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a:off x="5110775" y="4424525"/>
            <a:ext cx="23256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8316350" y="4633625"/>
            <a:ext cx="2850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31"/>
          <p:cNvPicPr preferRelativeResize="0"/>
          <p:nvPr/>
        </p:nvPicPr>
        <p:blipFill>
          <a:blip r:embed="rId3">
            <a:alphaModFix/>
          </a:blip>
          <a:stretch>
            <a:fillRect/>
          </a:stretch>
        </p:blipFill>
        <p:spPr>
          <a:xfrm>
            <a:off x="98850" y="152400"/>
            <a:ext cx="8961150" cy="4360525"/>
          </a:xfrm>
          <a:prstGeom prst="rect">
            <a:avLst/>
          </a:prstGeom>
          <a:noFill/>
          <a:ln>
            <a:noFill/>
          </a:ln>
        </p:spPr>
      </p:pic>
      <p:sp>
        <p:nvSpPr>
          <p:cNvPr id="250" name="Google Shape;250;p31"/>
          <p:cNvSpPr/>
          <p:nvPr/>
        </p:nvSpPr>
        <p:spPr>
          <a:xfrm>
            <a:off x="604425" y="3886275"/>
            <a:ext cx="2419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200" b="1"/>
              <a:t>1. Introdução</a:t>
            </a:r>
            <a:endParaRPr sz="2200" b="1"/>
          </a:p>
        </p:txBody>
      </p:sp>
      <p:sp>
        <p:nvSpPr>
          <p:cNvPr id="93" name="Google Shape;93;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TOGA: Tropical Oceans-Global Atmosphere (acoplamento dos oceanos tropicais com a atmosfera, particularmente focado nas regiões do Pacífico e do fenômeno ENSO)</a:t>
            </a:r>
            <a:endParaRPr/>
          </a:p>
          <a:p>
            <a:pPr marL="457200" lvl="0" indent="0" algn="just" rtl="0">
              <a:spcBef>
                <a:spcPts val="0"/>
              </a:spcBef>
              <a:spcAft>
                <a:spcPts val="0"/>
              </a:spcAft>
              <a:buNone/>
            </a:pPr>
            <a:endParaRPr/>
          </a:p>
          <a:p>
            <a:pPr marL="457200" lvl="0" indent="-342900" algn="just" rtl="0">
              <a:spcBef>
                <a:spcPts val="0"/>
              </a:spcBef>
              <a:spcAft>
                <a:spcPts val="0"/>
              </a:spcAft>
              <a:buSzPts val="1800"/>
              <a:buChar char="●"/>
            </a:pPr>
            <a:r>
              <a:rPr lang="pt-BR"/>
              <a:t>Mudanças na circulação atmosférica nos trópicos são sentidas por toda a atmosfera global, através das teleconexões</a:t>
            </a:r>
            <a:endParaRPr/>
          </a:p>
          <a:p>
            <a:pPr marL="457200" lvl="0" indent="0" algn="just" rtl="0">
              <a:spcBef>
                <a:spcPts val="0"/>
              </a:spcBef>
              <a:spcAft>
                <a:spcPts val="0"/>
              </a:spcAft>
              <a:buNone/>
            </a:pPr>
            <a:endParaRPr/>
          </a:p>
          <a:p>
            <a:pPr marL="457200" lvl="0" indent="-342900" algn="just" rtl="0">
              <a:spcBef>
                <a:spcPts val="0"/>
              </a:spcBef>
              <a:spcAft>
                <a:spcPts val="0"/>
              </a:spcAft>
              <a:buSzPts val="1800"/>
              <a:buChar char="●"/>
            </a:pPr>
            <a:r>
              <a:rPr lang="pt-BR"/>
              <a:t>Foco da revisão: atmosfera global, principalmente na circulação extratropical e suas conexões com os trópicos</a:t>
            </a:r>
            <a:endParaRPr/>
          </a:p>
          <a:p>
            <a:pPr marL="457200" lvl="0" indent="0" algn="just"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32"/>
          <p:cNvPicPr preferRelativeResize="0"/>
          <p:nvPr/>
        </p:nvPicPr>
        <p:blipFill>
          <a:blip r:embed="rId3">
            <a:alphaModFix/>
          </a:blip>
          <a:stretch>
            <a:fillRect/>
          </a:stretch>
        </p:blipFill>
        <p:spPr>
          <a:xfrm>
            <a:off x="98850" y="152400"/>
            <a:ext cx="8961150" cy="4360525"/>
          </a:xfrm>
          <a:prstGeom prst="rect">
            <a:avLst/>
          </a:prstGeom>
          <a:noFill/>
          <a:ln>
            <a:noFill/>
          </a:ln>
        </p:spPr>
      </p:pic>
      <p:sp>
        <p:nvSpPr>
          <p:cNvPr id="257" name="Google Shape;257;p32"/>
          <p:cNvSpPr/>
          <p:nvPr/>
        </p:nvSpPr>
        <p:spPr>
          <a:xfrm>
            <a:off x="604425" y="3886275"/>
            <a:ext cx="2419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txBox="1">
            <a:spLocks noGrp="1"/>
          </p:cNvSpPr>
          <p:nvPr>
            <p:ph type="body" idx="1"/>
          </p:nvPr>
        </p:nvSpPr>
        <p:spPr>
          <a:xfrm>
            <a:off x="774500" y="950500"/>
            <a:ext cx="2609100" cy="549300"/>
          </a:xfrm>
          <a:prstGeom prst="rect">
            <a:avLst/>
          </a:prstGeom>
          <a:solidFill>
            <a:srgbClr val="FFE599"/>
          </a:solidFill>
        </p:spPr>
        <p:txBody>
          <a:bodyPr spcFirstLastPara="1" wrap="square" lIns="91425" tIns="91425" rIns="91425" bIns="91425" anchor="t" anchorCtr="0">
            <a:noAutofit/>
          </a:bodyPr>
          <a:lstStyle/>
          <a:p>
            <a:pPr marL="0" lvl="0" indent="0" algn="ctr" rtl="0">
              <a:spcBef>
                <a:spcPts val="0"/>
              </a:spcBef>
              <a:spcAft>
                <a:spcPts val="0"/>
              </a:spcAft>
              <a:buNone/>
            </a:pPr>
            <a:r>
              <a:rPr lang="pt-BR" sz="1400"/>
              <a:t>ZCIT no Pacífico mais intensa e perto do equador </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4" name="Google Shape;264;p33"/>
          <p:cNvPicPr preferRelativeResize="0"/>
          <p:nvPr/>
        </p:nvPicPr>
        <p:blipFill>
          <a:blip r:embed="rId3">
            <a:alphaModFix/>
          </a:blip>
          <a:stretch>
            <a:fillRect/>
          </a:stretch>
        </p:blipFill>
        <p:spPr>
          <a:xfrm>
            <a:off x="98850" y="152400"/>
            <a:ext cx="8961150" cy="4360525"/>
          </a:xfrm>
          <a:prstGeom prst="rect">
            <a:avLst/>
          </a:prstGeom>
          <a:noFill/>
          <a:ln>
            <a:noFill/>
          </a:ln>
        </p:spPr>
      </p:pic>
      <p:sp>
        <p:nvSpPr>
          <p:cNvPr id="265" name="Google Shape;265;p33"/>
          <p:cNvSpPr/>
          <p:nvPr/>
        </p:nvSpPr>
        <p:spPr>
          <a:xfrm>
            <a:off x="604425" y="3886275"/>
            <a:ext cx="2419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3"/>
          <p:cNvSpPr txBox="1">
            <a:spLocks noGrp="1"/>
          </p:cNvSpPr>
          <p:nvPr>
            <p:ph type="body" idx="1"/>
          </p:nvPr>
        </p:nvSpPr>
        <p:spPr>
          <a:xfrm>
            <a:off x="1171100" y="1673050"/>
            <a:ext cx="2570700" cy="341700"/>
          </a:xfrm>
          <a:prstGeom prst="rect">
            <a:avLst/>
          </a:prstGeom>
          <a:solidFill>
            <a:srgbClr val="FFE599"/>
          </a:solidFill>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pt-BR" sz="1400"/>
              <a:t>ZCPS mais para norte e leste</a:t>
            </a:r>
            <a:endParaRPr sz="1400"/>
          </a:p>
        </p:txBody>
      </p:sp>
      <p:sp>
        <p:nvSpPr>
          <p:cNvPr id="267" name="Google Shape;267;p33"/>
          <p:cNvSpPr txBox="1">
            <a:spLocks noGrp="1"/>
          </p:cNvSpPr>
          <p:nvPr>
            <p:ph type="body" idx="1"/>
          </p:nvPr>
        </p:nvSpPr>
        <p:spPr>
          <a:xfrm>
            <a:off x="774500" y="950500"/>
            <a:ext cx="2609100" cy="549300"/>
          </a:xfrm>
          <a:prstGeom prst="rect">
            <a:avLst/>
          </a:prstGeom>
          <a:solidFill>
            <a:srgbClr val="FFE599"/>
          </a:solidFill>
        </p:spPr>
        <p:txBody>
          <a:bodyPr spcFirstLastPara="1" wrap="square" lIns="91425" tIns="91425" rIns="91425" bIns="91425" anchor="t" anchorCtr="0">
            <a:noAutofit/>
          </a:bodyPr>
          <a:lstStyle/>
          <a:p>
            <a:pPr marL="0" lvl="0" indent="0" algn="ctr" rtl="0">
              <a:spcBef>
                <a:spcPts val="0"/>
              </a:spcBef>
              <a:spcAft>
                <a:spcPts val="0"/>
              </a:spcAft>
              <a:buNone/>
            </a:pPr>
            <a:r>
              <a:rPr lang="pt-BR" sz="1400"/>
              <a:t>ZCIT no Pacífico mais intensa e perto do equador </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4"/>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 name="Google Shape;273;p34"/>
          <p:cNvPicPr preferRelativeResize="0"/>
          <p:nvPr/>
        </p:nvPicPr>
        <p:blipFill>
          <a:blip r:embed="rId3">
            <a:alphaModFix/>
          </a:blip>
          <a:stretch>
            <a:fillRect/>
          </a:stretch>
        </p:blipFill>
        <p:spPr>
          <a:xfrm>
            <a:off x="98850" y="152400"/>
            <a:ext cx="8961150" cy="4360525"/>
          </a:xfrm>
          <a:prstGeom prst="rect">
            <a:avLst/>
          </a:prstGeom>
          <a:noFill/>
          <a:ln>
            <a:noFill/>
          </a:ln>
        </p:spPr>
      </p:pic>
      <p:sp>
        <p:nvSpPr>
          <p:cNvPr id="274" name="Google Shape;274;p34"/>
          <p:cNvSpPr/>
          <p:nvPr/>
        </p:nvSpPr>
        <p:spPr>
          <a:xfrm>
            <a:off x="604425" y="3886275"/>
            <a:ext cx="2419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4"/>
          <p:cNvSpPr/>
          <p:nvPr/>
        </p:nvSpPr>
        <p:spPr>
          <a:xfrm>
            <a:off x="4812525" y="2362650"/>
            <a:ext cx="2978400" cy="656100"/>
          </a:xfrm>
          <a:prstGeom prst="rect">
            <a:avLst/>
          </a:prstGeom>
          <a:solidFill>
            <a:srgbClr val="00FFFF">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5"/>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35"/>
          <p:cNvPicPr preferRelativeResize="0"/>
          <p:nvPr/>
        </p:nvPicPr>
        <p:blipFill>
          <a:blip r:embed="rId3">
            <a:alphaModFix/>
          </a:blip>
          <a:stretch>
            <a:fillRect/>
          </a:stretch>
        </p:blipFill>
        <p:spPr>
          <a:xfrm>
            <a:off x="98850" y="152400"/>
            <a:ext cx="8961150" cy="4360525"/>
          </a:xfrm>
          <a:prstGeom prst="rect">
            <a:avLst/>
          </a:prstGeom>
          <a:noFill/>
          <a:ln>
            <a:noFill/>
          </a:ln>
        </p:spPr>
      </p:pic>
      <p:sp>
        <p:nvSpPr>
          <p:cNvPr id="282" name="Google Shape;282;p35"/>
          <p:cNvSpPr/>
          <p:nvPr/>
        </p:nvSpPr>
        <p:spPr>
          <a:xfrm>
            <a:off x="604425" y="3886275"/>
            <a:ext cx="2419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a:off x="3024225" y="1706550"/>
            <a:ext cx="2978400" cy="1535100"/>
          </a:xfrm>
          <a:prstGeom prst="rect">
            <a:avLst/>
          </a:prstGeom>
          <a:solidFill>
            <a:srgbClr val="FF0000">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6"/>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9" name="Google Shape;289;p36"/>
          <p:cNvPicPr preferRelativeResize="0"/>
          <p:nvPr/>
        </p:nvPicPr>
        <p:blipFill>
          <a:blip r:embed="rId3">
            <a:alphaModFix/>
          </a:blip>
          <a:stretch>
            <a:fillRect/>
          </a:stretch>
        </p:blipFill>
        <p:spPr>
          <a:xfrm>
            <a:off x="98850" y="152400"/>
            <a:ext cx="8961150" cy="4360525"/>
          </a:xfrm>
          <a:prstGeom prst="rect">
            <a:avLst/>
          </a:prstGeom>
          <a:noFill/>
          <a:ln>
            <a:noFill/>
          </a:ln>
        </p:spPr>
      </p:pic>
      <p:sp>
        <p:nvSpPr>
          <p:cNvPr id="290" name="Google Shape;290;p36"/>
          <p:cNvSpPr/>
          <p:nvPr/>
        </p:nvSpPr>
        <p:spPr>
          <a:xfrm>
            <a:off x="604425" y="3886275"/>
            <a:ext cx="2419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6754725" y="1565125"/>
            <a:ext cx="2156700" cy="616200"/>
          </a:xfrm>
          <a:prstGeom prst="rect">
            <a:avLst/>
          </a:prstGeom>
          <a:solidFill>
            <a:srgbClr val="00FFFF">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7"/>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7" name="Google Shape;297;p37"/>
          <p:cNvPicPr preferRelativeResize="0"/>
          <p:nvPr/>
        </p:nvPicPr>
        <p:blipFill>
          <a:blip r:embed="rId3">
            <a:alphaModFix/>
          </a:blip>
          <a:stretch>
            <a:fillRect/>
          </a:stretch>
        </p:blipFill>
        <p:spPr>
          <a:xfrm>
            <a:off x="98850" y="152400"/>
            <a:ext cx="8961150" cy="4360525"/>
          </a:xfrm>
          <a:prstGeom prst="rect">
            <a:avLst/>
          </a:prstGeom>
          <a:noFill/>
          <a:ln>
            <a:noFill/>
          </a:ln>
        </p:spPr>
      </p:pic>
      <p:sp>
        <p:nvSpPr>
          <p:cNvPr id="298" name="Google Shape;298;p37"/>
          <p:cNvSpPr/>
          <p:nvPr/>
        </p:nvSpPr>
        <p:spPr>
          <a:xfrm>
            <a:off x="604425" y="3886275"/>
            <a:ext cx="2419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a:off x="6754725" y="1565125"/>
            <a:ext cx="2156700" cy="616200"/>
          </a:xfrm>
          <a:prstGeom prst="rect">
            <a:avLst/>
          </a:prstGeom>
          <a:solidFill>
            <a:srgbClr val="00FFFF">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p:nvPr/>
        </p:nvSpPr>
        <p:spPr>
          <a:xfrm>
            <a:off x="5196750" y="738400"/>
            <a:ext cx="2156700" cy="736500"/>
          </a:xfrm>
          <a:prstGeom prst="rect">
            <a:avLst/>
          </a:prstGeom>
          <a:solidFill>
            <a:srgbClr val="FF0000">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rot="2700000">
            <a:off x="6725852" y="1459723"/>
            <a:ext cx="813738" cy="255407"/>
          </a:xfrm>
          <a:prstGeom prst="leftRightArrow">
            <a:avLst>
              <a:gd name="adj1" fmla="val 50000"/>
              <a:gd name="adj2" fmla="val 50000"/>
            </a:avLst>
          </a:prstGeom>
          <a:solidFill>
            <a:srgbClr val="9900FF"/>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 name="Google Shape;307;p38"/>
          <p:cNvPicPr preferRelativeResize="0"/>
          <p:nvPr/>
        </p:nvPicPr>
        <p:blipFill>
          <a:blip r:embed="rId3">
            <a:alphaModFix/>
          </a:blip>
          <a:stretch>
            <a:fillRect/>
          </a:stretch>
        </p:blipFill>
        <p:spPr>
          <a:xfrm>
            <a:off x="104750" y="140000"/>
            <a:ext cx="8934350" cy="4284650"/>
          </a:xfrm>
          <a:prstGeom prst="rect">
            <a:avLst/>
          </a:prstGeom>
          <a:noFill/>
          <a:ln>
            <a:noFill/>
          </a:ln>
        </p:spPr>
      </p:pic>
      <p:sp>
        <p:nvSpPr>
          <p:cNvPr id="308" name="Google Shape;308;p38"/>
          <p:cNvSpPr/>
          <p:nvPr/>
        </p:nvSpPr>
        <p:spPr>
          <a:xfrm>
            <a:off x="430900" y="3787125"/>
            <a:ext cx="2419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8"/>
          <p:cNvSpPr/>
          <p:nvPr/>
        </p:nvSpPr>
        <p:spPr>
          <a:xfrm>
            <a:off x="7820600" y="2705350"/>
            <a:ext cx="979200" cy="908400"/>
          </a:xfrm>
          <a:prstGeom prst="rect">
            <a:avLst/>
          </a:prstGeom>
          <a:solidFill>
            <a:srgbClr val="FF0000">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8"/>
          <p:cNvSpPr txBox="1">
            <a:spLocks noGrp="1"/>
          </p:cNvSpPr>
          <p:nvPr>
            <p:ph type="body" idx="1"/>
          </p:nvPr>
        </p:nvSpPr>
        <p:spPr>
          <a:xfrm>
            <a:off x="774500" y="950500"/>
            <a:ext cx="2609100" cy="549300"/>
          </a:xfrm>
          <a:prstGeom prst="rect">
            <a:avLst/>
          </a:prstGeom>
          <a:solidFill>
            <a:srgbClr val="FFE599"/>
          </a:solidFill>
        </p:spPr>
        <p:txBody>
          <a:bodyPr spcFirstLastPara="1" wrap="square" lIns="91425" tIns="91425" rIns="91425" bIns="91425" anchor="t" anchorCtr="0">
            <a:noAutofit/>
          </a:bodyPr>
          <a:lstStyle/>
          <a:p>
            <a:pPr marL="0" lvl="0" indent="0" algn="ctr" rtl="0">
              <a:spcBef>
                <a:spcPts val="0"/>
              </a:spcBef>
              <a:spcAft>
                <a:spcPts val="0"/>
              </a:spcAft>
              <a:buNone/>
            </a:pPr>
            <a:r>
              <a:rPr lang="pt-BR" sz="1400"/>
              <a:t>Expansão da área mais quente no Uruguai no inverno do HS</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9"/>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6" name="Google Shape;316;p39"/>
          <p:cNvPicPr preferRelativeResize="0"/>
          <p:nvPr/>
        </p:nvPicPr>
        <p:blipFill>
          <a:blip r:embed="rId3">
            <a:alphaModFix/>
          </a:blip>
          <a:stretch>
            <a:fillRect/>
          </a:stretch>
        </p:blipFill>
        <p:spPr>
          <a:xfrm>
            <a:off x="104750" y="140000"/>
            <a:ext cx="8934350" cy="4284650"/>
          </a:xfrm>
          <a:prstGeom prst="rect">
            <a:avLst/>
          </a:prstGeom>
          <a:noFill/>
          <a:ln>
            <a:noFill/>
          </a:ln>
        </p:spPr>
      </p:pic>
      <p:sp>
        <p:nvSpPr>
          <p:cNvPr id="317" name="Google Shape;317;p39"/>
          <p:cNvSpPr/>
          <p:nvPr/>
        </p:nvSpPr>
        <p:spPr>
          <a:xfrm>
            <a:off x="430900" y="3787125"/>
            <a:ext cx="2419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9"/>
          <p:cNvSpPr txBox="1">
            <a:spLocks noGrp="1"/>
          </p:cNvSpPr>
          <p:nvPr>
            <p:ph type="body" idx="1"/>
          </p:nvPr>
        </p:nvSpPr>
        <p:spPr>
          <a:xfrm>
            <a:off x="774500" y="950500"/>
            <a:ext cx="2609100" cy="375600"/>
          </a:xfrm>
          <a:prstGeom prst="rect">
            <a:avLst/>
          </a:prstGeom>
          <a:solidFill>
            <a:srgbClr val="FFE599"/>
          </a:solidFill>
        </p:spPr>
        <p:txBody>
          <a:bodyPr spcFirstLastPara="1" wrap="square" lIns="91425" tIns="91425" rIns="91425" bIns="91425" anchor="t" anchorCtr="0">
            <a:noAutofit/>
          </a:bodyPr>
          <a:lstStyle/>
          <a:p>
            <a:pPr marL="0" lvl="0" indent="0" algn="ctr" rtl="0">
              <a:spcBef>
                <a:spcPts val="0"/>
              </a:spcBef>
              <a:spcAft>
                <a:spcPts val="0"/>
              </a:spcAft>
              <a:buNone/>
            </a:pPr>
            <a:r>
              <a:rPr lang="pt-BR" sz="1400"/>
              <a:t>Contraste</a:t>
            </a:r>
            <a:endParaRPr sz="1400"/>
          </a:p>
        </p:txBody>
      </p:sp>
      <p:sp>
        <p:nvSpPr>
          <p:cNvPr id="319" name="Google Shape;319;p39"/>
          <p:cNvSpPr/>
          <p:nvPr/>
        </p:nvSpPr>
        <p:spPr>
          <a:xfrm>
            <a:off x="3024225" y="1846700"/>
            <a:ext cx="1821900" cy="1940400"/>
          </a:xfrm>
          <a:prstGeom prst="rect">
            <a:avLst/>
          </a:prstGeom>
          <a:solidFill>
            <a:srgbClr val="FF0000">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9"/>
          <p:cNvSpPr/>
          <p:nvPr/>
        </p:nvSpPr>
        <p:spPr>
          <a:xfrm>
            <a:off x="4769925" y="2866675"/>
            <a:ext cx="1821900" cy="858600"/>
          </a:xfrm>
          <a:prstGeom prst="rect">
            <a:avLst/>
          </a:prstGeom>
          <a:solidFill>
            <a:srgbClr val="FF0000">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9"/>
          <p:cNvSpPr/>
          <p:nvPr/>
        </p:nvSpPr>
        <p:spPr>
          <a:xfrm>
            <a:off x="2344375" y="1499800"/>
            <a:ext cx="890400" cy="858600"/>
          </a:xfrm>
          <a:prstGeom prst="rect">
            <a:avLst/>
          </a:prstGeom>
          <a:solidFill>
            <a:srgbClr val="FF0000">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9"/>
          <p:cNvSpPr/>
          <p:nvPr/>
        </p:nvSpPr>
        <p:spPr>
          <a:xfrm>
            <a:off x="6733700" y="1660800"/>
            <a:ext cx="2190000" cy="756000"/>
          </a:xfrm>
          <a:prstGeom prst="rect">
            <a:avLst/>
          </a:prstGeom>
          <a:solidFill>
            <a:srgbClr val="FF0000">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9"/>
          <p:cNvSpPr/>
          <p:nvPr/>
        </p:nvSpPr>
        <p:spPr>
          <a:xfrm>
            <a:off x="4846125" y="1853025"/>
            <a:ext cx="1326000" cy="1084200"/>
          </a:xfrm>
          <a:prstGeom prst="rect">
            <a:avLst/>
          </a:prstGeom>
          <a:solidFill>
            <a:srgbClr val="00FFFF">
              <a:alpha val="39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200" b="1"/>
              <a:t>2. Relações observadas</a:t>
            </a:r>
            <a:endParaRPr sz="2200" b="1"/>
          </a:p>
          <a:p>
            <a:pPr marL="0" lvl="0" indent="457200" algn="l" rtl="0">
              <a:spcBef>
                <a:spcPts val="0"/>
              </a:spcBef>
              <a:spcAft>
                <a:spcPts val="0"/>
              </a:spcAft>
              <a:buNone/>
            </a:pPr>
            <a:r>
              <a:rPr lang="pt-BR" sz="2000" b="1"/>
              <a:t>2.1. Teleconexões</a:t>
            </a:r>
            <a:endParaRPr sz="2000" b="1"/>
          </a:p>
          <a:p>
            <a:pPr marL="457200" lvl="0" indent="457200" algn="l" rtl="0">
              <a:spcBef>
                <a:spcPts val="0"/>
              </a:spcBef>
              <a:spcAft>
                <a:spcPts val="0"/>
              </a:spcAft>
              <a:buNone/>
            </a:pPr>
            <a:r>
              <a:rPr lang="pt-BR" sz="1400" b="1"/>
              <a:t>2.1.3. Exemplo: El Niño de 1986-1987 </a:t>
            </a:r>
            <a:endParaRPr sz="1400" b="1"/>
          </a:p>
        </p:txBody>
      </p:sp>
      <p:sp>
        <p:nvSpPr>
          <p:cNvPr id="330" name="Google Shape;330;p4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a:p>
          <a:p>
            <a:pPr marL="457200" lvl="0" indent="-342900" algn="just" rtl="0">
              <a:spcBef>
                <a:spcPts val="1600"/>
              </a:spcBef>
              <a:spcAft>
                <a:spcPts val="0"/>
              </a:spcAft>
              <a:buSzPts val="1800"/>
              <a:buChar char="●"/>
            </a:pPr>
            <a:r>
              <a:rPr lang="pt-BR"/>
              <a:t>Evento modesto (anomalia na TSM de +1°C) </a:t>
            </a:r>
            <a:endParaRPr/>
          </a:p>
          <a:p>
            <a:pPr marL="457200" lvl="0" indent="-342900" algn="just" rtl="0">
              <a:spcBef>
                <a:spcPts val="1600"/>
              </a:spcBef>
              <a:spcAft>
                <a:spcPts val="0"/>
              </a:spcAft>
              <a:buSzPts val="1800"/>
              <a:buChar char="●"/>
            </a:pPr>
            <a:r>
              <a:rPr lang="pt-BR"/>
              <a:t>Maior aquecimento em 170°W</a:t>
            </a:r>
            <a:endParaRPr/>
          </a:p>
          <a:p>
            <a:pPr marL="457200" lvl="0" indent="-342900" algn="just" rtl="0">
              <a:spcBef>
                <a:spcPts val="1600"/>
              </a:spcBef>
              <a:spcAft>
                <a:spcPts val="0"/>
              </a:spcAft>
              <a:buSzPts val="1800"/>
              <a:buChar char="●"/>
            </a:pPr>
            <a:r>
              <a:rPr lang="pt-BR"/>
              <a:t>Suficiente para produzir forte convecção na área</a:t>
            </a:r>
            <a:endParaRPr/>
          </a:p>
          <a:p>
            <a:pPr marL="457200" lvl="0" indent="-342900" algn="just" rtl="0">
              <a:spcBef>
                <a:spcPts val="1600"/>
              </a:spcBef>
              <a:spcAft>
                <a:spcPts val="0"/>
              </a:spcAft>
              <a:buSzPts val="1800"/>
              <a:buChar char="●"/>
            </a:pPr>
            <a:r>
              <a:rPr lang="pt-BR"/>
              <a:t>Anomalias baseadas em 9 anos (1985 - 1993) de reanálises do NCEP/NCAR</a:t>
            </a:r>
            <a:endParaRPr/>
          </a:p>
          <a:p>
            <a:pPr marL="457200" lvl="0" indent="0" algn="just" rtl="0">
              <a:spcBef>
                <a:spcPts val="1600"/>
              </a:spcBef>
              <a:spcAft>
                <a:spcPts val="0"/>
              </a:spcAft>
              <a:buNone/>
            </a:pPr>
            <a:endParaRPr/>
          </a:p>
          <a:p>
            <a:pPr marL="457200" lvl="0" indent="0" algn="just" rtl="0">
              <a:spcBef>
                <a:spcPts val="16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1"/>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1"/>
          <p:cNvSpPr/>
          <p:nvPr/>
        </p:nvSpPr>
        <p:spPr>
          <a:xfrm>
            <a:off x="604425" y="3886275"/>
            <a:ext cx="2419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 name="Google Shape;337;p41"/>
          <p:cNvPicPr preferRelativeResize="0"/>
          <p:nvPr/>
        </p:nvPicPr>
        <p:blipFill>
          <a:blip r:embed="rId3">
            <a:alphaModFix/>
          </a:blip>
          <a:stretch>
            <a:fillRect/>
          </a:stretch>
        </p:blipFill>
        <p:spPr>
          <a:xfrm>
            <a:off x="152400" y="152400"/>
            <a:ext cx="4474675" cy="4718424"/>
          </a:xfrm>
          <a:prstGeom prst="rect">
            <a:avLst/>
          </a:prstGeom>
          <a:noFill/>
          <a:ln>
            <a:noFill/>
          </a:ln>
        </p:spPr>
      </p:pic>
      <p:sp>
        <p:nvSpPr>
          <p:cNvPr id="338" name="Google Shape;338;p41"/>
          <p:cNvSpPr txBox="1">
            <a:spLocks noGrp="1"/>
          </p:cNvSpPr>
          <p:nvPr>
            <p:ph type="body" idx="1"/>
          </p:nvPr>
        </p:nvSpPr>
        <p:spPr>
          <a:xfrm>
            <a:off x="4988650" y="740675"/>
            <a:ext cx="3464100" cy="2488800"/>
          </a:xfrm>
          <a:prstGeom prst="rect">
            <a:avLst/>
          </a:prstGeom>
        </p:spPr>
        <p:txBody>
          <a:bodyPr spcFirstLastPara="1" wrap="square" lIns="91425" tIns="91425" rIns="91425" bIns="91425" anchor="t" anchorCtr="0">
            <a:noAutofit/>
          </a:bodyPr>
          <a:lstStyle/>
          <a:p>
            <a:pPr marL="457200" marR="0" lvl="0" indent="-342900" algn="just" rtl="0">
              <a:lnSpc>
                <a:spcPct val="115000"/>
              </a:lnSpc>
              <a:spcBef>
                <a:spcPts val="0"/>
              </a:spcBef>
              <a:spcAft>
                <a:spcPts val="0"/>
              </a:spcAft>
              <a:buClr>
                <a:schemeClr val="dk2"/>
              </a:buClr>
              <a:buSzPts val="1800"/>
              <a:buFont typeface="Roboto"/>
              <a:buChar char="●"/>
            </a:pPr>
            <a:r>
              <a:rPr lang="pt-BR"/>
              <a:t>Anomalias de DJF de 1986/87</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txBox="1">
            <a:spLocks noGrp="1"/>
          </p:cNvSpPr>
          <p:nvPr>
            <p:ph type="body" idx="1"/>
          </p:nvPr>
        </p:nvSpPr>
        <p:spPr>
          <a:xfrm>
            <a:off x="311700" y="3916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National Academy of Sciences (1987): perturbações no padrão de aquecimento atmosférico sobre o Pacífico equatorial afetavam a estrutura ondulatória planetária no Oceano Pacífico norte, América do Norte e provavelmente outras partes do globo </a:t>
            </a:r>
            <a:endParaRPr/>
          </a:p>
          <a:p>
            <a:pPr marL="457200" lvl="0" indent="0" algn="just" rtl="0">
              <a:spcBef>
                <a:spcPts val="0"/>
              </a:spcBef>
              <a:spcAft>
                <a:spcPts val="0"/>
              </a:spcAft>
              <a:buNone/>
            </a:pPr>
            <a:endParaRPr/>
          </a:p>
          <a:p>
            <a:pPr marL="457200" lvl="0" indent="-342900" algn="just" rtl="0">
              <a:spcBef>
                <a:spcPts val="0"/>
              </a:spcBef>
              <a:spcAft>
                <a:spcPts val="0"/>
              </a:spcAft>
              <a:buSzPts val="1800"/>
              <a:buChar char="●"/>
            </a:pPr>
            <a:r>
              <a:rPr lang="pt-BR"/>
              <a:t>Mudanças na circulação ⇔ mudanças sazonais na temperatura da superfície e precipitação (interesse para melhorar as previsões)</a:t>
            </a:r>
            <a:endParaRPr/>
          </a:p>
          <a:p>
            <a:pPr marL="0" lvl="0" indent="0" algn="just" rtl="0">
              <a:spcBef>
                <a:spcPts val="0"/>
              </a:spcBef>
              <a:spcAft>
                <a:spcPts val="0"/>
              </a:spcAft>
              <a:buNone/>
            </a:pPr>
            <a:endParaRPr/>
          </a:p>
          <a:p>
            <a:pPr marL="457200" lvl="0" indent="-342900" algn="just" rtl="0">
              <a:spcBef>
                <a:spcPts val="0"/>
              </a:spcBef>
              <a:spcAft>
                <a:spcPts val="0"/>
              </a:spcAft>
              <a:buSzPts val="1800"/>
              <a:buChar char="●"/>
            </a:pPr>
            <a:r>
              <a:rPr lang="pt-BR"/>
              <a:t>TOGA: as mudanças nas TSM tropicais influenciavam a atmosfera pelos fluxos de umidade, calor e momento e pelo reajuste da circulação tropical em um sentido termicamente direto</a:t>
            </a:r>
            <a:endParaRPr/>
          </a:p>
          <a:p>
            <a:pPr marL="457200" lvl="0" indent="0" algn="just"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2"/>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4" name="Google Shape;344;p42"/>
          <p:cNvPicPr preferRelativeResize="0"/>
          <p:nvPr/>
        </p:nvPicPr>
        <p:blipFill>
          <a:blip r:embed="rId3">
            <a:alphaModFix/>
          </a:blip>
          <a:stretch>
            <a:fillRect/>
          </a:stretch>
        </p:blipFill>
        <p:spPr>
          <a:xfrm>
            <a:off x="656500" y="263950"/>
            <a:ext cx="7830850" cy="4297050"/>
          </a:xfrm>
          <a:prstGeom prst="rect">
            <a:avLst/>
          </a:prstGeom>
          <a:noFill/>
          <a:ln>
            <a:noFill/>
          </a:ln>
        </p:spPr>
      </p:pic>
      <p:sp>
        <p:nvSpPr>
          <p:cNvPr id="345" name="Google Shape;345;p42"/>
          <p:cNvSpPr/>
          <p:nvPr/>
        </p:nvSpPr>
        <p:spPr>
          <a:xfrm>
            <a:off x="1397650" y="263950"/>
            <a:ext cx="22461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2"/>
          <p:cNvSpPr/>
          <p:nvPr/>
        </p:nvSpPr>
        <p:spPr>
          <a:xfrm>
            <a:off x="4288325" y="2142450"/>
            <a:ext cx="2416800" cy="479700"/>
          </a:xfrm>
          <a:prstGeom prst="rect">
            <a:avLst/>
          </a:prstGeom>
          <a:solidFill>
            <a:srgbClr val="FF0000">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2"/>
          <p:cNvSpPr/>
          <p:nvPr/>
        </p:nvSpPr>
        <p:spPr>
          <a:xfrm>
            <a:off x="4350375" y="1662750"/>
            <a:ext cx="1326000" cy="479700"/>
          </a:xfrm>
          <a:prstGeom prst="rect">
            <a:avLst/>
          </a:prstGeom>
          <a:solidFill>
            <a:srgbClr val="0000FF">
              <a:alpha val="19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2"/>
          <p:cNvSpPr/>
          <p:nvPr/>
        </p:nvSpPr>
        <p:spPr>
          <a:xfrm>
            <a:off x="4118550" y="2992600"/>
            <a:ext cx="1326000" cy="479700"/>
          </a:xfrm>
          <a:prstGeom prst="rect">
            <a:avLst/>
          </a:prstGeom>
          <a:solidFill>
            <a:srgbClr val="0000FF">
              <a:alpha val="19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3"/>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43"/>
          <p:cNvPicPr preferRelativeResize="0"/>
          <p:nvPr/>
        </p:nvPicPr>
        <p:blipFill>
          <a:blip r:embed="rId3">
            <a:alphaModFix/>
          </a:blip>
          <a:stretch>
            <a:fillRect/>
          </a:stretch>
        </p:blipFill>
        <p:spPr>
          <a:xfrm>
            <a:off x="301125" y="92500"/>
            <a:ext cx="8411825" cy="4713599"/>
          </a:xfrm>
          <a:prstGeom prst="rect">
            <a:avLst/>
          </a:prstGeom>
          <a:noFill/>
          <a:ln>
            <a:noFill/>
          </a:ln>
        </p:spPr>
      </p:pic>
      <p:sp>
        <p:nvSpPr>
          <p:cNvPr id="355" name="Google Shape;355;p43"/>
          <p:cNvSpPr/>
          <p:nvPr/>
        </p:nvSpPr>
        <p:spPr>
          <a:xfrm>
            <a:off x="1112575" y="189575"/>
            <a:ext cx="26304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3"/>
          <p:cNvSpPr/>
          <p:nvPr/>
        </p:nvSpPr>
        <p:spPr>
          <a:xfrm>
            <a:off x="4040525" y="2209450"/>
            <a:ext cx="1487100" cy="542100"/>
          </a:xfrm>
          <a:prstGeom prst="rect">
            <a:avLst/>
          </a:prstGeom>
          <a:solidFill>
            <a:srgbClr val="0000FF">
              <a:alpha val="19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3"/>
          <p:cNvSpPr/>
          <p:nvPr/>
        </p:nvSpPr>
        <p:spPr>
          <a:xfrm>
            <a:off x="4572000" y="1667350"/>
            <a:ext cx="1145100" cy="542100"/>
          </a:xfrm>
          <a:prstGeom prst="rect">
            <a:avLst/>
          </a:prstGeom>
          <a:solidFill>
            <a:srgbClr val="FF0000">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3"/>
          <p:cNvSpPr/>
          <p:nvPr/>
        </p:nvSpPr>
        <p:spPr>
          <a:xfrm>
            <a:off x="2597875" y="2104800"/>
            <a:ext cx="1145100" cy="542100"/>
          </a:xfrm>
          <a:prstGeom prst="rect">
            <a:avLst/>
          </a:prstGeom>
          <a:solidFill>
            <a:srgbClr val="FF0000">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3"/>
          <p:cNvSpPr/>
          <p:nvPr/>
        </p:nvSpPr>
        <p:spPr>
          <a:xfrm>
            <a:off x="3742975" y="2696277"/>
            <a:ext cx="828900" cy="577500"/>
          </a:xfrm>
          <a:prstGeom prst="rect">
            <a:avLst/>
          </a:prstGeom>
          <a:solidFill>
            <a:srgbClr val="FF0000">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4"/>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5" name="Google Shape;365;p44"/>
          <p:cNvPicPr preferRelativeResize="0"/>
          <p:nvPr/>
        </p:nvPicPr>
        <p:blipFill>
          <a:blip r:embed="rId3">
            <a:alphaModFix/>
          </a:blip>
          <a:stretch>
            <a:fillRect/>
          </a:stretch>
        </p:blipFill>
        <p:spPr>
          <a:xfrm>
            <a:off x="301125" y="92500"/>
            <a:ext cx="8411825" cy="4713599"/>
          </a:xfrm>
          <a:prstGeom prst="rect">
            <a:avLst/>
          </a:prstGeom>
          <a:noFill/>
          <a:ln>
            <a:noFill/>
          </a:ln>
        </p:spPr>
      </p:pic>
      <p:sp>
        <p:nvSpPr>
          <p:cNvPr id="366" name="Google Shape;366;p44"/>
          <p:cNvSpPr/>
          <p:nvPr/>
        </p:nvSpPr>
        <p:spPr>
          <a:xfrm>
            <a:off x="1112575" y="189575"/>
            <a:ext cx="26304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4"/>
          <p:cNvSpPr/>
          <p:nvPr/>
        </p:nvSpPr>
        <p:spPr>
          <a:xfrm>
            <a:off x="4920475" y="2850625"/>
            <a:ext cx="1202100" cy="750600"/>
          </a:xfrm>
          <a:prstGeom prst="rect">
            <a:avLst/>
          </a:prstGeom>
          <a:solidFill>
            <a:srgbClr val="00FF00">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4"/>
          <p:cNvSpPr txBox="1">
            <a:spLocks noGrp="1"/>
          </p:cNvSpPr>
          <p:nvPr>
            <p:ph type="body" idx="1"/>
          </p:nvPr>
        </p:nvSpPr>
        <p:spPr>
          <a:xfrm>
            <a:off x="2472475" y="2351075"/>
            <a:ext cx="2609100" cy="375600"/>
          </a:xfrm>
          <a:prstGeom prst="rect">
            <a:avLst/>
          </a:prstGeom>
          <a:solidFill>
            <a:srgbClr val="FFE599"/>
          </a:solidFill>
        </p:spPr>
        <p:txBody>
          <a:bodyPr spcFirstLastPara="1" wrap="square" lIns="91425" tIns="91425" rIns="91425" bIns="91425" anchor="t" anchorCtr="0">
            <a:noAutofit/>
          </a:bodyPr>
          <a:lstStyle/>
          <a:p>
            <a:pPr marL="0" lvl="0" indent="0" algn="ctr" rtl="0">
              <a:spcBef>
                <a:spcPts val="0"/>
              </a:spcBef>
              <a:spcAft>
                <a:spcPts val="0"/>
              </a:spcAft>
              <a:buNone/>
            </a:pPr>
            <a:r>
              <a:rPr lang="pt-BR" sz="1400"/>
              <a:t>ZCPS para leste</a:t>
            </a: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5"/>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4" name="Google Shape;374;p45"/>
          <p:cNvPicPr preferRelativeResize="0"/>
          <p:nvPr/>
        </p:nvPicPr>
        <p:blipFill>
          <a:blip r:embed="rId3">
            <a:alphaModFix/>
          </a:blip>
          <a:stretch>
            <a:fillRect/>
          </a:stretch>
        </p:blipFill>
        <p:spPr>
          <a:xfrm>
            <a:off x="279250" y="76200"/>
            <a:ext cx="8585351" cy="4759451"/>
          </a:xfrm>
          <a:prstGeom prst="rect">
            <a:avLst/>
          </a:prstGeom>
          <a:noFill/>
          <a:ln>
            <a:noFill/>
          </a:ln>
        </p:spPr>
      </p:pic>
      <p:sp>
        <p:nvSpPr>
          <p:cNvPr id="375" name="Google Shape;375;p45"/>
          <p:cNvSpPr/>
          <p:nvPr/>
        </p:nvSpPr>
        <p:spPr>
          <a:xfrm>
            <a:off x="1063000" y="140000"/>
            <a:ext cx="43902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5"/>
          <p:cNvSpPr/>
          <p:nvPr/>
        </p:nvSpPr>
        <p:spPr>
          <a:xfrm>
            <a:off x="3730650" y="1765800"/>
            <a:ext cx="2144100" cy="1611900"/>
          </a:xfrm>
          <a:prstGeom prst="rect">
            <a:avLst/>
          </a:prstGeom>
          <a:solidFill>
            <a:srgbClr val="FFE599">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5"/>
          <p:cNvSpPr txBox="1">
            <a:spLocks noGrp="1"/>
          </p:cNvSpPr>
          <p:nvPr>
            <p:ph type="body" idx="1"/>
          </p:nvPr>
        </p:nvSpPr>
        <p:spPr>
          <a:xfrm>
            <a:off x="1208300" y="1433850"/>
            <a:ext cx="2609100" cy="685500"/>
          </a:xfrm>
          <a:prstGeom prst="rect">
            <a:avLst/>
          </a:prstGeom>
          <a:solidFill>
            <a:srgbClr val="FFE599"/>
          </a:solidFill>
        </p:spPr>
        <p:txBody>
          <a:bodyPr spcFirstLastPara="1" wrap="square" lIns="91425" tIns="91425" rIns="91425" bIns="91425" anchor="t" anchorCtr="0">
            <a:noAutofit/>
          </a:bodyPr>
          <a:lstStyle/>
          <a:p>
            <a:pPr marL="0" lvl="0" indent="0" algn="ctr" rtl="0">
              <a:spcBef>
                <a:spcPts val="0"/>
              </a:spcBef>
              <a:spcAft>
                <a:spcPts val="0"/>
              </a:spcAft>
              <a:buNone/>
            </a:pPr>
            <a:r>
              <a:rPr lang="pt-BR" sz="1400"/>
              <a:t>Div. em altos níveis/conv. em baixos níveis</a:t>
            </a:r>
            <a:endParaRPr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6"/>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3" name="Google Shape;383;p46"/>
          <p:cNvPicPr preferRelativeResize="0"/>
          <p:nvPr/>
        </p:nvPicPr>
        <p:blipFill>
          <a:blip r:embed="rId3">
            <a:alphaModFix/>
          </a:blip>
          <a:stretch>
            <a:fillRect/>
          </a:stretch>
        </p:blipFill>
        <p:spPr>
          <a:xfrm>
            <a:off x="279250" y="76200"/>
            <a:ext cx="8585351" cy="4759451"/>
          </a:xfrm>
          <a:prstGeom prst="rect">
            <a:avLst/>
          </a:prstGeom>
          <a:noFill/>
          <a:ln>
            <a:noFill/>
          </a:ln>
        </p:spPr>
      </p:pic>
      <p:sp>
        <p:nvSpPr>
          <p:cNvPr id="384" name="Google Shape;384;p46"/>
          <p:cNvSpPr/>
          <p:nvPr/>
        </p:nvSpPr>
        <p:spPr>
          <a:xfrm>
            <a:off x="1063000" y="140000"/>
            <a:ext cx="43902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6"/>
          <p:cNvSpPr/>
          <p:nvPr/>
        </p:nvSpPr>
        <p:spPr>
          <a:xfrm>
            <a:off x="6878725" y="2180400"/>
            <a:ext cx="1251600" cy="1197300"/>
          </a:xfrm>
          <a:prstGeom prst="rect">
            <a:avLst/>
          </a:prstGeom>
          <a:solidFill>
            <a:srgbClr val="FFE599">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6"/>
          <p:cNvSpPr txBox="1">
            <a:spLocks noGrp="1"/>
          </p:cNvSpPr>
          <p:nvPr>
            <p:ph type="body" idx="1"/>
          </p:nvPr>
        </p:nvSpPr>
        <p:spPr>
          <a:xfrm>
            <a:off x="4133275" y="1818075"/>
            <a:ext cx="2609100" cy="685500"/>
          </a:xfrm>
          <a:prstGeom prst="rect">
            <a:avLst/>
          </a:prstGeom>
          <a:solidFill>
            <a:srgbClr val="FFE599"/>
          </a:solidFill>
        </p:spPr>
        <p:txBody>
          <a:bodyPr spcFirstLastPara="1" wrap="square" lIns="91425" tIns="91425" rIns="91425" bIns="91425" anchor="t" anchorCtr="0">
            <a:noAutofit/>
          </a:bodyPr>
          <a:lstStyle/>
          <a:p>
            <a:pPr marL="0" lvl="0" indent="0" algn="ctr" rtl="0">
              <a:spcBef>
                <a:spcPts val="0"/>
              </a:spcBef>
              <a:spcAft>
                <a:spcPts val="0"/>
              </a:spcAft>
              <a:buNone/>
            </a:pPr>
            <a:r>
              <a:rPr lang="pt-BR" sz="1400"/>
              <a:t>Conv. em altos níveis ⇔ inibição da convecção no NE</a:t>
            </a:r>
            <a:endParaRPr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7"/>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2" name="Google Shape;392;p47"/>
          <p:cNvPicPr preferRelativeResize="0"/>
          <p:nvPr/>
        </p:nvPicPr>
        <p:blipFill>
          <a:blip r:embed="rId3">
            <a:alphaModFix/>
          </a:blip>
          <a:stretch>
            <a:fillRect/>
          </a:stretch>
        </p:blipFill>
        <p:spPr>
          <a:xfrm>
            <a:off x="446550" y="140000"/>
            <a:ext cx="8250751" cy="4675150"/>
          </a:xfrm>
          <a:prstGeom prst="rect">
            <a:avLst/>
          </a:prstGeom>
          <a:noFill/>
          <a:ln>
            <a:noFill/>
          </a:ln>
        </p:spPr>
      </p:pic>
      <p:sp>
        <p:nvSpPr>
          <p:cNvPr id="393" name="Google Shape;393;p47"/>
          <p:cNvSpPr/>
          <p:nvPr/>
        </p:nvSpPr>
        <p:spPr>
          <a:xfrm>
            <a:off x="1063000" y="239150"/>
            <a:ext cx="43902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7"/>
          <p:cNvSpPr/>
          <p:nvPr/>
        </p:nvSpPr>
        <p:spPr>
          <a:xfrm>
            <a:off x="3321650" y="1772350"/>
            <a:ext cx="2850600" cy="1467300"/>
          </a:xfrm>
          <a:prstGeom prst="rect">
            <a:avLst/>
          </a:prstGeom>
          <a:solidFill>
            <a:srgbClr val="FFE599">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8"/>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0" name="Google Shape;400;p48"/>
          <p:cNvPicPr preferRelativeResize="0"/>
          <p:nvPr/>
        </p:nvPicPr>
        <p:blipFill>
          <a:blip r:embed="rId3">
            <a:alphaModFix/>
          </a:blip>
          <a:stretch>
            <a:fillRect/>
          </a:stretch>
        </p:blipFill>
        <p:spPr>
          <a:xfrm>
            <a:off x="152400" y="152400"/>
            <a:ext cx="8839197" cy="2586340"/>
          </a:xfrm>
          <a:prstGeom prst="rect">
            <a:avLst/>
          </a:prstGeom>
          <a:noFill/>
          <a:ln>
            <a:noFill/>
          </a:ln>
        </p:spPr>
      </p:pic>
      <p:pic>
        <p:nvPicPr>
          <p:cNvPr id="401" name="Google Shape;401;p48"/>
          <p:cNvPicPr preferRelativeResize="0"/>
          <p:nvPr/>
        </p:nvPicPr>
        <p:blipFill>
          <a:blip r:embed="rId4">
            <a:alphaModFix/>
          </a:blip>
          <a:stretch>
            <a:fillRect/>
          </a:stretch>
        </p:blipFill>
        <p:spPr>
          <a:xfrm>
            <a:off x="546899" y="2738749"/>
            <a:ext cx="3766199" cy="2096025"/>
          </a:xfrm>
          <a:prstGeom prst="rect">
            <a:avLst/>
          </a:prstGeom>
          <a:noFill/>
          <a:ln>
            <a:noFill/>
          </a:ln>
        </p:spPr>
      </p:pic>
      <p:sp>
        <p:nvSpPr>
          <p:cNvPr id="402" name="Google Shape;402;p48"/>
          <p:cNvSpPr/>
          <p:nvPr/>
        </p:nvSpPr>
        <p:spPr>
          <a:xfrm>
            <a:off x="604425" y="152400"/>
            <a:ext cx="15396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8"/>
          <p:cNvSpPr/>
          <p:nvPr/>
        </p:nvSpPr>
        <p:spPr>
          <a:xfrm>
            <a:off x="4970775" y="152400"/>
            <a:ext cx="12759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8"/>
          <p:cNvSpPr/>
          <p:nvPr/>
        </p:nvSpPr>
        <p:spPr>
          <a:xfrm>
            <a:off x="921625" y="2738750"/>
            <a:ext cx="8010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8"/>
          <p:cNvSpPr/>
          <p:nvPr/>
        </p:nvSpPr>
        <p:spPr>
          <a:xfrm>
            <a:off x="471775" y="1085625"/>
            <a:ext cx="8377500" cy="7557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8"/>
          <p:cNvSpPr txBox="1">
            <a:spLocks noGrp="1"/>
          </p:cNvSpPr>
          <p:nvPr>
            <p:ph type="body" idx="1"/>
          </p:nvPr>
        </p:nvSpPr>
        <p:spPr>
          <a:xfrm>
            <a:off x="4970775" y="2778032"/>
            <a:ext cx="3835800" cy="1752900"/>
          </a:xfrm>
          <a:prstGeom prst="rect">
            <a:avLst/>
          </a:prstGeom>
          <a:solidFill>
            <a:srgbClr val="FF0000">
              <a:alpha val="2448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pt-BR"/>
              <a:t>Natureza barotrópica</a:t>
            </a:r>
            <a:endParaRPr/>
          </a:p>
          <a:p>
            <a:pPr marL="0" lvl="0" indent="0" algn="ctr" rtl="0">
              <a:spcBef>
                <a:spcPts val="0"/>
              </a:spcBef>
              <a:spcAft>
                <a:spcPts val="0"/>
              </a:spcAft>
              <a:buNone/>
            </a:pPr>
            <a:endParaRPr/>
          </a:p>
          <a:p>
            <a:pPr marL="0" lvl="0" indent="0" algn="ctr" rtl="0">
              <a:spcBef>
                <a:spcPts val="0"/>
              </a:spcBef>
              <a:spcAft>
                <a:spcPts val="0"/>
              </a:spcAft>
              <a:buNone/>
            </a:pPr>
            <a:r>
              <a:rPr lang="pt-BR"/>
              <a:t>PNA</a:t>
            </a:r>
            <a:endParaRPr/>
          </a:p>
          <a:p>
            <a:pPr marL="0" lvl="0" indent="0" algn="ctr" rtl="0">
              <a:spcBef>
                <a:spcPts val="0"/>
              </a:spcBef>
              <a:spcAft>
                <a:spcPts val="0"/>
              </a:spcAft>
              <a:buNone/>
            </a:pPr>
            <a:endParaRPr/>
          </a:p>
          <a:p>
            <a:pPr marL="0" lvl="0" indent="0" algn="ctr" rtl="0">
              <a:spcBef>
                <a:spcPts val="0"/>
              </a:spcBef>
              <a:spcAft>
                <a:spcPts val="0"/>
              </a:spcAft>
              <a:buNone/>
            </a:pPr>
            <a:r>
              <a:rPr lang="pt-BR"/>
              <a:t>Típico El Niño</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9"/>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000" b="1"/>
              <a:t>Variabilidade dos </a:t>
            </a:r>
            <a:r>
              <a:rPr lang="pt-BR" sz="2000" b="1" i="1"/>
              <a:t>storm tracks</a:t>
            </a:r>
            <a:r>
              <a:rPr lang="pt-BR" sz="2000" b="1"/>
              <a:t> associada com padrões de teleconexão</a:t>
            </a:r>
            <a:endParaRPr sz="2000" b="1"/>
          </a:p>
        </p:txBody>
      </p:sp>
      <p:pic>
        <p:nvPicPr>
          <p:cNvPr id="413" name="Google Shape;413;p49"/>
          <p:cNvPicPr preferRelativeResize="0"/>
          <p:nvPr/>
        </p:nvPicPr>
        <p:blipFill>
          <a:blip r:embed="rId3">
            <a:alphaModFix/>
          </a:blip>
          <a:stretch>
            <a:fillRect/>
          </a:stretch>
        </p:blipFill>
        <p:spPr>
          <a:xfrm>
            <a:off x="1873350" y="1175250"/>
            <a:ext cx="5575450" cy="3237625"/>
          </a:xfrm>
          <a:prstGeom prst="rect">
            <a:avLst/>
          </a:prstGeom>
          <a:noFill/>
          <a:ln>
            <a:noFill/>
          </a:ln>
        </p:spPr>
      </p:pic>
      <p:sp>
        <p:nvSpPr>
          <p:cNvPr id="414" name="Google Shape;414;p49"/>
          <p:cNvSpPr/>
          <p:nvPr/>
        </p:nvSpPr>
        <p:spPr>
          <a:xfrm>
            <a:off x="5879200" y="3578250"/>
            <a:ext cx="9747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9"/>
          <p:cNvSpPr/>
          <p:nvPr/>
        </p:nvSpPr>
        <p:spPr>
          <a:xfrm>
            <a:off x="2251450" y="3705850"/>
            <a:ext cx="28671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9"/>
          <p:cNvSpPr/>
          <p:nvPr/>
        </p:nvSpPr>
        <p:spPr>
          <a:xfrm>
            <a:off x="2916325" y="2154875"/>
            <a:ext cx="1582800" cy="707700"/>
          </a:xfrm>
          <a:prstGeom prst="rect">
            <a:avLst/>
          </a:prstGeom>
          <a:solidFill>
            <a:srgbClr val="0000FF">
              <a:alpha val="19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9"/>
          <p:cNvSpPr/>
          <p:nvPr/>
        </p:nvSpPr>
        <p:spPr>
          <a:xfrm>
            <a:off x="5522725" y="1712838"/>
            <a:ext cx="1582800" cy="707700"/>
          </a:xfrm>
          <a:prstGeom prst="rect">
            <a:avLst/>
          </a:prstGeom>
          <a:solidFill>
            <a:srgbClr val="0000FF">
              <a:alpha val="19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0"/>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200" b="1"/>
              <a:t>3. Teoria e diagnóstico das interações trópico-extratrópicos</a:t>
            </a:r>
            <a:endParaRPr sz="2200" b="1"/>
          </a:p>
          <a:p>
            <a:pPr marL="0" lvl="0" indent="457200" algn="l" rtl="0">
              <a:spcBef>
                <a:spcPts val="0"/>
              </a:spcBef>
              <a:spcAft>
                <a:spcPts val="0"/>
              </a:spcAft>
              <a:buNone/>
            </a:pPr>
            <a:r>
              <a:rPr lang="pt-BR" sz="2000" b="1"/>
              <a:t>3.1. Introdução</a:t>
            </a:r>
            <a:endParaRPr sz="2000" b="1"/>
          </a:p>
        </p:txBody>
      </p:sp>
      <p:sp>
        <p:nvSpPr>
          <p:cNvPr id="424" name="Google Shape;424;p5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Propagação planetária anômala de ondas de regiões tropicais com divergência em altos níveis da troposfera</a:t>
            </a:r>
            <a:endParaRPr/>
          </a:p>
          <a:p>
            <a:pPr marL="457200" lvl="0" indent="-342900" algn="just" rtl="0">
              <a:spcBef>
                <a:spcPts val="1600"/>
              </a:spcBef>
              <a:spcAft>
                <a:spcPts val="0"/>
              </a:spcAft>
              <a:buSzPts val="1800"/>
              <a:buChar char="●"/>
            </a:pPr>
            <a:r>
              <a:rPr lang="pt-BR"/>
              <a:t>“Protomodelo”: pré-TOGA</a:t>
            </a:r>
            <a:endParaRPr/>
          </a:p>
          <a:p>
            <a:pPr marL="457200" lvl="0" indent="0" algn="just" rtl="0">
              <a:spcBef>
                <a:spcPts val="1600"/>
              </a:spcBef>
              <a:spcAft>
                <a:spcPts val="0"/>
              </a:spcAft>
              <a:buNone/>
            </a:pPr>
            <a:endParaRPr/>
          </a:p>
          <a:p>
            <a:pPr marL="457200" lvl="0" indent="0" algn="just" rtl="0">
              <a:spcBef>
                <a:spcPts val="1600"/>
              </a:spcBef>
              <a:spcAft>
                <a:spcPts val="0"/>
              </a:spcAft>
              <a:buNone/>
            </a:pPr>
            <a:endParaRPr/>
          </a:p>
        </p:txBody>
      </p:sp>
      <p:pic>
        <p:nvPicPr>
          <p:cNvPr id="425" name="Google Shape;425;p50"/>
          <p:cNvPicPr preferRelativeResize="0"/>
          <p:nvPr/>
        </p:nvPicPr>
        <p:blipFill>
          <a:blip r:embed="rId3">
            <a:alphaModFix/>
          </a:blip>
          <a:stretch>
            <a:fillRect/>
          </a:stretch>
        </p:blipFill>
        <p:spPr>
          <a:xfrm>
            <a:off x="2592200" y="2571745"/>
            <a:ext cx="3853320" cy="930725"/>
          </a:xfrm>
          <a:prstGeom prst="rect">
            <a:avLst/>
          </a:prstGeom>
          <a:noFill/>
          <a:ln>
            <a:noFill/>
          </a:ln>
        </p:spPr>
      </p:pic>
      <p:pic>
        <p:nvPicPr>
          <p:cNvPr id="426" name="Google Shape;426;p50"/>
          <p:cNvPicPr preferRelativeResize="0"/>
          <p:nvPr/>
        </p:nvPicPr>
        <p:blipFill>
          <a:blip r:embed="rId4">
            <a:alphaModFix/>
          </a:blip>
          <a:stretch>
            <a:fillRect/>
          </a:stretch>
        </p:blipFill>
        <p:spPr>
          <a:xfrm>
            <a:off x="2290675" y="3870075"/>
            <a:ext cx="4828175" cy="607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1"/>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2" name="Google Shape;432;p51"/>
          <p:cNvPicPr preferRelativeResize="0"/>
          <p:nvPr/>
        </p:nvPicPr>
        <p:blipFill>
          <a:blip r:embed="rId3">
            <a:alphaModFix/>
          </a:blip>
          <a:stretch>
            <a:fillRect/>
          </a:stretch>
        </p:blipFill>
        <p:spPr>
          <a:xfrm>
            <a:off x="152400" y="337999"/>
            <a:ext cx="2911120" cy="2909226"/>
          </a:xfrm>
          <a:prstGeom prst="rect">
            <a:avLst/>
          </a:prstGeom>
          <a:noFill/>
          <a:ln>
            <a:noFill/>
          </a:ln>
        </p:spPr>
      </p:pic>
      <p:pic>
        <p:nvPicPr>
          <p:cNvPr id="433" name="Google Shape;433;p51"/>
          <p:cNvPicPr preferRelativeResize="0"/>
          <p:nvPr/>
        </p:nvPicPr>
        <p:blipFill>
          <a:blip r:embed="rId4">
            <a:alphaModFix/>
          </a:blip>
          <a:stretch>
            <a:fillRect/>
          </a:stretch>
        </p:blipFill>
        <p:spPr>
          <a:xfrm>
            <a:off x="3021185" y="337999"/>
            <a:ext cx="2856599" cy="2909226"/>
          </a:xfrm>
          <a:prstGeom prst="rect">
            <a:avLst/>
          </a:prstGeom>
          <a:noFill/>
          <a:ln>
            <a:noFill/>
          </a:ln>
        </p:spPr>
      </p:pic>
      <p:pic>
        <p:nvPicPr>
          <p:cNvPr id="434" name="Google Shape;434;p51"/>
          <p:cNvPicPr preferRelativeResize="0"/>
          <p:nvPr/>
        </p:nvPicPr>
        <p:blipFill>
          <a:blip r:embed="rId5">
            <a:alphaModFix/>
          </a:blip>
          <a:stretch>
            <a:fillRect/>
          </a:stretch>
        </p:blipFill>
        <p:spPr>
          <a:xfrm>
            <a:off x="5995089" y="183150"/>
            <a:ext cx="3017161" cy="3026494"/>
          </a:xfrm>
          <a:prstGeom prst="rect">
            <a:avLst/>
          </a:prstGeom>
          <a:noFill/>
          <a:ln>
            <a:noFill/>
          </a:ln>
        </p:spPr>
      </p:pic>
      <p:pic>
        <p:nvPicPr>
          <p:cNvPr id="435" name="Google Shape;435;p51"/>
          <p:cNvPicPr preferRelativeResize="0"/>
          <p:nvPr/>
        </p:nvPicPr>
        <p:blipFill>
          <a:blip r:embed="rId6">
            <a:alphaModFix/>
          </a:blip>
          <a:stretch>
            <a:fillRect/>
          </a:stretch>
        </p:blipFill>
        <p:spPr>
          <a:xfrm>
            <a:off x="-80" y="3786867"/>
            <a:ext cx="2679575" cy="1135603"/>
          </a:xfrm>
          <a:prstGeom prst="rect">
            <a:avLst/>
          </a:prstGeom>
          <a:noFill/>
          <a:ln>
            <a:noFill/>
          </a:ln>
        </p:spPr>
      </p:pic>
      <p:sp>
        <p:nvSpPr>
          <p:cNvPr id="436" name="Google Shape;436;p51"/>
          <p:cNvSpPr/>
          <p:nvPr/>
        </p:nvSpPr>
        <p:spPr>
          <a:xfrm>
            <a:off x="654000" y="4118475"/>
            <a:ext cx="11556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1"/>
          <p:cNvSpPr/>
          <p:nvPr/>
        </p:nvSpPr>
        <p:spPr>
          <a:xfrm>
            <a:off x="248675" y="4219275"/>
            <a:ext cx="23418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1"/>
          <p:cNvSpPr/>
          <p:nvPr/>
        </p:nvSpPr>
        <p:spPr>
          <a:xfrm>
            <a:off x="6300" y="4428375"/>
            <a:ext cx="1569600" cy="209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1"/>
          <p:cNvSpPr txBox="1">
            <a:spLocks noGrp="1"/>
          </p:cNvSpPr>
          <p:nvPr>
            <p:ph type="body" idx="1"/>
          </p:nvPr>
        </p:nvSpPr>
        <p:spPr>
          <a:xfrm>
            <a:off x="3297600" y="3247225"/>
            <a:ext cx="5564100" cy="1675200"/>
          </a:xfrm>
          <a:prstGeom prst="rect">
            <a:avLst/>
          </a:prstGeom>
          <a:solidFill>
            <a:srgbClr val="FF0000">
              <a:alpha val="2448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pt-BR" sz="1200"/>
              <a:t>Limitações do protomodelo:</a:t>
            </a:r>
            <a:endParaRPr sz="1200"/>
          </a:p>
          <a:p>
            <a:pPr marL="457200" lvl="0" indent="-304800" algn="just" rtl="0">
              <a:spcBef>
                <a:spcPts val="0"/>
              </a:spcBef>
              <a:spcAft>
                <a:spcPts val="0"/>
              </a:spcAft>
              <a:buSzPts val="1200"/>
              <a:buChar char="●"/>
            </a:pPr>
            <a:r>
              <a:rPr lang="pt-BR" sz="1200"/>
              <a:t>Forçante da onda de Rossby no fluxo médio de oeste e não de leste (observação)</a:t>
            </a:r>
            <a:endParaRPr sz="1200"/>
          </a:p>
          <a:p>
            <a:pPr marL="457200" lvl="0" indent="-304800" algn="just" rtl="0">
              <a:spcBef>
                <a:spcPts val="0"/>
              </a:spcBef>
              <a:spcAft>
                <a:spcPts val="0"/>
              </a:spcAft>
              <a:buSzPts val="1200"/>
              <a:buChar char="●"/>
            </a:pPr>
            <a:r>
              <a:rPr lang="pt-BR" sz="1200"/>
              <a:t>Sem explicação para a preferência por trens de onda fixos em médias latitudes (que era observado e também modelado)</a:t>
            </a:r>
            <a:endParaRPr sz="1200"/>
          </a:p>
          <a:p>
            <a:pPr marL="457200" lvl="0" indent="-304800" algn="just" rtl="0">
              <a:spcBef>
                <a:spcPts val="0"/>
              </a:spcBef>
              <a:spcAft>
                <a:spcPts val="0"/>
              </a:spcAft>
              <a:buSzPts val="1200"/>
              <a:buChar char="●"/>
            </a:pPr>
            <a:r>
              <a:rPr lang="pt-BR" sz="1200"/>
              <a:t>Amplitudes reduzidas nas soluções do modelo linearizado quando forçado com anomalias tropicais realísticas de divergência</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txBox="1">
            <a:spLocks noGrp="1"/>
          </p:cNvSpPr>
          <p:nvPr>
            <p:ph type="body" idx="1"/>
          </p:nvPr>
        </p:nvSpPr>
        <p:spPr>
          <a:xfrm>
            <a:off x="311700" y="3916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Distribuição de convecção profunda: alterada junto com as mudanças associadas no aquecimento, convergência em baixos níveis e divergência nos altos níveis ⇔ alteram a geração da componente horizontal de vorticidade atmosférica e a forçante de ondas de Rossby de larga escala (que se propagam para latitudes maiores)</a:t>
            </a:r>
            <a:endParaRPr/>
          </a:p>
          <a:p>
            <a:pPr marL="0" lvl="0" indent="0" algn="just" rtl="0">
              <a:spcBef>
                <a:spcPts val="0"/>
              </a:spcBef>
              <a:spcAft>
                <a:spcPts val="0"/>
              </a:spcAft>
              <a:buNone/>
            </a:pPr>
            <a:endParaRPr/>
          </a:p>
          <a:p>
            <a:pPr marL="457200" lvl="0" indent="-342900" algn="just" rtl="0">
              <a:spcBef>
                <a:spcPts val="0"/>
              </a:spcBef>
              <a:spcAft>
                <a:spcPts val="0"/>
              </a:spcAft>
              <a:buSzPts val="1800"/>
              <a:buChar char="●"/>
            </a:pPr>
            <a:r>
              <a:rPr lang="pt-BR"/>
              <a:t>GCMs: conseguiam, com algum sucesso, simular a resposta extratropical a anomalias na TSM tropical, mas alguns resultados eram confusos ⇔ explicação não poderia ser apenas propagação de ondas, mas a interação destas com as ondas planetárias estacionárias nos extratrópicos e possíveis modos preferidos de excitação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2"/>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200" b="1"/>
              <a:t>3. Teoria e diagnóstico das interações trópico-extratrópicos</a:t>
            </a:r>
            <a:endParaRPr sz="2200" b="1"/>
          </a:p>
          <a:p>
            <a:pPr marL="0" lvl="0" indent="457200" algn="l" rtl="0">
              <a:spcBef>
                <a:spcPts val="0"/>
              </a:spcBef>
              <a:spcAft>
                <a:spcPts val="0"/>
              </a:spcAft>
              <a:buNone/>
            </a:pPr>
            <a:r>
              <a:rPr lang="pt-BR" sz="2000" b="1"/>
              <a:t>3.2. Forçante tropical</a:t>
            </a:r>
            <a:endParaRPr sz="2000" b="1"/>
          </a:p>
        </p:txBody>
      </p:sp>
      <p:sp>
        <p:nvSpPr>
          <p:cNvPr id="446" name="Google Shape;446;p5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Resposta tropical ao aq. anômalo no Pacífico: ondas de Kelvin aprisionadas no equador e ondas mistas de Rossby-gravidade </a:t>
            </a:r>
            <a:endParaRPr/>
          </a:p>
          <a:p>
            <a:pPr marL="457200" lvl="0" indent="-342900" algn="just" rtl="0">
              <a:spcBef>
                <a:spcPts val="1600"/>
              </a:spcBef>
              <a:spcAft>
                <a:spcPts val="0"/>
              </a:spcAft>
              <a:buSzPts val="1800"/>
              <a:buChar char="●"/>
            </a:pPr>
            <a:r>
              <a:rPr lang="pt-BR"/>
              <a:t>Na alta troposfera a resposta é um par de anticiclones que se alongam pelo equador</a:t>
            </a:r>
            <a:endParaRPr/>
          </a:p>
          <a:p>
            <a:pPr marL="457200" lvl="0" indent="0" algn="just" rtl="0">
              <a:spcBef>
                <a:spcPts val="1600"/>
              </a:spcBef>
              <a:spcAft>
                <a:spcPts val="0"/>
              </a:spcAft>
              <a:buNone/>
            </a:pPr>
            <a:endParaRPr/>
          </a:p>
          <a:p>
            <a:pPr marL="457200" lvl="0" indent="0" algn="just" rtl="0">
              <a:spcBef>
                <a:spcPts val="1600"/>
              </a:spcBef>
              <a:spcAft>
                <a:spcPts val="0"/>
              </a:spcAft>
              <a:buNone/>
            </a:pPr>
            <a:endParaRPr/>
          </a:p>
          <a:p>
            <a:pPr marL="457200" lvl="0" indent="0" algn="just" rtl="0">
              <a:spcBef>
                <a:spcPts val="1600"/>
              </a:spcBef>
              <a:spcAft>
                <a:spcPts val="0"/>
              </a:spcAft>
              <a:buNone/>
            </a:pPr>
            <a:endParaRPr/>
          </a:p>
        </p:txBody>
      </p:sp>
      <p:pic>
        <p:nvPicPr>
          <p:cNvPr id="447" name="Google Shape;447;p52"/>
          <p:cNvPicPr preferRelativeResize="0"/>
          <p:nvPr/>
        </p:nvPicPr>
        <p:blipFill>
          <a:blip r:embed="rId3">
            <a:alphaModFix/>
          </a:blip>
          <a:stretch>
            <a:fillRect/>
          </a:stretch>
        </p:blipFill>
        <p:spPr>
          <a:xfrm>
            <a:off x="2519350" y="2611763"/>
            <a:ext cx="4105275" cy="1190625"/>
          </a:xfrm>
          <a:prstGeom prst="rect">
            <a:avLst/>
          </a:prstGeom>
          <a:noFill/>
          <a:ln>
            <a:noFill/>
          </a:ln>
        </p:spPr>
      </p:pic>
      <p:pic>
        <p:nvPicPr>
          <p:cNvPr id="448" name="Google Shape;448;p52"/>
          <p:cNvPicPr preferRelativeResize="0"/>
          <p:nvPr/>
        </p:nvPicPr>
        <p:blipFill>
          <a:blip r:embed="rId4">
            <a:alphaModFix/>
          </a:blip>
          <a:stretch>
            <a:fillRect/>
          </a:stretch>
        </p:blipFill>
        <p:spPr>
          <a:xfrm>
            <a:off x="2369775" y="3960438"/>
            <a:ext cx="4610100" cy="885825"/>
          </a:xfrm>
          <a:prstGeom prst="rect">
            <a:avLst/>
          </a:prstGeom>
          <a:noFill/>
          <a:ln>
            <a:noFill/>
          </a:ln>
        </p:spPr>
      </p:pic>
      <p:sp>
        <p:nvSpPr>
          <p:cNvPr id="449" name="Google Shape;449;p52"/>
          <p:cNvSpPr/>
          <p:nvPr/>
        </p:nvSpPr>
        <p:spPr>
          <a:xfrm>
            <a:off x="1342150" y="3725175"/>
            <a:ext cx="2723100" cy="506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2"/>
          <p:cNvSpPr/>
          <p:nvPr/>
        </p:nvSpPr>
        <p:spPr>
          <a:xfrm>
            <a:off x="4486275" y="3902025"/>
            <a:ext cx="377100" cy="15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2"/>
          <p:cNvSpPr/>
          <p:nvPr/>
        </p:nvSpPr>
        <p:spPr>
          <a:xfrm>
            <a:off x="4720650" y="4645075"/>
            <a:ext cx="2259300" cy="27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2"/>
          <p:cNvSpPr/>
          <p:nvPr/>
        </p:nvSpPr>
        <p:spPr>
          <a:xfrm>
            <a:off x="2430025" y="2611775"/>
            <a:ext cx="1771500" cy="5061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2"/>
          <p:cNvSpPr txBox="1"/>
          <p:nvPr/>
        </p:nvSpPr>
        <p:spPr>
          <a:xfrm>
            <a:off x="2676750" y="2476800"/>
            <a:ext cx="1623600" cy="38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pt-BR" b="1">
                <a:solidFill>
                  <a:schemeClr val="dk2"/>
                </a:solidFill>
                <a:latin typeface="Roboto"/>
                <a:ea typeface="Roboto"/>
                <a:cs typeface="Roboto"/>
                <a:sym typeface="Roboto"/>
              </a:rPr>
              <a:t>Rossby</a:t>
            </a:r>
            <a:endParaRPr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3"/>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3"/>
          <p:cNvSpPr txBox="1">
            <a:spLocks noGrp="1"/>
          </p:cNvSpPr>
          <p:nvPr>
            <p:ph type="body" idx="1"/>
          </p:nvPr>
        </p:nvSpPr>
        <p:spPr>
          <a:xfrm>
            <a:off x="311700" y="3916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Em regiões de fortes gradientes médios de vorticidade, as anomalias de fluxo divergente atuam como grandes forçantes para a onda de Rossby</a:t>
            </a:r>
            <a:endParaRPr/>
          </a:p>
          <a:p>
            <a:pPr marL="457200" lvl="0" indent="0" algn="just" rtl="0">
              <a:spcBef>
                <a:spcPts val="0"/>
              </a:spcBef>
              <a:spcAft>
                <a:spcPts val="0"/>
              </a:spcAft>
              <a:buNone/>
            </a:pPr>
            <a:endParaRPr/>
          </a:p>
          <a:p>
            <a:pPr marL="0" lvl="0" indent="0" algn="just" rtl="0">
              <a:spcBef>
                <a:spcPts val="0"/>
              </a:spcBef>
              <a:spcAft>
                <a:spcPts val="0"/>
              </a:spcAft>
              <a:buNone/>
            </a:pPr>
            <a:endParaRPr/>
          </a:p>
          <a:p>
            <a:pPr marL="0" lvl="0" indent="0" algn="just" rtl="0">
              <a:spcBef>
                <a:spcPts val="0"/>
              </a:spcBef>
              <a:spcAft>
                <a:spcPts val="0"/>
              </a:spcAft>
              <a:buNone/>
            </a:pPr>
            <a:endParaRPr/>
          </a:p>
        </p:txBody>
      </p:sp>
      <p:pic>
        <p:nvPicPr>
          <p:cNvPr id="460" name="Google Shape;460;p53"/>
          <p:cNvPicPr preferRelativeResize="0"/>
          <p:nvPr/>
        </p:nvPicPr>
        <p:blipFill>
          <a:blip r:embed="rId3">
            <a:alphaModFix/>
          </a:blip>
          <a:stretch>
            <a:fillRect/>
          </a:stretch>
        </p:blipFill>
        <p:spPr>
          <a:xfrm>
            <a:off x="1924973" y="1235748"/>
            <a:ext cx="5293926" cy="35160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4"/>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200" b="1"/>
              <a:t>3. Teoria e diagnóstico das interações trópico-extratrópicos</a:t>
            </a:r>
            <a:endParaRPr sz="2200" b="1"/>
          </a:p>
          <a:p>
            <a:pPr marL="0" lvl="0" indent="457200" algn="l" rtl="0">
              <a:spcBef>
                <a:spcPts val="0"/>
              </a:spcBef>
              <a:spcAft>
                <a:spcPts val="0"/>
              </a:spcAft>
              <a:buNone/>
            </a:pPr>
            <a:r>
              <a:rPr lang="pt-BR" sz="2000" b="1"/>
              <a:t>3.3. Propagação de energia</a:t>
            </a:r>
            <a:endParaRPr sz="2000" b="1"/>
          </a:p>
        </p:txBody>
      </p:sp>
      <p:sp>
        <p:nvSpPr>
          <p:cNvPr id="467" name="Google Shape;467;p5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Relaxando o protomodelo</a:t>
            </a:r>
            <a:endParaRPr/>
          </a:p>
          <a:p>
            <a:pPr marL="457200" lvl="0" indent="-342900" algn="just" rtl="0">
              <a:spcBef>
                <a:spcPts val="1600"/>
              </a:spcBef>
              <a:spcAft>
                <a:spcPts val="0"/>
              </a:spcAft>
              <a:buSzPts val="1800"/>
              <a:buChar char="●"/>
            </a:pPr>
            <a:r>
              <a:rPr lang="pt-BR"/>
              <a:t>Energia propagando para fora da região da fonte da anomalia</a:t>
            </a:r>
            <a:endParaRPr/>
          </a:p>
          <a:p>
            <a:pPr marL="457200" lvl="0" indent="-342900" algn="just" rtl="0">
              <a:spcBef>
                <a:spcPts val="1600"/>
              </a:spcBef>
              <a:spcAft>
                <a:spcPts val="0"/>
              </a:spcAft>
              <a:buSzPts val="1800"/>
              <a:buChar char="●"/>
            </a:pPr>
            <a:r>
              <a:rPr lang="pt-BR"/>
              <a:t>Quanto menor a escala de tempo, maior é o aprisionada equatorialmente é a onda</a:t>
            </a:r>
            <a:endParaRPr/>
          </a:p>
          <a:p>
            <a:pPr marL="457200" lvl="0" indent="-342900" algn="just" rtl="0">
              <a:spcBef>
                <a:spcPts val="1600"/>
              </a:spcBef>
              <a:spcAft>
                <a:spcPts val="0"/>
              </a:spcAft>
              <a:buSzPts val="1800"/>
              <a:buChar char="●"/>
            </a:pPr>
            <a:r>
              <a:rPr lang="pt-BR"/>
              <a:t>Distribuição vertical do aquecimento tropical influência nas amplitudes das anomalias em médias latitudes</a:t>
            </a:r>
            <a:endParaRPr/>
          </a:p>
          <a:p>
            <a:pPr marL="457200" lvl="0" indent="-342900" algn="just" rtl="0">
              <a:spcBef>
                <a:spcPts val="1600"/>
              </a:spcBef>
              <a:spcAft>
                <a:spcPts val="0"/>
              </a:spcAft>
              <a:buSzPts val="1800"/>
              <a:buChar char="●"/>
            </a:pPr>
            <a:r>
              <a:rPr lang="pt-BR"/>
              <a:t>Modelo barotrópico captura a essência dos trópicos-extratrópicos no ENSO, mas um modelo baroclínico é necessário para um entendimento quantitativo</a:t>
            </a:r>
            <a:endParaRPr/>
          </a:p>
          <a:p>
            <a:pPr marL="457200" lvl="0" indent="0" algn="just" rtl="0">
              <a:spcBef>
                <a:spcPts val="160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5"/>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5"/>
          <p:cNvSpPr txBox="1">
            <a:spLocks noGrp="1"/>
          </p:cNvSpPr>
          <p:nvPr>
            <p:ph type="body" idx="1"/>
          </p:nvPr>
        </p:nvSpPr>
        <p:spPr>
          <a:xfrm>
            <a:off x="311700" y="3916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Estudar a resposta extratropical à forçante tropical: vorticidade potencial (PV)</a:t>
            </a:r>
            <a:endParaRPr/>
          </a:p>
          <a:p>
            <a:pPr marL="914400" lvl="1" indent="-317500" algn="just" rtl="0">
              <a:spcBef>
                <a:spcPts val="0"/>
              </a:spcBef>
              <a:spcAft>
                <a:spcPts val="0"/>
              </a:spcAft>
              <a:buSzPts val="1400"/>
              <a:buChar char="○"/>
            </a:pPr>
            <a:r>
              <a:rPr lang="pt-BR"/>
              <a:t>as ondas de Rossby de propagam em superfícies isentrópicas de gradiente de PV</a:t>
            </a:r>
            <a:endParaRPr/>
          </a:p>
          <a:p>
            <a:pPr marL="914400" lvl="1" indent="-317500" algn="just" rtl="0">
              <a:spcBef>
                <a:spcPts val="0"/>
              </a:spcBef>
              <a:spcAft>
                <a:spcPts val="0"/>
              </a:spcAft>
              <a:buSzPts val="1400"/>
              <a:buChar char="○"/>
            </a:pPr>
            <a:r>
              <a:rPr lang="pt-BR"/>
              <a:t>grandes gradientes de PV na tropopausa formam canais mais favoráveis para a propagação de ondas</a:t>
            </a:r>
            <a:endParaRPr/>
          </a:p>
          <a:p>
            <a:pPr marL="914400" lvl="1" indent="-317500" algn="just" rtl="0">
              <a:spcBef>
                <a:spcPts val="0"/>
              </a:spcBef>
              <a:spcAft>
                <a:spcPts val="0"/>
              </a:spcAft>
              <a:buSzPts val="1400"/>
              <a:buChar char="○"/>
            </a:pPr>
            <a:r>
              <a:rPr lang="pt-BR"/>
              <a:t>as superfícies isentrópicas são perturbadas pelo aq. tropical e o movimento vertical associado</a:t>
            </a:r>
            <a:endParaRPr/>
          </a:p>
          <a:p>
            <a:pPr marL="914400" lvl="1" indent="-317500" algn="just" rtl="0">
              <a:spcBef>
                <a:spcPts val="0"/>
              </a:spcBef>
              <a:spcAft>
                <a:spcPts val="0"/>
              </a:spcAft>
              <a:buSzPts val="1400"/>
              <a:buChar char="○"/>
            </a:pPr>
            <a:r>
              <a:rPr lang="pt-BR"/>
              <a:t>disparo de ondas de Rossby ⇔ teleconexões</a:t>
            </a:r>
            <a:endParaRPr/>
          </a:p>
          <a:p>
            <a:pPr marL="914400" lvl="1" indent="-317500" algn="just" rtl="0">
              <a:spcBef>
                <a:spcPts val="0"/>
              </a:spcBef>
              <a:spcAft>
                <a:spcPts val="0"/>
              </a:spcAft>
              <a:buSzPts val="1400"/>
              <a:buChar char="○"/>
            </a:pPr>
            <a:r>
              <a:rPr lang="pt-BR"/>
              <a:t>sensibilidade à longitude da forçante</a:t>
            </a:r>
            <a:endParaRPr sz="1400"/>
          </a:p>
          <a:p>
            <a:pPr marL="457200" lvl="0" indent="0" algn="just" rtl="0">
              <a:spcBef>
                <a:spcPts val="0"/>
              </a:spcBef>
              <a:spcAft>
                <a:spcPts val="0"/>
              </a:spcAft>
              <a:buNone/>
            </a:pPr>
            <a:endParaRPr/>
          </a:p>
          <a:p>
            <a:pPr marL="0" lvl="0" indent="0" algn="just" rtl="0">
              <a:spcBef>
                <a:spcPts val="0"/>
              </a:spcBef>
              <a:spcAft>
                <a:spcPts val="0"/>
              </a:spcAft>
              <a:buNone/>
            </a:pPr>
            <a:endParaRPr/>
          </a:p>
          <a:p>
            <a:pPr marL="0" lvl="0" indent="0" algn="just"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6"/>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 name="Google Shape;479;p56"/>
          <p:cNvPicPr preferRelativeResize="0"/>
          <p:nvPr/>
        </p:nvPicPr>
        <p:blipFill>
          <a:blip r:embed="rId3">
            <a:alphaModFix/>
          </a:blip>
          <a:stretch>
            <a:fillRect/>
          </a:stretch>
        </p:blipFill>
        <p:spPr>
          <a:xfrm>
            <a:off x="152425" y="129450"/>
            <a:ext cx="4532781" cy="2098029"/>
          </a:xfrm>
          <a:prstGeom prst="rect">
            <a:avLst/>
          </a:prstGeom>
          <a:noFill/>
          <a:ln>
            <a:noFill/>
          </a:ln>
        </p:spPr>
      </p:pic>
      <p:pic>
        <p:nvPicPr>
          <p:cNvPr id="480" name="Google Shape;480;p56"/>
          <p:cNvPicPr preferRelativeResize="0"/>
          <p:nvPr/>
        </p:nvPicPr>
        <p:blipFill>
          <a:blip r:embed="rId4">
            <a:alphaModFix/>
          </a:blip>
          <a:stretch>
            <a:fillRect/>
          </a:stretch>
        </p:blipFill>
        <p:spPr>
          <a:xfrm>
            <a:off x="165799" y="2315604"/>
            <a:ext cx="4506039" cy="2505646"/>
          </a:xfrm>
          <a:prstGeom prst="rect">
            <a:avLst/>
          </a:prstGeom>
          <a:noFill/>
          <a:ln>
            <a:noFill/>
          </a:ln>
        </p:spPr>
      </p:pic>
      <p:sp>
        <p:nvSpPr>
          <p:cNvPr id="481" name="Google Shape;481;p56"/>
          <p:cNvSpPr/>
          <p:nvPr/>
        </p:nvSpPr>
        <p:spPr>
          <a:xfrm>
            <a:off x="669350" y="341600"/>
            <a:ext cx="1809300" cy="793200"/>
          </a:xfrm>
          <a:prstGeom prst="rect">
            <a:avLst/>
          </a:prstGeom>
          <a:solidFill>
            <a:srgbClr val="FFE599">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6"/>
          <p:cNvSpPr txBox="1">
            <a:spLocks noGrp="1"/>
          </p:cNvSpPr>
          <p:nvPr>
            <p:ph type="body" idx="1"/>
          </p:nvPr>
        </p:nvSpPr>
        <p:spPr>
          <a:xfrm>
            <a:off x="4671850" y="835713"/>
            <a:ext cx="2609100" cy="685500"/>
          </a:xfrm>
          <a:prstGeom prst="rect">
            <a:avLst/>
          </a:prstGeom>
          <a:solidFill>
            <a:srgbClr val="FFE599"/>
          </a:solidFill>
        </p:spPr>
        <p:txBody>
          <a:bodyPr spcFirstLastPara="1" wrap="square" lIns="91425" tIns="91425" rIns="91425" bIns="91425" anchor="t" anchorCtr="0">
            <a:noAutofit/>
          </a:bodyPr>
          <a:lstStyle/>
          <a:p>
            <a:pPr marL="0" lvl="0" indent="0" algn="ctr" rtl="0">
              <a:spcBef>
                <a:spcPts val="0"/>
              </a:spcBef>
              <a:spcAft>
                <a:spcPts val="0"/>
              </a:spcAft>
              <a:buNone/>
            </a:pPr>
            <a:r>
              <a:rPr lang="pt-BR" sz="1400"/>
              <a:t>Estado básico: sólido em rotação</a:t>
            </a:r>
            <a:endParaRPr sz="1400"/>
          </a:p>
        </p:txBody>
      </p:sp>
      <p:sp>
        <p:nvSpPr>
          <p:cNvPr id="483" name="Google Shape;483;p56"/>
          <p:cNvSpPr txBox="1">
            <a:spLocks noGrp="1"/>
          </p:cNvSpPr>
          <p:nvPr>
            <p:ph type="body" idx="1"/>
          </p:nvPr>
        </p:nvSpPr>
        <p:spPr>
          <a:xfrm>
            <a:off x="4671850" y="3039680"/>
            <a:ext cx="2609100" cy="945900"/>
          </a:xfrm>
          <a:prstGeom prst="rect">
            <a:avLst/>
          </a:prstGeom>
          <a:solidFill>
            <a:srgbClr val="FFE599"/>
          </a:solidFill>
        </p:spPr>
        <p:txBody>
          <a:bodyPr spcFirstLastPara="1" wrap="square" lIns="91425" tIns="91425" rIns="91425" bIns="91425" anchor="t" anchorCtr="0">
            <a:noAutofit/>
          </a:bodyPr>
          <a:lstStyle/>
          <a:p>
            <a:pPr marL="0" lvl="0" indent="0" algn="ctr" rtl="0">
              <a:spcBef>
                <a:spcPts val="0"/>
              </a:spcBef>
              <a:spcAft>
                <a:spcPts val="0"/>
              </a:spcAft>
              <a:buNone/>
            </a:pPr>
            <a:r>
              <a:rPr lang="pt-BR" sz="1400"/>
              <a:t>Estado básico: variando zonalmente (propriedades refrativas dos jatos)</a:t>
            </a:r>
            <a:endParaRPr sz="1400"/>
          </a:p>
        </p:txBody>
      </p:sp>
      <p:sp>
        <p:nvSpPr>
          <p:cNvPr id="484" name="Google Shape;484;p56"/>
          <p:cNvSpPr/>
          <p:nvPr/>
        </p:nvSpPr>
        <p:spPr>
          <a:xfrm>
            <a:off x="511900" y="2579725"/>
            <a:ext cx="2512200" cy="793200"/>
          </a:xfrm>
          <a:prstGeom prst="rect">
            <a:avLst/>
          </a:prstGeom>
          <a:solidFill>
            <a:srgbClr val="FFE599">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7"/>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3.4 Fontes internas de latitudes médias</a:t>
            </a:r>
            <a:endParaRPr sz="2200" b="1"/>
          </a:p>
          <a:p>
            <a:pPr marL="0" lvl="0" indent="0" algn="just" rtl="0">
              <a:lnSpc>
                <a:spcPct val="150000"/>
              </a:lnSpc>
              <a:spcBef>
                <a:spcPts val="0"/>
              </a:spcBef>
              <a:spcAft>
                <a:spcPts val="0"/>
              </a:spcAft>
              <a:buNone/>
            </a:pPr>
            <a:r>
              <a:rPr lang="pt-BR" sz="2000" b="1"/>
              <a:t>3.4.1 Fontes das variações médias zonais</a:t>
            </a:r>
            <a:endParaRPr sz="2000" b="1"/>
          </a:p>
          <a:p>
            <a:pPr marL="0" marR="0" lvl="0" indent="0" algn="l" rtl="0">
              <a:lnSpc>
                <a:spcPct val="100000"/>
              </a:lnSpc>
              <a:spcBef>
                <a:spcPts val="0"/>
              </a:spcBef>
              <a:spcAft>
                <a:spcPts val="0"/>
              </a:spcAft>
              <a:buNone/>
            </a:pPr>
            <a:endParaRPr sz="2200" b="1"/>
          </a:p>
        </p:txBody>
      </p:sp>
      <p:sp>
        <p:nvSpPr>
          <p:cNvPr id="491" name="Google Shape;491;p5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55600" algn="just" rtl="0">
              <a:lnSpc>
                <a:spcPct val="150000"/>
              </a:lnSpc>
              <a:spcBef>
                <a:spcPts val="0"/>
              </a:spcBef>
              <a:spcAft>
                <a:spcPts val="0"/>
              </a:spcAft>
              <a:buSzPts val="2000"/>
              <a:buChar char="●"/>
            </a:pPr>
            <a:r>
              <a:rPr lang="pt-BR" sz="2000">
                <a:solidFill>
                  <a:srgbClr val="000000"/>
                </a:solidFill>
                <a:latin typeface="Arial"/>
                <a:ea typeface="Arial"/>
                <a:cs typeface="Arial"/>
                <a:sym typeface="Arial"/>
              </a:rPr>
              <a:t>Não homogeneidades: afetam  as propriedades locais de propagação do meio e agem como fontes de energia de perturbação </a:t>
            </a:r>
            <a:r>
              <a:rPr lang="pt-BR" sz="2000">
                <a:solidFill>
                  <a:srgbClr val="000000"/>
                </a:solidFill>
              </a:rPr>
              <a:t>→ perturbações crescem a partir dos gradientes longitudinais nas regiões de saída dos jatos.</a:t>
            </a:r>
            <a:endParaRPr sz="2000">
              <a:solidFill>
                <a:srgbClr val="000000"/>
              </a:solidFill>
            </a:endParaRPr>
          </a:p>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Esse mecanismo torna as anomalias em latitudes médias mais intensas do que se o aquecimento tropical fosse sua única fonte.</a:t>
            </a:r>
            <a:endParaRPr sz="1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8"/>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3.4 Fontes internas de latitudes médias</a:t>
            </a:r>
            <a:endParaRPr sz="2200" b="1"/>
          </a:p>
          <a:p>
            <a:pPr marL="0" lvl="0" indent="0" algn="just" rtl="0">
              <a:lnSpc>
                <a:spcPct val="150000"/>
              </a:lnSpc>
              <a:spcBef>
                <a:spcPts val="0"/>
              </a:spcBef>
              <a:spcAft>
                <a:spcPts val="0"/>
              </a:spcAft>
              <a:buNone/>
            </a:pPr>
            <a:r>
              <a:rPr lang="pt-BR" sz="2000" b="1"/>
              <a:t>3.4.2 Efeitos dos </a:t>
            </a:r>
            <a:r>
              <a:rPr lang="pt-BR" sz="2000" b="1" i="1"/>
              <a:t>storm tracks</a:t>
            </a:r>
            <a:r>
              <a:rPr lang="pt-BR" sz="2000" b="1"/>
              <a:t> de latitudes média</a:t>
            </a:r>
            <a:endParaRPr sz="2000" b="1"/>
          </a:p>
          <a:p>
            <a:pPr marL="0" marR="0" lvl="0" indent="0" algn="l" rtl="0">
              <a:lnSpc>
                <a:spcPct val="100000"/>
              </a:lnSpc>
              <a:spcBef>
                <a:spcPts val="0"/>
              </a:spcBef>
              <a:spcAft>
                <a:spcPts val="0"/>
              </a:spcAft>
              <a:buNone/>
            </a:pPr>
            <a:endParaRPr sz="2200" b="1"/>
          </a:p>
        </p:txBody>
      </p:sp>
      <p:sp>
        <p:nvSpPr>
          <p:cNvPr id="498" name="Google Shape;498;p5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Papel importante nas anomalias em latitudes médias forçadas a partir dos trópicos: fluxos de momento dos transientes de alta frequência quando organizados em storm tracks.</a:t>
            </a:r>
            <a:endParaRPr sz="2000">
              <a:solidFill>
                <a:srgbClr val="000000"/>
              </a:solidFill>
            </a:endParaRPr>
          </a:p>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Os transientes de latitudes médias influenciam no caráter da resposta extratropical fazendo-a ocorrer em localizações geográficas preferenciais.</a:t>
            </a:r>
            <a:endParaRPr sz="2000">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9"/>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3.5 Regiões de fontes ótimas</a:t>
            </a:r>
            <a:endParaRPr sz="22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505" name="Google Shape;505;p59"/>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Investigações têm sido realizadas para determinar quais regiões são mais efetivas em estimular as anomalias em latitudes médias no HN.</a:t>
            </a:r>
            <a:endParaRPr sz="2000">
              <a:solidFill>
                <a:srgbClr val="000000"/>
              </a:solidFill>
            </a:endParaRPr>
          </a:p>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Branstator (1990): resposta de um modelo baroclínico linear para apontar as fontes de aquecimento → encontrou que a costa leste da Ásia e o Pacífico Oeste são especificamente efetivos em simular respostas que estão no Pacífico e América do Norte.</a:t>
            </a:r>
            <a:endParaRPr sz="20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0"/>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3.6 Não linearidades</a:t>
            </a:r>
            <a:endParaRPr sz="22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512" name="Google Shape;512;p60"/>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Maioria dos estudos: baseados na dinâmica linear. </a:t>
            </a:r>
            <a:endParaRPr sz="2000">
              <a:solidFill>
                <a:srgbClr val="000000"/>
              </a:solidFill>
            </a:endParaRPr>
          </a:p>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Há potencial para a não linearidade ser importante, especialmente se um entendimento qualitativo é desejado.</a:t>
            </a:r>
            <a:endParaRPr sz="2000">
              <a:solidFill>
                <a:srgbClr val="000000"/>
              </a:solidFill>
            </a:endParaRPr>
          </a:p>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Padrões de latitudes médias forçados a partir dos trópicos podem ser influenciados pelas não linearidades, que afetam tanto as propriedades de propagação do fluxo como as fontes das ondas de Rossby.</a:t>
            </a:r>
            <a:endParaRPr sz="1200">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1"/>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3.6 Não linearidades</a:t>
            </a:r>
            <a:endParaRPr sz="22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519" name="Google Shape;519;p61"/>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Não linearidades: interação dupla entre os trópicos e latitudes médias.</a:t>
            </a:r>
            <a:endParaRPr sz="2000">
              <a:solidFill>
                <a:srgbClr val="000000"/>
              </a:solidFill>
            </a:endParaRPr>
          </a:p>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Apesar de alguns autores sugerirem que o papel da não linearidade é introduzir modificações razoavelmente menores à algo que é essencialmente um sistema controlado linearmente, outros sugerem que as respostas das latitudes médias ao aquecimento tropical são fundamentalmente não lineares.</a:t>
            </a:r>
            <a:endParaRPr sz="12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200" b="1"/>
              <a:t>2. Relações observadas</a:t>
            </a:r>
            <a:endParaRPr sz="2200" b="1"/>
          </a:p>
          <a:p>
            <a:pPr marL="0" lvl="0" indent="457200" algn="l" rtl="0">
              <a:spcBef>
                <a:spcPts val="0"/>
              </a:spcBef>
              <a:spcAft>
                <a:spcPts val="0"/>
              </a:spcAft>
              <a:buNone/>
            </a:pPr>
            <a:r>
              <a:rPr lang="pt-BR" sz="2000" b="1"/>
              <a:t>2.1. Teleconexões</a:t>
            </a:r>
            <a:endParaRPr sz="2000" b="1"/>
          </a:p>
        </p:txBody>
      </p:sp>
      <p:sp>
        <p:nvSpPr>
          <p:cNvPr id="112" name="Google Shape;112;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Razão física para variações simultâneas, em geral de sinais opostos, em partes distantes entre si do globo</a:t>
            </a:r>
            <a:endParaRPr/>
          </a:p>
          <a:p>
            <a:pPr marL="457200" lvl="0" indent="-342900" algn="just" rtl="0">
              <a:spcBef>
                <a:spcPts val="1600"/>
              </a:spcBef>
              <a:spcAft>
                <a:spcPts val="0"/>
              </a:spcAft>
              <a:buSzPts val="1800"/>
              <a:buChar char="●"/>
            </a:pPr>
            <a:r>
              <a:rPr lang="pt-BR"/>
              <a:t>Maior aceitação de estudos a partir de correlações e análise de componentes</a:t>
            </a:r>
            <a:endParaRPr/>
          </a:p>
          <a:p>
            <a:pPr marL="457200" lvl="0" indent="-342900" algn="just" rtl="0">
              <a:spcBef>
                <a:spcPts val="1600"/>
              </a:spcBef>
              <a:spcAft>
                <a:spcPts val="0"/>
              </a:spcAft>
              <a:buSzPts val="1800"/>
              <a:buChar char="●"/>
            </a:pPr>
            <a:r>
              <a:rPr lang="pt-BR"/>
              <a:t>Walker (1923, 1924): primeiros estudos sobre as teleconexões (com outro nome)</a:t>
            </a:r>
            <a:endParaRPr/>
          </a:p>
          <a:p>
            <a:pPr marL="457200" lvl="0" indent="0" algn="just" rtl="0">
              <a:spcBef>
                <a:spcPts val="1600"/>
              </a:spcBef>
              <a:spcAft>
                <a:spcPts val="0"/>
              </a:spcAft>
              <a:buNone/>
            </a:pPr>
            <a:endParaRPr/>
          </a:p>
          <a:p>
            <a:pPr marL="457200" lvl="0" indent="0" algn="just" rtl="0">
              <a:spcBef>
                <a:spcPts val="160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2"/>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3.7 Estações diferentes do inverno</a:t>
            </a:r>
            <a:endParaRPr sz="22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526" name="Google Shape;526;p62"/>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Poucos estudos consideram outras estação do ano e HS.</a:t>
            </a:r>
            <a:endParaRPr sz="2000">
              <a:solidFill>
                <a:srgbClr val="000000"/>
              </a:solidFill>
            </a:endParaRPr>
          </a:p>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Exemplo: primavera do HN e o início do verão ocorreu em 1988 → seca norte-americana .</a:t>
            </a:r>
            <a:endParaRPr sz="2000">
              <a:solidFill>
                <a:srgbClr val="000000"/>
              </a:solidFill>
            </a:endParaRPr>
          </a:p>
          <a:p>
            <a:pPr marL="457200" lvl="0" indent="-355600" algn="just" rtl="0">
              <a:lnSpc>
                <a:spcPct val="150000"/>
              </a:lnSpc>
              <a:spcBef>
                <a:spcPts val="0"/>
              </a:spcBef>
              <a:spcAft>
                <a:spcPts val="0"/>
              </a:spcAft>
              <a:buClr>
                <a:srgbClr val="000000"/>
              </a:buClr>
              <a:buSzPts val="2000"/>
              <a:buChar char="●"/>
            </a:pPr>
            <a:r>
              <a:rPr lang="pt-BR" sz="2000">
                <a:solidFill>
                  <a:srgbClr val="000000"/>
                </a:solidFill>
              </a:rPr>
              <a:t>El Niño de 1993: influência no estabelecimento de condições que levaram às inundações norte-americanas durante o verão.</a:t>
            </a:r>
            <a:endParaRPr sz="200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4"/>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4 Modelagem e previsão</a:t>
            </a:r>
            <a:endParaRPr sz="2200" b="1"/>
          </a:p>
          <a:p>
            <a:pPr marL="0" marR="0" lvl="0" indent="0" algn="l" rtl="0">
              <a:lnSpc>
                <a:spcPct val="100000"/>
              </a:lnSpc>
              <a:spcBef>
                <a:spcPts val="0"/>
              </a:spcBef>
              <a:spcAft>
                <a:spcPts val="0"/>
              </a:spcAft>
              <a:buNone/>
            </a:pPr>
            <a:r>
              <a:rPr lang="pt-BR" sz="2000" b="1"/>
              <a:t>4.1Sensibilidade à forçantes idealizadas e realistas</a:t>
            </a:r>
            <a:endParaRPr sz="20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540" name="Google Shape;540;p64"/>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endParaRPr sz="1200">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Primeiras simulações: janeiros perpétuos e anomalia de TSM constante → a amplitude da resposta não era uma função linear da anomalia de aquecimento e indicando que o padrão de resposta não mudava de posição simplesmente se a localização do aquecimento fosse alterada.</a:t>
            </a: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Incertezas sobre como comparar os resultados desses primeiros experimentos com observações</a:t>
            </a:r>
            <a:endParaRPr>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5"/>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4 Modelagem e previsão</a:t>
            </a:r>
            <a:endParaRPr sz="2200" b="1"/>
          </a:p>
          <a:p>
            <a:pPr marL="0" marR="0" lvl="0" indent="0" algn="l" rtl="0">
              <a:lnSpc>
                <a:spcPct val="100000"/>
              </a:lnSpc>
              <a:spcBef>
                <a:spcPts val="0"/>
              </a:spcBef>
              <a:spcAft>
                <a:spcPts val="0"/>
              </a:spcAft>
              <a:buNone/>
            </a:pPr>
            <a:r>
              <a:rPr lang="pt-BR" sz="2000" b="1"/>
              <a:t>4.1Sensibilidade à forçantes idealizadas e realistas</a:t>
            </a:r>
            <a:endParaRPr sz="20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547" name="Google Shape;547;p65"/>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endParaRPr sz="1200">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Resposta é sensível à climatologia do estado básico (Palmer; Mansfield, 1986a) → resposta atmosférica ao aquecimento do El Niño não pode ser bem simulada a menos que um modelo tenha uma climatologia precisa sob condições não perturbadas.</a:t>
            </a:r>
            <a:endParaRPr>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6"/>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4 Modelagem e previsão</a:t>
            </a:r>
            <a:endParaRPr sz="2200" b="1"/>
          </a:p>
          <a:p>
            <a:pPr marL="0" marR="0" lvl="0" indent="0" algn="l" rtl="0">
              <a:lnSpc>
                <a:spcPct val="100000"/>
              </a:lnSpc>
              <a:spcBef>
                <a:spcPts val="0"/>
              </a:spcBef>
              <a:spcAft>
                <a:spcPts val="0"/>
              </a:spcAft>
              <a:buNone/>
            </a:pPr>
            <a:r>
              <a:rPr lang="pt-BR" sz="2000" b="1"/>
              <a:t>4.2 Importância relativa das anomalias de TSM tropicais e extratropicais</a:t>
            </a:r>
            <a:endParaRPr sz="2000" b="1"/>
          </a:p>
          <a:p>
            <a:pPr marL="0" marR="0" lvl="0" indent="0" algn="l" rtl="0">
              <a:lnSpc>
                <a:spcPct val="100000"/>
              </a:lnSpc>
              <a:spcBef>
                <a:spcPts val="0"/>
              </a:spcBef>
              <a:spcAft>
                <a:spcPts val="0"/>
              </a:spcAft>
              <a:buNone/>
            </a:pPr>
            <a:endParaRPr sz="20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554" name="Google Shape;554;p66"/>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endParaRPr sz="1200">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Papel das anomalias de TSM em diferentes partes do globo na modulação da variabilidade atmosférica de latitudes médias.</a:t>
            </a: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Experimentos: anomalias de TSM introduzidas no Pacífico tropical produzem respostas atmosféricas mais fortes e mais reproduzíveis do que as dos extratrópicos.</a:t>
            </a:r>
            <a:endParaRPr>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7"/>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0" name="Google Shape;560;p67"/>
          <p:cNvPicPr preferRelativeResize="0"/>
          <p:nvPr/>
        </p:nvPicPr>
        <p:blipFill rotWithShape="1">
          <a:blip r:embed="rId3">
            <a:alphaModFix/>
          </a:blip>
          <a:srcRect l="10740" t="16196" r="12045" b="5897"/>
          <a:stretch/>
        </p:blipFill>
        <p:spPr>
          <a:xfrm>
            <a:off x="463313" y="161125"/>
            <a:ext cx="8217224" cy="4661476"/>
          </a:xfrm>
          <a:prstGeom prst="rect">
            <a:avLst/>
          </a:prstGeom>
          <a:noFill/>
          <a:ln>
            <a:noFill/>
          </a:ln>
        </p:spPr>
      </p:pic>
      <p:sp>
        <p:nvSpPr>
          <p:cNvPr id="561" name="Google Shape;561;p67"/>
          <p:cNvSpPr txBox="1"/>
          <p:nvPr/>
        </p:nvSpPr>
        <p:spPr>
          <a:xfrm>
            <a:off x="4300700" y="4585775"/>
            <a:ext cx="756000" cy="2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562" name="Google Shape;562;p67"/>
          <p:cNvSpPr/>
          <p:nvPr/>
        </p:nvSpPr>
        <p:spPr>
          <a:xfrm>
            <a:off x="4189175" y="4375075"/>
            <a:ext cx="10038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7"/>
          <p:cNvSpPr/>
          <p:nvPr/>
        </p:nvSpPr>
        <p:spPr>
          <a:xfrm>
            <a:off x="8022575" y="4275100"/>
            <a:ext cx="10038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7"/>
          <p:cNvSpPr/>
          <p:nvPr/>
        </p:nvSpPr>
        <p:spPr>
          <a:xfrm>
            <a:off x="255225" y="4298875"/>
            <a:ext cx="10038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7"/>
          <p:cNvSpPr txBox="1"/>
          <p:nvPr/>
        </p:nvSpPr>
        <p:spPr>
          <a:xfrm>
            <a:off x="7491575" y="4560625"/>
            <a:ext cx="16110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latin typeface="Roboto"/>
                <a:ea typeface="Roboto"/>
                <a:cs typeface="Roboto"/>
                <a:sym typeface="Roboto"/>
              </a:rPr>
              <a:t>oceano global</a:t>
            </a:r>
            <a:endParaRPr>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8"/>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1" name="Google Shape;571;p68"/>
          <p:cNvPicPr preferRelativeResize="0"/>
          <p:nvPr/>
        </p:nvPicPr>
        <p:blipFill rotWithShape="1">
          <a:blip r:embed="rId3">
            <a:alphaModFix/>
          </a:blip>
          <a:srcRect l="8288" t="16406" r="13070" b="11697"/>
          <a:stretch/>
        </p:blipFill>
        <p:spPr>
          <a:xfrm>
            <a:off x="334625" y="247875"/>
            <a:ext cx="8006526" cy="4115576"/>
          </a:xfrm>
          <a:prstGeom prst="rect">
            <a:avLst/>
          </a:prstGeom>
          <a:noFill/>
          <a:ln>
            <a:noFill/>
          </a:ln>
        </p:spPr>
      </p:pic>
      <p:sp>
        <p:nvSpPr>
          <p:cNvPr id="572" name="Google Shape;572;p68"/>
          <p:cNvSpPr txBox="1"/>
          <p:nvPr/>
        </p:nvSpPr>
        <p:spPr>
          <a:xfrm>
            <a:off x="210700" y="4220825"/>
            <a:ext cx="8836800" cy="8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latin typeface="Roboto"/>
                <a:ea typeface="Roboto"/>
                <a:cs typeface="Roboto"/>
                <a:sym typeface="Roboto"/>
              </a:rPr>
              <a:t>Figura 12: Composições de anomalias de geopotencial em 500  515 mb: (a) e (b) observado; (c) e (d) GOGA; (e) e (f) TOGA; (g) e (h) MOGA.  </a:t>
            </a:r>
            <a:endParaRPr>
              <a:latin typeface="Roboto"/>
              <a:ea typeface="Roboto"/>
              <a:cs typeface="Roboto"/>
              <a:sym typeface="Roboto"/>
            </a:endParaRPr>
          </a:p>
        </p:txBody>
      </p:sp>
      <p:sp>
        <p:nvSpPr>
          <p:cNvPr id="573" name="Google Shape;573;p68"/>
          <p:cNvSpPr txBox="1"/>
          <p:nvPr/>
        </p:nvSpPr>
        <p:spPr>
          <a:xfrm>
            <a:off x="7761600" y="1375375"/>
            <a:ext cx="16110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latin typeface="Roboto"/>
                <a:ea typeface="Roboto"/>
                <a:cs typeface="Roboto"/>
                <a:sym typeface="Roboto"/>
              </a:rPr>
              <a:t>Pacífico tropical</a:t>
            </a:r>
            <a:endParaRPr>
              <a:latin typeface="Roboto"/>
              <a:ea typeface="Roboto"/>
              <a:cs typeface="Roboto"/>
              <a:sym typeface="Roboto"/>
            </a:endParaRPr>
          </a:p>
        </p:txBody>
      </p:sp>
      <p:sp>
        <p:nvSpPr>
          <p:cNvPr id="574" name="Google Shape;574;p68"/>
          <p:cNvSpPr txBox="1"/>
          <p:nvPr/>
        </p:nvSpPr>
        <p:spPr>
          <a:xfrm>
            <a:off x="4204600" y="-80925"/>
            <a:ext cx="16110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latin typeface="Roboto"/>
                <a:ea typeface="Roboto"/>
                <a:cs typeface="Roboto"/>
                <a:sym typeface="Roboto"/>
              </a:rPr>
              <a:t>TOGA</a:t>
            </a:r>
            <a:endParaRPr>
              <a:latin typeface="Roboto"/>
              <a:ea typeface="Roboto"/>
              <a:cs typeface="Roboto"/>
              <a:sym typeface="Roboto"/>
            </a:endParaRPr>
          </a:p>
        </p:txBody>
      </p:sp>
      <p:sp>
        <p:nvSpPr>
          <p:cNvPr id="575" name="Google Shape;575;p68"/>
          <p:cNvSpPr txBox="1"/>
          <p:nvPr/>
        </p:nvSpPr>
        <p:spPr>
          <a:xfrm>
            <a:off x="495575" y="-4725"/>
            <a:ext cx="16110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latin typeface="Roboto"/>
                <a:ea typeface="Roboto"/>
                <a:cs typeface="Roboto"/>
                <a:sym typeface="Roboto"/>
              </a:rPr>
              <a:t>(e)</a:t>
            </a:r>
            <a:endParaRPr>
              <a:latin typeface="Roboto"/>
              <a:ea typeface="Roboto"/>
              <a:cs typeface="Roboto"/>
              <a:sym typeface="Roboto"/>
            </a:endParaRPr>
          </a:p>
        </p:txBody>
      </p:sp>
      <p:sp>
        <p:nvSpPr>
          <p:cNvPr id="576" name="Google Shape;576;p68"/>
          <p:cNvSpPr txBox="1"/>
          <p:nvPr/>
        </p:nvSpPr>
        <p:spPr>
          <a:xfrm>
            <a:off x="8221150" y="174300"/>
            <a:ext cx="16110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latin typeface="Roboto"/>
                <a:ea typeface="Roboto"/>
                <a:cs typeface="Roboto"/>
                <a:sym typeface="Roboto"/>
              </a:rPr>
              <a:t>(f)</a:t>
            </a:r>
            <a:endParaRPr>
              <a:latin typeface="Roboto"/>
              <a:ea typeface="Roboto"/>
              <a:cs typeface="Roboto"/>
              <a:sym typeface="Roboto"/>
            </a:endParaRPr>
          </a:p>
        </p:txBody>
      </p:sp>
      <p:sp>
        <p:nvSpPr>
          <p:cNvPr id="577" name="Google Shape;577;p68"/>
          <p:cNvSpPr txBox="1"/>
          <p:nvPr/>
        </p:nvSpPr>
        <p:spPr>
          <a:xfrm>
            <a:off x="7436500" y="3567950"/>
            <a:ext cx="16110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latin typeface="Roboto"/>
                <a:ea typeface="Roboto"/>
                <a:cs typeface="Roboto"/>
                <a:sym typeface="Roboto"/>
              </a:rPr>
              <a:t>Pacífico norte extratropical</a:t>
            </a:r>
            <a:endParaRPr>
              <a:latin typeface="Roboto"/>
              <a:ea typeface="Roboto"/>
              <a:cs typeface="Roboto"/>
              <a:sym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9"/>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4 Modelagem e previsão</a:t>
            </a:r>
            <a:endParaRPr sz="2200" b="1"/>
          </a:p>
          <a:p>
            <a:pPr marL="0" marR="0" lvl="0" indent="0" algn="l" rtl="0">
              <a:lnSpc>
                <a:spcPct val="100000"/>
              </a:lnSpc>
              <a:spcBef>
                <a:spcPts val="0"/>
              </a:spcBef>
              <a:spcAft>
                <a:spcPts val="0"/>
              </a:spcAft>
              <a:buNone/>
            </a:pPr>
            <a:r>
              <a:rPr lang="pt-BR" sz="2000" b="1"/>
              <a:t>4.3 Previsibilidade e Previsão da Circulação Atmosférica Extratropical</a:t>
            </a:r>
            <a:endParaRPr sz="2000" b="1"/>
          </a:p>
          <a:p>
            <a:pPr marL="0" marR="0" lvl="0" indent="0" algn="l" rtl="0">
              <a:lnSpc>
                <a:spcPct val="100000"/>
              </a:lnSpc>
              <a:spcBef>
                <a:spcPts val="0"/>
              </a:spcBef>
              <a:spcAft>
                <a:spcPts val="0"/>
              </a:spcAft>
              <a:buNone/>
            </a:pPr>
            <a:endParaRPr sz="20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584" name="Google Shape;584;p69"/>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endParaRPr sz="1200">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Variações de TSM no Pacífico tropical: impacto no estado médio extratropical.</a:t>
            </a:r>
            <a:endParaRPr>
              <a:solidFill>
                <a:srgbClr val="000000"/>
              </a:solidFill>
            </a:endParaRPr>
          </a:p>
          <a:p>
            <a:pPr marL="457200" lvl="0" indent="-342900" algn="just" rtl="0">
              <a:lnSpc>
                <a:spcPct val="150000"/>
              </a:lnSpc>
              <a:spcBef>
                <a:spcPts val="0"/>
              </a:spcBef>
              <a:spcAft>
                <a:spcPts val="0"/>
              </a:spcAft>
              <a:buClr>
                <a:srgbClr val="000000"/>
              </a:buClr>
              <a:buSzPts val="1800"/>
              <a:buFont typeface="Arial"/>
              <a:buChar char="●"/>
            </a:pPr>
            <a:r>
              <a:rPr lang="pt-BR">
                <a:solidFill>
                  <a:srgbClr val="000000"/>
                </a:solidFill>
              </a:rPr>
              <a:t>"Sinal" de anomalias TSM tropicais na atmosfera extratropical →  "ruído" da variabilidade natural.</a:t>
            </a: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A relação sinal/ruído fornece uma medida da previsibilidade.</a:t>
            </a: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AGCMs: sinal (forçado externamente) é o componente reproduzível e a dispersão entre os membros do conjunto é uma medida do ruído (variabilidade interna).</a:t>
            </a:r>
            <a:endParaRPr>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0"/>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0" name="Google Shape;590;p70"/>
          <p:cNvPicPr preferRelativeResize="0"/>
          <p:nvPr/>
        </p:nvPicPr>
        <p:blipFill rotWithShape="1">
          <a:blip r:embed="rId3">
            <a:alphaModFix/>
          </a:blip>
          <a:srcRect l="32538" t="17285" r="33236" b="9157"/>
          <a:stretch/>
        </p:blipFill>
        <p:spPr>
          <a:xfrm>
            <a:off x="1078273" y="0"/>
            <a:ext cx="4256668" cy="5143500"/>
          </a:xfrm>
          <a:prstGeom prst="rect">
            <a:avLst/>
          </a:prstGeom>
          <a:noFill/>
          <a:ln>
            <a:noFill/>
          </a:ln>
        </p:spPr>
      </p:pic>
      <p:sp>
        <p:nvSpPr>
          <p:cNvPr id="591" name="Google Shape;591;p70"/>
          <p:cNvSpPr txBox="1"/>
          <p:nvPr/>
        </p:nvSpPr>
        <p:spPr>
          <a:xfrm>
            <a:off x="5664050" y="2979600"/>
            <a:ext cx="3000000" cy="3000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a:latin typeface="Roboto"/>
                <a:ea typeface="Roboto"/>
                <a:cs typeface="Roboto"/>
                <a:sym typeface="Roboto"/>
              </a:rPr>
              <a:t>Figura 13: Exemplo da distribuição espacial da variância interna e externa para a média de altura geopotencial em 200mb para Janeiro baseado em 9 membros do conjunto de um ensemble de AGCM forçado com TSMs observadas.</a:t>
            </a:r>
            <a:endParaRPr/>
          </a:p>
        </p:txBody>
      </p:sp>
      <p:sp>
        <p:nvSpPr>
          <p:cNvPr id="592" name="Google Shape;592;p70"/>
          <p:cNvSpPr txBox="1"/>
          <p:nvPr/>
        </p:nvSpPr>
        <p:spPr>
          <a:xfrm>
            <a:off x="5577300" y="465550"/>
            <a:ext cx="3000000" cy="12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latin typeface="Roboto"/>
                <a:ea typeface="Roboto"/>
                <a:cs typeface="Roboto"/>
                <a:sym typeface="Roboto"/>
              </a:rPr>
              <a:t>Variação total é denominada para parte interna nos extratrópicos.</a:t>
            </a:r>
            <a:endParaRPr b="1">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1"/>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8" name="Google Shape;598;p71"/>
          <p:cNvPicPr preferRelativeResize="0"/>
          <p:nvPr/>
        </p:nvPicPr>
        <p:blipFill rotWithShape="1">
          <a:blip r:embed="rId3">
            <a:alphaModFix/>
          </a:blip>
          <a:srcRect l="26829" t="50621" r="28757" b="19664"/>
          <a:stretch/>
        </p:blipFill>
        <p:spPr>
          <a:xfrm>
            <a:off x="1333949" y="136325"/>
            <a:ext cx="5980297" cy="2249501"/>
          </a:xfrm>
          <a:prstGeom prst="rect">
            <a:avLst/>
          </a:prstGeom>
          <a:noFill/>
          <a:ln>
            <a:noFill/>
          </a:ln>
        </p:spPr>
      </p:pic>
      <p:pic>
        <p:nvPicPr>
          <p:cNvPr id="599" name="Google Shape;599;p71"/>
          <p:cNvPicPr preferRelativeResize="0"/>
          <p:nvPr/>
        </p:nvPicPr>
        <p:blipFill rotWithShape="1">
          <a:blip r:embed="rId4">
            <a:alphaModFix/>
          </a:blip>
          <a:srcRect l="49704" t="28590" r="19798" b="41032"/>
          <a:stretch/>
        </p:blipFill>
        <p:spPr>
          <a:xfrm>
            <a:off x="2429225" y="2571750"/>
            <a:ext cx="3906251" cy="2187525"/>
          </a:xfrm>
          <a:prstGeom prst="rect">
            <a:avLst/>
          </a:prstGeom>
          <a:noFill/>
          <a:ln>
            <a:noFill/>
          </a:ln>
        </p:spPr>
      </p:pic>
      <p:sp>
        <p:nvSpPr>
          <p:cNvPr id="600" name="Google Shape;600;p71"/>
          <p:cNvSpPr txBox="1"/>
          <p:nvPr/>
        </p:nvSpPr>
        <p:spPr>
          <a:xfrm>
            <a:off x="6420075" y="2696475"/>
            <a:ext cx="2541300" cy="2780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1200"/>
              <a:t>O aumento na fração de variação devido ao forçamento externo torna as médias de tempo de 5 meses mais adequadas para identificar o sinal atmosférico de baixa frequência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2"/>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5 Feedbacks extratropicais</a:t>
            </a:r>
            <a:endParaRPr sz="2200" b="1"/>
          </a:p>
          <a:p>
            <a:pPr marL="0" marR="0" lvl="0" indent="0" algn="l" rtl="0">
              <a:lnSpc>
                <a:spcPct val="100000"/>
              </a:lnSpc>
              <a:spcBef>
                <a:spcPts val="0"/>
              </a:spcBef>
              <a:spcAft>
                <a:spcPts val="0"/>
              </a:spcAft>
              <a:buNone/>
            </a:pPr>
            <a:r>
              <a:rPr lang="pt-BR" sz="2200" b="1"/>
              <a:t>5.1 Acoplamento extratropical oceano-atmosfera</a:t>
            </a:r>
            <a:endParaRPr sz="2200" b="1"/>
          </a:p>
          <a:p>
            <a:pPr marL="0" marR="0" lvl="0" indent="0" algn="l" rtl="0">
              <a:lnSpc>
                <a:spcPct val="100000"/>
              </a:lnSpc>
              <a:spcBef>
                <a:spcPts val="0"/>
              </a:spcBef>
              <a:spcAft>
                <a:spcPts val="0"/>
              </a:spcAft>
              <a:buNone/>
            </a:pPr>
            <a:endParaRPr sz="20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607" name="Google Shape;607;p72"/>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Mudanças na circulação atmosférica também podem influenciar o oceano, e as anomalias TSM resultantes podem, por sua vez, ter um feedback sobre a atmosfera.</a:t>
            </a: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As perturbações da TSM observadas nos oceanos de latitude média exibem um atraso temporal com relação às anomalias atmosféricas locais.</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200" b="1"/>
              <a:t>2. Relações observadas</a:t>
            </a:r>
            <a:endParaRPr sz="2200" b="1"/>
          </a:p>
          <a:p>
            <a:pPr marL="0" lvl="0" indent="457200" algn="l" rtl="0">
              <a:spcBef>
                <a:spcPts val="0"/>
              </a:spcBef>
              <a:spcAft>
                <a:spcPts val="0"/>
              </a:spcAft>
              <a:buNone/>
            </a:pPr>
            <a:r>
              <a:rPr lang="pt-BR" sz="2000" b="1"/>
              <a:t>2.1. Teleconexões</a:t>
            </a:r>
            <a:endParaRPr sz="2000" b="1"/>
          </a:p>
          <a:p>
            <a:pPr marL="457200" lvl="0" indent="457200" algn="l" rtl="0">
              <a:spcBef>
                <a:spcPts val="0"/>
              </a:spcBef>
              <a:spcAft>
                <a:spcPts val="0"/>
              </a:spcAft>
              <a:buNone/>
            </a:pPr>
            <a:r>
              <a:rPr lang="pt-BR" sz="1400" b="1"/>
              <a:t>2.1.1. Circulação</a:t>
            </a:r>
            <a:endParaRPr sz="1400" b="1"/>
          </a:p>
        </p:txBody>
      </p:sp>
      <p:sp>
        <p:nvSpPr>
          <p:cNvPr id="119" name="Google Shape;119;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endParaRPr/>
          </a:p>
          <a:p>
            <a:pPr marL="457200" lvl="0" indent="-342900" algn="just" rtl="0">
              <a:spcBef>
                <a:spcPts val="1600"/>
              </a:spcBef>
              <a:spcAft>
                <a:spcPts val="0"/>
              </a:spcAft>
              <a:buSzPts val="1800"/>
              <a:buChar char="●"/>
            </a:pPr>
            <a:r>
              <a:rPr lang="pt-BR"/>
              <a:t>Pré-TOGA: estudos dos padrões de teleconexões na circulação do HN e relações com as anomalias tropicais (NP, NAO)</a:t>
            </a:r>
            <a:endParaRPr/>
          </a:p>
          <a:p>
            <a:pPr marL="457200" lvl="0" indent="-342900" algn="just" rtl="0">
              <a:spcBef>
                <a:spcPts val="1600"/>
              </a:spcBef>
              <a:spcAft>
                <a:spcPts val="0"/>
              </a:spcAft>
              <a:buSzPts val="1800"/>
              <a:buChar char="●"/>
            </a:pPr>
            <a:r>
              <a:rPr lang="pt-BR"/>
              <a:t>Aspectos notados: anomalias na pressão ao nível do mar de sinais opostos entre latitudes médias e altas e em 500mb escala mais regional e aspecto mais ondulatório</a:t>
            </a:r>
            <a:endParaRPr/>
          </a:p>
          <a:p>
            <a:pPr marL="457200" lvl="0" indent="-342900" algn="just" rtl="0">
              <a:spcBef>
                <a:spcPts val="1600"/>
              </a:spcBef>
              <a:spcAft>
                <a:spcPts val="0"/>
              </a:spcAft>
              <a:buSzPts val="1800"/>
              <a:buChar char="●"/>
            </a:pPr>
            <a:r>
              <a:rPr lang="pt-BR"/>
              <a:t>Padrões identificados: modos preferidos de variabilidade da atmosfera	</a:t>
            </a:r>
            <a:endParaRPr/>
          </a:p>
          <a:p>
            <a:pPr marL="914400" lvl="1" indent="-317500" algn="just" rtl="0">
              <a:spcBef>
                <a:spcPts val="0"/>
              </a:spcBef>
              <a:spcAft>
                <a:spcPts val="0"/>
              </a:spcAft>
              <a:buSzPts val="1400"/>
              <a:buChar char="○"/>
            </a:pPr>
            <a:r>
              <a:rPr lang="pt-BR"/>
              <a:t>Apenas alguns eram associados (claramente) também com a TSM</a:t>
            </a:r>
            <a:endParaRPr/>
          </a:p>
          <a:p>
            <a:pPr marL="457200" lvl="0" indent="0" algn="just" rtl="0">
              <a:spcBef>
                <a:spcPts val="0"/>
              </a:spcBef>
              <a:spcAft>
                <a:spcPts val="0"/>
              </a:spcAft>
              <a:buNone/>
            </a:pPr>
            <a:endParaRPr/>
          </a:p>
          <a:p>
            <a:pPr marL="457200" lvl="0" indent="0" algn="just" rtl="0">
              <a:spcBef>
                <a:spcPts val="1600"/>
              </a:spcBef>
              <a:spcAft>
                <a:spcPts val="0"/>
              </a:spcAft>
              <a:buNone/>
            </a:pPr>
            <a:endParaRPr/>
          </a:p>
          <a:p>
            <a:pPr marL="457200" lvl="0" indent="0" algn="just" rtl="0">
              <a:spcBef>
                <a:spcPts val="1600"/>
              </a:spcBef>
              <a:spcAft>
                <a:spcPts val="0"/>
              </a:spcAft>
              <a:buNone/>
            </a:pPr>
            <a:endParaRPr/>
          </a:p>
          <a:p>
            <a:pPr marL="457200" lvl="0" indent="0" algn="just" rtl="0">
              <a:spcBef>
                <a:spcPts val="160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3"/>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3" name="Google Shape;613;p73"/>
          <p:cNvPicPr preferRelativeResize="0"/>
          <p:nvPr/>
        </p:nvPicPr>
        <p:blipFill rotWithShape="1">
          <a:blip r:embed="rId3">
            <a:alphaModFix/>
          </a:blip>
          <a:srcRect l="49649" t="24898" r="20810" b="17850"/>
          <a:stretch/>
        </p:blipFill>
        <p:spPr>
          <a:xfrm>
            <a:off x="1747550" y="203100"/>
            <a:ext cx="4238749" cy="4618775"/>
          </a:xfrm>
          <a:prstGeom prst="rect">
            <a:avLst/>
          </a:prstGeom>
          <a:noFill/>
          <a:ln>
            <a:noFill/>
          </a:ln>
        </p:spPr>
      </p:pic>
      <p:sp>
        <p:nvSpPr>
          <p:cNvPr id="614" name="Google Shape;614;p73"/>
          <p:cNvSpPr txBox="1"/>
          <p:nvPr/>
        </p:nvSpPr>
        <p:spPr>
          <a:xfrm>
            <a:off x="6159800" y="2823825"/>
            <a:ext cx="2665500" cy="3000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a:latin typeface="Roboto"/>
                <a:ea typeface="Roboto"/>
                <a:cs typeface="Roboto"/>
                <a:sym typeface="Roboto"/>
              </a:rPr>
              <a:t>Figura 14: Diagrama esquemático ilustrando os processos associados com a “ponte” atmosférica ligando as anomalias de TSM tropicais à mudanças nos oceanos extratropicais.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4"/>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5 Feedbacks extratropicais</a:t>
            </a:r>
            <a:endParaRPr sz="2200" b="1"/>
          </a:p>
          <a:p>
            <a:pPr marL="0" marR="0" lvl="0" indent="0" algn="l" rtl="0">
              <a:lnSpc>
                <a:spcPct val="100000"/>
              </a:lnSpc>
              <a:spcBef>
                <a:spcPts val="0"/>
              </a:spcBef>
              <a:spcAft>
                <a:spcPts val="0"/>
              </a:spcAft>
              <a:buNone/>
            </a:pPr>
            <a:r>
              <a:rPr lang="pt-BR" sz="2200" b="1"/>
              <a:t>5.2 Interações com a superfície</a:t>
            </a:r>
            <a:endParaRPr sz="2200" b="1"/>
          </a:p>
          <a:p>
            <a:pPr marL="0" marR="0" lvl="0" indent="0" algn="l" rtl="0">
              <a:lnSpc>
                <a:spcPct val="100000"/>
              </a:lnSpc>
              <a:spcBef>
                <a:spcPts val="0"/>
              </a:spcBef>
              <a:spcAft>
                <a:spcPts val="0"/>
              </a:spcAft>
              <a:buNone/>
            </a:pPr>
            <a:endParaRPr sz="20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621" name="Google Shape;621;p74"/>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Eventos do ENSO levam a mudanças nas chuvas em todo o mundo, produzindo secas em algumas regiões e inundações em outras regiões.</a:t>
            </a: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As regiões mais afetadas estão nos trópicos e subtrópicos.</a:t>
            </a: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Mudanças nas chuvas: alteram a disponibilidade de água superficial, a umidade do solo e  transpiração na vegetação, fornecendo um feedback potencialmente poderoso sobre a circulação atmosférica.</a:t>
            </a:r>
            <a:endParaRPr>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5"/>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6 Conclusões</a:t>
            </a:r>
            <a:endParaRPr sz="2200" b="1"/>
          </a:p>
          <a:p>
            <a:pPr marL="0" marR="0" lvl="0" indent="0" algn="l" rtl="0">
              <a:lnSpc>
                <a:spcPct val="100000"/>
              </a:lnSpc>
              <a:spcBef>
                <a:spcPts val="0"/>
              </a:spcBef>
              <a:spcAft>
                <a:spcPts val="0"/>
              </a:spcAft>
              <a:buNone/>
            </a:pPr>
            <a:endParaRPr sz="20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628" name="Google Shape;628;p75"/>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Clr>
                <a:srgbClr val="000000"/>
              </a:buClr>
              <a:buSzPts val="1800"/>
              <a:buChar char="●"/>
            </a:pPr>
            <a:r>
              <a:rPr lang="pt-BR">
                <a:solidFill>
                  <a:srgbClr val="000000"/>
                </a:solidFill>
              </a:rPr>
              <a:t>Principal objetivo: melhorar o conhecimento obtido através da era TOGA com relação à resposta extratropical à forçante atmosférica tropical.</a:t>
            </a: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Previsão: depende da simulação da forçante e da resposta extratropical.</a:t>
            </a:r>
            <a:endParaRPr>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6"/>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2200" b="1"/>
              <a:t>6 Conclusões</a:t>
            </a:r>
            <a:endParaRPr sz="2200" b="1"/>
          </a:p>
          <a:p>
            <a:pPr marL="0" marR="0" lvl="0" indent="0" algn="l" rtl="0">
              <a:lnSpc>
                <a:spcPct val="100000"/>
              </a:lnSpc>
              <a:spcBef>
                <a:spcPts val="0"/>
              </a:spcBef>
              <a:spcAft>
                <a:spcPts val="0"/>
              </a:spcAft>
              <a:buNone/>
            </a:pPr>
            <a:endParaRPr sz="2000" b="1"/>
          </a:p>
          <a:p>
            <a:pPr marL="0" lvl="0" indent="0" algn="just" rtl="0">
              <a:lnSpc>
                <a:spcPct val="150000"/>
              </a:lnSpc>
              <a:spcBef>
                <a:spcPts val="0"/>
              </a:spcBef>
              <a:spcAft>
                <a:spcPts val="0"/>
              </a:spcAft>
              <a:buNone/>
            </a:pPr>
            <a:endParaRPr sz="2000" b="1"/>
          </a:p>
          <a:p>
            <a:pPr marL="0" marR="0" lvl="0" indent="0" algn="l" rtl="0">
              <a:lnSpc>
                <a:spcPct val="100000"/>
              </a:lnSpc>
              <a:spcBef>
                <a:spcPts val="0"/>
              </a:spcBef>
              <a:spcAft>
                <a:spcPts val="0"/>
              </a:spcAft>
              <a:buNone/>
            </a:pPr>
            <a:endParaRPr sz="2200" b="1"/>
          </a:p>
        </p:txBody>
      </p:sp>
      <p:sp>
        <p:nvSpPr>
          <p:cNvPr id="635" name="Google Shape;635;p76"/>
          <p:cNvSpPr txBox="1">
            <a:spLocks noGrp="1"/>
          </p:cNvSpPr>
          <p:nvPr>
            <p:ph type="body" idx="1"/>
          </p:nvPr>
        </p:nvSpPr>
        <p:spPr>
          <a:xfrm>
            <a:off x="311625" y="1093550"/>
            <a:ext cx="8520600" cy="3339000"/>
          </a:xfrm>
          <a:prstGeom prst="rect">
            <a:avLst/>
          </a:prstGeom>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Clr>
                <a:srgbClr val="000000"/>
              </a:buClr>
              <a:buSzPts val="1800"/>
              <a:buChar char="●"/>
            </a:pPr>
            <a:r>
              <a:rPr lang="pt-BR">
                <a:solidFill>
                  <a:srgbClr val="000000"/>
                </a:solidFill>
              </a:rPr>
              <a:t>Desafios: simular com precisão o fluxo médio, perfis verticais de calor, divergência em altos níveis, os ventos, jatos, ciclo anual, anomalias de TSM, mudanças nos storm tracks extratropicais, mudanças nas anomalias de TSM extratropicais, mecanismos de feedback, etc.</a:t>
            </a: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pt-BR">
                <a:solidFill>
                  <a:srgbClr val="000000"/>
                </a:solidFill>
              </a:rPr>
              <a:t>Potencial para melhorias nas previsões climáticas de curto prazo nos extratrópicos, embora com a percepção de que a previsibilidade seja um pouco limitada, de modo que um grande desafio será utilizar as informações de previsão incertas da melhor maneira possível em diferentes setores da sociedade.</a:t>
            </a:r>
            <a:endParaRPr>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77"/>
          <p:cNvSpPr txBox="1">
            <a:spLocks noGrp="1"/>
          </p:cNvSpPr>
          <p:nvPr>
            <p:ph type="title"/>
          </p:nvPr>
        </p:nvSpPr>
        <p:spPr>
          <a:xfrm>
            <a:off x="311700" y="196395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a:t>Obrigada pela atenção!</a:t>
            </a:r>
            <a:endParaRPr/>
          </a:p>
        </p:txBody>
      </p:sp>
      <p:sp>
        <p:nvSpPr>
          <p:cNvPr id="641" name="Google Shape;641;p7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txBox="1">
            <a:spLocks noGrp="1"/>
          </p:cNvSpPr>
          <p:nvPr>
            <p:ph type="body" idx="1"/>
          </p:nvPr>
        </p:nvSpPr>
        <p:spPr>
          <a:xfrm>
            <a:off x="311700" y="3916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TOGA: já parte de uma fundação teórica</a:t>
            </a:r>
            <a:endParaRPr/>
          </a:p>
          <a:p>
            <a:pPr marL="457200" lvl="0" indent="0" algn="just" rtl="0">
              <a:spcBef>
                <a:spcPts val="0"/>
              </a:spcBef>
              <a:spcAft>
                <a:spcPts val="0"/>
              </a:spcAft>
              <a:buNone/>
            </a:pPr>
            <a:endParaRPr/>
          </a:p>
          <a:p>
            <a:pPr marL="457200" lvl="0" indent="-342900" algn="just" rtl="0">
              <a:spcBef>
                <a:spcPts val="0"/>
              </a:spcBef>
              <a:spcAft>
                <a:spcPts val="0"/>
              </a:spcAft>
              <a:buSzPts val="1800"/>
              <a:buChar char="●"/>
            </a:pPr>
            <a:r>
              <a:rPr lang="pt-BR"/>
              <a:t>Ferramentas de análise: componentes principais, funções ortogonais empíricas</a:t>
            </a:r>
            <a:endParaRPr/>
          </a:p>
          <a:p>
            <a:pPr marL="457200" lvl="0" indent="0" algn="just" rtl="0">
              <a:spcBef>
                <a:spcPts val="0"/>
              </a:spcBef>
              <a:spcAft>
                <a:spcPts val="0"/>
              </a:spcAft>
              <a:buNone/>
            </a:pPr>
            <a:endParaRPr/>
          </a:p>
          <a:p>
            <a:pPr marL="457200" lvl="0" indent="-342900" algn="just" rtl="0">
              <a:spcBef>
                <a:spcPts val="0"/>
              </a:spcBef>
              <a:spcAft>
                <a:spcPts val="0"/>
              </a:spcAft>
              <a:buSzPts val="1800"/>
              <a:buChar char="●"/>
            </a:pPr>
            <a:r>
              <a:rPr lang="pt-BR"/>
              <a:t>Horel (1982): uso da análise de componentes principais rotacionadas (antes: correlação entre um ponto base e todos os outros pontos)</a:t>
            </a:r>
            <a:endParaRPr/>
          </a:p>
          <a:p>
            <a:pPr marL="0" lvl="0" indent="0" algn="just"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txBox="1">
            <a:spLocks noGrp="1"/>
          </p:cNvSpPr>
          <p:nvPr>
            <p:ph type="body" idx="1"/>
          </p:nvPr>
        </p:nvSpPr>
        <p:spPr>
          <a:xfrm>
            <a:off x="311700" y="391675"/>
            <a:ext cx="8520600" cy="3339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pt-BR"/>
              <a:t>13 padrões de teleconexões identificados no HN:</a:t>
            </a:r>
            <a:endParaRPr/>
          </a:p>
          <a:p>
            <a:pPr marL="914400" lvl="1" indent="-317500" algn="just" rtl="0">
              <a:spcBef>
                <a:spcPts val="0"/>
              </a:spcBef>
              <a:spcAft>
                <a:spcPts val="0"/>
              </a:spcAft>
              <a:buSzPts val="1400"/>
              <a:buChar char="○"/>
            </a:pPr>
            <a:r>
              <a:rPr lang="pt-BR"/>
              <a:t>6 mais proeminentes:</a:t>
            </a:r>
            <a:endParaRPr/>
          </a:p>
          <a:p>
            <a:pPr marL="1371600" lvl="2" indent="-317500" algn="just" rtl="0">
              <a:spcBef>
                <a:spcPts val="0"/>
              </a:spcBef>
              <a:spcAft>
                <a:spcPts val="0"/>
              </a:spcAft>
              <a:buSzPts val="1400"/>
              <a:buChar char="■"/>
            </a:pPr>
            <a:r>
              <a:rPr lang="pt-BR"/>
              <a:t>Pacífico oeste (WP): todos meses</a:t>
            </a:r>
            <a:endParaRPr/>
          </a:p>
          <a:p>
            <a:pPr marL="1371600" lvl="2" indent="-317500" algn="just" rtl="0">
              <a:spcBef>
                <a:spcPts val="0"/>
              </a:spcBef>
              <a:spcAft>
                <a:spcPts val="0"/>
              </a:spcAft>
              <a:buSzPts val="1400"/>
              <a:buChar char="■"/>
            </a:pPr>
            <a:r>
              <a:rPr lang="pt-BR"/>
              <a:t>Pacífico leste (EP): todos meses menos agosto e setembro</a:t>
            </a:r>
            <a:endParaRPr/>
          </a:p>
          <a:p>
            <a:pPr marL="1371600" lvl="2" indent="-317500" algn="just" rtl="0">
              <a:spcBef>
                <a:spcPts val="0"/>
              </a:spcBef>
              <a:spcAft>
                <a:spcPts val="0"/>
              </a:spcAft>
              <a:buSzPts val="1400"/>
              <a:buChar char="■"/>
            </a:pPr>
            <a:r>
              <a:rPr lang="pt-BR"/>
              <a:t>Pacífico Norte (NP): março a julho</a:t>
            </a:r>
            <a:endParaRPr/>
          </a:p>
          <a:p>
            <a:pPr marL="1371600" lvl="2" indent="-317500" algn="just" rtl="0">
              <a:spcBef>
                <a:spcPts val="0"/>
              </a:spcBef>
              <a:spcAft>
                <a:spcPts val="0"/>
              </a:spcAft>
              <a:buSzPts val="1400"/>
              <a:buChar char="■"/>
            </a:pPr>
            <a:r>
              <a:rPr lang="pt-BR"/>
              <a:t>Pacífico/América do Norte (PNA): todos meses menos junho e julho</a:t>
            </a:r>
            <a:endParaRPr/>
          </a:p>
          <a:p>
            <a:pPr marL="1371600" lvl="2" indent="-317500" algn="just" rtl="0">
              <a:spcBef>
                <a:spcPts val="0"/>
              </a:spcBef>
              <a:spcAft>
                <a:spcPts val="0"/>
              </a:spcAft>
              <a:buSzPts val="1400"/>
              <a:buChar char="■"/>
            </a:pPr>
            <a:r>
              <a:rPr lang="pt-BR"/>
              <a:t>Tropical/Hemisfério Norte (TNH): novembro a janeiro</a:t>
            </a:r>
            <a:endParaRPr/>
          </a:p>
          <a:p>
            <a:pPr marL="1371600" lvl="2" indent="-317500" algn="just" rtl="0">
              <a:spcBef>
                <a:spcPts val="0"/>
              </a:spcBef>
              <a:spcAft>
                <a:spcPts val="0"/>
              </a:spcAft>
              <a:buSzPts val="1400"/>
              <a:buChar char="■"/>
            </a:pPr>
            <a:r>
              <a:rPr lang="pt-BR"/>
              <a:t>Transição Pacífico: maio a agosto</a:t>
            </a:r>
            <a:endParaRPr/>
          </a:p>
          <a:p>
            <a:pPr marL="0" lvl="0" indent="0" algn="just" rtl="0">
              <a:spcBef>
                <a:spcPts val="0"/>
              </a:spcBef>
              <a:spcAft>
                <a:spcPts val="0"/>
              </a:spcAft>
              <a:buNone/>
            </a:pPr>
            <a:r>
              <a:rPr lang="pt-B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p:nvPr/>
        </p:nvSpPr>
        <p:spPr>
          <a:xfrm>
            <a:off x="-75" y="3725175"/>
            <a:ext cx="9144000" cy="119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txBox="1">
            <a:spLocks noGrp="1"/>
          </p:cNvSpPr>
          <p:nvPr>
            <p:ph type="body" idx="1"/>
          </p:nvPr>
        </p:nvSpPr>
        <p:spPr>
          <a:xfrm>
            <a:off x="311700" y="391675"/>
            <a:ext cx="8520600" cy="3339000"/>
          </a:xfrm>
          <a:prstGeom prst="rect">
            <a:avLst/>
          </a:prstGeom>
        </p:spPr>
        <p:txBody>
          <a:bodyPr spcFirstLastPara="1" wrap="square" lIns="91425" tIns="91425" rIns="91425" bIns="91425" anchor="t" anchorCtr="0">
            <a:noAutofit/>
          </a:bodyPr>
          <a:lstStyle/>
          <a:p>
            <a:pPr marL="457200" marR="0" lvl="0" indent="-342900" algn="just" rtl="0">
              <a:lnSpc>
                <a:spcPct val="115000"/>
              </a:lnSpc>
              <a:spcBef>
                <a:spcPts val="0"/>
              </a:spcBef>
              <a:spcAft>
                <a:spcPts val="0"/>
              </a:spcAft>
              <a:buClr>
                <a:schemeClr val="dk2"/>
              </a:buClr>
              <a:buSzPts val="1800"/>
              <a:buFont typeface="Roboto"/>
              <a:buChar char="●"/>
            </a:pPr>
            <a:r>
              <a:rPr lang="pt-BR"/>
              <a:t>Padrões de teleconexões associados com anomalias de TSM no Pacífico tropical</a:t>
            </a:r>
            <a:endParaRPr/>
          </a:p>
          <a:p>
            <a:pPr marL="0" lvl="0" indent="0" algn="just" rtl="0">
              <a:spcBef>
                <a:spcPts val="0"/>
              </a:spcBef>
              <a:spcAft>
                <a:spcPts val="0"/>
              </a:spcAft>
              <a:buNone/>
            </a:pPr>
            <a:r>
              <a:rPr lang="pt-BR"/>
              <a:t>			</a:t>
            </a:r>
            <a:endParaRPr/>
          </a:p>
        </p:txBody>
      </p:sp>
      <p:pic>
        <p:nvPicPr>
          <p:cNvPr id="138" name="Google Shape;138;p21"/>
          <p:cNvPicPr preferRelativeResize="0"/>
          <p:nvPr/>
        </p:nvPicPr>
        <p:blipFill>
          <a:blip r:embed="rId3">
            <a:alphaModFix/>
          </a:blip>
          <a:stretch>
            <a:fillRect/>
          </a:stretch>
        </p:blipFill>
        <p:spPr>
          <a:xfrm>
            <a:off x="1289900" y="1136725"/>
            <a:ext cx="3442210" cy="3010950"/>
          </a:xfrm>
          <a:prstGeom prst="rect">
            <a:avLst/>
          </a:prstGeom>
          <a:noFill/>
          <a:ln>
            <a:noFill/>
          </a:ln>
        </p:spPr>
      </p:pic>
      <p:pic>
        <p:nvPicPr>
          <p:cNvPr id="139" name="Google Shape;139;p21"/>
          <p:cNvPicPr preferRelativeResize="0"/>
          <p:nvPr/>
        </p:nvPicPr>
        <p:blipFill>
          <a:blip r:embed="rId4">
            <a:alphaModFix/>
          </a:blip>
          <a:stretch>
            <a:fillRect/>
          </a:stretch>
        </p:blipFill>
        <p:spPr>
          <a:xfrm>
            <a:off x="5092876" y="1248758"/>
            <a:ext cx="3280849" cy="2745362"/>
          </a:xfrm>
          <a:prstGeom prst="rect">
            <a:avLst/>
          </a:prstGeom>
          <a:noFill/>
          <a:ln>
            <a:noFill/>
          </a:ln>
        </p:spPr>
      </p:pic>
      <p:sp>
        <p:nvSpPr>
          <p:cNvPr id="140" name="Google Shape;140;p21"/>
          <p:cNvSpPr/>
          <p:nvPr/>
        </p:nvSpPr>
        <p:spPr>
          <a:xfrm>
            <a:off x="1418548" y="2576146"/>
            <a:ext cx="519900" cy="1812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p:cNvSpPr/>
          <p:nvPr/>
        </p:nvSpPr>
        <p:spPr>
          <a:xfrm>
            <a:off x="2950074" y="2576146"/>
            <a:ext cx="519900" cy="1812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a:off x="5182131" y="2530790"/>
            <a:ext cx="519900" cy="1812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p:nvPr/>
        </p:nvSpPr>
        <p:spPr>
          <a:xfrm>
            <a:off x="6757675" y="2530790"/>
            <a:ext cx="519900" cy="181200"/>
          </a:xfrm>
          <a:prstGeom prst="rect">
            <a:avLst/>
          </a:prstGeom>
          <a:solidFill>
            <a:srgbClr val="9900FF">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1"/>
          <p:cNvSpPr txBox="1"/>
          <p:nvPr/>
        </p:nvSpPr>
        <p:spPr>
          <a:xfrm>
            <a:off x="4517313" y="1136725"/>
            <a:ext cx="9297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a:solidFill>
                  <a:srgbClr val="FF0000"/>
                </a:solidFill>
                <a:latin typeface="Roboto"/>
                <a:ea typeface="Roboto"/>
                <a:cs typeface="Roboto"/>
                <a:sym typeface="Roboto"/>
              </a:rPr>
              <a:t>700mb</a:t>
            </a:r>
            <a:endParaRPr b="1">
              <a:solidFill>
                <a:srgbClr val="FF0000"/>
              </a:solidFill>
              <a:latin typeface="Roboto"/>
              <a:ea typeface="Roboto"/>
              <a:cs typeface="Roboto"/>
              <a:sym typeface="Roboto"/>
            </a:endParaRPr>
          </a:p>
        </p:txBody>
      </p:sp>
      <p:pic>
        <p:nvPicPr>
          <p:cNvPr id="145" name="Google Shape;145;p21"/>
          <p:cNvPicPr preferRelativeResize="0"/>
          <p:nvPr/>
        </p:nvPicPr>
        <p:blipFill>
          <a:blip r:embed="rId5">
            <a:alphaModFix/>
          </a:blip>
          <a:stretch>
            <a:fillRect/>
          </a:stretch>
        </p:blipFill>
        <p:spPr>
          <a:xfrm>
            <a:off x="1133900" y="4147675"/>
            <a:ext cx="7165275" cy="995825"/>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2511</Words>
  <Application>Microsoft Office PowerPoint</Application>
  <PresentationFormat>Apresentação na tela (16:9)</PresentationFormat>
  <Paragraphs>249</Paragraphs>
  <Slides>64</Slides>
  <Notes>64</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64</vt:i4>
      </vt:variant>
    </vt:vector>
  </HeadingPairs>
  <TitlesOfParts>
    <vt:vector size="67" baseType="lpstr">
      <vt:lpstr>Roboto</vt:lpstr>
      <vt:lpstr>Arial</vt:lpstr>
      <vt:lpstr>Geometric</vt:lpstr>
      <vt:lpstr>Progress during TOGA in understanding and modeling global teleconnections associated with tropical sea surface temperatures</vt:lpstr>
      <vt:lpstr>1. Introdução</vt:lpstr>
      <vt:lpstr>Apresentação do PowerPoint</vt:lpstr>
      <vt:lpstr>Apresentação do PowerPoint</vt:lpstr>
      <vt:lpstr>2. Relações observadas 2.1. Teleconexões</vt:lpstr>
      <vt:lpstr>2. Relações observadas 2.1. Teleconexões 2.1.1. Circulação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2. Relações observadas 2.1. Teleconexões 2.1.2. Temperatura e precipitação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2. Relações observadas 2.1. Teleconexões 2.1.3. Exemplo: El Niño de 1986-1987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Variabilidade dos storm tracks associada com padrões de teleconexão</vt:lpstr>
      <vt:lpstr>3. Teoria e diagnóstico das interações trópico-extratrópicos 3.1. Introdução</vt:lpstr>
      <vt:lpstr>Apresentação do PowerPoint</vt:lpstr>
      <vt:lpstr>3. Teoria e diagnóstico das interações trópico-extratrópicos 3.2. Forçante tropical</vt:lpstr>
      <vt:lpstr>Apresentação do PowerPoint</vt:lpstr>
      <vt:lpstr>3. Teoria e diagnóstico das interações trópico-extratrópicos 3.3. Propagação de energia</vt:lpstr>
      <vt:lpstr>Apresentação do PowerPoint</vt:lpstr>
      <vt:lpstr>Apresentação do PowerPoint</vt:lpstr>
      <vt:lpstr>3.4 Fontes internas de latitudes médias 3.4.1 Fontes das variações médias zonais </vt:lpstr>
      <vt:lpstr>3.4 Fontes internas de latitudes médias 3.4.2 Efeitos dos storm tracks de latitudes média </vt:lpstr>
      <vt:lpstr>3.5 Regiões de fontes ótimas  </vt:lpstr>
      <vt:lpstr>3.6 Não linearidades  </vt:lpstr>
      <vt:lpstr>3.6 Não linearidades  </vt:lpstr>
      <vt:lpstr>3.7 Estações diferentes do inverno  </vt:lpstr>
      <vt:lpstr>4 Modelagem e previsão 4.1Sensibilidade à forçantes idealizadas e realistas  </vt:lpstr>
      <vt:lpstr>4 Modelagem e previsão 4.1Sensibilidade à forçantes idealizadas e realistas  </vt:lpstr>
      <vt:lpstr>4 Modelagem e previsão 4.2 Importância relativa das anomalias de TSM tropicais e extratropicais   </vt:lpstr>
      <vt:lpstr>Apresentação do PowerPoint</vt:lpstr>
      <vt:lpstr>Apresentação do PowerPoint</vt:lpstr>
      <vt:lpstr>4 Modelagem e previsão 4.3 Previsibilidade e Previsão da Circulação Atmosférica Extratropical   </vt:lpstr>
      <vt:lpstr>Apresentação do PowerPoint</vt:lpstr>
      <vt:lpstr>Apresentação do PowerPoint</vt:lpstr>
      <vt:lpstr>5 Feedbacks extratropicais 5.1 Acoplamento extratropical oceano-atmosfera   </vt:lpstr>
      <vt:lpstr>Apresentação do PowerPoint</vt:lpstr>
      <vt:lpstr>5 Feedbacks extratropicais 5.2 Interações com a superfície   </vt:lpstr>
      <vt:lpstr>6 Conclusões   </vt:lpstr>
      <vt:lpstr>6 Conclusões   </vt:lpstr>
      <vt:lpstr>Obrigada pela atenção!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during TOGA in understanding and modeling global teleconnections associated with tropical sea surface temperatures</dc:title>
  <cp:lastModifiedBy>Camila Sapucci</cp:lastModifiedBy>
  <cp:revision>1</cp:revision>
  <dcterms:modified xsi:type="dcterms:W3CDTF">2019-09-17T18:40:09Z</dcterms:modified>
</cp:coreProperties>
</file>