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8" r:id="rId2"/>
  </p:sldMasterIdLst>
  <p:sldIdLst>
    <p:sldId id="256" r:id="rId3"/>
    <p:sldId id="257" r:id="rId4"/>
    <p:sldId id="258" r:id="rId5"/>
    <p:sldId id="276" r:id="rId6"/>
    <p:sldId id="277" r:id="rId7"/>
    <p:sldId id="279" r:id="rId8"/>
    <p:sldId id="280" r:id="rId9"/>
    <p:sldId id="281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2" r:id="rId19"/>
    <p:sldId id="293" r:id="rId20"/>
    <p:sldId id="295" r:id="rId21"/>
    <p:sldId id="296" r:id="rId22"/>
    <p:sldId id="275" r:id="rId23"/>
    <p:sldId id="297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8/20/2019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8/20/2019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3353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8/20/2019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9597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8/20/2019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110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8/20/2019</a:t>
            </a:fld>
            <a:endParaRPr lang="en-US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126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8/20/2019</a:t>
            </a:fld>
            <a:endParaRPr lang="en-US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8925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8/20/2019</a:t>
            </a:fld>
            <a:endParaRPr lang="en-US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6141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8/20/2019</a:t>
            </a:fld>
            <a:endParaRPr lang="en-US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8349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8/20/2019</a:t>
            </a:fld>
            <a:endParaRPr lang="en-US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177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8/20/2019</a:t>
            </a:fld>
            <a:endParaRPr lang="en-US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809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8/20/2019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5373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8/20/2019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971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8/20/2019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8/20/2019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8/20/2019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741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40158" y="2404534"/>
            <a:ext cx="8333845" cy="1646302"/>
          </a:xfrm>
        </p:spPr>
        <p:txBody>
          <a:bodyPr/>
          <a:lstStyle/>
          <a:p>
            <a:pPr algn="just"/>
            <a:r>
              <a:rPr lang="pt-BR" sz="4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Teleconnections</a:t>
            </a:r>
            <a:r>
              <a:rPr lang="pt-BR" sz="4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pt-BR" sz="4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BR" sz="4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Geopotential</a:t>
            </a:r>
            <a:r>
              <a:rPr lang="pt-BR" sz="4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Height</a:t>
            </a:r>
            <a:r>
              <a:rPr lang="pt-BR" sz="4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Field </a:t>
            </a:r>
            <a:r>
              <a:rPr lang="pt-BR" sz="4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during</a:t>
            </a:r>
            <a:r>
              <a:rPr lang="pt-BR" sz="4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BR" sz="4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Northern</a:t>
            </a:r>
            <a:r>
              <a:rPr lang="pt-BR" sz="4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Hemisphere</a:t>
            </a:r>
            <a:r>
              <a:rPr lang="pt-BR" sz="4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Winter</a:t>
            </a:r>
            <a:endParaRPr lang="pt-BR" sz="4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WALLACE; GUTZLER (1981)</a:t>
            </a:r>
            <a:endParaRPr lang="pt-BR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318198" y="309093"/>
            <a:ext cx="6387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Monthly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Wheater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Review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, v. 109, p. 784-812.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1507067" y="6245581"/>
            <a:ext cx="7766936" cy="10968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Camila Sapucci</a:t>
            </a:r>
            <a:endParaRPr lang="pt-B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40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4.2 The </a:t>
            </a:r>
            <a:r>
              <a:rPr lang="pt-BR" dirty="0" err="1"/>
              <a:t>eastern</a:t>
            </a:r>
            <a:r>
              <a:rPr lang="pt-BR" dirty="0"/>
              <a:t> </a:t>
            </a:r>
            <a:r>
              <a:rPr lang="pt-BR" dirty="0" err="1"/>
              <a:t>Atlantic</a:t>
            </a:r>
            <a:r>
              <a:rPr lang="pt-BR" dirty="0"/>
              <a:t> </a:t>
            </a:r>
            <a:r>
              <a:rPr lang="pt-BR" dirty="0" err="1"/>
              <a:t>pattern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677334" y="2160589"/>
                <a:ext cx="8596668" cy="4433394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pt-BR" dirty="0" smtClean="0"/>
                  <a:t>Índice do padrão médio baseado nas anomalias de altura geopotencial em 500 </a:t>
                </a:r>
                <a:r>
                  <a:rPr lang="pt-BR" dirty="0" err="1" smtClean="0"/>
                  <a:t>mb</a:t>
                </a:r>
                <a:r>
                  <a:rPr lang="pt-BR" dirty="0" smtClean="0"/>
                  <a:t> normalizadas (z*).</a:t>
                </a:r>
              </a:p>
              <a:p>
                <a:pPr marL="0" indent="0" algn="just">
                  <a:buNone/>
                </a:pPr>
                <a:endParaRPr lang="pt-BR" dirty="0"/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𝐸𝐴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55°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, 20°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pt-BR" i="1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5°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, 25°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pt-BR" i="1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°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, 40°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</m:oMath>
                  </m:oMathPara>
                </a14:m>
                <a:endParaRPr lang="pt-BR" dirty="0" smtClean="0"/>
              </a:p>
              <a:p>
                <a:pPr marL="0" indent="0" algn="just">
                  <a:buNone/>
                </a:pPr>
                <a:endParaRPr lang="pt-BR" dirty="0"/>
              </a:p>
              <a:p>
                <a:pPr marL="0" indent="0" algn="just">
                  <a:buNone/>
                </a:pPr>
                <a:endParaRPr lang="pt-BR" dirty="0" smtClean="0"/>
              </a:p>
              <a:p>
                <a:pPr algn="just"/>
                <a:r>
                  <a:rPr lang="pt-BR" dirty="0" smtClean="0"/>
                  <a:t>EA +: anomalia positiva de altura de geopotencial em 500 </a:t>
                </a:r>
                <a:r>
                  <a:rPr lang="pt-BR" dirty="0" err="1" smtClean="0"/>
                  <a:t>mb</a:t>
                </a:r>
                <a:r>
                  <a:rPr lang="pt-BR" dirty="0" smtClean="0"/>
                  <a:t> no Atlântico Norte e negativa em latitudes do Atlântico subtropical e leste da Europa.</a:t>
                </a:r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2160589"/>
                <a:ext cx="8596668" cy="4433394"/>
              </a:xfrm>
              <a:blipFill rotWithShape="0">
                <a:blip r:embed="rId2"/>
                <a:stretch>
                  <a:fillRect l="-426" t="-687" r="-92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have direita 3"/>
          <p:cNvSpPr/>
          <p:nvPr/>
        </p:nvSpPr>
        <p:spPr>
          <a:xfrm rot="5400000">
            <a:off x="2762045" y="3187048"/>
            <a:ext cx="303600" cy="2131454"/>
          </a:xfrm>
          <a:prstGeom prst="rightBrace">
            <a:avLst>
              <a:gd name="adj1" fmla="val 0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have direita 4"/>
          <p:cNvSpPr/>
          <p:nvPr/>
        </p:nvSpPr>
        <p:spPr>
          <a:xfrm rot="5400000">
            <a:off x="5277718" y="3176914"/>
            <a:ext cx="303600" cy="2131454"/>
          </a:xfrm>
          <a:prstGeom prst="rightBrace">
            <a:avLst>
              <a:gd name="adj1" fmla="val 0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have direita 5"/>
          <p:cNvSpPr/>
          <p:nvPr/>
        </p:nvSpPr>
        <p:spPr>
          <a:xfrm rot="5400000">
            <a:off x="7732823" y="3187047"/>
            <a:ext cx="303600" cy="2131454"/>
          </a:xfrm>
          <a:prstGeom prst="rightBrace">
            <a:avLst>
              <a:gd name="adj1" fmla="val 0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1838459" y="4450098"/>
            <a:ext cx="2150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Grã-Bretanha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4344473" y="4450098"/>
            <a:ext cx="2150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Canárias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6850487" y="4450097"/>
            <a:ext cx="2150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Mar Negro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55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0758" y="144407"/>
            <a:ext cx="10515600" cy="1325563"/>
          </a:xfrm>
        </p:spPr>
        <p:txBody>
          <a:bodyPr>
            <a:normAutofit/>
          </a:bodyPr>
          <a:lstStyle/>
          <a:p>
            <a:r>
              <a:rPr lang="pt-BR" sz="40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4.2 </a:t>
            </a:r>
            <a:r>
              <a:rPr lang="pt-BR" sz="4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pt-BR" sz="40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eastern</a:t>
            </a:r>
            <a:r>
              <a:rPr lang="pt-BR" sz="4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Atlantic</a:t>
            </a:r>
            <a:r>
              <a:rPr lang="pt-BR" sz="4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pattern</a:t>
            </a:r>
            <a:endParaRPr lang="pt-BR" sz="40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505305" y="5869417"/>
            <a:ext cx="112402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Figura 5: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Composições de </a:t>
            </a:r>
            <a:r>
              <a:rPr 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pnmm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baseadas nos 10 meses com o EA mais intenso: (a) positivo; (b) negativo; (c) diferença entre (a) e (b).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/>
          <a:srcRect l="51055" t="41152" r="23505" b="13249"/>
          <a:stretch/>
        </p:blipFill>
        <p:spPr>
          <a:xfrm>
            <a:off x="4452120" y="1469970"/>
            <a:ext cx="3563695" cy="3591427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2"/>
          <a:srcRect l="21954" t="41152" r="52590" b="13249"/>
          <a:stretch/>
        </p:blipFill>
        <p:spPr>
          <a:xfrm>
            <a:off x="719070" y="1482036"/>
            <a:ext cx="3733051" cy="3759665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3"/>
          <a:srcRect l="50759" t="29181" r="23505" b="24516"/>
          <a:stretch/>
        </p:blipFill>
        <p:spPr>
          <a:xfrm>
            <a:off x="8015815" y="1418454"/>
            <a:ext cx="3639565" cy="3771731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1828800" y="3265683"/>
            <a:ext cx="1184856" cy="59797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Elipse 14"/>
          <p:cNvSpPr/>
          <p:nvPr/>
        </p:nvSpPr>
        <p:spPr>
          <a:xfrm>
            <a:off x="1867436" y="3850783"/>
            <a:ext cx="798491" cy="82089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Elipse 15"/>
          <p:cNvSpPr/>
          <p:nvPr/>
        </p:nvSpPr>
        <p:spPr>
          <a:xfrm rot="1564717">
            <a:off x="5144920" y="3257569"/>
            <a:ext cx="1133341" cy="87576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Elipse 16"/>
          <p:cNvSpPr/>
          <p:nvPr/>
        </p:nvSpPr>
        <p:spPr>
          <a:xfrm rot="1564717">
            <a:off x="8874416" y="3565612"/>
            <a:ext cx="1133341" cy="87576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5332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5457" y="144407"/>
            <a:ext cx="10515600" cy="1325563"/>
          </a:xfrm>
        </p:spPr>
        <p:txBody>
          <a:bodyPr>
            <a:normAutofit/>
          </a:bodyPr>
          <a:lstStyle/>
          <a:p>
            <a:r>
              <a:rPr lang="pt-BR" sz="40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4.3 The Pacific/North American </a:t>
            </a:r>
            <a:r>
              <a:rPr lang="pt-BR" sz="4000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pattern</a:t>
            </a:r>
            <a:endParaRPr lang="pt-BR" sz="40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595457" y="6013622"/>
            <a:ext cx="112402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Figura 4b: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Correlação entre a diferença de pressão em (65°N, 20°W) e (30°N, 20°W) e altura geopotencial em 500 </a:t>
            </a:r>
            <a:r>
              <a:rPr 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mb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2"/>
          <a:srcRect l="51155" t="30062" r="17071" b="17826"/>
          <a:stretch/>
        </p:blipFill>
        <p:spPr>
          <a:xfrm>
            <a:off x="3627299" y="1469970"/>
            <a:ext cx="4245853" cy="3915178"/>
          </a:xfrm>
          <a:prstGeom prst="rect">
            <a:avLst/>
          </a:prstGeom>
        </p:spPr>
      </p:pic>
      <p:sp>
        <p:nvSpPr>
          <p:cNvPr id="3" name="Elipse 2"/>
          <p:cNvSpPr/>
          <p:nvPr/>
        </p:nvSpPr>
        <p:spPr>
          <a:xfrm>
            <a:off x="4449404" y="3557130"/>
            <a:ext cx="360609" cy="36060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0000"/>
              </a:solidFill>
            </a:endParaRPr>
          </a:p>
        </p:txBody>
      </p:sp>
      <p:sp>
        <p:nvSpPr>
          <p:cNvPr id="13" name="Elipse 12"/>
          <p:cNvSpPr/>
          <p:nvPr/>
        </p:nvSpPr>
        <p:spPr>
          <a:xfrm>
            <a:off x="3601541" y="3696237"/>
            <a:ext cx="360609" cy="36060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0000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4185197" y="3548407"/>
            <a:ext cx="360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3320349" y="3817085"/>
            <a:ext cx="360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pt-BR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8422783" y="1918952"/>
            <a:ext cx="30136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1: próximo ao Havaí.</a:t>
            </a:r>
          </a:p>
          <a:p>
            <a:pPr algn="just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2: Oceano Pacífico Norte.</a:t>
            </a:r>
          </a:p>
          <a:p>
            <a:pPr algn="just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3: Alberta (Canadá).</a:t>
            </a:r>
          </a:p>
          <a:p>
            <a:pPr algn="just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4: região da Corrente do Golfo nos EUA.</a:t>
            </a:r>
          </a:p>
        </p:txBody>
      </p:sp>
      <p:sp>
        <p:nvSpPr>
          <p:cNvPr id="17" name="Elipse 16"/>
          <p:cNvSpPr/>
          <p:nvPr/>
        </p:nvSpPr>
        <p:spPr>
          <a:xfrm>
            <a:off x="5768562" y="4773686"/>
            <a:ext cx="360609" cy="36060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0000"/>
              </a:solidFill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5504355" y="4764963"/>
            <a:ext cx="360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pt-BR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Elipse 11"/>
          <p:cNvSpPr/>
          <p:nvPr/>
        </p:nvSpPr>
        <p:spPr>
          <a:xfrm>
            <a:off x="5143746" y="3917739"/>
            <a:ext cx="360609" cy="36060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0000"/>
              </a:solidFill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4879539" y="3909016"/>
            <a:ext cx="360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pt-BR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3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4.3 The Pacific/North American </a:t>
            </a:r>
            <a:r>
              <a:rPr lang="pt-BR" dirty="0" err="1"/>
              <a:t>pattern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677334" y="2160589"/>
                <a:ext cx="8596668" cy="4433394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pt-BR" dirty="0" smtClean="0"/>
                  <a:t>Índice: combinação linear das anomalias de altura geopotencial normalizada nos 4 centros.</a:t>
                </a:r>
              </a:p>
              <a:p>
                <a:pPr marL="0" indent="0" algn="just">
                  <a:buNone/>
                </a:pPr>
                <a:endParaRPr lang="pt-BR" dirty="0"/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PNA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pt-BR" b="0" i="1" smtClean="0">
                        <a:latin typeface="Cambria Math" panose="02040503050406030204" pitchFamily="18" charset="0"/>
                      </a:rPr>
                      <m:t> [</m:t>
                    </m:r>
                    <m:sSup>
                      <m:sSup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20°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, 160°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</m:d>
                    <m:r>
                      <a:rPr lang="pt-BR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pt-BR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5°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, 165°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</m:d>
                    <m:r>
                      <a:rPr lang="pt-BR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pt-BR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°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, 115°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</m:d>
                    <m:r>
                      <a:rPr lang="pt-BR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pt-BR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30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°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, 185°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</m:d>
                  </m:oMath>
                </a14:m>
                <a:r>
                  <a:rPr lang="pt-BR" dirty="0" smtClean="0"/>
                  <a:t>]</a:t>
                </a:r>
              </a:p>
              <a:p>
                <a:pPr marL="0" indent="0" algn="just">
                  <a:buNone/>
                </a:pPr>
                <a:endParaRPr lang="pt-BR" dirty="0"/>
              </a:p>
              <a:p>
                <a:pPr marL="0" indent="0" algn="just">
                  <a:buNone/>
                </a:pPr>
                <a:endParaRPr lang="pt-BR" dirty="0" smtClean="0"/>
              </a:p>
              <a:p>
                <a:pPr algn="just"/>
                <a:r>
                  <a:rPr lang="pt-BR" dirty="0" smtClean="0"/>
                  <a:t>PNA +: anomalia positiva de altura de geopotencial em 500 </a:t>
                </a:r>
                <a:r>
                  <a:rPr lang="pt-BR" dirty="0" err="1" smtClean="0"/>
                  <a:t>mb</a:t>
                </a:r>
                <a:r>
                  <a:rPr lang="pt-BR" dirty="0" smtClean="0"/>
                  <a:t> no Canadá → crista amplificada.</a:t>
                </a:r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2160589"/>
                <a:ext cx="8596668" cy="4433394"/>
              </a:xfrm>
              <a:blipFill rotWithShape="0">
                <a:blip r:embed="rId2"/>
                <a:stretch>
                  <a:fillRect l="-426" t="-687" r="-92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have direita 3"/>
          <p:cNvSpPr/>
          <p:nvPr/>
        </p:nvSpPr>
        <p:spPr>
          <a:xfrm rot="16200000" flipV="1">
            <a:off x="2868295" y="2307144"/>
            <a:ext cx="303600" cy="2131454"/>
          </a:xfrm>
          <a:prstGeom prst="rightBrace">
            <a:avLst>
              <a:gd name="adj1" fmla="val 0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have direita 4"/>
          <p:cNvSpPr/>
          <p:nvPr/>
        </p:nvSpPr>
        <p:spPr>
          <a:xfrm rot="5400000">
            <a:off x="1671633" y="3417236"/>
            <a:ext cx="303600" cy="2131454"/>
          </a:xfrm>
          <a:prstGeom prst="rightBrace">
            <a:avLst>
              <a:gd name="adj1" fmla="val 0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1954368" y="2851738"/>
            <a:ext cx="2150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Havaí 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757706" y="4712712"/>
            <a:ext cx="2150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Região do Golfo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have direita 9"/>
          <p:cNvSpPr/>
          <p:nvPr/>
        </p:nvSpPr>
        <p:spPr>
          <a:xfrm rot="16200000" flipV="1">
            <a:off x="5252495" y="2280998"/>
            <a:ext cx="303600" cy="2131454"/>
          </a:xfrm>
          <a:prstGeom prst="rightBrace">
            <a:avLst>
              <a:gd name="adj1" fmla="val 0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have direita 10"/>
          <p:cNvSpPr/>
          <p:nvPr/>
        </p:nvSpPr>
        <p:spPr>
          <a:xfrm rot="16200000" flipV="1">
            <a:off x="7636695" y="2274278"/>
            <a:ext cx="303600" cy="2131454"/>
          </a:xfrm>
          <a:prstGeom prst="rightBrace">
            <a:avLst>
              <a:gd name="adj1" fmla="val 0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/>
          <p:cNvSpPr txBox="1"/>
          <p:nvPr/>
        </p:nvSpPr>
        <p:spPr>
          <a:xfrm>
            <a:off x="4306788" y="2818872"/>
            <a:ext cx="2150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Pacífico Norte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6784164" y="2851738"/>
            <a:ext cx="2150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Alberta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09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0758" y="144407"/>
            <a:ext cx="10515600" cy="1325563"/>
          </a:xfrm>
        </p:spPr>
        <p:txBody>
          <a:bodyPr>
            <a:normAutofit/>
          </a:bodyPr>
          <a:lstStyle/>
          <a:p>
            <a:r>
              <a:rPr lang="pt-BR" sz="40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4.3 The Pacific/North American </a:t>
            </a:r>
            <a:r>
              <a:rPr lang="pt-BR" sz="4000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pattern</a:t>
            </a:r>
            <a:endParaRPr lang="pt-BR" sz="40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505305" y="5869417"/>
            <a:ext cx="112402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Figura 6: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Composições de </a:t>
            </a:r>
            <a:r>
              <a:rPr 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pnmm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baseadas nos 10 meses com o PNA mais intenso: (a) positivo; (b) negativo; (c) diferença entre (a) e (b).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20292" t="18398" r="22991" b="31602"/>
          <a:stretch/>
        </p:blipFill>
        <p:spPr>
          <a:xfrm>
            <a:off x="746974" y="1469970"/>
            <a:ext cx="7379595" cy="36576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/>
          <a:srcRect l="50957" t="36224" r="24198" b="19763"/>
          <a:stretch/>
        </p:blipFill>
        <p:spPr>
          <a:xfrm>
            <a:off x="8229600" y="1584100"/>
            <a:ext cx="3557644" cy="3543469"/>
          </a:xfrm>
          <a:prstGeom prst="rect">
            <a:avLst/>
          </a:prstGeom>
        </p:spPr>
      </p:pic>
      <p:sp>
        <p:nvSpPr>
          <p:cNvPr id="6" name="Elipse 5"/>
          <p:cNvSpPr/>
          <p:nvPr/>
        </p:nvSpPr>
        <p:spPr>
          <a:xfrm rot="19454647">
            <a:off x="1468191" y="3258354"/>
            <a:ext cx="888642" cy="121061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Elipse 22"/>
          <p:cNvSpPr/>
          <p:nvPr/>
        </p:nvSpPr>
        <p:spPr>
          <a:xfrm rot="19454647">
            <a:off x="5318183" y="3409869"/>
            <a:ext cx="580749" cy="62154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Elipse 23"/>
          <p:cNvSpPr/>
          <p:nvPr/>
        </p:nvSpPr>
        <p:spPr>
          <a:xfrm rot="17574707">
            <a:off x="8992890" y="3686954"/>
            <a:ext cx="867878" cy="86822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lipse 6"/>
          <p:cNvSpPr/>
          <p:nvPr/>
        </p:nvSpPr>
        <p:spPr>
          <a:xfrm>
            <a:off x="2881334" y="3079826"/>
            <a:ext cx="737629" cy="680803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Elipse 24"/>
          <p:cNvSpPr/>
          <p:nvPr/>
        </p:nvSpPr>
        <p:spPr>
          <a:xfrm>
            <a:off x="6538313" y="2880992"/>
            <a:ext cx="800115" cy="827752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37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3" grpId="0" animBg="1"/>
      <p:bldP spid="24" grpId="0" animBg="1"/>
      <p:bldP spid="7" grpId="0" animBg="1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5457" y="144407"/>
            <a:ext cx="10515600" cy="1325563"/>
          </a:xfrm>
        </p:spPr>
        <p:txBody>
          <a:bodyPr>
            <a:normAutofit/>
          </a:bodyPr>
          <a:lstStyle/>
          <a:p>
            <a:r>
              <a:rPr lang="pt-BR" sz="40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4.4 The western </a:t>
            </a:r>
            <a:r>
              <a:rPr lang="pt-BR" sz="4000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Atlantic</a:t>
            </a:r>
            <a:r>
              <a:rPr lang="pt-BR" sz="40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pattern</a:t>
            </a:r>
            <a:r>
              <a:rPr lang="pt-BR" sz="40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BR" sz="40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western Pacific </a:t>
            </a:r>
            <a:r>
              <a:rPr lang="pt-BR" sz="4000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pattern</a:t>
            </a:r>
            <a:endParaRPr lang="pt-BR" sz="40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595457" y="6013622"/>
            <a:ext cx="112402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Figura 4b: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Correlação entre a diferença de pressão em (65°N, 20°W) e (30°N, 20°W) e altura geopotencial em 500 </a:t>
            </a:r>
            <a:r>
              <a:rPr 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mb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2"/>
          <a:srcRect l="51155" t="30062" r="17071" b="17826"/>
          <a:stretch/>
        </p:blipFill>
        <p:spPr>
          <a:xfrm>
            <a:off x="3627299" y="1469970"/>
            <a:ext cx="4245853" cy="3915178"/>
          </a:xfrm>
          <a:prstGeom prst="rect">
            <a:avLst/>
          </a:prstGeom>
        </p:spPr>
      </p:pic>
      <p:sp>
        <p:nvSpPr>
          <p:cNvPr id="3" name="Elipse 2"/>
          <p:cNvSpPr/>
          <p:nvPr/>
        </p:nvSpPr>
        <p:spPr>
          <a:xfrm>
            <a:off x="6617395" y="4434782"/>
            <a:ext cx="360609" cy="36060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0000"/>
              </a:solidFill>
            </a:endParaRPr>
          </a:p>
        </p:txBody>
      </p:sp>
      <p:sp>
        <p:nvSpPr>
          <p:cNvPr id="13" name="Elipse 12"/>
          <p:cNvSpPr/>
          <p:nvPr/>
        </p:nvSpPr>
        <p:spPr>
          <a:xfrm>
            <a:off x="6103646" y="3853750"/>
            <a:ext cx="360609" cy="36060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0000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6353188" y="4426059"/>
            <a:ext cx="360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5822454" y="3974598"/>
            <a:ext cx="360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pt-BR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Elipse 19"/>
          <p:cNvSpPr/>
          <p:nvPr/>
        </p:nvSpPr>
        <p:spPr>
          <a:xfrm rot="21049609">
            <a:off x="4841506" y="2934355"/>
            <a:ext cx="360609" cy="360609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FF00"/>
              </a:solidFill>
            </a:endParaRPr>
          </a:p>
        </p:txBody>
      </p:sp>
      <p:sp>
        <p:nvSpPr>
          <p:cNvPr id="21" name="Elipse 20"/>
          <p:cNvSpPr/>
          <p:nvPr/>
        </p:nvSpPr>
        <p:spPr>
          <a:xfrm rot="21049609">
            <a:off x="4040879" y="2689943"/>
            <a:ext cx="360609" cy="360609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0000"/>
              </a:solidFill>
            </a:endParaRPr>
          </a:p>
        </p:txBody>
      </p:sp>
      <p:sp>
        <p:nvSpPr>
          <p:cNvPr id="22" name="CaixaDeTexto 21"/>
          <p:cNvSpPr txBox="1"/>
          <p:nvPr/>
        </p:nvSpPr>
        <p:spPr>
          <a:xfrm rot="21049609">
            <a:off x="4600340" y="3031845"/>
            <a:ext cx="360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3" name="CaixaDeTexto 22"/>
          <p:cNvSpPr txBox="1"/>
          <p:nvPr/>
        </p:nvSpPr>
        <p:spPr>
          <a:xfrm rot="21049609">
            <a:off x="3798324" y="2810791"/>
            <a:ext cx="360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pt-BR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86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4.4 </a:t>
            </a:r>
            <a:r>
              <a:rPr lang="pt-BR" dirty="0"/>
              <a:t>The </a:t>
            </a:r>
            <a:r>
              <a:rPr lang="pt-BR" dirty="0" smtClean="0"/>
              <a:t>western </a:t>
            </a:r>
            <a:r>
              <a:rPr lang="pt-BR" dirty="0" err="1" smtClean="0"/>
              <a:t>Atlantic</a:t>
            </a:r>
            <a:r>
              <a:rPr lang="pt-BR" dirty="0" smtClean="0"/>
              <a:t> </a:t>
            </a:r>
            <a:r>
              <a:rPr lang="pt-BR" dirty="0" err="1" smtClean="0"/>
              <a:t>pattern</a:t>
            </a:r>
            <a:r>
              <a:rPr lang="pt-BR" dirty="0" smtClean="0"/>
              <a:t> </a:t>
            </a:r>
            <a:r>
              <a:rPr lang="pt-BR" dirty="0" err="1" smtClean="0"/>
              <a:t>and</a:t>
            </a:r>
            <a:r>
              <a:rPr lang="pt-BR" dirty="0" smtClean="0"/>
              <a:t> western Pacific </a:t>
            </a:r>
            <a:r>
              <a:rPr lang="pt-BR" dirty="0" err="1" smtClean="0"/>
              <a:t>pattern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677334" y="2160589"/>
                <a:ext cx="8596668" cy="4433394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WA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[</m:t>
                      </m:r>
                      <m:sSup>
                        <m:sSup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55°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, 55°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30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°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, 55°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pt-BR" dirty="0" smtClean="0"/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>
                          <a:latin typeface="Cambria Math" panose="02040503050406030204" pitchFamily="18" charset="0"/>
                        </a:rPr>
                        <m:t>W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i="1">
                          <a:latin typeface="Cambria Math" panose="02040503050406030204" pitchFamily="18" charset="0"/>
                        </a:rPr>
                        <m:t> [</m:t>
                      </m:r>
                      <m:sSup>
                        <m:sSup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60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°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, 155°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pt-BR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30°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, 155°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pt-BR" i="1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pt-BR" dirty="0"/>
              </a:p>
              <a:p>
                <a:pPr marL="0" indent="0" algn="just">
                  <a:buNone/>
                </a:pPr>
                <a:endParaRPr lang="pt-BR" dirty="0" smtClean="0"/>
              </a:p>
              <a:p>
                <a:pPr algn="just"/>
                <a:r>
                  <a:rPr lang="pt-BR" dirty="0" smtClean="0"/>
                  <a:t>WA +: fraca corrente de jato sobre o oeste do Atlântico, baixa da Islândia fraca e alta subtropical fraca.</a:t>
                </a:r>
              </a:p>
              <a:p>
                <a:pPr algn="just"/>
                <a:r>
                  <a:rPr lang="pt-BR" dirty="0" smtClean="0"/>
                  <a:t>Padrão semelhante ao NAO.</a:t>
                </a:r>
              </a:p>
              <a:p>
                <a:pPr algn="just"/>
                <a:r>
                  <a:rPr lang="pt-BR" dirty="0" smtClean="0"/>
                  <a:t>WP+: baixa das </a:t>
                </a:r>
                <a:r>
                  <a:rPr lang="pt-BR" dirty="0" err="1" smtClean="0"/>
                  <a:t>Aleutas</a:t>
                </a:r>
                <a:r>
                  <a:rPr lang="pt-BR" dirty="0" smtClean="0"/>
                  <a:t> fraca e fraca corrente de jato sobre o Japão.</a:t>
                </a:r>
              </a:p>
              <a:p>
                <a:pPr algn="just"/>
                <a:r>
                  <a:rPr lang="pt-BR" dirty="0" smtClean="0"/>
                  <a:t>Padrão semelhante ao NPO.</a:t>
                </a:r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2160589"/>
                <a:ext cx="8596668" cy="4433394"/>
              </a:xfrm>
              <a:blipFill rotWithShape="0">
                <a:blip r:embed="rId2"/>
                <a:stretch>
                  <a:fillRect l="-426" r="-922" b="-54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730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Resumo</a:t>
            </a:r>
            <a:endParaRPr lang="pt-BR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/>
          <a:srcRect l="20965" t="25132" r="52211" b="31558"/>
          <a:stretch/>
        </p:blipFill>
        <p:spPr>
          <a:xfrm>
            <a:off x="3734873" y="1532585"/>
            <a:ext cx="4610637" cy="4185303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505305" y="5869417"/>
            <a:ext cx="11240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Figura </a:t>
            </a:r>
            <a:r>
              <a:rPr lang="pt-BR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7: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Centros de ação dos padrões de teleconexão descritos.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8925059" y="1690688"/>
            <a:ext cx="21250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Correlação entre os índices dos 5 padrões e a altura geopotencial em 500 </a:t>
            </a:r>
            <a:r>
              <a:rPr 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hPa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1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4.5 Reprodutibilidade dos padrões</a:t>
            </a:r>
            <a:endParaRPr lang="pt-BR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2"/>
          <a:srcRect l="20965" t="29181" r="50825" b="23988"/>
          <a:stretch/>
        </p:blipFill>
        <p:spPr>
          <a:xfrm>
            <a:off x="1098385" y="1825625"/>
            <a:ext cx="4194832" cy="3915178"/>
          </a:xfrm>
          <a:prstGeom prst="rect">
            <a:avLst/>
          </a:prstGeom>
        </p:spPr>
      </p:pic>
      <p:grpSp>
        <p:nvGrpSpPr>
          <p:cNvPr id="18" name="Grupo 17"/>
          <p:cNvGrpSpPr/>
          <p:nvPr/>
        </p:nvGrpSpPr>
        <p:grpSpPr>
          <a:xfrm>
            <a:off x="6077753" y="1825625"/>
            <a:ext cx="4275786" cy="3915178"/>
            <a:chOff x="850006" y="1481070"/>
            <a:chExt cx="4275786" cy="3915178"/>
          </a:xfrm>
        </p:grpSpPr>
        <p:pic>
          <p:nvPicPr>
            <p:cNvPr id="8" name="Imagem 7"/>
            <p:cNvPicPr>
              <a:picLocks noChangeAspect="1"/>
            </p:cNvPicPr>
            <p:nvPr/>
          </p:nvPicPr>
          <p:blipFill rotWithShape="1">
            <a:blip r:embed="rId3"/>
            <a:srcRect l="50165" t="22667" r="16973" b="23812"/>
            <a:stretch/>
          </p:blipFill>
          <p:spPr>
            <a:xfrm>
              <a:off x="850006" y="1481070"/>
              <a:ext cx="4275786" cy="3915178"/>
            </a:xfrm>
            <a:prstGeom prst="rect">
              <a:avLst/>
            </a:prstGeom>
          </p:spPr>
        </p:pic>
        <p:sp>
          <p:nvSpPr>
            <p:cNvPr id="9" name="Elipse 8"/>
            <p:cNvSpPr/>
            <p:nvPr/>
          </p:nvSpPr>
          <p:spPr>
            <a:xfrm>
              <a:off x="3451538" y="3412901"/>
              <a:ext cx="347729" cy="347730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Elipse 9"/>
            <p:cNvSpPr/>
            <p:nvPr/>
          </p:nvSpPr>
          <p:spPr>
            <a:xfrm>
              <a:off x="4428186" y="3759199"/>
              <a:ext cx="347729" cy="347730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CaixaDeTexto 10"/>
            <p:cNvSpPr txBox="1"/>
            <p:nvPr/>
          </p:nvSpPr>
          <p:spPr>
            <a:xfrm rot="959046">
              <a:off x="3855153" y="3438659"/>
              <a:ext cx="8177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NAO</a:t>
              </a:r>
              <a:endParaRPr lang="pt-BR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Elipse 11"/>
            <p:cNvSpPr/>
            <p:nvPr/>
          </p:nvSpPr>
          <p:spPr>
            <a:xfrm>
              <a:off x="1581955" y="4119808"/>
              <a:ext cx="347729" cy="347730"/>
            </a:xfrm>
            <a:prstGeom prst="ellipse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" name="Elipse 12"/>
            <p:cNvSpPr/>
            <p:nvPr/>
          </p:nvSpPr>
          <p:spPr>
            <a:xfrm>
              <a:off x="2584357" y="3885839"/>
              <a:ext cx="347729" cy="347730"/>
            </a:xfrm>
            <a:prstGeom prst="ellipse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0070C0"/>
                </a:solidFill>
              </a:endParaRPr>
            </a:p>
          </p:txBody>
        </p:sp>
        <p:sp>
          <p:nvSpPr>
            <p:cNvPr id="14" name="CaixaDeTexto 13"/>
            <p:cNvSpPr txBox="1"/>
            <p:nvPr/>
          </p:nvSpPr>
          <p:spPr>
            <a:xfrm rot="20026787">
              <a:off x="1806160" y="3779834"/>
              <a:ext cx="7938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PNA</a:t>
              </a:r>
              <a:endParaRPr lang="pt-BR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Elipse 14"/>
            <p:cNvSpPr/>
            <p:nvPr/>
          </p:nvSpPr>
          <p:spPr>
            <a:xfrm>
              <a:off x="2318820" y="3141729"/>
              <a:ext cx="347729" cy="347730"/>
            </a:xfrm>
            <a:prstGeom prst="ellipse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" name="Elipse 15"/>
            <p:cNvSpPr/>
            <p:nvPr/>
          </p:nvSpPr>
          <p:spPr>
            <a:xfrm>
              <a:off x="1209091" y="2830486"/>
              <a:ext cx="347729" cy="347730"/>
            </a:xfrm>
            <a:prstGeom prst="ellipse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CaixaDeTexto 16"/>
            <p:cNvSpPr txBox="1"/>
            <p:nvPr/>
          </p:nvSpPr>
          <p:spPr>
            <a:xfrm rot="959046">
              <a:off x="1665045" y="2884900"/>
              <a:ext cx="8177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 smtClean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NPO</a:t>
              </a:r>
              <a:endParaRPr lang="pt-BR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" name="CaixaDeTexto 18"/>
          <p:cNvSpPr txBox="1"/>
          <p:nvPr/>
        </p:nvSpPr>
        <p:spPr>
          <a:xfrm>
            <a:off x="505305" y="5869417"/>
            <a:ext cx="112402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Figura </a:t>
            </a:r>
            <a:r>
              <a:rPr lang="pt-BR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8: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Correlação entre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 diferença de pressão em (65°N, 20°W) e (30°N, 20°W) e </a:t>
            </a:r>
            <a:r>
              <a:rPr 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pnmm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para (a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período de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dados de 1949-50 a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1961-62; (b) dados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1962-63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1979-77. 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93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4.5 Reprodutibilidade dos padrões</a:t>
            </a:r>
            <a:endParaRPr lang="pt-BR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505305" y="5869417"/>
            <a:ext cx="112402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Figura </a:t>
            </a:r>
            <a:r>
              <a:rPr lang="pt-BR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pt-BR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Correlação entre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 diferença de pressão em (65°N, 20°W) e (30°N, 20°W) e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espessura da camada para (a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período de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dados de 1949-50 a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1961-62 (espessura de 1000-700 </a:t>
            </a:r>
            <a:r>
              <a:rPr 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mb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; (b) dados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1962-63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1979-77 (espessura de 1000-500 </a:t>
            </a:r>
            <a:r>
              <a:rPr 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mb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20965" t="30063" r="51023" b="22227"/>
          <a:stretch/>
        </p:blipFill>
        <p:spPr>
          <a:xfrm>
            <a:off x="1609859" y="1763458"/>
            <a:ext cx="3928143" cy="3842407"/>
          </a:xfrm>
          <a:prstGeom prst="rect">
            <a:avLst/>
          </a:prstGeom>
        </p:spPr>
      </p:pic>
      <p:grpSp>
        <p:nvGrpSpPr>
          <p:cNvPr id="7" name="Grupo 6"/>
          <p:cNvGrpSpPr/>
          <p:nvPr/>
        </p:nvGrpSpPr>
        <p:grpSpPr>
          <a:xfrm>
            <a:off x="6322974" y="1763458"/>
            <a:ext cx="4245853" cy="3915178"/>
            <a:chOff x="5312555" y="1481070"/>
            <a:chExt cx="4245853" cy="3915178"/>
          </a:xfrm>
        </p:grpSpPr>
        <p:pic>
          <p:nvPicPr>
            <p:cNvPr id="8" name="Imagem 7"/>
            <p:cNvPicPr>
              <a:picLocks noChangeAspect="1"/>
            </p:cNvPicPr>
            <p:nvPr/>
          </p:nvPicPr>
          <p:blipFill rotWithShape="1">
            <a:blip r:embed="rId3"/>
            <a:srcRect l="51155" t="30062" r="17071" b="17826"/>
            <a:stretch/>
          </p:blipFill>
          <p:spPr>
            <a:xfrm>
              <a:off x="5312555" y="1481070"/>
              <a:ext cx="4245853" cy="3915178"/>
            </a:xfrm>
            <a:prstGeom prst="rect">
              <a:avLst/>
            </a:prstGeom>
          </p:spPr>
        </p:pic>
        <p:sp>
          <p:nvSpPr>
            <p:cNvPr id="9" name="Elipse 8"/>
            <p:cNvSpPr/>
            <p:nvPr/>
          </p:nvSpPr>
          <p:spPr>
            <a:xfrm>
              <a:off x="8010659" y="3580326"/>
              <a:ext cx="360609" cy="360609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Elipse 9"/>
            <p:cNvSpPr/>
            <p:nvPr/>
          </p:nvSpPr>
          <p:spPr>
            <a:xfrm>
              <a:off x="8690903" y="3993117"/>
              <a:ext cx="360609" cy="360609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Elipse 10"/>
            <p:cNvSpPr/>
            <p:nvPr/>
          </p:nvSpPr>
          <p:spPr>
            <a:xfrm>
              <a:off x="7843233" y="2547629"/>
              <a:ext cx="360609" cy="360609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CaixaDeTexto 11"/>
            <p:cNvSpPr txBox="1"/>
            <p:nvPr/>
          </p:nvSpPr>
          <p:spPr>
            <a:xfrm>
              <a:off x="8280683" y="3175016"/>
              <a:ext cx="5905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EA</a:t>
              </a:r>
              <a:endParaRPr lang="pt-B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Elipse 12"/>
            <p:cNvSpPr/>
            <p:nvPr/>
          </p:nvSpPr>
          <p:spPr>
            <a:xfrm>
              <a:off x="5316006" y="3701960"/>
              <a:ext cx="347729" cy="347730"/>
            </a:xfrm>
            <a:prstGeom prst="ellipse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" name="Elipse 13"/>
            <p:cNvSpPr/>
            <p:nvPr/>
          </p:nvSpPr>
          <p:spPr>
            <a:xfrm>
              <a:off x="6115634" y="3565711"/>
              <a:ext cx="347729" cy="347730"/>
            </a:xfrm>
            <a:prstGeom prst="ellipse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" name="Elipse 14"/>
            <p:cNvSpPr/>
            <p:nvPr/>
          </p:nvSpPr>
          <p:spPr>
            <a:xfrm>
              <a:off x="6823519" y="3923760"/>
              <a:ext cx="347729" cy="347730"/>
            </a:xfrm>
            <a:prstGeom prst="ellipse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" name="Elipse 15"/>
            <p:cNvSpPr/>
            <p:nvPr/>
          </p:nvSpPr>
          <p:spPr>
            <a:xfrm>
              <a:off x="7422602" y="4826667"/>
              <a:ext cx="347729" cy="347730"/>
            </a:xfrm>
            <a:prstGeom prst="ellipse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CaixaDeTexto 16"/>
            <p:cNvSpPr txBox="1"/>
            <p:nvPr/>
          </p:nvSpPr>
          <p:spPr>
            <a:xfrm rot="20026787">
              <a:off x="5718692" y="3912958"/>
              <a:ext cx="7938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PNA</a:t>
              </a:r>
              <a:endParaRPr lang="pt-BR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Elipse 17"/>
            <p:cNvSpPr/>
            <p:nvPr/>
          </p:nvSpPr>
          <p:spPr>
            <a:xfrm>
              <a:off x="5723524" y="2700146"/>
              <a:ext cx="347729" cy="347730"/>
            </a:xfrm>
            <a:prstGeom prst="ellipse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1" name="Elipse 20"/>
            <p:cNvSpPr/>
            <p:nvPr/>
          </p:nvSpPr>
          <p:spPr>
            <a:xfrm>
              <a:off x="6553323" y="2985021"/>
              <a:ext cx="347729" cy="347730"/>
            </a:xfrm>
            <a:prstGeom prst="ellipse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2" name="CaixaDeTexto 21"/>
            <p:cNvSpPr txBox="1"/>
            <p:nvPr/>
          </p:nvSpPr>
          <p:spPr>
            <a:xfrm rot="959046">
              <a:off x="5991934" y="3023975"/>
              <a:ext cx="8177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 smtClean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WP</a:t>
              </a:r>
              <a:endParaRPr lang="pt-BR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Elipse 22"/>
            <p:cNvSpPr/>
            <p:nvPr/>
          </p:nvSpPr>
          <p:spPr>
            <a:xfrm>
              <a:off x="7787996" y="3902364"/>
              <a:ext cx="347729" cy="347730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4" name="Elipse 23"/>
            <p:cNvSpPr/>
            <p:nvPr/>
          </p:nvSpPr>
          <p:spPr>
            <a:xfrm>
              <a:off x="8275749" y="4454113"/>
              <a:ext cx="347729" cy="347730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5" name="CaixaDeTexto 24"/>
            <p:cNvSpPr txBox="1"/>
            <p:nvPr/>
          </p:nvSpPr>
          <p:spPr>
            <a:xfrm rot="959046">
              <a:off x="7647000" y="4285632"/>
              <a:ext cx="8177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WA</a:t>
              </a:r>
              <a:endParaRPr lang="pt-BR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557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Apresentação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Introdução</a:t>
            </a:r>
          </a:p>
          <a:p>
            <a:r>
              <a:rPr lang="pt-BR" sz="2400" dirty="0" smtClean="0"/>
              <a:t>2. Revisão da literatura </a:t>
            </a:r>
            <a:endParaRPr lang="pt-BR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dirty="0"/>
              <a:t>3</a:t>
            </a: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2400" dirty="0" smtClean="0"/>
              <a:t>Metodologia</a:t>
            </a:r>
            <a:endParaRPr lang="pt-BR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dirty="0"/>
              <a:t>4</a:t>
            </a: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2400" dirty="0" smtClean="0"/>
              <a:t>Resultados</a:t>
            </a:r>
          </a:p>
          <a:p>
            <a:r>
              <a:rPr lang="pt-BR" sz="2400" dirty="0"/>
              <a:t>5</a:t>
            </a: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Conclusões</a:t>
            </a:r>
          </a:p>
          <a:p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Referência</a:t>
            </a:r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1163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5 </a:t>
            </a:r>
            <a:r>
              <a:rPr lang="pt-BR" dirty="0" smtClean="0"/>
              <a:t>Conclusões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2 tipos de padrões de teleconexão durante o inverno no HN: gangorra de pressão entre latitudes polares e temperadas e padrões de escala mais regional, como o PNA e </a:t>
            </a:r>
            <a:r>
              <a:rPr lang="pt-BR" dirty="0" smtClean="0"/>
              <a:t>WA </a:t>
            </a:r>
            <a:r>
              <a:rPr lang="pt-BR" dirty="0" smtClean="0"/>
              <a:t>(associado ao </a:t>
            </a:r>
            <a:r>
              <a:rPr lang="pt-BR" dirty="0" smtClean="0"/>
              <a:t>NAO</a:t>
            </a:r>
            <a:r>
              <a:rPr lang="pt-BR" dirty="0" smtClean="0"/>
              <a:t>).</a:t>
            </a:r>
          </a:p>
          <a:p>
            <a:pPr algn="just"/>
            <a:r>
              <a:rPr lang="pt-BR" dirty="0" smtClean="0"/>
              <a:t>Questões: natureza, causas e implicações dinâmicas dos padrões, existência de padrões similares no HS, teleconexões na circulação da estratosfera, etc.</a:t>
            </a:r>
          </a:p>
        </p:txBody>
      </p:sp>
    </p:spTree>
    <p:extLst>
      <p:ext uri="{BB962C8B-B14F-4D97-AF65-F5344CB8AC3E}">
        <p14:creationId xmlns:p14="http://schemas.microsoft.com/office/powerpoint/2010/main" val="89580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Referência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t-BR" dirty="0" smtClean="0"/>
              <a:t>WALLACE, J. M.; GUTZLER, D. S. </a:t>
            </a:r>
            <a:r>
              <a:rPr lang="pt-BR" sz="2400" dirty="0" err="1"/>
              <a:t>Teleconnections</a:t>
            </a:r>
            <a:r>
              <a:rPr lang="pt-BR" sz="2400" dirty="0"/>
              <a:t> in </a:t>
            </a:r>
            <a:r>
              <a:rPr lang="pt-BR" sz="2400" dirty="0" err="1"/>
              <a:t>the</a:t>
            </a:r>
            <a:r>
              <a:rPr lang="pt-BR" sz="2400" dirty="0"/>
              <a:t> </a:t>
            </a:r>
            <a:r>
              <a:rPr lang="pt-BR" sz="2400" dirty="0" err="1"/>
              <a:t>Geopotential</a:t>
            </a:r>
            <a:r>
              <a:rPr lang="pt-BR" sz="2400" dirty="0"/>
              <a:t> </a:t>
            </a:r>
            <a:r>
              <a:rPr lang="pt-BR" sz="2400" dirty="0" err="1"/>
              <a:t>Height</a:t>
            </a:r>
            <a:r>
              <a:rPr lang="pt-BR" sz="2400" dirty="0"/>
              <a:t> </a:t>
            </a:r>
            <a:r>
              <a:rPr lang="pt-BR" sz="2400" dirty="0" smtClean="0"/>
              <a:t>Field </a:t>
            </a:r>
            <a:r>
              <a:rPr lang="pt-BR" sz="2400" dirty="0" err="1"/>
              <a:t>during</a:t>
            </a:r>
            <a:r>
              <a:rPr lang="pt-BR" sz="2400" dirty="0"/>
              <a:t> </a:t>
            </a:r>
            <a:r>
              <a:rPr lang="pt-BR" sz="2400" dirty="0" err="1"/>
              <a:t>the</a:t>
            </a:r>
            <a:r>
              <a:rPr lang="pt-BR" sz="2400" dirty="0"/>
              <a:t> </a:t>
            </a:r>
            <a:r>
              <a:rPr lang="pt-BR" sz="2400" dirty="0" err="1"/>
              <a:t>Northern</a:t>
            </a:r>
            <a:r>
              <a:rPr lang="pt-BR" sz="2400" dirty="0"/>
              <a:t> </a:t>
            </a:r>
            <a:r>
              <a:rPr lang="pt-BR" sz="2400" dirty="0" err="1"/>
              <a:t>Hemisphere</a:t>
            </a:r>
            <a:r>
              <a:rPr lang="pt-BR" sz="2400" dirty="0"/>
              <a:t> </a:t>
            </a:r>
            <a:r>
              <a:rPr lang="pt-BR" sz="2400" dirty="0" err="1" smtClean="0"/>
              <a:t>Winter</a:t>
            </a:r>
            <a:r>
              <a:rPr lang="pt-BR" sz="2400" dirty="0" smtClean="0"/>
              <a:t>. </a:t>
            </a:r>
            <a:r>
              <a:rPr lang="pt-BR" b="1" dirty="0" err="1"/>
              <a:t>Monthly</a:t>
            </a:r>
            <a:r>
              <a:rPr lang="pt-BR" b="1" dirty="0"/>
              <a:t> </a:t>
            </a:r>
            <a:r>
              <a:rPr lang="pt-BR" b="1" dirty="0" err="1"/>
              <a:t>Wheater</a:t>
            </a:r>
            <a:r>
              <a:rPr lang="pt-BR" b="1" dirty="0"/>
              <a:t> </a:t>
            </a:r>
            <a:r>
              <a:rPr lang="pt-BR" b="1" dirty="0" err="1"/>
              <a:t>Review</a:t>
            </a:r>
            <a:r>
              <a:rPr lang="pt-BR" dirty="0"/>
              <a:t>, v. 109, p. </a:t>
            </a:r>
            <a:r>
              <a:rPr lang="pt-BR" dirty="0" smtClean="0"/>
              <a:t>784-812, 1981.</a:t>
            </a: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2315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8850" y="2657341"/>
            <a:ext cx="8596668" cy="1320800"/>
          </a:xfrm>
        </p:spPr>
        <p:txBody>
          <a:bodyPr/>
          <a:lstStyle/>
          <a:p>
            <a:pPr algn="ctr"/>
            <a:r>
              <a:rPr lang="pt-BR" dirty="0" smtClean="0"/>
              <a:t>Obrigada pela atenção!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9026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1 Introdução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200" dirty="0" smtClean="0">
                <a:solidFill>
                  <a:schemeClr val="accent1"/>
                </a:solidFill>
              </a:rPr>
              <a:t>Teleconexões: </a:t>
            </a:r>
            <a:r>
              <a:rPr lang="pt-BR" sz="2200" dirty="0" smtClean="0"/>
              <a:t>correlações entre flutuações temporais em parâmetros meteorológicos em pontos diferentes do planeta. </a:t>
            </a:r>
          </a:p>
          <a:p>
            <a:pPr algn="just"/>
            <a:r>
              <a:rPr lang="pt-BR" dirty="0" smtClean="0">
                <a:solidFill>
                  <a:schemeClr val="accent1"/>
                </a:solidFill>
              </a:rPr>
              <a:t>Estudo: </a:t>
            </a:r>
            <a:r>
              <a:rPr lang="pt-BR" dirty="0" smtClean="0"/>
              <a:t>correlações para pressão ao nível médio do mar (</a:t>
            </a:r>
            <a:r>
              <a:rPr lang="pt-BR" dirty="0" err="1" smtClean="0"/>
              <a:t>pnmm</a:t>
            </a:r>
            <a:r>
              <a:rPr lang="pt-BR" dirty="0" smtClean="0"/>
              <a:t>) e altura geopotencial em 500 </a:t>
            </a:r>
            <a:r>
              <a:rPr lang="pt-BR" dirty="0" err="1" smtClean="0"/>
              <a:t>mb</a:t>
            </a:r>
            <a:r>
              <a:rPr lang="pt-BR" dirty="0" smtClean="0"/>
              <a:t> durante o inverno do HN.</a:t>
            </a:r>
            <a:endParaRPr lang="pt-BR" sz="2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65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2 Revisão da literatura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Não havia um critério para definição dos padrões de </a:t>
            </a:r>
            <a:r>
              <a:rPr lang="pt-BR" dirty="0" err="1" smtClean="0"/>
              <a:t>teleconexão</a:t>
            </a:r>
            <a:r>
              <a:rPr lang="pt-BR" dirty="0" smtClean="0"/>
              <a:t>.</a:t>
            </a:r>
          </a:p>
          <a:p>
            <a:pPr algn="just"/>
            <a:r>
              <a:rPr lang="pt-BR" dirty="0" smtClean="0"/>
              <a:t>Diferenças ente os estudos: tipo de dados utilizados e variáveis analisadas (</a:t>
            </a:r>
            <a:r>
              <a:rPr lang="pt-BR" dirty="0" err="1" smtClean="0"/>
              <a:t>pnmm</a:t>
            </a:r>
            <a:r>
              <a:rPr lang="pt-BR" dirty="0" smtClean="0"/>
              <a:t>, temperatura, altura geopotencial, etc.), tipo de análise, intervalo de tempo </a:t>
            </a:r>
            <a:r>
              <a:rPr lang="pt-BR" dirty="0" smtClean="0">
                <a:solidFill>
                  <a:schemeClr val="accent1"/>
                </a:solidFill>
              </a:rPr>
              <a:t>→ difícil comparação.</a:t>
            </a:r>
          </a:p>
          <a:p>
            <a:pPr algn="just"/>
            <a:r>
              <a:rPr lang="pt-BR" dirty="0" smtClean="0"/>
              <a:t>Evidências: </a:t>
            </a:r>
            <a:r>
              <a:rPr lang="pt-BR" dirty="0" smtClean="0">
                <a:solidFill>
                  <a:schemeClr val="accent1"/>
                </a:solidFill>
              </a:rPr>
              <a:t>Oscilação Sul </a:t>
            </a:r>
            <a:r>
              <a:rPr lang="pt-BR" dirty="0" smtClean="0"/>
              <a:t>→ </a:t>
            </a:r>
            <a:r>
              <a:rPr lang="pt-BR" dirty="0" err="1" smtClean="0"/>
              <a:t>Hildebrandsson</a:t>
            </a:r>
            <a:r>
              <a:rPr lang="pt-BR" dirty="0" smtClean="0"/>
              <a:t> (1897) </a:t>
            </a:r>
            <a:r>
              <a:rPr lang="pt-BR" dirty="0"/>
              <a:t>→ </a:t>
            </a:r>
            <a:r>
              <a:rPr lang="pt-BR" dirty="0" smtClean="0"/>
              <a:t> Walker e </a:t>
            </a:r>
            <a:r>
              <a:rPr lang="pt-BR" dirty="0" err="1" smtClean="0"/>
              <a:t>Bliss</a:t>
            </a:r>
            <a:r>
              <a:rPr lang="pt-BR" dirty="0" smtClean="0"/>
              <a:t> (1932).</a:t>
            </a:r>
          </a:p>
          <a:p>
            <a:pPr algn="just"/>
            <a:r>
              <a:rPr lang="pt-BR" dirty="0" smtClean="0"/>
              <a:t>4 padrões: Oscilação do Atlântico Norte (NAO), Oscilação do Pacífico Norte (NPO), gangorra </a:t>
            </a:r>
            <a:r>
              <a:rPr lang="pt-BR" dirty="0" err="1" smtClean="0"/>
              <a:t>zonalmente</a:t>
            </a:r>
            <a:r>
              <a:rPr lang="pt-BR" dirty="0" smtClean="0"/>
              <a:t> simétrica e padrão Pacífico/América do Norte (PNA).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512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2 Revisão da literatura</a:t>
            </a:r>
            <a:br>
              <a:rPr lang="pt-BR" dirty="0" smtClean="0"/>
            </a:br>
            <a:r>
              <a:rPr lang="pt-BR" dirty="0" smtClean="0"/>
              <a:t>2.1 North </a:t>
            </a:r>
            <a:r>
              <a:rPr lang="pt-BR" dirty="0" err="1" smtClean="0"/>
              <a:t>Atlantic</a:t>
            </a:r>
            <a:r>
              <a:rPr lang="pt-BR" dirty="0" smtClean="0"/>
              <a:t> </a:t>
            </a:r>
            <a:r>
              <a:rPr lang="pt-BR" dirty="0" err="1" smtClean="0"/>
              <a:t>Oscillation</a:t>
            </a:r>
            <a:r>
              <a:rPr lang="pt-BR" dirty="0" smtClean="0"/>
              <a:t> (NAO)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17698" t="22843" r="54685" b="50572"/>
          <a:stretch/>
        </p:blipFill>
        <p:spPr>
          <a:xfrm>
            <a:off x="2593416" y="2070636"/>
            <a:ext cx="4764503" cy="2578637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677334" y="4868214"/>
            <a:ext cx="88659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Figura 1: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Relações idealizadas entre anomalias de pressão e temperatura associadas com a NAO.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7972023" y="2730321"/>
            <a:ext cx="1197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Fase +</a:t>
            </a:r>
            <a:endParaRPr lang="pt-BR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47729" y="6094668"/>
            <a:ext cx="81008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Diferenças de temperatura: associadas a anomalias positivas de pressão no Pacífico Norte Central.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590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3 Dados e Metodologia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Dados mensais de altura geopotencial em 500 </a:t>
            </a:r>
            <a:r>
              <a:rPr lang="pt-BR" dirty="0" err="1" smtClean="0"/>
              <a:t>mb</a:t>
            </a:r>
            <a:r>
              <a:rPr lang="pt-BR" dirty="0" smtClean="0"/>
              <a:t> e </a:t>
            </a:r>
            <a:r>
              <a:rPr lang="pt-BR" dirty="0" err="1" smtClean="0"/>
              <a:t>pnmm</a:t>
            </a:r>
            <a:r>
              <a:rPr lang="pt-BR" dirty="0" smtClean="0"/>
              <a:t>.</a:t>
            </a:r>
          </a:p>
          <a:p>
            <a:r>
              <a:rPr lang="pt-BR" dirty="0" smtClean="0"/>
              <a:t>Período: 45 meses (DJF) de 15 invernos (1962-63 a 1979-77).</a:t>
            </a:r>
          </a:p>
          <a:p>
            <a:r>
              <a:rPr lang="pt-BR" dirty="0" smtClean="0"/>
              <a:t>Período de teste da reprodutibilidade dos padrões: 1949-50 a 1961-62 (13 invernos).</a:t>
            </a:r>
          </a:p>
          <a:p>
            <a:r>
              <a:rPr lang="pt-BR" dirty="0" smtClean="0"/>
              <a:t>Análises de correlação.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2528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4 Resultados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50165" t="22667" r="16973" b="23812"/>
          <a:stretch/>
        </p:blipFill>
        <p:spPr>
          <a:xfrm>
            <a:off x="850006" y="1481070"/>
            <a:ext cx="4275786" cy="3915178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677334" y="5821251"/>
            <a:ext cx="8881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Figura 3: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Correlações negativas mais intensas para: (a) </a:t>
            </a:r>
            <a:r>
              <a:rPr 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pnmm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; (b) altura geopotencial em 500 </a:t>
            </a:r>
            <a:r>
              <a:rPr 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mb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3958185" y="1036577"/>
            <a:ext cx="3477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Teleconectividade</a:t>
            </a:r>
            <a:endParaRPr lang="pt-BR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Elipse 7"/>
          <p:cNvSpPr/>
          <p:nvPr/>
        </p:nvSpPr>
        <p:spPr>
          <a:xfrm>
            <a:off x="3451538" y="3412901"/>
            <a:ext cx="347729" cy="34773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/>
          <p:cNvSpPr/>
          <p:nvPr/>
        </p:nvSpPr>
        <p:spPr>
          <a:xfrm>
            <a:off x="4428186" y="3759199"/>
            <a:ext cx="347729" cy="34773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 rot="959046">
            <a:off x="3855153" y="3438659"/>
            <a:ext cx="817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NAO</a:t>
            </a:r>
            <a:endParaRPr lang="pt-BR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Elipse 10"/>
          <p:cNvSpPr/>
          <p:nvPr/>
        </p:nvSpPr>
        <p:spPr>
          <a:xfrm>
            <a:off x="1581955" y="4119808"/>
            <a:ext cx="347729" cy="347730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lipse 11"/>
          <p:cNvSpPr/>
          <p:nvPr/>
        </p:nvSpPr>
        <p:spPr>
          <a:xfrm>
            <a:off x="2584357" y="3885839"/>
            <a:ext cx="347729" cy="347730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070C0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 rot="20026787">
            <a:off x="1806160" y="3779834"/>
            <a:ext cx="793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PNA</a:t>
            </a:r>
            <a:endParaRPr lang="pt-BR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Elipse 13"/>
          <p:cNvSpPr/>
          <p:nvPr/>
        </p:nvSpPr>
        <p:spPr>
          <a:xfrm>
            <a:off x="2318820" y="3141729"/>
            <a:ext cx="347729" cy="347730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Elipse 14"/>
          <p:cNvSpPr/>
          <p:nvPr/>
        </p:nvSpPr>
        <p:spPr>
          <a:xfrm>
            <a:off x="1209091" y="2830486"/>
            <a:ext cx="347729" cy="347730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CaixaDeTexto 15"/>
          <p:cNvSpPr txBox="1"/>
          <p:nvPr/>
        </p:nvSpPr>
        <p:spPr>
          <a:xfrm rot="959046">
            <a:off x="1665045" y="2884900"/>
            <a:ext cx="817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NPO</a:t>
            </a:r>
            <a:endParaRPr lang="pt-BR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5312555" y="1481070"/>
            <a:ext cx="4245853" cy="3915178"/>
            <a:chOff x="5312555" y="1481070"/>
            <a:chExt cx="4245853" cy="3915178"/>
          </a:xfrm>
        </p:grpSpPr>
        <p:pic>
          <p:nvPicPr>
            <p:cNvPr id="5" name="Imagem 4"/>
            <p:cNvPicPr>
              <a:picLocks noChangeAspect="1"/>
            </p:cNvPicPr>
            <p:nvPr/>
          </p:nvPicPr>
          <p:blipFill rotWithShape="1">
            <a:blip r:embed="rId3"/>
            <a:srcRect l="51155" t="30062" r="17071" b="17826"/>
            <a:stretch/>
          </p:blipFill>
          <p:spPr>
            <a:xfrm>
              <a:off x="5312555" y="1481070"/>
              <a:ext cx="4245853" cy="3915178"/>
            </a:xfrm>
            <a:prstGeom prst="rect">
              <a:avLst/>
            </a:prstGeom>
          </p:spPr>
        </p:pic>
        <p:sp>
          <p:nvSpPr>
            <p:cNvPr id="17" name="Elipse 16"/>
            <p:cNvSpPr/>
            <p:nvPr/>
          </p:nvSpPr>
          <p:spPr>
            <a:xfrm>
              <a:off x="8010659" y="3580326"/>
              <a:ext cx="360609" cy="360609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8" name="Elipse 17"/>
            <p:cNvSpPr/>
            <p:nvPr/>
          </p:nvSpPr>
          <p:spPr>
            <a:xfrm>
              <a:off x="8690903" y="3993117"/>
              <a:ext cx="360609" cy="360609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1" name="Elipse 20"/>
            <p:cNvSpPr/>
            <p:nvPr/>
          </p:nvSpPr>
          <p:spPr>
            <a:xfrm>
              <a:off x="7843233" y="2547629"/>
              <a:ext cx="360609" cy="360609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2" name="CaixaDeTexto 21"/>
            <p:cNvSpPr txBox="1"/>
            <p:nvPr/>
          </p:nvSpPr>
          <p:spPr>
            <a:xfrm>
              <a:off x="8280683" y="3175016"/>
              <a:ext cx="5905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EA</a:t>
              </a:r>
              <a:endParaRPr lang="pt-B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Elipse 22"/>
            <p:cNvSpPr/>
            <p:nvPr/>
          </p:nvSpPr>
          <p:spPr>
            <a:xfrm>
              <a:off x="5316006" y="3701960"/>
              <a:ext cx="347729" cy="347730"/>
            </a:xfrm>
            <a:prstGeom prst="ellipse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4" name="Elipse 23"/>
            <p:cNvSpPr/>
            <p:nvPr/>
          </p:nvSpPr>
          <p:spPr>
            <a:xfrm>
              <a:off x="6115634" y="3565711"/>
              <a:ext cx="347729" cy="347730"/>
            </a:xfrm>
            <a:prstGeom prst="ellipse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5" name="Elipse 24"/>
            <p:cNvSpPr/>
            <p:nvPr/>
          </p:nvSpPr>
          <p:spPr>
            <a:xfrm>
              <a:off x="6823519" y="3923760"/>
              <a:ext cx="347729" cy="347730"/>
            </a:xfrm>
            <a:prstGeom prst="ellipse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6" name="Elipse 25"/>
            <p:cNvSpPr/>
            <p:nvPr/>
          </p:nvSpPr>
          <p:spPr>
            <a:xfrm>
              <a:off x="7422602" y="4826667"/>
              <a:ext cx="347729" cy="347730"/>
            </a:xfrm>
            <a:prstGeom prst="ellipse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7" name="CaixaDeTexto 26"/>
            <p:cNvSpPr txBox="1"/>
            <p:nvPr/>
          </p:nvSpPr>
          <p:spPr>
            <a:xfrm rot="20026787">
              <a:off x="5718692" y="3912958"/>
              <a:ext cx="7938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PNA</a:t>
              </a:r>
              <a:endParaRPr lang="pt-BR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Elipse 27"/>
            <p:cNvSpPr/>
            <p:nvPr/>
          </p:nvSpPr>
          <p:spPr>
            <a:xfrm>
              <a:off x="5723524" y="2700146"/>
              <a:ext cx="347729" cy="347730"/>
            </a:xfrm>
            <a:prstGeom prst="ellipse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9" name="Elipse 28"/>
            <p:cNvSpPr/>
            <p:nvPr/>
          </p:nvSpPr>
          <p:spPr>
            <a:xfrm>
              <a:off x="6553323" y="2985021"/>
              <a:ext cx="347729" cy="347730"/>
            </a:xfrm>
            <a:prstGeom prst="ellipse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0" name="CaixaDeTexto 29"/>
            <p:cNvSpPr txBox="1"/>
            <p:nvPr/>
          </p:nvSpPr>
          <p:spPr>
            <a:xfrm rot="959046">
              <a:off x="5991934" y="3023975"/>
              <a:ext cx="8177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 smtClean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WP</a:t>
              </a:r>
              <a:endParaRPr lang="pt-BR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Elipse 30"/>
            <p:cNvSpPr/>
            <p:nvPr/>
          </p:nvSpPr>
          <p:spPr>
            <a:xfrm>
              <a:off x="7787996" y="3902364"/>
              <a:ext cx="347729" cy="347730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2" name="Elipse 31"/>
            <p:cNvSpPr/>
            <p:nvPr/>
          </p:nvSpPr>
          <p:spPr>
            <a:xfrm>
              <a:off x="8275749" y="4454113"/>
              <a:ext cx="347729" cy="347730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3" name="CaixaDeTexto 32"/>
            <p:cNvSpPr txBox="1"/>
            <p:nvPr/>
          </p:nvSpPr>
          <p:spPr>
            <a:xfrm rot="959046">
              <a:off x="7647000" y="4285632"/>
              <a:ext cx="8177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WA</a:t>
              </a:r>
              <a:endParaRPr lang="pt-BR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3439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5457" y="144407"/>
            <a:ext cx="10515600" cy="1325563"/>
          </a:xfrm>
        </p:spPr>
        <p:txBody>
          <a:bodyPr>
            <a:normAutofit/>
          </a:bodyPr>
          <a:lstStyle/>
          <a:p>
            <a:r>
              <a:rPr lang="pt-BR" sz="40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4.1 NAO</a:t>
            </a:r>
            <a:endParaRPr lang="pt-BR" sz="40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/>
          <a:srcRect l="16312" t="28830" r="53399" b="16946"/>
          <a:stretch/>
        </p:blipFill>
        <p:spPr>
          <a:xfrm>
            <a:off x="6576429" y="1689424"/>
            <a:ext cx="4195379" cy="422280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/>
          <a:srcRect l="15917" t="17209" r="52804" b="25044"/>
          <a:stretch/>
        </p:blipFill>
        <p:spPr>
          <a:xfrm>
            <a:off x="1783533" y="1639247"/>
            <a:ext cx="4069724" cy="4224270"/>
          </a:xfrm>
          <a:prstGeom prst="rect">
            <a:avLst/>
          </a:prstGeom>
        </p:spPr>
      </p:pic>
      <p:sp>
        <p:nvSpPr>
          <p:cNvPr id="6" name="Elipse 5"/>
          <p:cNvSpPr/>
          <p:nvPr/>
        </p:nvSpPr>
        <p:spPr>
          <a:xfrm>
            <a:off x="2998641" y="3750647"/>
            <a:ext cx="592428" cy="91335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lipse 6"/>
          <p:cNvSpPr/>
          <p:nvPr/>
        </p:nvSpPr>
        <p:spPr>
          <a:xfrm>
            <a:off x="3846499" y="4277637"/>
            <a:ext cx="592428" cy="6160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lipse 7"/>
          <p:cNvSpPr/>
          <p:nvPr/>
        </p:nvSpPr>
        <p:spPr>
          <a:xfrm>
            <a:off x="2204565" y="3904150"/>
            <a:ext cx="592428" cy="62407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735921" y="1300693"/>
            <a:ext cx="55507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Dipolo de temperatura entre Groelândia e Escandinávia</a:t>
            </a:r>
            <a:endParaRPr lang="pt-BR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6358471" y="1300693"/>
            <a:ext cx="53622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Dipolo de pressão entre Islândia e Atlântico Norte</a:t>
            </a:r>
            <a:endParaRPr lang="pt-BR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595457" y="6013622"/>
            <a:ext cx="112402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Figura 4: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Correlação entre a diferença de pressão em (65°N, 20°W) e (30°N, 20°W) e (a) espessura da camada de 1000-500 </a:t>
            </a:r>
            <a:r>
              <a:rPr 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mb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e (b) altura geopotencial em 500 </a:t>
            </a:r>
            <a:r>
              <a:rPr 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mb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507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5457" y="144407"/>
            <a:ext cx="10515600" cy="1325563"/>
          </a:xfrm>
        </p:spPr>
        <p:txBody>
          <a:bodyPr>
            <a:normAutofit/>
          </a:bodyPr>
          <a:lstStyle/>
          <a:p>
            <a:r>
              <a:rPr lang="pt-BR" sz="40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4.2 The </a:t>
            </a:r>
            <a:r>
              <a:rPr lang="pt-BR" sz="4000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eastern</a:t>
            </a:r>
            <a:r>
              <a:rPr lang="pt-BR" sz="40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Atlantic</a:t>
            </a:r>
            <a:r>
              <a:rPr lang="pt-BR" sz="40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pattern</a:t>
            </a:r>
            <a:endParaRPr lang="pt-BR" sz="40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595457" y="6013622"/>
            <a:ext cx="112402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Figura 4b: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Correlação entre a diferença de pressão em (65°N, 20°W) e (30°N, 20°W) e altura geopotencial em 500 </a:t>
            </a:r>
            <a:r>
              <a:rPr 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mb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2"/>
          <a:srcRect l="51155" t="30062" r="17071" b="17826"/>
          <a:stretch/>
        </p:blipFill>
        <p:spPr>
          <a:xfrm>
            <a:off x="3627299" y="1469970"/>
            <a:ext cx="4245853" cy="3915178"/>
          </a:xfrm>
          <a:prstGeom prst="rect">
            <a:avLst/>
          </a:prstGeom>
        </p:spPr>
      </p:pic>
      <p:sp>
        <p:nvSpPr>
          <p:cNvPr id="3" name="Elipse 2"/>
          <p:cNvSpPr/>
          <p:nvPr/>
        </p:nvSpPr>
        <p:spPr>
          <a:xfrm>
            <a:off x="6297769" y="3567449"/>
            <a:ext cx="360609" cy="36060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Elipse 12"/>
          <p:cNvSpPr/>
          <p:nvPr/>
        </p:nvSpPr>
        <p:spPr>
          <a:xfrm>
            <a:off x="7016845" y="3951671"/>
            <a:ext cx="360609" cy="36060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6033562" y="3558726"/>
            <a:ext cx="360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6735653" y="4072519"/>
            <a:ext cx="360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pt-BR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8770513" y="1918952"/>
            <a:ext cx="26659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1: sudoeste das Ilhas Canárias.</a:t>
            </a:r>
          </a:p>
          <a:p>
            <a:pPr algn="just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2: Grã-Bretanha.</a:t>
            </a:r>
          </a:p>
          <a:p>
            <a:pPr algn="just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3: Mar Negro.</a:t>
            </a:r>
          </a:p>
        </p:txBody>
      </p:sp>
      <p:sp>
        <p:nvSpPr>
          <p:cNvPr id="17" name="Elipse 16"/>
          <p:cNvSpPr/>
          <p:nvPr/>
        </p:nvSpPr>
        <p:spPr>
          <a:xfrm>
            <a:off x="6213866" y="2526154"/>
            <a:ext cx="360609" cy="36060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CaixaDeTexto 17"/>
          <p:cNvSpPr txBox="1"/>
          <p:nvPr/>
        </p:nvSpPr>
        <p:spPr>
          <a:xfrm>
            <a:off x="5949659" y="2517431"/>
            <a:ext cx="360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pt-BR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38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ado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1667</TotalTime>
  <Words>923</Words>
  <Application>Microsoft Office PowerPoint</Application>
  <PresentationFormat>Widescreen</PresentationFormat>
  <Paragraphs>119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22</vt:i4>
      </vt:variant>
    </vt:vector>
  </HeadingPairs>
  <TitlesOfParts>
    <vt:vector size="30" baseType="lpstr">
      <vt:lpstr>Arial</vt:lpstr>
      <vt:lpstr>Calibri</vt:lpstr>
      <vt:lpstr>Calibri Light</vt:lpstr>
      <vt:lpstr>Cambria Math</vt:lpstr>
      <vt:lpstr>Trebuchet MS</vt:lpstr>
      <vt:lpstr>Wingdings 3</vt:lpstr>
      <vt:lpstr>Facetado</vt:lpstr>
      <vt:lpstr>Tema do Office</vt:lpstr>
      <vt:lpstr>Teleconnections in the Geopotential Height Field during the Northern Hemisphere Winter</vt:lpstr>
      <vt:lpstr>Apresentação</vt:lpstr>
      <vt:lpstr>1 Introdução</vt:lpstr>
      <vt:lpstr>2 Revisão da literatura</vt:lpstr>
      <vt:lpstr>2 Revisão da literatura 2.1 North Atlantic Oscillation (NAO)</vt:lpstr>
      <vt:lpstr>3 Dados e Metodologia</vt:lpstr>
      <vt:lpstr>4 Resultados</vt:lpstr>
      <vt:lpstr>4.1 NAO</vt:lpstr>
      <vt:lpstr>4.2 The eastern Atlantic pattern</vt:lpstr>
      <vt:lpstr>4.2 The eastern Atlantic pattern</vt:lpstr>
      <vt:lpstr>4.2 The eastern Atlantic pattern</vt:lpstr>
      <vt:lpstr>4.3 The Pacific/North American pattern</vt:lpstr>
      <vt:lpstr>4.3 The Pacific/North American pattern</vt:lpstr>
      <vt:lpstr>4.3 The Pacific/North American pattern</vt:lpstr>
      <vt:lpstr>4.4 The western Atlantic pattern and western Pacific pattern</vt:lpstr>
      <vt:lpstr>4.4 The western Atlantic pattern and western Pacific pattern</vt:lpstr>
      <vt:lpstr>Resumo</vt:lpstr>
      <vt:lpstr>4.5 Reprodutibilidade dos padrões</vt:lpstr>
      <vt:lpstr>4.5 Reprodutibilidade dos padrões</vt:lpstr>
      <vt:lpstr>5 Conclusões </vt:lpstr>
      <vt:lpstr>Referência</vt:lpstr>
      <vt:lpstr>Obrigada pela atenção!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forcing of stationary wave motion by tropical diabatic heating</dc:title>
  <dc:creator>Camila Sapucci</dc:creator>
  <cp:lastModifiedBy>Camila Sapucci</cp:lastModifiedBy>
  <cp:revision>72</cp:revision>
  <dcterms:created xsi:type="dcterms:W3CDTF">2019-08-12T18:49:57Z</dcterms:created>
  <dcterms:modified xsi:type="dcterms:W3CDTF">2019-08-20T18:27:52Z</dcterms:modified>
</cp:coreProperties>
</file>