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70" r:id="rId10"/>
    <p:sldId id="271" r:id="rId11"/>
    <p:sldId id="273" r:id="rId12"/>
    <p:sldId id="274" r:id="rId13"/>
    <p:sldId id="272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6" r:id="rId22"/>
    <p:sldId id="285" r:id="rId23"/>
    <p:sldId id="279" r:id="rId24"/>
    <p:sldId id="289" r:id="rId25"/>
    <p:sldId id="291" r:id="rId26"/>
    <p:sldId id="290" r:id="rId27"/>
    <p:sldId id="292" r:id="rId28"/>
    <p:sldId id="293" r:id="rId29"/>
    <p:sldId id="294" r:id="rId30"/>
    <p:sldId id="306" r:id="rId31"/>
    <p:sldId id="300" r:id="rId32"/>
    <p:sldId id="299" r:id="rId33"/>
    <p:sldId id="298" r:id="rId34"/>
    <p:sldId id="297" r:id="rId35"/>
    <p:sldId id="296" r:id="rId36"/>
    <p:sldId id="303" r:id="rId37"/>
    <p:sldId id="302" r:id="rId38"/>
    <p:sldId id="301" r:id="rId39"/>
    <p:sldId id="309" r:id="rId40"/>
    <p:sldId id="316" r:id="rId41"/>
    <p:sldId id="307" r:id="rId42"/>
    <p:sldId id="310" r:id="rId43"/>
    <p:sldId id="311" r:id="rId44"/>
    <p:sldId id="312" r:id="rId45"/>
    <p:sldId id="313" r:id="rId46"/>
    <p:sldId id="314" r:id="rId47"/>
    <p:sldId id="317" r:id="rId48"/>
    <p:sldId id="318" r:id="rId49"/>
    <p:sldId id="319" r:id="rId50"/>
    <p:sldId id="315" r:id="rId51"/>
    <p:sldId id="321" r:id="rId52"/>
    <p:sldId id="320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2D45-B671-41F3-BE3D-7CCC29F3530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4D72-4441-4878-9CA6-74D096F09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01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2D45-B671-41F3-BE3D-7CCC29F3530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4D72-4441-4878-9CA6-74D096F09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28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2D45-B671-41F3-BE3D-7CCC29F3530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4D72-4441-4878-9CA6-74D096F09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27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2D45-B671-41F3-BE3D-7CCC29F3530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4D72-4441-4878-9CA6-74D096F09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24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2D45-B671-41F3-BE3D-7CCC29F3530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4D72-4441-4878-9CA6-74D096F09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35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2D45-B671-41F3-BE3D-7CCC29F3530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4D72-4441-4878-9CA6-74D096F09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91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2D45-B671-41F3-BE3D-7CCC29F3530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4D72-4441-4878-9CA6-74D096F09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09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2D45-B671-41F3-BE3D-7CCC29F3530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4D72-4441-4878-9CA6-74D096F09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10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2D45-B671-41F3-BE3D-7CCC29F3530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4D72-4441-4878-9CA6-74D096F09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8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2D45-B671-41F3-BE3D-7CCC29F3530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4D72-4441-4878-9CA6-74D096F09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1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2D45-B671-41F3-BE3D-7CCC29F3530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4D72-4441-4878-9CA6-74D096F09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78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D2D45-B671-41F3-BE3D-7CCC29F3530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4D72-4441-4878-9CA6-74D096F09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91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" y="1375448"/>
            <a:ext cx="11908091" cy="375376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72" y="2581639"/>
            <a:ext cx="5814564" cy="39627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90426" y="5541264"/>
            <a:ext cx="662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Teleconexões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Extratropicais Ondulatórias no Hemisfério Sul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1046" y="-2661349"/>
            <a:ext cx="6302018" cy="11989209"/>
          </a:xfrm>
        </p:spPr>
      </p:pic>
    </p:spTree>
    <p:extLst>
      <p:ext uri="{BB962C8B-B14F-4D97-AF65-F5344CB8AC3E}">
        <p14:creationId xmlns:p14="http://schemas.microsoft.com/office/powerpoint/2010/main" val="39570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1050" y="-2661349"/>
            <a:ext cx="6302018" cy="11989209"/>
          </a:xfrm>
        </p:spPr>
      </p:pic>
      <p:sp>
        <p:nvSpPr>
          <p:cNvPr id="2" name="CaixaDeTexto 1"/>
          <p:cNvSpPr txBox="1"/>
          <p:nvPr/>
        </p:nvSpPr>
        <p:spPr>
          <a:xfrm>
            <a:off x="3648456" y="3232671"/>
            <a:ext cx="859536" cy="1161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886200" y="740664"/>
            <a:ext cx="113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Easterlies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863842" y="612648"/>
            <a:ext cx="1234438" cy="758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 rot="3768102">
            <a:off x="6475091" y="3363443"/>
            <a:ext cx="1928734" cy="758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4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1052" y="-2661349"/>
            <a:ext cx="6302018" cy="11989209"/>
          </a:xfrm>
        </p:spPr>
      </p:pic>
      <p:sp>
        <p:nvSpPr>
          <p:cNvPr id="3" name="Elipse 2"/>
          <p:cNvSpPr/>
          <p:nvPr/>
        </p:nvSpPr>
        <p:spPr>
          <a:xfrm>
            <a:off x="1563626" y="1316736"/>
            <a:ext cx="2404870" cy="758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 rot="1912688">
            <a:off x="1314348" y="3499847"/>
            <a:ext cx="2138406" cy="8070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694415" y="1472483"/>
            <a:ext cx="579124" cy="4474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 rot="18986828">
            <a:off x="9411556" y="3559394"/>
            <a:ext cx="1307384" cy="6879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726679" y="1851959"/>
            <a:ext cx="492251" cy="370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 rot="1400128">
            <a:off x="8306779" y="4035891"/>
            <a:ext cx="1013464" cy="382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819535" y="3419856"/>
            <a:ext cx="492251" cy="5682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 rot="18388547">
            <a:off x="3051692" y="3545556"/>
            <a:ext cx="2138406" cy="8070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5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6051" y="-2498931"/>
            <a:ext cx="6338481" cy="11848407"/>
          </a:xfrm>
        </p:spPr>
      </p:pic>
    </p:spTree>
    <p:extLst>
      <p:ext uri="{BB962C8B-B14F-4D97-AF65-F5344CB8AC3E}">
        <p14:creationId xmlns:p14="http://schemas.microsoft.com/office/powerpoint/2010/main" val="5656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6051" y="-2498931"/>
            <a:ext cx="6338481" cy="11848407"/>
          </a:xfrm>
        </p:spPr>
      </p:pic>
      <p:sp>
        <p:nvSpPr>
          <p:cNvPr id="3" name="Elipse 2"/>
          <p:cNvSpPr/>
          <p:nvPr/>
        </p:nvSpPr>
        <p:spPr>
          <a:xfrm>
            <a:off x="2036724" y="3627863"/>
            <a:ext cx="2138406" cy="14379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7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6852" y="-2600155"/>
            <a:ext cx="5885834" cy="1167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6852" y="-2600155"/>
            <a:ext cx="5885834" cy="1167717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 rot="19503197">
            <a:off x="2548788" y="3447287"/>
            <a:ext cx="2138406" cy="813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 rot="2341983">
            <a:off x="2888310" y="2420855"/>
            <a:ext cx="1221618" cy="596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8275320" y="2194971"/>
            <a:ext cx="1596522" cy="1426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0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Conceitos</a:t>
            </a:r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Propagação de Ondas de </a:t>
            </a:r>
            <a:r>
              <a:rPr lang="pt-BR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Rossby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27048"/>
            <a:ext cx="11247120" cy="495604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foco deste estudo é na propagação da energia das ondas em 200hPa, usando conceitos desenvolvidos para fluxos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barotrópicos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interpretar as observações.</a:t>
            </a: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Estudos “recentes” incluem variações longitudinais no estado básico.</a:t>
            </a:r>
          </a:p>
        </p:txBody>
      </p:sp>
    </p:spTree>
    <p:extLst>
      <p:ext uri="{BB962C8B-B14F-4D97-AF65-F5344CB8AC3E}">
        <p14:creationId xmlns:p14="http://schemas.microsoft.com/office/powerpoint/2010/main" val="13346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Conceitos</a:t>
            </a:r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Propagação de Ondas de </a:t>
            </a:r>
            <a:r>
              <a:rPr lang="pt-BR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Rossby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27048"/>
            <a:ext cx="11247120" cy="4956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Usa-se a equação da vorticidade linearizada para um vento zonal que varia meridional e </a:t>
            </a: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zonalmente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51" y="2098522"/>
            <a:ext cx="3718882" cy="5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Conceitos</a:t>
            </a:r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Propagação de Ondas de </a:t>
            </a:r>
            <a:r>
              <a:rPr lang="pt-BR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Rossby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27048"/>
            <a:ext cx="11247120" cy="4956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Usa-se a equação da vorticidade linearizada para um vento zonal que varia meridional e </a:t>
            </a: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zonalmente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Assume-se função de corrente, substitui em (1) :</a:t>
            </a:r>
          </a:p>
          <a:p>
            <a:pPr algn="just"/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51" y="2098522"/>
            <a:ext cx="3718882" cy="5944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4" y="2211905"/>
            <a:ext cx="4887667" cy="44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432" y="1690688"/>
            <a:ext cx="11375136" cy="4639183"/>
          </a:xfrm>
        </p:spPr>
        <p:txBody>
          <a:bodyPr>
            <a:noAutofit/>
          </a:bodyPr>
          <a:lstStyle/>
          <a:p>
            <a:pPr algn="just"/>
            <a:r>
              <a:rPr lang="pt-B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nvestigações de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teleconexões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baixa frequência feitas para o Hemisfério Sul (HS) usaram médias mensais ou filtros passa-baixa. </a:t>
            </a:r>
          </a:p>
          <a:p>
            <a:pPr algn="just"/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Enquanto vários padrões foram identificados, uma comparação entre eles é difícil devido às diferenças nas técnicas, conjuntos e processamento de dados. </a:t>
            </a:r>
          </a:p>
          <a:p>
            <a:pPr algn="just"/>
            <a:endParaRPr lang="pt-BR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Conceitos</a:t>
            </a:r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Propagação de Ondas de </a:t>
            </a:r>
            <a:r>
              <a:rPr lang="pt-BR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Rossby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27048"/>
            <a:ext cx="11247120" cy="4956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Usa-se a equação da vorticidade linearizada para um vento zonal que varia meridional e </a:t>
            </a: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zonalmente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Assume-se função de corrente, substitui em (1) :</a:t>
            </a:r>
          </a:p>
          <a:p>
            <a:pPr algn="just"/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51" y="2098522"/>
            <a:ext cx="3718882" cy="5944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4" y="2211905"/>
            <a:ext cx="4887667" cy="44248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57200" y="413428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índice de refração </a:t>
            </a:r>
            <a:r>
              <a:rPr lang="pt-BR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precisa ser real para que haja propagação meridional das perturbações. </a:t>
            </a:r>
          </a:p>
          <a:p>
            <a:pPr algn="just"/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ventos de leste ou ventos fracos de oeste, o</a:t>
            </a:r>
            <a:r>
              <a:rPr lang="pt-BR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fica imaginário e não permite a propagação.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0148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Conceitos</a:t>
            </a:r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Propagação de Ondas de </a:t>
            </a:r>
            <a:r>
              <a:rPr lang="pt-BR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Rossby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734" y="1389888"/>
            <a:ext cx="11910052" cy="4956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Karoly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Hoskins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(1982) mostraram que a atividade de onda é refratada em direção ao maior gradiente do índice de refração positivo e longe das regiões de índice negativo ou muito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pequeno.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0148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Conceitos</a:t>
            </a:r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Propagação de Ondas de </a:t>
            </a:r>
            <a:r>
              <a:rPr lang="pt-BR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Rossby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734" y="1389888"/>
            <a:ext cx="11910052" cy="4956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Karoly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Hoskins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(1982) mostraram que a atividade de onda é refratada em direção ao maior gradiente do índice de refração e longe das regiões de índice negativo ou muito pequeno.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5622" y="1400254"/>
            <a:ext cx="3210399" cy="5510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4040" y="993164"/>
            <a:ext cx="3164767" cy="62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1" y="307720"/>
            <a:ext cx="6031815" cy="605650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26" y="1840844"/>
            <a:ext cx="5624047" cy="34140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660273" y="123054"/>
            <a:ext cx="487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Dependência latitudinal do número de onda neutro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60273" y="740664"/>
            <a:ext cx="461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K&gt;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ondas se dispersam</a:t>
            </a:r>
          </a:p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K&lt;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ondas se propagam meridionalmente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93776" y="1572768"/>
            <a:ext cx="2569464" cy="393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566160" y="1133856"/>
            <a:ext cx="813816" cy="1481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91312" y="4032504"/>
            <a:ext cx="1036320" cy="1036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566160" y="5376672"/>
            <a:ext cx="1036320" cy="734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9662160" y="2414015"/>
            <a:ext cx="2042160" cy="420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919746" y="5420864"/>
            <a:ext cx="4614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170°E – Pacífico Central</a:t>
            </a:r>
          </a:p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90°W – Ásia e Índico</a:t>
            </a:r>
          </a:p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30ºw -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frica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125"/>
            <a:ext cx="11052048" cy="81445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numéricos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609344"/>
            <a:ext cx="11676888" cy="534924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modelo baseado nas equações de água-rasa com o esquema de Arakawa e Lamb (1981) é usado para avaliar a sensibilidade da propagação das ondas num fluxo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background,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 profundidade de 10 km.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125"/>
            <a:ext cx="11052048" cy="81445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numéricos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609344"/>
            <a:ext cx="11676888" cy="534924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modelo baseado nas equações de água-rasa com o esquema de Arakawa e Lamb (1981) é usado para avaliar a sensibilidade da propagação das ondas num fluxo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background,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 profundidade de 10 km.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principal objetivo destes experimentos é avaliar o caminho da dispersão de energia em função do gradiente latitudinal de 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vorticidade absoluta no HS.</a:t>
            </a:r>
          </a:p>
        </p:txBody>
      </p:sp>
    </p:spTree>
    <p:extLst>
      <p:ext uri="{BB962C8B-B14F-4D97-AF65-F5344CB8AC3E}">
        <p14:creationId xmlns:p14="http://schemas.microsoft.com/office/powerpoint/2010/main" val="19037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125"/>
            <a:ext cx="11052048" cy="81445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numéricos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609344"/>
            <a:ext cx="11676888" cy="534924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modelo baseado nas equações de água-rasa com o esquema de Arakawa e Lamb (1981) é usado para avaliar a sensibilidade da propagação das ondas num fluxo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background,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 profundidade de 10 km.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principal objetivo destes experimentos é avaliar o caminho da dispersão de energia em função do gradiente latitudinal de 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vorticidade absoluta no HS.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pontos das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foram definidas conforme gradiente latitudinal de 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vorticidade absoluta.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125"/>
            <a:ext cx="11052048" cy="81445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numéricos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408176"/>
            <a:ext cx="11676888" cy="534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Duas rodadas de experimentos são feitas para estudar a resposta estacionária e não-estacionária das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ficaram melhor evidenciadas no campo de função de corrente do que no campo de altura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125"/>
            <a:ext cx="11052048" cy="81445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numéricos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408176"/>
            <a:ext cx="11676888" cy="534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Duas rodadas de experimentos são feitas para estudar a resposta estacionária e não-estacionária das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ficaram melhor evidenciadas no campo de função de corrente do que no campo de altura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Anomalias (-) de Função de corrente  - Anomalias (+) de Altura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(Cristas)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Anomalias (+) de Função de corrente  - Anomalias (-) de Altura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(Cavados)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125"/>
            <a:ext cx="11052048" cy="81445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numéricos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408176"/>
            <a:ext cx="11676888" cy="534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Duas rodadas de experimentos são feitas para estudar a resposta estacionária e não-estacionária das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ficaram melhor evidenciadas no campo de função de corrente do que no campo de altura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Anomalias (-) de Função de corrente  - Anomalias (+) de Altura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(Cristas)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Anomalias (+) de Função de corrente  - Anomalias (-) de Altura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(Cavados)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média zonal da função de corrente foi subtraída do campo total para identificar a resposta das ondas/perturbações/anomalias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432" y="1690688"/>
            <a:ext cx="11375136" cy="4639183"/>
          </a:xfrm>
        </p:spPr>
        <p:txBody>
          <a:bodyPr>
            <a:noAutofit/>
          </a:bodyPr>
          <a:lstStyle/>
          <a:p>
            <a:pPr algn="just"/>
            <a:r>
              <a:rPr lang="pt-B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nvestigações de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teleconexões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baixa frequência feitas para o Hemisfério Sul (HS) usaram médias mensais ou filtros passa-baixa. </a:t>
            </a:r>
          </a:p>
          <a:p>
            <a:pPr algn="just"/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Enquanto vários padrões foram identificados, uma comparação entre eles é difícil devido às diferenças nas técnicas, conjuntos e processamento de dados. </a:t>
            </a:r>
          </a:p>
          <a:p>
            <a:pPr algn="just"/>
            <a:endParaRPr lang="pt-BR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Entretanto, os modos mais proeminentes encontrados nessa escala de tempo são: </a:t>
            </a:r>
          </a:p>
          <a:p>
            <a:pPr marL="0" indent="0" algn="just">
              <a:buNone/>
            </a:pPr>
            <a:r>
              <a:rPr lang="pt-B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Um padrão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zonalmente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simétrico com uma mudança no sinal das anomalias aproximadamente em 60ºS;</a:t>
            </a:r>
          </a:p>
          <a:p>
            <a:pPr marL="0" indent="0" algn="just">
              <a:buNone/>
            </a:pP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Uma onda zonal com número de onda 3 em latitudes médias a altas.</a:t>
            </a:r>
            <a:endParaRPr lang="pt-B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125"/>
            <a:ext cx="11052048" cy="81445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numéricos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892808"/>
            <a:ext cx="11676888" cy="4864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esposta não estacionária: é obtida permitindo que o forçamento varie no tempo, modulada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senoidalmente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 períodos de 10, 20 ou 30 dias. 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esposta estacionária: o forçamento é feito para se desenvolver do dia 50 ao dia 60, seguindo uma evolução de sen^2 e a partir desse momento tem a altura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máxima até o final da integração.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904220" y="0"/>
            <a:ext cx="1287780" cy="367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92" y="3593593"/>
            <a:ext cx="6769608" cy="32644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86384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Não-Estacionário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463784" y="3566162"/>
            <a:ext cx="1728216" cy="247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48" y="1"/>
            <a:ext cx="3026664" cy="6042639"/>
          </a:xfrm>
        </p:spPr>
      </p:pic>
      <p:sp>
        <p:nvSpPr>
          <p:cNvPr id="8" name="CaixaDeTexto 7"/>
          <p:cNvSpPr txBox="1"/>
          <p:nvPr/>
        </p:nvSpPr>
        <p:spPr>
          <a:xfrm>
            <a:off x="237744" y="1051560"/>
            <a:ext cx="8229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30 dias, acima da região do gradiente de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vort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absoluta negativa em 35ºS, 60°E no inverno;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904220" y="0"/>
            <a:ext cx="1287780" cy="367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92" y="3593593"/>
            <a:ext cx="6769608" cy="32644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86384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Não-Estacionário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463784" y="3566162"/>
            <a:ext cx="1728216" cy="247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48" y="1"/>
            <a:ext cx="3026664" cy="6042639"/>
          </a:xfrm>
        </p:spPr>
      </p:pic>
      <p:sp>
        <p:nvSpPr>
          <p:cNvPr id="8" name="CaixaDeTexto 7"/>
          <p:cNvSpPr txBox="1"/>
          <p:nvPr/>
        </p:nvSpPr>
        <p:spPr>
          <a:xfrm>
            <a:off x="237744" y="1051560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30 dias, acima da região do gradiente de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vort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absoluta negativa em 35ºS, 60°E no inverno;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Centro positivo corrente abaixo da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negativo no oeste da Austrália;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904220" y="0"/>
            <a:ext cx="1287780" cy="367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92" y="3593593"/>
            <a:ext cx="6769608" cy="32644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86384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Não-Estacionário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463784" y="3566162"/>
            <a:ext cx="1728216" cy="247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48" y="1"/>
            <a:ext cx="3026664" cy="6042639"/>
          </a:xfrm>
        </p:spPr>
      </p:pic>
      <p:sp>
        <p:nvSpPr>
          <p:cNvPr id="8" name="CaixaDeTexto 7"/>
          <p:cNvSpPr txBox="1"/>
          <p:nvPr/>
        </p:nvSpPr>
        <p:spPr>
          <a:xfrm>
            <a:off x="237744" y="105156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30 dias, acima da região do gradiente de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vort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absoluta negativa em 35ºS, 60°E no inverno;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Centro positivo corrente abaixo da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negativo no oeste da Austrália;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Perturbação se propaga pela Austrália, formando um centro positivo na costa leste. Centro migrou pra o sul e um segundo trem de ondas se torna aparente em ~60ºS;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904220" y="0"/>
            <a:ext cx="1287780" cy="367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92" y="3593593"/>
            <a:ext cx="6769608" cy="32644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86384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Não-Estacionário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463784" y="3566162"/>
            <a:ext cx="1728216" cy="247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48" y="1"/>
            <a:ext cx="3026664" cy="6042639"/>
          </a:xfrm>
        </p:spPr>
      </p:pic>
      <p:sp>
        <p:nvSpPr>
          <p:cNvPr id="8" name="CaixaDeTexto 7"/>
          <p:cNvSpPr txBox="1"/>
          <p:nvPr/>
        </p:nvSpPr>
        <p:spPr>
          <a:xfrm>
            <a:off x="237744" y="1051560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30 dias, acima da região do gradiente de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vort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absoluta negativa em 35ºS, 60°E no inverno;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Centro positivo corrente abaixo da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negativo no oeste da Austrália;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Perturbação se propaga pela Austrália, formando um centro positivo na costa leste. Centro migrou para o sul e um segundo trem de ondas se torna aparente em ~60ºS;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o trem de ondas “equatorial” desaparece, </a:t>
            </a:r>
          </a:p>
          <a:p>
            <a:pPr algn="just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os outros permanecem, com um leve</a:t>
            </a:r>
          </a:p>
          <a:p>
            <a:pPr algn="just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movimento dos centros se dispersando para leste.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86384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Estacionário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2608" y="1088136"/>
            <a:ext cx="11713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 as anomalias de função de corrente para o inverno e para o verão para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forçantes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localizadas em: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35ºS, 60ºE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60ºS, 160ºE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40ºS, 105ºW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50ºS, 50ºW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86384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Estacionário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2608" y="1088136"/>
            <a:ext cx="11713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 as anomalias de função de corrente para o inverno e para o verão para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forçantes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localizadas em: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35ºS, 60ºE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60ºS, 160ºE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40ºS, 105ºW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50ºS, 50ºW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resultados:</a:t>
            </a:r>
          </a:p>
          <a:p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rens de ondas de inverno tendem a ser orientados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zonalmente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exceto aqueles na região da Austrália e próximos à África do Sul.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86384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Estacionário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2608" y="1088136"/>
            <a:ext cx="11713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 as anomalias de função de corrente para o inverno e para o verão para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forçantes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localizadas em: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35ºS, 60ºE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60ºS, 160ºE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40ºS, 105ºW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50ºS, 50ºW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resultados:</a:t>
            </a:r>
          </a:p>
          <a:p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rens de ondas de inverno tendem a ser orientados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zonalmente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exceto aqueles na região da Austrália e próximos à África do Sul.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o verão, todos os trens de ondas têm orientação mais meridional e tendem a ser mais regionais do que os observados no inverno.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86384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Estacionário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2608" y="1088136"/>
            <a:ext cx="117134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 as anomalias de função de corrente para o inverno e para o verão para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forçantes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localizadas em: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35ºS, 60ºE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60ºS, 160ºE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40ºS, 105ºW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50ºS, 50ºW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resultados:</a:t>
            </a:r>
          </a:p>
          <a:p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rens de ondas de inverno tendem a ser orientados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zonalmente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exceto aqueles na região da Austrália e próximos à África do Sul.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o verão, todos os trens de ondas têm orientação mais meridional e tendem a ser mais regionais do que os observados no inverno.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Estes resultados são consistentes em grande parte com aqueles antecipados pela teoria linear com base no fluxo de background observado.</a:t>
            </a: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205157"/>
            <a:ext cx="7882128" cy="82296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Padrões observados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160" y="1313560"/>
            <a:ext cx="11113008" cy="508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Mapas de </a:t>
            </a: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teleconectividade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fluxo de atividade de onda e de composição de anomalias de função de corrente são feitos para 4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regiões: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Região da Austrália</a:t>
            </a:r>
          </a:p>
          <a:p>
            <a:pPr marL="457200" indent="-457200">
              <a:buAutoNum type="alphaLcParenR"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Zelândia</a:t>
            </a:r>
          </a:p>
          <a:p>
            <a:pPr marL="457200" indent="-457200">
              <a:buAutoNum type="alphaLcParenR"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do Sul</a:t>
            </a:r>
          </a:p>
          <a:p>
            <a:pPr marL="457200" indent="-457200">
              <a:buAutoNum type="alphaLcParenR"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Oceano Atlântico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432" y="1690688"/>
            <a:ext cx="11375136" cy="46391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Oferecer evidências observacionais e numéricas das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teleconexões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em escala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intrasazonal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verão e inverno do HS 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205157"/>
            <a:ext cx="7882128" cy="82296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Padrões observados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160" y="1313560"/>
            <a:ext cx="11113008" cy="508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Mapas de </a:t>
            </a: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teleconectividade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fluxo de atividade de onda e de composição de anomalias de função de corrente são feitos para 4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regiões: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Região da Austrália</a:t>
            </a:r>
          </a:p>
          <a:p>
            <a:pPr marL="457200" indent="-457200">
              <a:buAutoNum type="alphaLcParenR"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Zelândia</a:t>
            </a:r>
          </a:p>
          <a:p>
            <a:pPr marL="457200" indent="-457200">
              <a:buAutoNum type="alphaLcParenR"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do Sul</a:t>
            </a:r>
          </a:p>
          <a:p>
            <a:pPr marL="457200" indent="-457200">
              <a:buAutoNum type="alphaLcParenR"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Oceano Atlântico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3995928" y="3657600"/>
            <a:ext cx="1527048" cy="1828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736" y="81661"/>
            <a:ext cx="10768584" cy="96075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do Sul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25" y="2221992"/>
            <a:ext cx="8695631" cy="3792575"/>
          </a:xfrm>
        </p:spPr>
      </p:pic>
      <p:sp>
        <p:nvSpPr>
          <p:cNvPr id="6" name="CaixaDeTexto 5"/>
          <p:cNvSpPr txBox="1"/>
          <p:nvPr/>
        </p:nvSpPr>
        <p:spPr>
          <a:xfrm>
            <a:off x="2952224" y="6014567"/>
            <a:ext cx="869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Padrões de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teleconexões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altura (x100) para pontos de base em 40ºS, 90°W no inverno e 40ºS, 80ºW no verão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736" y="81661"/>
            <a:ext cx="10768584" cy="96075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do Sul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23" y="2221992"/>
            <a:ext cx="8695631" cy="3792575"/>
          </a:xfrm>
        </p:spPr>
      </p:pic>
      <p:sp>
        <p:nvSpPr>
          <p:cNvPr id="6" name="CaixaDeTexto 5"/>
          <p:cNvSpPr txBox="1"/>
          <p:nvPr/>
        </p:nvSpPr>
        <p:spPr>
          <a:xfrm>
            <a:off x="2952224" y="6014567"/>
            <a:ext cx="869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Padrões de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teleconexões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altura (x100) para pontos de base em 40ºS, 90°W no inverno e 40ºS, 80ºW no verão.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648456" y="3509112"/>
            <a:ext cx="676656" cy="429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901440" y="5118456"/>
            <a:ext cx="697992" cy="541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57200" y="1325880"/>
            <a:ext cx="2167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Inverno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centro corrente abaixo de 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58,9% e corrente acima de 38,4%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736" y="81661"/>
            <a:ext cx="10768584" cy="96075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do Sul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23" y="2221992"/>
            <a:ext cx="8695631" cy="3792575"/>
          </a:xfrm>
        </p:spPr>
      </p:pic>
      <p:sp>
        <p:nvSpPr>
          <p:cNvPr id="6" name="CaixaDeTexto 5"/>
          <p:cNvSpPr txBox="1"/>
          <p:nvPr/>
        </p:nvSpPr>
        <p:spPr>
          <a:xfrm>
            <a:off x="2952224" y="6014567"/>
            <a:ext cx="869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Padrões de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teleconexões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altura (x100) para pontos de base em 40ºS, 90°W no inverno e 40ºS, 80ºW no verão.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648456" y="3509112"/>
            <a:ext cx="676656" cy="429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901440" y="5118456"/>
            <a:ext cx="697992" cy="541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619744" y="4475328"/>
            <a:ext cx="676656" cy="429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8619744" y="3423109"/>
            <a:ext cx="676656" cy="429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57200" y="1325880"/>
            <a:ext cx="2167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Inverno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centro corrente abaixo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</a:p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-58,9% e corrente acima de 38,4%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7200" y="3509112"/>
            <a:ext cx="2278789" cy="120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Verão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centro corrente acima de -60,7% e corrente abaixo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</a:p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-35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736" y="81661"/>
            <a:ext cx="10768584" cy="96075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do Sul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00" y="2276752"/>
            <a:ext cx="8963148" cy="3986887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18" y="6263639"/>
            <a:ext cx="6382512" cy="42784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977640" y="1305641"/>
            <a:ext cx="7781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Convergência de F (valores negativos – pontos claros) indicam fonte de energia/atividade de onda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736" y="81661"/>
            <a:ext cx="10768584" cy="96075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do Sul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00" y="2276752"/>
            <a:ext cx="8963148" cy="3986887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18" y="6263639"/>
            <a:ext cx="6382512" cy="42784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977640" y="1305641"/>
            <a:ext cx="7781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Convergência de F (valores negativos – pontos claros) indicam fonte de energia/atividade de onda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7200" y="1325880"/>
            <a:ext cx="216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Inverno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propagação maior no oceano Atlântico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212336" y="3335376"/>
            <a:ext cx="853440" cy="687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0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736" y="81661"/>
            <a:ext cx="10768584" cy="96075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do Sul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00" y="2276752"/>
            <a:ext cx="8963148" cy="3986887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18" y="6263639"/>
            <a:ext cx="6382512" cy="42784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977640" y="1305641"/>
            <a:ext cx="7781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Convergência de F (valores negativos – pontos claros) indicam fonte de energia/atividade de onda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7200" y="1325880"/>
            <a:ext cx="216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Inverno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propagação maior no oceano Atlântico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3509112"/>
            <a:ext cx="2278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Verão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propagação menos abrangente e intensa, com maior propagação no oceano Pacífico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212336" y="3335376"/>
            <a:ext cx="853440" cy="687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8747760" y="4222394"/>
            <a:ext cx="963168" cy="10262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888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736" y="81661"/>
            <a:ext cx="10768584" cy="96075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do Sul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5" y="0"/>
            <a:ext cx="6980525" cy="6507450"/>
          </a:xfr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5" y="6507450"/>
            <a:ext cx="6980525" cy="35055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91440" y="1124077"/>
            <a:ext cx="4882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 composição busca avaliar qualitativamente a fase de propagação e a dispersão de energia dos padrões encontrados anteriormente.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8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736" y="81661"/>
            <a:ext cx="10768584" cy="96075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do Sul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5" y="0"/>
            <a:ext cx="6980525" cy="6507450"/>
          </a:xfr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5" y="6507450"/>
            <a:ext cx="6980525" cy="35055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91440" y="1124077"/>
            <a:ext cx="4882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 composição busca avaliar qualitativamente a fase de propagação e a dispersão de energia dos padrões encontrados anteriormente.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3736" y="2537132"/>
            <a:ext cx="4526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Inverno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compósito da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pentada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 um padrão forte sobre 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decaimento dos centros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corrente acima,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particular aqueles em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50ºS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indicação de propagação meridional sobre o nordeste do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Brasil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também perto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costa oeste da África.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 de ondas sobre o nordeste do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Brasil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ainda é distinguido no compósito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pentada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+1.</a:t>
            </a:r>
          </a:p>
          <a:p>
            <a:pPr algn="just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acordo com a fig.4, esses padrões estão localizados em regiões onde a propagação meridional é possível.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558028" y="761396"/>
            <a:ext cx="585821" cy="5620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816852" y="281018"/>
            <a:ext cx="585821" cy="5620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728716" y="3739292"/>
            <a:ext cx="585821" cy="5620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436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736" y="81661"/>
            <a:ext cx="10768584" cy="96075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do Sul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5" y="0"/>
            <a:ext cx="6980525" cy="6507450"/>
          </a:xfr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5" y="6507450"/>
            <a:ext cx="6980525" cy="35055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91440" y="1124077"/>
            <a:ext cx="4882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 composição busca avaliar qualitativamente a fase de propagação e a dispersão de energia dos padrões encontrados anteriormente.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3736" y="2589150"/>
            <a:ext cx="4526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Verão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 padrão é o resultado de um trem de ondas que se dispersa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região da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Zelândia na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pentada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região da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 na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pentada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compósito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pentada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mostra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centro positivo sobre o leste do Brasil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pode ser uma indicação de propagação para o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norte.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558028" y="761396"/>
            <a:ext cx="585821" cy="5620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816852" y="281018"/>
            <a:ext cx="585821" cy="5620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728716" y="3739292"/>
            <a:ext cx="585821" cy="5620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9820051" y="4120292"/>
            <a:ext cx="585821" cy="5620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9968786" y="896127"/>
            <a:ext cx="1310035" cy="705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81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432" y="1690688"/>
            <a:ext cx="11375136" cy="46391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Oferecer evidências observacionais e numéricas das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teleconexões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em escala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intrasazonal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verão e inverno do HS </a:t>
            </a:r>
          </a:p>
          <a:p>
            <a:pPr marL="0" indent="0" algn="ctr">
              <a:buNone/>
            </a:pP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OBS: a escala de tempo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intrasazonal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abrange um período de 10-60 dias, porém a escala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intrasazonal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usada neste trabalho se estende para frequências ligeiramente inferiores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" y="136525"/>
            <a:ext cx="10515600" cy="796163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resultados: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2128" y="1103248"/>
            <a:ext cx="11844528" cy="5361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Inverno: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Trens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ondas que saem dos jatos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polares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subtropicais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parecem se misturar em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e gerar anomalias na América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Sul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no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Oceano Atlântico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permitem propagação para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norte;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atividade de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fluxo é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direcionada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o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 e para o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Equador sobre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oceano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Índico,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sugerindo uma fonte de energia subtropical sobre o oceano Índico meridional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8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" y="136525"/>
            <a:ext cx="10515600" cy="796163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resultados: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2128" y="1103248"/>
            <a:ext cx="11844528" cy="5361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Inverno: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Trens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ondas que saem dos jatos subpolar e subtropical parecem se misturar em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e gerar anomalias na América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Sul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no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Oceano Atlântico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permitem propagação para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norte;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atividade de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fluxo é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direcionada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o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 e para o </a:t>
            </a: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Equadorso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oceano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Índico,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sugerindo uma fonte de energia subtropical sobre o oceano Índico meridional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Verão: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Padrões tendem a ser mais meridionais em todas as regiões, concordando com a ausência de gradiente latitudinal negativo de vorticidade absoluta;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propagação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meridional s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obre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mérica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 parece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 possível somente para ondas não-estacionárias, que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conseguem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propagar através de uma região de baixos gradientes latitudinais de vorticidade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absoluta.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09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39" y="197992"/>
            <a:ext cx="6298081" cy="6474993"/>
          </a:xfrm>
        </p:spPr>
      </p:pic>
      <p:sp>
        <p:nvSpPr>
          <p:cNvPr id="5" name="Retângulo 4"/>
          <p:cNvSpPr/>
          <p:nvPr/>
        </p:nvSpPr>
        <p:spPr>
          <a:xfrm>
            <a:off x="2663039" y="197992"/>
            <a:ext cx="3063240" cy="1822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6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e Métodos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432" y="1434656"/>
            <a:ext cx="11375136" cy="5021008"/>
          </a:xfrm>
        </p:spPr>
        <p:txBody>
          <a:bodyPr>
            <a:noAutofit/>
          </a:bodyPr>
          <a:lstStyle/>
          <a:p>
            <a:pPr algn="just"/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Altura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geopotencial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vento zonal em 200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analisados objetivamente pelo ECMWF, numa grade de 2,5° x 2,5º;</a:t>
            </a:r>
          </a:p>
        </p:txBody>
      </p:sp>
    </p:spTree>
    <p:extLst>
      <p:ext uri="{BB962C8B-B14F-4D97-AF65-F5344CB8AC3E}">
        <p14:creationId xmlns:p14="http://schemas.microsoft.com/office/powerpoint/2010/main" val="11036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e Métodos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432" y="1434656"/>
            <a:ext cx="11375136" cy="5021008"/>
          </a:xfrm>
        </p:spPr>
        <p:txBody>
          <a:bodyPr>
            <a:noAutofit/>
          </a:bodyPr>
          <a:lstStyle/>
          <a:p>
            <a:pPr algn="just"/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Altura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geopotencial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vento zonal em 200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analisados objetivamente pelo ECMWF, numa grade de 2,5° x 2,5º;</a:t>
            </a:r>
          </a:p>
          <a:p>
            <a:pPr algn="just"/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Médias a cada 5 dias de 1980 a 1985, produzindo um total de 186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pentadas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o inverno e 180 para o verão do HS;</a:t>
            </a:r>
          </a:p>
        </p:txBody>
      </p:sp>
    </p:spTree>
    <p:extLst>
      <p:ext uri="{BB962C8B-B14F-4D97-AF65-F5344CB8AC3E}">
        <p14:creationId xmlns:p14="http://schemas.microsoft.com/office/powerpoint/2010/main" val="11072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e Métodos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432" y="1434656"/>
            <a:ext cx="11375136" cy="5021008"/>
          </a:xfrm>
        </p:spPr>
        <p:txBody>
          <a:bodyPr>
            <a:noAutofit/>
          </a:bodyPr>
          <a:lstStyle/>
          <a:p>
            <a:pPr algn="just"/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Altura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geopotencial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vento zonal em 200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analisados objetivamente pelo ECMWF, numa grade de 2,5° x 2,5º;</a:t>
            </a:r>
          </a:p>
          <a:p>
            <a:pPr algn="just"/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Médias a cada 5 dias de 1980 a 1985, produzindo um total de 186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pentadas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o inverno e 180 para o verão do HS;</a:t>
            </a:r>
          </a:p>
          <a:p>
            <a:pPr algn="just"/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Variações interanuais no campo de altura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oram removidas subtraindo a média sazonal para cada estação; </a:t>
            </a:r>
          </a:p>
        </p:txBody>
      </p:sp>
    </p:spTree>
    <p:extLst>
      <p:ext uri="{BB962C8B-B14F-4D97-AF65-F5344CB8AC3E}">
        <p14:creationId xmlns:p14="http://schemas.microsoft.com/office/powerpoint/2010/main" val="30878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e Métodos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432" y="1434656"/>
            <a:ext cx="11375136" cy="5021008"/>
          </a:xfrm>
        </p:spPr>
        <p:txBody>
          <a:bodyPr>
            <a:noAutofit/>
          </a:bodyPr>
          <a:lstStyle/>
          <a:p>
            <a:pPr algn="just"/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Altura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geopotencial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vento zonal em 200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analisados objetivamente pelo ECMWF, numa grade de 2,5° x 2,5º;</a:t>
            </a:r>
          </a:p>
          <a:p>
            <a:pPr algn="just"/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Médias a cada 5 dias de 1980 a 1985, produzindo um total de 186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pentadas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o inverno e 180 para o verão do HS;</a:t>
            </a:r>
          </a:p>
          <a:p>
            <a:pPr algn="just"/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Variações interanuais no campo de altura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oram removidas subtraindo a média sazonal para cada estação; </a:t>
            </a:r>
          </a:p>
          <a:p>
            <a:pPr algn="just"/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ciclo sazonal foi removido subtraindo de cada </a:t>
            </a:r>
            <a:r>
              <a:rPr lang="pt-BR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pentada</a:t>
            </a:r>
            <a:r>
              <a:rPr lang="pt-B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valor climatológico correspondente, determinado a partir de um período de seis anos;</a:t>
            </a:r>
          </a:p>
        </p:txBody>
      </p:sp>
    </p:spTree>
    <p:extLst>
      <p:ext uri="{BB962C8B-B14F-4D97-AF65-F5344CB8AC3E}">
        <p14:creationId xmlns:p14="http://schemas.microsoft.com/office/powerpoint/2010/main" val="27687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2385</Words>
  <Application>Microsoft Office PowerPoint</Application>
  <PresentationFormat>Widescreen</PresentationFormat>
  <Paragraphs>230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Introdução</vt:lpstr>
      <vt:lpstr>Introdução</vt:lpstr>
      <vt:lpstr>Objetivo</vt:lpstr>
      <vt:lpstr>Objetivo</vt:lpstr>
      <vt:lpstr>Dados e Métodos</vt:lpstr>
      <vt:lpstr>Dados e Métodos</vt:lpstr>
      <vt:lpstr>Dados e Métodos</vt:lpstr>
      <vt:lpstr>Dados e Métodos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Conceitos da Propagação de Ondas de Rossby</vt:lpstr>
      <vt:lpstr>Conceitos da Propagação de Ondas de Rossby</vt:lpstr>
      <vt:lpstr>Conceitos da Propagação de Ondas de Rossby</vt:lpstr>
      <vt:lpstr>Conceitos da Propagação de Ondas de Rossby</vt:lpstr>
      <vt:lpstr>Conceitos da Propagação de Ondas de Rossby</vt:lpstr>
      <vt:lpstr>Conceitos da Propagação de Ondas de Rossby</vt:lpstr>
      <vt:lpstr>Apresentação do PowerPoint</vt:lpstr>
      <vt:lpstr>Resultados numéricos</vt:lpstr>
      <vt:lpstr>Resultados numéricos</vt:lpstr>
      <vt:lpstr>Resultados numéricos</vt:lpstr>
      <vt:lpstr>Resultados numéricos</vt:lpstr>
      <vt:lpstr>Resultados numéricos</vt:lpstr>
      <vt:lpstr>Resultados numéricos</vt:lpstr>
      <vt:lpstr>Resultados numéricos</vt:lpstr>
      <vt:lpstr>Caso Não-Estacionário</vt:lpstr>
      <vt:lpstr>Caso Não-Estacionário</vt:lpstr>
      <vt:lpstr>Caso Não-Estacionário</vt:lpstr>
      <vt:lpstr>Caso Não-Estacionário</vt:lpstr>
      <vt:lpstr>Caso Estacionário</vt:lpstr>
      <vt:lpstr>Caso Estacionário</vt:lpstr>
      <vt:lpstr>Caso Estacionário</vt:lpstr>
      <vt:lpstr>Caso Estacionário</vt:lpstr>
      <vt:lpstr>Padrões observados</vt:lpstr>
      <vt:lpstr>Padrões observados</vt:lpstr>
      <vt:lpstr>América do Sul</vt:lpstr>
      <vt:lpstr>América do Sul</vt:lpstr>
      <vt:lpstr>América do Sul</vt:lpstr>
      <vt:lpstr>América do Sul</vt:lpstr>
      <vt:lpstr>América do Sul</vt:lpstr>
      <vt:lpstr>América do Sul</vt:lpstr>
      <vt:lpstr>América do Sul</vt:lpstr>
      <vt:lpstr>América do Sul</vt:lpstr>
      <vt:lpstr>América do Sul</vt:lpstr>
      <vt:lpstr>Principais resultados:</vt:lpstr>
      <vt:lpstr>Principais resultados: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pelissaroelen@outlook.com</dc:creator>
  <cp:lastModifiedBy>pelissaroelen@outlook.com</cp:lastModifiedBy>
  <cp:revision>67</cp:revision>
  <dcterms:created xsi:type="dcterms:W3CDTF">2019-08-19T12:00:53Z</dcterms:created>
  <dcterms:modified xsi:type="dcterms:W3CDTF">2019-08-20T18:42:21Z</dcterms:modified>
</cp:coreProperties>
</file>