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84" r:id="rId4"/>
    <p:sldId id="289" r:id="rId5"/>
    <p:sldId id="294" r:id="rId6"/>
    <p:sldId id="287" r:id="rId7"/>
    <p:sldId id="293" r:id="rId8"/>
    <p:sldId id="290" r:id="rId9"/>
    <p:sldId id="292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F3FA"/>
    <a:srgbClr val="E7F0F9"/>
    <a:srgbClr val="E4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483" autoAdjust="0"/>
  </p:normalViewPr>
  <p:slideViewPr>
    <p:cSldViewPr snapToGrid="0">
      <p:cViewPr varScale="1">
        <p:scale>
          <a:sx n="57" d="100"/>
          <a:sy n="57" d="100"/>
        </p:scale>
        <p:origin x="10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7FA39-C561-43F4-85CE-6A1B237F6236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967F7-AA02-4659-B670-6E274AD705D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21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3EF5-C26F-4BC2-B4C2-E40622649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93953-E1E8-4365-A740-B74249856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6F7E9-DF84-4018-9847-3E3618F0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6279-699A-4B9A-8F8F-26323FE1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C4BA-CDCF-4967-8A85-4444F2F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9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804-31D3-4F6A-AD6E-A82D350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DA008-8A3C-4F29-B2F0-46F649438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539-22E3-42E6-9EAF-3C31AC62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E5F6-BED6-481F-A88F-DF63083F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805E-C05E-493C-BC14-72455D6C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94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D7F72-5034-440F-B4E7-14C720E46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983F1-5269-4AD4-9E2D-41E42FE4D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EFF44-3938-4A55-B115-49CEEBC9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7E46D-C2B3-4C63-A0EE-679AF218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6075-26DA-4E15-868F-FFC5F674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4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1ACA-3436-496C-9E2E-95E3B7F1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8F57-BEB0-454A-A614-FD3D3ABF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FE19-FC19-4D95-81D9-273FCB39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33D4A-36DA-4256-834E-7F49CFF5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0F97F-05CC-4CCC-890E-A12C7EA9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E599-2DE4-4417-9E1E-0440EF2A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EBE3E-A7D8-4476-9B47-15430DDB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00DBD-0FCF-4A34-B8CE-7FC9C4A6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5909A-2E69-41E1-86F3-43096243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8A55-E167-476D-84A7-155A2775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44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87D8-D22F-402F-9665-35420289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A3F0-720F-4FB3-A5E6-912313AB1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6EC40-F489-4C22-AE09-DD4956C3B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EF16E-E1A1-4BA9-8A79-62E5067A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5500E-F508-4865-8852-587E900E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EB007-DF96-4880-807C-F9D397CB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0A50-1C1A-4609-9081-B1A24B82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1557-6CA7-4D1F-8421-1539DFA07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141FE-88A4-4C2F-B9B1-DC8D18439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63DD-660B-47A6-8738-3E230D299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312C0-EA01-417F-9884-97F02A7F0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8AB4D-4162-40A4-9F22-97FA3960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5817B-F2CE-40D4-BF9E-59AFEC34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95B72-C860-499C-8332-5EC58708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76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5657-6FA5-4B97-97AC-A307B99D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BFAB6-7D65-40AF-A99D-3A73F5D3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2AE04-5949-42DE-A169-CD800339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5FA94-3308-446D-AF13-13458575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06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E4BAC-7405-4288-A5CB-0B3305A9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366E6-9684-4A50-B9D6-05355FB6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23148-AD8A-4C82-9B8A-F4110B70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98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5294-3080-4D7E-8861-9913D903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5C10-DF8C-457A-B08A-F3A50131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E03D2-9BBC-40FD-9BED-CA8036E1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93BD4-16F9-4985-ABC6-DED8BEBF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4507E-BA0D-4D59-8654-ACA2CCF3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AEF36-5553-4019-94B8-1822505B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64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3BCD-76A6-4B6C-A944-A2DCA293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F153B-8EB8-4AA6-A770-4D7BB4F99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5CAED-CE90-41DA-A880-A45F8DA80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04A58-9C62-4E55-B0FA-6C028A50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72C33-EB5C-47BD-9B19-A11B5FE3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6CC5-8353-400A-BA85-BE3FFDD3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44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5B6A5-0A81-4448-830A-66284F5B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3AC7C-CDB0-4443-B74F-689EC9C26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C1D8-D48A-4257-8220-77016CA67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F4B7-A2E1-4B08-A729-78B115B745B6}" type="datetimeFigureOut">
              <a:rPr lang="pt-BR" smtClean="0"/>
              <a:pPr/>
              <a:t>22/10/2019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B136-39CD-40FF-A985-2EE5BE6C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D42F-89AC-4E54-AA26-E1EA94F57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F174-F061-43DF-A878-6137DFD92F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1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C95E30-5805-4EB0-9DC4-7D9B7D5D2E5E}"/>
              </a:ext>
            </a:extLst>
          </p:cNvPr>
          <p:cNvSpPr txBox="1">
            <a:spLocks/>
          </p:cNvSpPr>
          <p:nvPr/>
        </p:nvSpPr>
        <p:spPr>
          <a:xfrm>
            <a:off x="219408" y="327338"/>
            <a:ext cx="11725472" cy="102404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rebuchet MS" panose="020B0603020202020204" pitchFamily="34" charset="0"/>
              </a:rPr>
              <a:t>EFFECTS OF NONLINEAR PROCESSES ON THE INTER-HEMISPHERIC ENERGY PROPAGATION FORCED BY TROPICAL HEAT SOURCES</a:t>
            </a:r>
            <a:endParaRPr lang="pt-BR" sz="30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F6E9673-E849-40AF-8271-B1E921620783}"/>
              </a:ext>
            </a:extLst>
          </p:cNvPr>
          <p:cNvSpPr txBox="1">
            <a:spLocks/>
          </p:cNvSpPr>
          <p:nvPr/>
        </p:nvSpPr>
        <p:spPr>
          <a:xfrm>
            <a:off x="2526374" y="2773712"/>
            <a:ext cx="7023502" cy="4204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Carlos Frederico Mendonça </a:t>
            </a:r>
            <a:r>
              <a:rPr lang="pt-BR" sz="2500" dirty="0" err="1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Raupp</a:t>
            </a:r>
            <a:endParaRPr lang="pt-BR" sz="25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A8CDDC7-7FE0-4AF0-9960-534FCB9EFEC9}"/>
              </a:ext>
            </a:extLst>
          </p:cNvPr>
          <p:cNvSpPr txBox="1">
            <a:spLocks/>
          </p:cNvSpPr>
          <p:nvPr/>
        </p:nvSpPr>
        <p:spPr>
          <a:xfrm>
            <a:off x="175390" y="1499791"/>
            <a:ext cx="11725472" cy="809151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>
                <a:latin typeface="Trebuchet MS" panose="020B0603020202020204" pitchFamily="34" charset="0"/>
              </a:rPr>
              <a:t>Efeitos de Processos Não Lineares na Propagação de Energia Inter-Hemisférica forçada por Fontes de Calor Tropicais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3331978-B551-4A0A-9347-DE69C9CE4568}"/>
              </a:ext>
            </a:extLst>
          </p:cNvPr>
          <p:cNvSpPr txBox="1">
            <a:spLocks/>
          </p:cNvSpPr>
          <p:nvPr/>
        </p:nvSpPr>
        <p:spPr>
          <a:xfrm>
            <a:off x="13853" y="5509549"/>
            <a:ext cx="12136582" cy="61328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RAUPP, C. F. M.; SILVA DIAS, P. L. Effects of nonlinear processes on the inter-hemispheric energy propagation forced by tropical heat sources.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Revista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Meteorologia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v. 19, n. 2, p. 177-188, 2004.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A2A617-A617-4F5F-8775-D9B8F61ECB34}"/>
              </a:ext>
            </a:extLst>
          </p:cNvPr>
          <p:cNvSpPr/>
          <p:nvPr/>
        </p:nvSpPr>
        <p:spPr>
          <a:xfrm>
            <a:off x="13853" y="6419647"/>
            <a:ext cx="4322617" cy="3325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853163-3A4E-4021-AA3A-CA4C6DE3228D}"/>
              </a:ext>
            </a:extLst>
          </p:cNvPr>
          <p:cNvSpPr/>
          <p:nvPr/>
        </p:nvSpPr>
        <p:spPr>
          <a:xfrm>
            <a:off x="7827818" y="6419646"/>
            <a:ext cx="4322617" cy="3325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ABC911-A271-4355-8692-CAA733D4DCD6}"/>
              </a:ext>
            </a:extLst>
          </p:cNvPr>
          <p:cNvSpPr/>
          <p:nvPr/>
        </p:nvSpPr>
        <p:spPr>
          <a:xfrm>
            <a:off x="4419635" y="6419646"/>
            <a:ext cx="3352732" cy="332508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E8A4C4-8153-431E-B315-82F16DB80D09}"/>
              </a:ext>
            </a:extLst>
          </p:cNvPr>
          <p:cNvSpPr txBox="1">
            <a:spLocks/>
          </p:cNvSpPr>
          <p:nvPr/>
        </p:nvSpPr>
        <p:spPr>
          <a:xfrm>
            <a:off x="4447313" y="6419646"/>
            <a:ext cx="3352732" cy="33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Aluno</a:t>
            </a:r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Andre Medeiros Rocha</a:t>
            </a:r>
            <a:endParaRPr lang="pt-BR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6E9673-E849-40AF-8271-B1E921620783}"/>
              </a:ext>
            </a:extLst>
          </p:cNvPr>
          <p:cNvSpPr txBox="1">
            <a:spLocks/>
          </p:cNvSpPr>
          <p:nvPr/>
        </p:nvSpPr>
        <p:spPr>
          <a:xfrm>
            <a:off x="2318031" y="3865187"/>
            <a:ext cx="7023502" cy="4204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Pedro Leite da Silva Dias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9036C3-E2D6-4C4A-A1FF-909263D42069}"/>
              </a:ext>
            </a:extLst>
          </p:cNvPr>
          <p:cNvSpPr/>
          <p:nvPr/>
        </p:nvSpPr>
        <p:spPr>
          <a:xfrm>
            <a:off x="1758922" y="4246678"/>
            <a:ext cx="8558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Departamento de Ciências Atmosféricas, Instituto de Astronomia, Geofísica e Ciências Atmosféricas – Universidade de São Paulo, São Paulo - Brasil</a:t>
            </a:r>
            <a:endParaRPr lang="pt-B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193D37-AD90-4FF4-ADB1-F099EE228CBF}"/>
              </a:ext>
            </a:extLst>
          </p:cNvPr>
          <p:cNvSpPr/>
          <p:nvPr/>
        </p:nvSpPr>
        <p:spPr>
          <a:xfrm>
            <a:off x="1550578" y="3174692"/>
            <a:ext cx="8558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Departamento de Ciências Atmosféricas, Instituto de Astronomia, Geofísica e Ciências Atmosféricas – Universidade de São Paulo, São Paulo -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887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3182E3D-28D5-4763-998C-DE4C0C48F6B3}"/>
              </a:ext>
            </a:extLst>
          </p:cNvPr>
          <p:cNvSpPr txBox="1">
            <a:spLocks/>
          </p:cNvSpPr>
          <p:nvPr/>
        </p:nvSpPr>
        <p:spPr>
          <a:xfrm>
            <a:off x="2429301" y="2280799"/>
            <a:ext cx="7615451" cy="169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50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Obrigado pela Atenção!!!</a:t>
            </a:r>
          </a:p>
        </p:txBody>
      </p:sp>
    </p:spTree>
    <p:extLst>
      <p:ext uri="{BB962C8B-B14F-4D97-AF65-F5344CB8AC3E}">
        <p14:creationId xmlns:p14="http://schemas.microsoft.com/office/powerpoint/2010/main" val="210671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E53F6F3-1FE9-4247-97D3-611488DF3043}"/>
              </a:ext>
            </a:extLst>
          </p:cNvPr>
          <p:cNvSpPr txBox="1">
            <a:spLocks/>
          </p:cNvSpPr>
          <p:nvPr/>
        </p:nvSpPr>
        <p:spPr>
          <a:xfrm>
            <a:off x="0" y="81514"/>
            <a:ext cx="3276270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7EE598-49A5-48A1-BEEC-B94DEE6357C8}"/>
              </a:ext>
            </a:extLst>
          </p:cNvPr>
          <p:cNvSpPr txBox="1">
            <a:spLocks/>
          </p:cNvSpPr>
          <p:nvPr/>
        </p:nvSpPr>
        <p:spPr>
          <a:xfrm>
            <a:off x="306005" y="1715664"/>
            <a:ext cx="4124037" cy="4660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Liberação de Calor Latente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653C82-5E42-4284-AEDB-98BA0D473AB7}"/>
              </a:ext>
            </a:extLst>
          </p:cNvPr>
          <p:cNvSpPr txBox="1">
            <a:spLocks/>
          </p:cNvSpPr>
          <p:nvPr/>
        </p:nvSpPr>
        <p:spPr>
          <a:xfrm>
            <a:off x="5141605" y="988538"/>
            <a:ext cx="4566997" cy="4660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Circulação Geral da Atmosfera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F51EF4-FD56-4D42-9FB1-D8E8CC4A2917}"/>
              </a:ext>
            </a:extLst>
          </p:cNvPr>
          <p:cNvSpPr txBox="1">
            <a:spLocks/>
          </p:cNvSpPr>
          <p:nvPr/>
        </p:nvSpPr>
        <p:spPr>
          <a:xfrm>
            <a:off x="1450930" y="2233519"/>
            <a:ext cx="1704219" cy="329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 de Energia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13CA64-D4C4-4C31-A990-4C15E3E0BAB2}"/>
              </a:ext>
            </a:extLst>
          </p:cNvPr>
          <p:cNvSpPr txBox="1">
            <a:spLocks/>
          </p:cNvSpPr>
          <p:nvPr/>
        </p:nvSpPr>
        <p:spPr>
          <a:xfrm>
            <a:off x="5141606" y="1906837"/>
            <a:ext cx="3013890" cy="4660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Modos Equatoriais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B07CE4-D619-4304-A09F-954FE03D2ED6}"/>
              </a:ext>
            </a:extLst>
          </p:cNvPr>
          <p:cNvSpPr txBox="1">
            <a:spLocks/>
          </p:cNvSpPr>
          <p:nvPr/>
        </p:nvSpPr>
        <p:spPr>
          <a:xfrm>
            <a:off x="5136966" y="3019979"/>
            <a:ext cx="5395686" cy="4660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Transferência Meridional de Energia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356371-BBB9-473E-A7FC-F036C43B1017}"/>
              </a:ext>
            </a:extLst>
          </p:cNvPr>
          <p:cNvSpPr txBox="1">
            <a:spLocks/>
          </p:cNvSpPr>
          <p:nvPr/>
        </p:nvSpPr>
        <p:spPr>
          <a:xfrm>
            <a:off x="8155496" y="4053970"/>
            <a:ext cx="3013890" cy="4660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Latitudes Elevadas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856B96-57A1-4293-AA4D-C8AF75276EAC}"/>
              </a:ext>
            </a:extLst>
          </p:cNvPr>
          <p:cNvSpPr txBox="1">
            <a:spLocks/>
          </p:cNvSpPr>
          <p:nvPr/>
        </p:nvSpPr>
        <p:spPr>
          <a:xfrm>
            <a:off x="482384" y="4168299"/>
            <a:ext cx="2792795" cy="1112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Anomalias de Convecção em Hemisfério x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2AA43A-5F26-4520-9A55-F90AD213B6D9}"/>
              </a:ext>
            </a:extLst>
          </p:cNvPr>
          <p:cNvSpPr txBox="1">
            <a:spLocks/>
          </p:cNvSpPr>
          <p:nvPr/>
        </p:nvSpPr>
        <p:spPr>
          <a:xfrm>
            <a:off x="3305319" y="5355469"/>
            <a:ext cx="2479313" cy="12391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Anomalias de Circulação em Hemisfério 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C14205-659D-413D-A3F4-8933F2F73036}"/>
              </a:ext>
            </a:extLst>
          </p:cNvPr>
          <p:cNvSpPr txBox="1">
            <a:spLocks/>
          </p:cNvSpPr>
          <p:nvPr/>
        </p:nvSpPr>
        <p:spPr>
          <a:xfrm>
            <a:off x="2067275" y="5508955"/>
            <a:ext cx="471530" cy="466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D233E4B-3C38-4D43-8A87-60E1395C8BB8}"/>
              </a:ext>
            </a:extLst>
          </p:cNvPr>
          <p:cNvSpPr txBox="1">
            <a:spLocks/>
          </p:cNvSpPr>
          <p:nvPr/>
        </p:nvSpPr>
        <p:spPr>
          <a:xfrm>
            <a:off x="6187817" y="5508955"/>
            <a:ext cx="2912533" cy="954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Arkim</a:t>
            </a:r>
            <a:r>
              <a:rPr lang="pt-BR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Webster, 1985; Tomas </a:t>
            </a:r>
            <a:r>
              <a:rPr lang="pt-BR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Webster, 1994)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3BC7A7F-4CA5-463F-9FAD-F60B7FAF4CAC}"/>
              </a:ext>
            </a:extLst>
          </p:cNvPr>
          <p:cNvSpPr txBox="1">
            <a:spLocks/>
          </p:cNvSpPr>
          <p:nvPr/>
        </p:nvSpPr>
        <p:spPr>
          <a:xfrm>
            <a:off x="5136966" y="3524086"/>
            <a:ext cx="2804631" cy="342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Regimes de </a:t>
            </a:r>
            <a:r>
              <a:rPr lang="pt-BR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Oeste </a:t>
            </a: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Leste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9F82B2D-8B6D-4ECE-8F7F-24AE7E614D9C}"/>
              </a:ext>
            </a:extLst>
          </p:cNvPr>
          <p:cNvCxnSpPr/>
          <p:nvPr/>
        </p:nvCxnSpPr>
        <p:spPr>
          <a:xfrm>
            <a:off x="4597526" y="1221577"/>
            <a:ext cx="4099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7CDD3F-100D-4123-A478-CD3C1853AB0C}"/>
              </a:ext>
            </a:extLst>
          </p:cNvPr>
          <p:cNvCxnSpPr/>
          <p:nvPr/>
        </p:nvCxnSpPr>
        <p:spPr>
          <a:xfrm>
            <a:off x="4544976" y="2156839"/>
            <a:ext cx="4099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946C6C-B245-4EBA-8118-5D7B060C435F}"/>
              </a:ext>
            </a:extLst>
          </p:cNvPr>
          <p:cNvCxnSpPr>
            <a:cxnSpLocks/>
          </p:cNvCxnSpPr>
          <p:nvPr/>
        </p:nvCxnSpPr>
        <p:spPr>
          <a:xfrm>
            <a:off x="6643911" y="2453609"/>
            <a:ext cx="0" cy="4234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4652C7-48B0-4C8C-A2A8-9318C8903278}"/>
              </a:ext>
            </a:extLst>
          </p:cNvPr>
          <p:cNvCxnSpPr>
            <a:cxnSpLocks/>
          </p:cNvCxnSpPr>
          <p:nvPr/>
        </p:nvCxnSpPr>
        <p:spPr>
          <a:xfrm>
            <a:off x="8985793" y="3558307"/>
            <a:ext cx="0" cy="4234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F38DE99-BB89-4918-8463-7207F411C6A2}"/>
              </a:ext>
            </a:extLst>
          </p:cNvPr>
          <p:cNvSpPr/>
          <p:nvPr/>
        </p:nvSpPr>
        <p:spPr>
          <a:xfrm>
            <a:off x="249159" y="800446"/>
            <a:ext cx="11294533" cy="3793067"/>
          </a:xfrm>
          <a:custGeom>
            <a:avLst/>
            <a:gdLst>
              <a:gd name="connsiteX0" fmla="*/ 0 w 11294533"/>
              <a:gd name="connsiteY0" fmla="*/ 592667 h 3793067"/>
              <a:gd name="connsiteX1" fmla="*/ 0 w 11294533"/>
              <a:gd name="connsiteY1" fmla="*/ 1845733 h 3793067"/>
              <a:gd name="connsiteX2" fmla="*/ 4453466 w 11294533"/>
              <a:gd name="connsiteY2" fmla="*/ 1845733 h 3793067"/>
              <a:gd name="connsiteX3" fmla="*/ 4453466 w 11294533"/>
              <a:gd name="connsiteY3" fmla="*/ 3793067 h 3793067"/>
              <a:gd name="connsiteX4" fmla="*/ 11294533 w 11294533"/>
              <a:gd name="connsiteY4" fmla="*/ 3793067 h 3793067"/>
              <a:gd name="connsiteX5" fmla="*/ 11294533 w 11294533"/>
              <a:gd name="connsiteY5" fmla="*/ 0 h 3793067"/>
              <a:gd name="connsiteX6" fmla="*/ 4199466 w 11294533"/>
              <a:gd name="connsiteY6" fmla="*/ 0 h 3793067"/>
              <a:gd name="connsiteX7" fmla="*/ 4199466 w 11294533"/>
              <a:gd name="connsiteY7" fmla="*/ 575733 h 3793067"/>
              <a:gd name="connsiteX8" fmla="*/ 0 w 11294533"/>
              <a:gd name="connsiteY8" fmla="*/ 592667 h 379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4533" h="3793067">
                <a:moveTo>
                  <a:pt x="0" y="592667"/>
                </a:moveTo>
                <a:lnTo>
                  <a:pt x="0" y="1845733"/>
                </a:lnTo>
                <a:lnTo>
                  <a:pt x="4453466" y="1845733"/>
                </a:lnTo>
                <a:lnTo>
                  <a:pt x="4453466" y="3793067"/>
                </a:lnTo>
                <a:lnTo>
                  <a:pt x="11294533" y="3793067"/>
                </a:lnTo>
                <a:lnTo>
                  <a:pt x="11294533" y="0"/>
                </a:lnTo>
                <a:lnTo>
                  <a:pt x="4199466" y="0"/>
                </a:lnTo>
                <a:lnTo>
                  <a:pt x="4199466" y="575733"/>
                </a:lnTo>
                <a:lnTo>
                  <a:pt x="0" y="592667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FBEDA27-1E55-4B1E-B2F1-2791987D382E}"/>
              </a:ext>
            </a:extLst>
          </p:cNvPr>
          <p:cNvSpPr/>
          <p:nvPr/>
        </p:nvSpPr>
        <p:spPr>
          <a:xfrm>
            <a:off x="192313" y="3982327"/>
            <a:ext cx="8957733" cy="2675466"/>
          </a:xfrm>
          <a:custGeom>
            <a:avLst/>
            <a:gdLst>
              <a:gd name="connsiteX0" fmla="*/ 0 w 8957733"/>
              <a:gd name="connsiteY0" fmla="*/ 0 h 2675466"/>
              <a:gd name="connsiteX1" fmla="*/ 0 w 8957733"/>
              <a:gd name="connsiteY1" fmla="*/ 1659466 h 2675466"/>
              <a:gd name="connsiteX2" fmla="*/ 1659466 w 8957733"/>
              <a:gd name="connsiteY2" fmla="*/ 1659466 h 2675466"/>
              <a:gd name="connsiteX3" fmla="*/ 1659466 w 8957733"/>
              <a:gd name="connsiteY3" fmla="*/ 2675466 h 2675466"/>
              <a:gd name="connsiteX4" fmla="*/ 8957733 w 8957733"/>
              <a:gd name="connsiteY4" fmla="*/ 2675466 h 2675466"/>
              <a:gd name="connsiteX5" fmla="*/ 8957733 w 8957733"/>
              <a:gd name="connsiteY5" fmla="*/ 1185333 h 2675466"/>
              <a:gd name="connsiteX6" fmla="*/ 3674533 w 8957733"/>
              <a:gd name="connsiteY6" fmla="*/ 1185333 h 2675466"/>
              <a:gd name="connsiteX7" fmla="*/ 3691466 w 8957733"/>
              <a:gd name="connsiteY7" fmla="*/ 33866 h 2675466"/>
              <a:gd name="connsiteX8" fmla="*/ 0 w 8957733"/>
              <a:gd name="connsiteY8" fmla="*/ 0 h 267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7733" h="2675466">
                <a:moveTo>
                  <a:pt x="0" y="0"/>
                </a:moveTo>
                <a:lnTo>
                  <a:pt x="0" y="1659466"/>
                </a:lnTo>
                <a:lnTo>
                  <a:pt x="1659466" y="1659466"/>
                </a:lnTo>
                <a:lnTo>
                  <a:pt x="1659466" y="2675466"/>
                </a:lnTo>
                <a:lnTo>
                  <a:pt x="8957733" y="2675466"/>
                </a:lnTo>
                <a:lnTo>
                  <a:pt x="8957733" y="1185333"/>
                </a:lnTo>
                <a:lnTo>
                  <a:pt x="3674533" y="1185333"/>
                </a:lnTo>
                <a:lnTo>
                  <a:pt x="3691466" y="3386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9FCEC10-84BC-4236-A77F-35358AC8A310}"/>
              </a:ext>
            </a:extLst>
          </p:cNvPr>
          <p:cNvSpPr txBox="1">
            <a:spLocks/>
          </p:cNvSpPr>
          <p:nvPr/>
        </p:nvSpPr>
        <p:spPr>
          <a:xfrm>
            <a:off x="8314512" y="1495166"/>
            <a:ext cx="1105096" cy="602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b="1" dirty="0"/>
              <a:t>O</a:t>
            </a:r>
            <a:r>
              <a:rPr lang="pt-BR" sz="2200" b="1" baseline="-25000" dirty="0"/>
              <a:t>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b="1" dirty="0"/>
              <a:t>O</a:t>
            </a:r>
            <a:r>
              <a:rPr lang="pt-BR" sz="2200" b="1" baseline="-25000" dirty="0"/>
              <a:t>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4BD4AE8-F5A3-483E-87EA-7DF0E7E3784C}"/>
              </a:ext>
            </a:extLst>
          </p:cNvPr>
          <p:cNvSpPr txBox="1">
            <a:spLocks/>
          </p:cNvSpPr>
          <p:nvPr/>
        </p:nvSpPr>
        <p:spPr>
          <a:xfrm>
            <a:off x="8314512" y="2117424"/>
            <a:ext cx="1105096" cy="686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b="1" dirty="0"/>
              <a:t>O</a:t>
            </a:r>
            <a:r>
              <a:rPr lang="pt-BR" sz="2200" b="1" baseline="-25000" dirty="0"/>
              <a:t>RG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b="1" dirty="0"/>
              <a:t>O</a:t>
            </a:r>
            <a:r>
              <a:rPr lang="pt-BR" sz="2200" b="1" baseline="-25000" dirty="0"/>
              <a:t>GI</a:t>
            </a:r>
          </a:p>
        </p:txBody>
      </p:sp>
    </p:spTree>
    <p:extLst>
      <p:ext uri="{BB962C8B-B14F-4D97-AF65-F5344CB8AC3E}">
        <p14:creationId xmlns:p14="http://schemas.microsoft.com/office/powerpoint/2010/main" val="323693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231569" y="640296"/>
            <a:ext cx="11866088" cy="1699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Estudar o possível </a:t>
            </a:r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Papel das Ondas de Kelvin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excitadas por </a:t>
            </a:r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Fontes Tropicais Típicas de Calor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</a:t>
            </a:r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Propagação de Energia inter-hemisférica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atmosfera equatorial.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3F6F3-1FE9-4247-97D3-611488DF3043}"/>
              </a:ext>
            </a:extLst>
          </p:cNvPr>
          <p:cNvSpPr txBox="1">
            <a:spLocks/>
          </p:cNvSpPr>
          <p:nvPr/>
        </p:nvSpPr>
        <p:spPr>
          <a:xfrm>
            <a:off x="0" y="10710"/>
            <a:ext cx="3276270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785513" y="3091856"/>
            <a:ext cx="2369786" cy="83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 de Calor Tropical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A74515-25C5-430E-BE99-20EFD1700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82" y="5151463"/>
            <a:ext cx="12054774" cy="8980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Espectral  Não Linear de Equações de Águas Rasas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sobre o </a:t>
            </a:r>
            <a:r>
              <a:rPr lang="pt-BR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β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equatorial, </a:t>
            </a:r>
          </a:p>
          <a:p>
            <a:pPr marL="0" indent="0" algn="ctr">
              <a:buNone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Forçante Equatorial mantida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estacionária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com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variação diurna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durante a integração.</a:t>
            </a:r>
          </a:p>
          <a:p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07987A-CD93-400F-B898-441A783F34FF}"/>
              </a:ext>
            </a:extLst>
          </p:cNvPr>
          <p:cNvSpPr txBox="1">
            <a:spLocks/>
          </p:cNvSpPr>
          <p:nvPr/>
        </p:nvSpPr>
        <p:spPr>
          <a:xfrm>
            <a:off x="3882551" y="2566062"/>
            <a:ext cx="2657654" cy="550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Ondas de Kelvin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C9776E-4756-4FEE-AA7B-2826205990BC}"/>
              </a:ext>
            </a:extLst>
          </p:cNvPr>
          <p:cNvSpPr txBox="1">
            <a:spLocks/>
          </p:cNvSpPr>
          <p:nvPr/>
        </p:nvSpPr>
        <p:spPr>
          <a:xfrm>
            <a:off x="4925819" y="3767159"/>
            <a:ext cx="2657654" cy="550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Ondas de </a:t>
            </a:r>
            <a:r>
              <a:rPr lang="pt-BR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Rossby</a:t>
            </a:r>
            <a:endParaRPr lang="pt-BR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011C03B-5162-458C-8BAA-B39B4D1DED4F}"/>
              </a:ext>
            </a:extLst>
          </p:cNvPr>
          <p:cNvSpPr txBox="1">
            <a:spLocks/>
          </p:cNvSpPr>
          <p:nvPr/>
        </p:nvSpPr>
        <p:spPr>
          <a:xfrm>
            <a:off x="3365096" y="3058399"/>
            <a:ext cx="532850" cy="540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D070735-22FF-48B5-8881-90ABDC0F9D56}"/>
              </a:ext>
            </a:extLst>
          </p:cNvPr>
          <p:cNvSpPr txBox="1">
            <a:spLocks/>
          </p:cNvSpPr>
          <p:nvPr/>
        </p:nvSpPr>
        <p:spPr>
          <a:xfrm>
            <a:off x="8341184" y="3284699"/>
            <a:ext cx="3629889" cy="1217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Propagação de Energia</a:t>
            </a:r>
          </a:p>
          <a:p>
            <a:pPr algn="ctr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Inter-hemisférica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0625B-0E5F-4AFF-9F3D-683B1231EA5C}"/>
              </a:ext>
            </a:extLst>
          </p:cNvPr>
          <p:cNvCxnSpPr>
            <a:cxnSpLocks/>
          </p:cNvCxnSpPr>
          <p:nvPr/>
        </p:nvCxnSpPr>
        <p:spPr>
          <a:xfrm>
            <a:off x="503052" y="4961828"/>
            <a:ext cx="111584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40E6B7-CEC6-47BB-9F1B-D6B46C903933}"/>
              </a:ext>
            </a:extLst>
          </p:cNvPr>
          <p:cNvCxnSpPr>
            <a:cxnSpLocks/>
          </p:cNvCxnSpPr>
          <p:nvPr/>
        </p:nvCxnSpPr>
        <p:spPr>
          <a:xfrm>
            <a:off x="5766549" y="3217694"/>
            <a:ext cx="488097" cy="3598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BD03E49-012F-414C-9E64-62BE67B95B96}"/>
              </a:ext>
            </a:extLst>
          </p:cNvPr>
          <p:cNvSpPr txBox="1">
            <a:spLocks/>
          </p:cNvSpPr>
          <p:nvPr/>
        </p:nvSpPr>
        <p:spPr>
          <a:xfrm>
            <a:off x="2971253" y="6217704"/>
            <a:ext cx="2324486" cy="344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Experimento Linear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FDA16E0-0BFB-4B22-B88F-C58920E34D95}"/>
              </a:ext>
            </a:extLst>
          </p:cNvPr>
          <p:cNvSpPr txBox="1">
            <a:spLocks/>
          </p:cNvSpPr>
          <p:nvPr/>
        </p:nvSpPr>
        <p:spPr>
          <a:xfrm>
            <a:off x="6774656" y="6217705"/>
            <a:ext cx="3079996" cy="344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Experimento Não-Linear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1750A2-0F5F-4FED-94E4-129B0353B88A}"/>
              </a:ext>
            </a:extLst>
          </p:cNvPr>
          <p:cNvSpPr txBox="1">
            <a:spLocks/>
          </p:cNvSpPr>
          <p:nvPr/>
        </p:nvSpPr>
        <p:spPr>
          <a:xfrm>
            <a:off x="739657" y="4012790"/>
            <a:ext cx="2279842" cy="344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~11ºS, 65ºW</a:t>
            </a:r>
          </a:p>
          <a:p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8515D0-DB96-4967-87AA-0A8B23D9C534}"/>
              </a:ext>
            </a:extLst>
          </p:cNvPr>
          <p:cNvCxnSpPr>
            <a:cxnSpLocks/>
          </p:cNvCxnSpPr>
          <p:nvPr/>
        </p:nvCxnSpPr>
        <p:spPr>
          <a:xfrm>
            <a:off x="7736751" y="4012790"/>
            <a:ext cx="4511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A2BCEA1-1F94-40FD-BB6A-1908A4DD6199}"/>
              </a:ext>
            </a:extLst>
          </p:cNvPr>
          <p:cNvSpPr txBox="1">
            <a:spLocks/>
          </p:cNvSpPr>
          <p:nvPr/>
        </p:nvSpPr>
        <p:spPr>
          <a:xfrm rot="16200000">
            <a:off x="-662891" y="3284243"/>
            <a:ext cx="2139098" cy="449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Hipótese Teste</a:t>
            </a:r>
            <a:endParaRPr lang="pt-B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90230-89CB-4531-A2F2-7ABF6993A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1" t="24538" r="25238" b="15974"/>
          <a:stretch/>
        </p:blipFill>
        <p:spPr>
          <a:xfrm>
            <a:off x="0" y="1470645"/>
            <a:ext cx="7244272" cy="51136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EB240A-0B5A-4287-A3B2-2F6B02FCB2B6}"/>
              </a:ext>
            </a:extLst>
          </p:cNvPr>
          <p:cNvSpPr/>
          <p:nvPr/>
        </p:nvSpPr>
        <p:spPr>
          <a:xfrm>
            <a:off x="0" y="-62125"/>
            <a:ext cx="118702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temporal da amplitude │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3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k,n,r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│ associado com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Modos de Gravidade Inercial propagando-se para oeste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(linha sólida)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leste </a:t>
            </a:r>
            <a:r>
              <a:rPr lang="pt-BR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(linha tracejada)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 do Modo Kelvin </a:t>
            </a:r>
            <a:r>
              <a:rPr lang="pt-BR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(linha pontilhada)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caso transiente;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D7AC3-F393-4540-9713-A074DE060F8B}"/>
              </a:ext>
            </a:extLst>
          </p:cNvPr>
          <p:cNvSpPr/>
          <p:nvPr/>
        </p:nvSpPr>
        <p:spPr>
          <a:xfrm>
            <a:off x="7610619" y="1603237"/>
            <a:ext cx="399283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b="1" dirty="0"/>
              <a:t>Crescimento da Amplitude dos Três Modos</a:t>
            </a:r>
            <a:endParaRPr lang="pt-B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C53D6-7FA2-459B-83E9-1D3505655E3D}"/>
              </a:ext>
            </a:extLst>
          </p:cNvPr>
          <p:cNvSpPr/>
          <p:nvPr/>
        </p:nvSpPr>
        <p:spPr>
          <a:xfrm>
            <a:off x="7853293" y="3838943"/>
            <a:ext cx="350749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Modos Kelvin &amp; Gravidade Inercial</a:t>
            </a:r>
            <a:endParaRPr lang="pt-B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60CDD8-CB20-4179-BA10-B04DB4D23588}"/>
              </a:ext>
            </a:extLst>
          </p:cNvPr>
          <p:cNvSpPr/>
          <p:nvPr/>
        </p:nvSpPr>
        <p:spPr>
          <a:xfrm>
            <a:off x="7549064" y="4603981"/>
            <a:ext cx="4057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Grau de Manifestação ou Excitação</a:t>
            </a:r>
            <a:endParaRPr lang="pt-B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7727BD-6837-4ABA-A4FA-23E30040E21C}"/>
              </a:ext>
            </a:extLst>
          </p:cNvPr>
          <p:cNvSpPr/>
          <p:nvPr/>
        </p:nvSpPr>
        <p:spPr>
          <a:xfrm>
            <a:off x="7718852" y="5266785"/>
            <a:ext cx="161874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Forçante Estacionária</a:t>
            </a:r>
            <a:endParaRPr lang="pt-BR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C99086-4033-4DAA-81FE-B4535AD33FCB}"/>
              </a:ext>
            </a:extLst>
          </p:cNvPr>
          <p:cNvSpPr/>
          <p:nvPr/>
        </p:nvSpPr>
        <p:spPr>
          <a:xfrm>
            <a:off x="9639187" y="5266785"/>
            <a:ext cx="196427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Forçante Variação Diurna</a:t>
            </a:r>
            <a:endParaRPr lang="pt-BR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5C6569-AE70-421A-8566-63E483F0F200}"/>
              </a:ext>
            </a:extLst>
          </p:cNvPr>
          <p:cNvSpPr/>
          <p:nvPr/>
        </p:nvSpPr>
        <p:spPr>
          <a:xfrm>
            <a:off x="7610619" y="2444341"/>
            <a:ext cx="399283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b="1" dirty="0"/>
              <a:t>Forçante Constante e Status de Crescimento</a:t>
            </a:r>
            <a:endParaRPr lang="pt-BR" sz="2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1C5C8EC-EA0A-48A2-B5C7-480637CE0391}"/>
              </a:ext>
            </a:extLst>
          </p:cNvPr>
          <p:cNvSpPr/>
          <p:nvPr/>
        </p:nvSpPr>
        <p:spPr>
          <a:xfrm>
            <a:off x="7549064" y="3691467"/>
            <a:ext cx="4185736" cy="2370666"/>
          </a:xfrm>
          <a:custGeom>
            <a:avLst/>
            <a:gdLst>
              <a:gd name="connsiteX0" fmla="*/ 3928534 w 3928534"/>
              <a:gd name="connsiteY0" fmla="*/ 2370666 h 2370666"/>
              <a:gd name="connsiteX1" fmla="*/ 1828800 w 3928534"/>
              <a:gd name="connsiteY1" fmla="*/ 2370666 h 2370666"/>
              <a:gd name="connsiteX2" fmla="*/ 1828800 w 3928534"/>
              <a:gd name="connsiteY2" fmla="*/ 1405466 h 2370666"/>
              <a:gd name="connsiteX3" fmla="*/ 0 w 3928534"/>
              <a:gd name="connsiteY3" fmla="*/ 1405466 h 2370666"/>
              <a:gd name="connsiteX4" fmla="*/ 0 w 3928534"/>
              <a:gd name="connsiteY4" fmla="*/ 0 h 2370666"/>
              <a:gd name="connsiteX5" fmla="*/ 3894667 w 3928534"/>
              <a:gd name="connsiteY5" fmla="*/ 16933 h 2370666"/>
              <a:gd name="connsiteX6" fmla="*/ 3928534 w 3928534"/>
              <a:gd name="connsiteY6" fmla="*/ 2370666 h 237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8534" h="2370666">
                <a:moveTo>
                  <a:pt x="3928534" y="2370666"/>
                </a:moveTo>
                <a:lnTo>
                  <a:pt x="1828800" y="2370666"/>
                </a:lnTo>
                <a:lnTo>
                  <a:pt x="1828800" y="1405466"/>
                </a:lnTo>
                <a:lnTo>
                  <a:pt x="0" y="1405466"/>
                </a:lnTo>
                <a:lnTo>
                  <a:pt x="0" y="0"/>
                </a:lnTo>
                <a:lnTo>
                  <a:pt x="3894667" y="16933"/>
                </a:lnTo>
                <a:lnTo>
                  <a:pt x="3928534" y="2370666"/>
                </a:lnTo>
                <a:close/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94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1F1E77-5FB3-4FFF-B877-D1777A3EA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6" t="20974" r="27639" b="19738"/>
          <a:stretch/>
        </p:blipFill>
        <p:spPr>
          <a:xfrm>
            <a:off x="0" y="0"/>
            <a:ext cx="4443413" cy="3429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7A87F9-E74C-4D75-BD99-5463B102A8CE}"/>
              </a:ext>
            </a:extLst>
          </p:cNvPr>
          <p:cNvSpPr txBox="1">
            <a:spLocks/>
          </p:cNvSpPr>
          <p:nvPr/>
        </p:nvSpPr>
        <p:spPr>
          <a:xfrm>
            <a:off x="3589866" y="122303"/>
            <a:ext cx="1643500" cy="84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</a:t>
            </a:r>
          </a:p>
          <a:p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18BD25-2838-4B44-811F-EB61FA525F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28" t="12327" r="27778" b="28440"/>
          <a:stretch/>
        </p:blipFill>
        <p:spPr>
          <a:xfrm>
            <a:off x="5233366" y="0"/>
            <a:ext cx="4443413" cy="34258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6DCF83-4CDA-4310-B4D5-EED1D67F5D51}"/>
              </a:ext>
            </a:extLst>
          </p:cNvPr>
          <p:cNvSpPr txBox="1">
            <a:spLocks/>
          </p:cNvSpPr>
          <p:nvPr/>
        </p:nvSpPr>
        <p:spPr>
          <a:xfrm>
            <a:off x="8823232" y="122302"/>
            <a:ext cx="1643500" cy="84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</a:t>
            </a:r>
          </a:p>
          <a:p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DE923D-79B8-4978-B044-2E41809F00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44" t="24431" r="27361" b="14057"/>
          <a:stretch/>
        </p:blipFill>
        <p:spPr>
          <a:xfrm>
            <a:off x="15899" y="3300412"/>
            <a:ext cx="4443413" cy="355758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9D57CD-0502-402D-93BA-986772C68B66}"/>
              </a:ext>
            </a:extLst>
          </p:cNvPr>
          <p:cNvSpPr txBox="1">
            <a:spLocks/>
          </p:cNvSpPr>
          <p:nvPr/>
        </p:nvSpPr>
        <p:spPr>
          <a:xfrm>
            <a:off x="3589866" y="3391783"/>
            <a:ext cx="1643500" cy="84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4</a:t>
            </a:r>
          </a:p>
          <a:p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E8AA10-70E3-47B8-97B3-2BA562F720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44" t="18009" r="27631" b="20480"/>
          <a:stretch/>
        </p:blipFill>
        <p:spPr>
          <a:xfrm>
            <a:off x="5229328" y="3300412"/>
            <a:ext cx="4415653" cy="355758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FDC810-8B51-42E6-B95F-436D198C3694}"/>
              </a:ext>
            </a:extLst>
          </p:cNvPr>
          <p:cNvSpPr txBox="1">
            <a:spLocks/>
          </p:cNvSpPr>
          <p:nvPr/>
        </p:nvSpPr>
        <p:spPr>
          <a:xfrm>
            <a:off x="8787396" y="3391782"/>
            <a:ext cx="1643500" cy="84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</a:t>
            </a:r>
          </a:p>
          <a:p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4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69C6B5-A230-4DA5-827A-64AEFECA3D47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073467" cy="842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Espacial dos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Ventos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Geopotencial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Solução </a:t>
            </a:r>
            <a:r>
              <a:rPr lang="pt-BR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Linear/ Não Linear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considerando todos os Tipos de Ondas Equatoriais e com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Forçante Estacionária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a) 4.5 dias e b) 20 dias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659757-4B3D-403D-B673-946425DD1674}"/>
              </a:ext>
            </a:extLst>
          </p:cNvPr>
          <p:cNvSpPr/>
          <p:nvPr/>
        </p:nvSpPr>
        <p:spPr>
          <a:xfrm>
            <a:off x="126731" y="5214657"/>
            <a:ext cx="5545935" cy="1554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1900" b="1" dirty="0"/>
              <a:t>Manifestação das Ondas de Kelvin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1900" b="1" dirty="0"/>
              <a:t>Fluxo de Oeste, a leste da Fonte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1900" b="1" dirty="0"/>
              <a:t>Propagação para Leste de Modo não-dispersivo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1900" b="1" dirty="0"/>
              <a:t>Interação com as Ondas de </a:t>
            </a:r>
            <a:r>
              <a:rPr lang="pt-BR" sz="1900" b="1" dirty="0" err="1"/>
              <a:t>Rossby</a:t>
            </a:r>
            <a:endParaRPr lang="pt-BR" sz="19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1900" b="1" dirty="0"/>
              <a:t>Transferência de Energia das O</a:t>
            </a:r>
            <a:r>
              <a:rPr lang="pt-BR" sz="1900" b="1" baseline="-25000" dirty="0"/>
              <a:t>K</a:t>
            </a:r>
            <a:r>
              <a:rPr lang="pt-BR" sz="1900" b="1" dirty="0"/>
              <a:t> para O</a:t>
            </a:r>
            <a:r>
              <a:rPr lang="pt-BR" sz="1900" b="1" baseline="-25000" dirty="0"/>
              <a:t>R </a:t>
            </a:r>
            <a:r>
              <a:rPr lang="pt-BR" sz="1900" b="1" dirty="0"/>
              <a:t>(SNL)</a:t>
            </a:r>
            <a:endParaRPr lang="pt-BR" sz="19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AAE39F-58C3-4C96-A60F-3D0AE4D78446}"/>
              </a:ext>
            </a:extLst>
          </p:cNvPr>
          <p:cNvGrpSpPr/>
          <p:nvPr/>
        </p:nvGrpSpPr>
        <p:grpSpPr>
          <a:xfrm>
            <a:off x="152404" y="842897"/>
            <a:ext cx="9533467" cy="4338703"/>
            <a:chOff x="0" y="842897"/>
            <a:chExt cx="9846737" cy="45852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68CF85-4A3A-46A1-9AB8-F8CE99C7F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011" t="22173" r="24383" b="54729"/>
            <a:stretch/>
          </p:blipFill>
          <p:spPr>
            <a:xfrm>
              <a:off x="0" y="842897"/>
              <a:ext cx="5012270" cy="22754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09B6F2-4D7A-45B5-BB90-3ED1BAB61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211" t="47401" r="24168" b="28253"/>
            <a:stretch/>
          </p:blipFill>
          <p:spPr>
            <a:xfrm>
              <a:off x="5012270" y="842897"/>
              <a:ext cx="4775199" cy="2283623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F0808D0A-AEFA-4DF9-8CA1-5CBC271720F7}"/>
                </a:ext>
              </a:extLst>
            </p:cNvPr>
            <p:cNvSpPr txBox="1">
              <a:spLocks/>
            </p:cNvSpPr>
            <p:nvPr/>
          </p:nvSpPr>
          <p:spPr>
            <a:xfrm>
              <a:off x="4234709" y="2776501"/>
              <a:ext cx="907144" cy="3132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7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dias</a:t>
              </a:r>
              <a:endParaRPr lang="pt-BR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5001A76-B14F-411D-97D5-9720D0AB711E}"/>
                </a:ext>
              </a:extLst>
            </p:cNvPr>
            <p:cNvSpPr txBox="1">
              <a:spLocks/>
            </p:cNvSpPr>
            <p:nvPr/>
          </p:nvSpPr>
          <p:spPr>
            <a:xfrm>
              <a:off x="8771201" y="2719954"/>
              <a:ext cx="1033201" cy="4263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pt-BR" sz="17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dias</a:t>
              </a:r>
              <a:endParaRPr lang="pt-BR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4E341D-369A-4288-93D5-7C129D9FB7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113" t="37772" r="23905" b="36938"/>
            <a:stretch/>
          </p:blipFill>
          <p:spPr>
            <a:xfrm>
              <a:off x="8467" y="3089768"/>
              <a:ext cx="5012270" cy="233835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A6E00A-D386-4C18-B5D1-AC5560809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956" t="33808" r="24063" b="40901"/>
            <a:stretch/>
          </p:blipFill>
          <p:spPr>
            <a:xfrm>
              <a:off x="4953001" y="3124703"/>
              <a:ext cx="4893736" cy="2283056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F36E662-34B8-4E3B-9CD5-F3E8231E88AC}"/>
              </a:ext>
            </a:extLst>
          </p:cNvPr>
          <p:cNvSpPr txBox="1">
            <a:spLocks/>
          </p:cNvSpPr>
          <p:nvPr/>
        </p:nvSpPr>
        <p:spPr>
          <a:xfrm>
            <a:off x="9144718" y="623188"/>
            <a:ext cx="483771" cy="842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D0AA72-5047-4FC5-B928-773534E2EB31}"/>
              </a:ext>
            </a:extLst>
          </p:cNvPr>
          <p:cNvSpPr/>
          <p:nvPr/>
        </p:nvSpPr>
        <p:spPr>
          <a:xfrm>
            <a:off x="6251152" y="5225009"/>
            <a:ext cx="5691688" cy="1554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1900" b="1" dirty="0"/>
              <a:t>Dispersão Lenta da Energia para Oeste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1900" b="1" dirty="0"/>
              <a:t>Aumento do Caráter Q-G do fluxo Atmosférico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1900" b="1" dirty="0"/>
              <a:t>Intensificação Anticiclone sobre a AC (HN)</a:t>
            </a:r>
          </a:p>
          <a:p>
            <a:r>
              <a:rPr lang="pt-BR" sz="1900" dirty="0"/>
              <a:t>(Exemplo de influência Inter-hemisférica)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1900" b="1" dirty="0"/>
              <a:t>O</a:t>
            </a:r>
            <a:r>
              <a:rPr lang="pt-BR" sz="1900" b="1" baseline="-25000" dirty="0"/>
              <a:t>GR</a:t>
            </a:r>
            <a:r>
              <a:rPr lang="pt-BR" sz="1900" b="1" dirty="0"/>
              <a:t> (Intensificação (NL) e Supressão (L))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D3E405-167C-4F7F-BD88-D8654C2852FE}"/>
              </a:ext>
            </a:extLst>
          </p:cNvPr>
          <p:cNvSpPr txBox="1">
            <a:spLocks/>
          </p:cNvSpPr>
          <p:nvPr/>
        </p:nvSpPr>
        <p:spPr>
          <a:xfrm>
            <a:off x="9096996" y="2767026"/>
            <a:ext cx="599227" cy="842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B75BCE-9CAA-49D0-BC85-FD9C9447343A}"/>
              </a:ext>
            </a:extLst>
          </p:cNvPr>
          <p:cNvSpPr/>
          <p:nvPr/>
        </p:nvSpPr>
        <p:spPr>
          <a:xfrm>
            <a:off x="9945171" y="1728532"/>
            <a:ext cx="1866433" cy="3847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900" b="1" dirty="0"/>
              <a:t>Resposta Linear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69F566-3918-44B5-8A21-9A2036953A18}"/>
              </a:ext>
            </a:extLst>
          </p:cNvPr>
          <p:cNvCxnSpPr>
            <a:cxnSpLocks/>
          </p:cNvCxnSpPr>
          <p:nvPr/>
        </p:nvCxnSpPr>
        <p:spPr>
          <a:xfrm>
            <a:off x="5772485" y="6027856"/>
            <a:ext cx="2727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DFF3CF-556D-476F-9361-FBDFD306A839}"/>
              </a:ext>
            </a:extLst>
          </p:cNvPr>
          <p:cNvCxnSpPr>
            <a:cxnSpLocks/>
          </p:cNvCxnSpPr>
          <p:nvPr/>
        </p:nvCxnSpPr>
        <p:spPr>
          <a:xfrm flipV="1">
            <a:off x="10925301" y="4619571"/>
            <a:ext cx="0" cy="3564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2CCE4BF-BEFF-48B2-875C-CCA4799B187E}"/>
              </a:ext>
            </a:extLst>
          </p:cNvPr>
          <p:cNvSpPr/>
          <p:nvPr/>
        </p:nvSpPr>
        <p:spPr>
          <a:xfrm>
            <a:off x="9742768" y="2958451"/>
            <a:ext cx="2279843" cy="3876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900" b="1" dirty="0"/>
              <a:t>Resposta Não Linear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480196-8C09-45CB-ADBA-F0B275FE0A29}"/>
              </a:ext>
            </a:extLst>
          </p:cNvPr>
          <p:cNvSpPr txBox="1">
            <a:spLocks/>
          </p:cNvSpPr>
          <p:nvPr/>
        </p:nvSpPr>
        <p:spPr>
          <a:xfrm>
            <a:off x="9687574" y="2126606"/>
            <a:ext cx="2279842" cy="70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Aprisionamento Latitude da Fonte</a:t>
            </a:r>
          </a:p>
          <a:p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7E70A4B-ADFC-4F00-87BA-78ED5C1D442A}"/>
              </a:ext>
            </a:extLst>
          </p:cNvPr>
          <p:cNvSpPr txBox="1">
            <a:spLocks/>
          </p:cNvSpPr>
          <p:nvPr/>
        </p:nvSpPr>
        <p:spPr>
          <a:xfrm>
            <a:off x="9726374" y="3396914"/>
            <a:ext cx="2279842" cy="842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Perturbações No Fluxo similar em ambos Hemisférios </a:t>
            </a:r>
          </a:p>
          <a:p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F27CB4-9113-4390-9C5F-2862C81910D2}"/>
              </a:ext>
            </a:extLst>
          </p:cNvPr>
          <p:cNvSpPr/>
          <p:nvPr/>
        </p:nvSpPr>
        <p:spPr>
          <a:xfrm>
            <a:off x="9668609" y="1598590"/>
            <a:ext cx="2404857" cy="2641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8705ED-37DF-44B2-A3CE-C4E8F4F898B8}"/>
              </a:ext>
            </a:extLst>
          </p:cNvPr>
          <p:cNvSpPr txBox="1">
            <a:spLocks/>
          </p:cNvSpPr>
          <p:nvPr/>
        </p:nvSpPr>
        <p:spPr>
          <a:xfrm>
            <a:off x="9738466" y="935775"/>
            <a:ext cx="2279842" cy="70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Propagação de Energia</a:t>
            </a:r>
          </a:p>
          <a:p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6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F89167-0235-471D-BE05-C20FBB2FC796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073467" cy="1988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Temporal da Contribuição dos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Modos de </a:t>
            </a:r>
            <a:r>
              <a:rPr lang="pt-BR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Rossby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Vorticidade Relativa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30ºN correspondente 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Linear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p/ Forçante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Estacionária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Linear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 Forçante com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Variação Diurna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 Forçante com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Variação Diurna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FF5E8-6F78-4942-A890-689D690F2A99}"/>
              </a:ext>
            </a:extLst>
          </p:cNvPr>
          <p:cNvSpPr/>
          <p:nvPr/>
        </p:nvSpPr>
        <p:spPr>
          <a:xfrm>
            <a:off x="609600" y="2066516"/>
            <a:ext cx="505620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Extensão da Propagação de Energia </a:t>
            </a:r>
            <a:r>
              <a:rPr lang="pt-BR" sz="2000" b="1" dirty="0" err="1"/>
              <a:t>Inter-Hemisf</a:t>
            </a:r>
            <a:r>
              <a:rPr lang="pt-BR" sz="2000" b="1" dirty="0"/>
              <a:t>. QG nos Experimentos L e </a:t>
            </a:r>
            <a:r>
              <a:rPr lang="pt-BR" sz="2000" b="1" dirty="0">
                <a:solidFill>
                  <a:srgbClr val="C00000"/>
                </a:solidFill>
              </a:rPr>
              <a:t>NL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F09DF-6678-4AD0-AB11-99E6959E7852}"/>
              </a:ext>
            </a:extLst>
          </p:cNvPr>
          <p:cNvSpPr/>
          <p:nvPr/>
        </p:nvSpPr>
        <p:spPr>
          <a:xfrm>
            <a:off x="781870" y="3429000"/>
            <a:ext cx="23738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Variação Diurna das Fontes de Calor Equatorial</a:t>
            </a:r>
            <a:endParaRPr lang="pt-BR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17A73-91CA-4FBF-8772-DB1A01E7F97B}"/>
              </a:ext>
            </a:extLst>
          </p:cNvPr>
          <p:cNvSpPr/>
          <p:nvPr/>
        </p:nvSpPr>
        <p:spPr>
          <a:xfrm>
            <a:off x="6096000" y="2066516"/>
            <a:ext cx="405713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Modulação diurna &amp; Reposta QG nos Experimentos L e </a:t>
            </a:r>
            <a:r>
              <a:rPr lang="pt-BR" sz="2000" b="1" dirty="0">
                <a:solidFill>
                  <a:srgbClr val="C00000"/>
                </a:solidFill>
              </a:rPr>
              <a:t>NL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FB5D3-ABB3-4C8F-B8A3-FAE01D0220E2}"/>
              </a:ext>
            </a:extLst>
          </p:cNvPr>
          <p:cNvSpPr/>
          <p:nvPr/>
        </p:nvSpPr>
        <p:spPr>
          <a:xfrm>
            <a:off x="4008164" y="3146764"/>
            <a:ext cx="405713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A modulação da resposta QG no HN &amp; Ondas Kelvin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57803-787D-4424-B498-7410BDFF5761}"/>
              </a:ext>
            </a:extLst>
          </p:cNvPr>
          <p:cNvSpPr/>
          <p:nvPr/>
        </p:nvSpPr>
        <p:spPr>
          <a:xfrm>
            <a:off x="781870" y="4766806"/>
            <a:ext cx="237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O</a:t>
            </a:r>
            <a:r>
              <a:rPr lang="pt-BR" sz="2000" b="1" baseline="-25000" dirty="0"/>
              <a:t>K</a:t>
            </a:r>
            <a:r>
              <a:rPr lang="pt-BR" sz="2000" b="1" dirty="0"/>
              <a:t> e O</a:t>
            </a:r>
            <a:r>
              <a:rPr lang="pt-BR" sz="2000" b="1" baseline="-25000" dirty="0"/>
              <a:t>GI</a:t>
            </a:r>
            <a:endParaRPr lang="pt-BR" sz="2000" baseline="-25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8F073D-AB81-47C2-85DA-B5EA747D11A0}"/>
              </a:ext>
            </a:extLst>
          </p:cNvPr>
          <p:cNvCxnSpPr>
            <a:cxnSpLocks/>
          </p:cNvCxnSpPr>
          <p:nvPr/>
        </p:nvCxnSpPr>
        <p:spPr>
          <a:xfrm>
            <a:off x="1933156" y="4444663"/>
            <a:ext cx="0" cy="3221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F473A8-A251-4D38-B7F8-82D391968700}"/>
              </a:ext>
            </a:extLst>
          </p:cNvPr>
          <p:cNvCxnSpPr>
            <a:cxnSpLocks/>
          </p:cNvCxnSpPr>
          <p:nvPr/>
        </p:nvCxnSpPr>
        <p:spPr>
          <a:xfrm>
            <a:off x="1933156" y="5166916"/>
            <a:ext cx="0" cy="3221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0AF8145-174A-44C7-BB23-EE765148F926}"/>
              </a:ext>
            </a:extLst>
          </p:cNvPr>
          <p:cNvSpPr/>
          <p:nvPr/>
        </p:nvSpPr>
        <p:spPr>
          <a:xfrm>
            <a:off x="-112394" y="5489059"/>
            <a:ext cx="40571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Modulação da resposta QG no hemisfério oposto a Fonte</a:t>
            </a:r>
            <a:endParaRPr lang="pt-BR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60C4E0-9FE4-4E4D-9CEB-8D774C8BBF3C}"/>
              </a:ext>
            </a:extLst>
          </p:cNvPr>
          <p:cNvSpPr/>
          <p:nvPr/>
        </p:nvSpPr>
        <p:spPr>
          <a:xfrm>
            <a:off x="192412" y="3429000"/>
            <a:ext cx="3505196" cy="3174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E1D13C-FC54-412E-A6B6-76142312A012}"/>
              </a:ext>
            </a:extLst>
          </p:cNvPr>
          <p:cNvSpPr/>
          <p:nvPr/>
        </p:nvSpPr>
        <p:spPr>
          <a:xfrm>
            <a:off x="4848894" y="4766807"/>
            <a:ext cx="5123936" cy="1523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EE6460-F9DF-473E-87AD-7FCABD65A876}"/>
              </a:ext>
            </a:extLst>
          </p:cNvPr>
          <p:cNvSpPr/>
          <p:nvPr/>
        </p:nvSpPr>
        <p:spPr>
          <a:xfrm>
            <a:off x="5126009" y="4766806"/>
            <a:ext cx="4525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Intensidade da Propagação de Energia</a:t>
            </a:r>
            <a:endParaRPr lang="pt-BR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744FF5-A79C-4599-994F-D98B0E026A57}"/>
              </a:ext>
            </a:extLst>
          </p:cNvPr>
          <p:cNvSpPr/>
          <p:nvPr/>
        </p:nvSpPr>
        <p:spPr>
          <a:xfrm>
            <a:off x="7852684" y="5214813"/>
            <a:ext cx="1867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E da Fonte</a:t>
            </a:r>
            <a:endParaRPr lang="pt-BR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1C926F-B8FF-433C-A37B-FBDC3A57209E}"/>
              </a:ext>
            </a:extLst>
          </p:cNvPr>
          <p:cNvSpPr/>
          <p:nvPr/>
        </p:nvSpPr>
        <p:spPr>
          <a:xfrm>
            <a:off x="5063171" y="5249333"/>
            <a:ext cx="1867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W da Fonte</a:t>
            </a:r>
            <a:endParaRPr lang="pt-BR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0ED4BB-90D9-4548-8BCC-F34C8AC0240B}"/>
              </a:ext>
            </a:extLst>
          </p:cNvPr>
          <p:cNvSpPr/>
          <p:nvPr/>
        </p:nvSpPr>
        <p:spPr>
          <a:xfrm>
            <a:off x="7852683" y="5543579"/>
            <a:ext cx="1867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Forçante Diurna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E270C1-A723-42AD-B789-C588B8B835C8}"/>
              </a:ext>
            </a:extLst>
          </p:cNvPr>
          <p:cNvSpPr/>
          <p:nvPr/>
        </p:nvSpPr>
        <p:spPr>
          <a:xfrm>
            <a:off x="5144494" y="5498158"/>
            <a:ext cx="1867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Forçante Diurna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387FA0-239D-4908-8217-E54930CB704E}"/>
              </a:ext>
            </a:extLst>
          </p:cNvPr>
          <p:cNvSpPr/>
          <p:nvPr/>
        </p:nvSpPr>
        <p:spPr>
          <a:xfrm>
            <a:off x="4807519" y="5768657"/>
            <a:ext cx="2541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Forçante Estacionária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AD23EF-BF53-4B67-AC30-80B0B2B139D1}"/>
              </a:ext>
            </a:extLst>
          </p:cNvPr>
          <p:cNvSpPr/>
          <p:nvPr/>
        </p:nvSpPr>
        <p:spPr>
          <a:xfrm>
            <a:off x="7852683" y="5861736"/>
            <a:ext cx="1867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(O</a:t>
            </a:r>
            <a:r>
              <a:rPr lang="pt-BR" sz="2000" baseline="-25000" dirty="0">
                <a:solidFill>
                  <a:srgbClr val="C00000"/>
                </a:solidFill>
              </a:rPr>
              <a:t>K</a:t>
            </a:r>
            <a:r>
              <a:rPr lang="pt-BR" sz="20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9933E2-097C-4A6C-9479-63CE10E82DDF}"/>
              </a:ext>
            </a:extLst>
          </p:cNvPr>
          <p:cNvSpPr/>
          <p:nvPr/>
        </p:nvSpPr>
        <p:spPr>
          <a:xfrm>
            <a:off x="999304" y="6203561"/>
            <a:ext cx="1867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Caso NL)</a:t>
            </a:r>
          </a:p>
        </p:txBody>
      </p:sp>
    </p:spTree>
    <p:extLst>
      <p:ext uri="{BB962C8B-B14F-4D97-AF65-F5344CB8AC3E}">
        <p14:creationId xmlns:p14="http://schemas.microsoft.com/office/powerpoint/2010/main" val="392233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F89167-0235-471D-BE05-C20FBB2FC796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073467" cy="841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Temporal da Contribuição dos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Modos de </a:t>
            </a:r>
            <a:r>
              <a:rPr lang="pt-BR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Rossby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Vorticidade Relativa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90ºW, 35ºN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65ºW, 35ºN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B4676C-F0DD-429C-A4EB-1693636E1232}"/>
              </a:ext>
            </a:extLst>
          </p:cNvPr>
          <p:cNvSpPr/>
          <p:nvPr/>
        </p:nvSpPr>
        <p:spPr>
          <a:xfrm>
            <a:off x="2497895" y="1800848"/>
            <a:ext cx="237387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90ºW, 35ºN</a:t>
            </a:r>
          </a:p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(Oeste da Fonte)</a:t>
            </a:r>
            <a:endParaRPr lang="pt-BR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371C8-AB30-427D-9EDA-D3D0D87BDA39}"/>
              </a:ext>
            </a:extLst>
          </p:cNvPr>
          <p:cNvSpPr/>
          <p:nvPr/>
        </p:nvSpPr>
        <p:spPr>
          <a:xfrm>
            <a:off x="6096001" y="2666100"/>
            <a:ext cx="4057133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Propagação mais intensa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Forçante com variação Diurna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Influência das O</a:t>
            </a:r>
            <a:r>
              <a:rPr lang="pt-BR" sz="2000" b="1" baseline="-25000" dirty="0"/>
              <a:t>K</a:t>
            </a:r>
          </a:p>
          <a:p>
            <a:r>
              <a:rPr lang="pt-BR" sz="2000" b="1" baseline="-25000" dirty="0"/>
              <a:t>Redução do Aprisionamento Equatorial</a:t>
            </a:r>
            <a:endParaRPr lang="pt-BR" sz="2000" baseline="-25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1C146C-2948-4BCD-9B91-C5D2237B8855}"/>
              </a:ext>
            </a:extLst>
          </p:cNvPr>
          <p:cNvSpPr/>
          <p:nvPr/>
        </p:nvSpPr>
        <p:spPr>
          <a:xfrm>
            <a:off x="6656635" y="1800848"/>
            <a:ext cx="237387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65ºW, 35ºN</a:t>
            </a:r>
          </a:p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(Leste da Fonte)</a:t>
            </a:r>
            <a:endParaRPr lang="pt-BR" sz="2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AA06E5-5AFC-4250-81D4-06D1E08E5273}"/>
              </a:ext>
            </a:extLst>
          </p:cNvPr>
          <p:cNvSpPr/>
          <p:nvPr/>
        </p:nvSpPr>
        <p:spPr>
          <a:xfrm>
            <a:off x="2215064" y="2666100"/>
            <a:ext cx="3215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Pouca Influência das O</a:t>
            </a:r>
            <a:r>
              <a:rPr lang="pt-BR" sz="2000" b="1" baseline="-25000" dirty="0"/>
              <a:t>K</a:t>
            </a:r>
            <a:endParaRPr lang="pt-BR" sz="2000" baseline="-2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8D56B7-9B63-4F62-833F-174A4F88C749}"/>
              </a:ext>
            </a:extLst>
          </p:cNvPr>
          <p:cNvSpPr/>
          <p:nvPr/>
        </p:nvSpPr>
        <p:spPr>
          <a:xfrm>
            <a:off x="2070215" y="1096193"/>
            <a:ext cx="7906721" cy="2950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9081F0-9D8E-411C-A93A-1E9F44461794}"/>
              </a:ext>
            </a:extLst>
          </p:cNvPr>
          <p:cNvSpPr/>
          <p:nvPr/>
        </p:nvSpPr>
        <p:spPr>
          <a:xfrm>
            <a:off x="4096267" y="1146374"/>
            <a:ext cx="3439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Relacionamento entre O</a:t>
            </a:r>
            <a:r>
              <a:rPr lang="pt-BR" sz="2000" b="1" baseline="-25000" dirty="0"/>
              <a:t>K</a:t>
            </a:r>
            <a:r>
              <a:rPr lang="pt-BR" sz="2000" b="1" dirty="0"/>
              <a:t> e O</a:t>
            </a:r>
            <a:r>
              <a:rPr lang="pt-BR" sz="2000" b="1" baseline="-25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4671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E57D51-D00D-4541-B237-01953F58D7C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76270" cy="595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Conclusões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958A78C-36A1-4EDA-BCB0-9D4F22100B7E}"/>
              </a:ext>
            </a:extLst>
          </p:cNvPr>
          <p:cNvSpPr txBox="1">
            <a:spLocks/>
          </p:cNvSpPr>
          <p:nvPr/>
        </p:nvSpPr>
        <p:spPr>
          <a:xfrm>
            <a:off x="59266" y="592669"/>
            <a:ext cx="12073467" cy="574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Mecanismos de Transferência de Energia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 essencialmente Não-Lineares; A </a:t>
            </a: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resposta NL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mostrou mais intensa no hemisfério oposto a fonte. A </a:t>
            </a: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resposta L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apresentou aprisionada a latitude da Fonte;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Ondas K e GI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associados com a Variação Diurna, apresentam papel importante na Modulação da Resposta Quase-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Geostrófica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no hemisfério oposto a da forçante;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Convectiva da Região Tropical → Variação Diurna no Aquecimento Tropical → Excitação das Ondas de Kelvin → Aumento da Resposta Quase-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Geostrófica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fluxo atmosférico do Hemisfério Oposto no lado Leste da Fonte;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Excitação das ondas de Kelvin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ocorre principalmente nos casos de forçante transiente,  principalmente a leste da fonte;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96B536-C1CD-4641-A4E7-5283992298FE}"/>
              </a:ext>
            </a:extLst>
          </p:cNvPr>
          <p:cNvSpPr/>
          <p:nvPr/>
        </p:nvSpPr>
        <p:spPr>
          <a:xfrm>
            <a:off x="4646164" y="2042597"/>
            <a:ext cx="289966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Papel da Não Linearidade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30E5AF-F144-4082-BF47-132B110FC866}"/>
              </a:ext>
            </a:extLst>
          </p:cNvPr>
          <p:cNvSpPr/>
          <p:nvPr/>
        </p:nvSpPr>
        <p:spPr>
          <a:xfrm>
            <a:off x="4403682" y="3672809"/>
            <a:ext cx="338463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Forçante com Variação Diurna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21B3C4-9D76-4E59-A54E-B6E9162815CD}"/>
              </a:ext>
            </a:extLst>
          </p:cNvPr>
          <p:cNvSpPr/>
          <p:nvPr/>
        </p:nvSpPr>
        <p:spPr>
          <a:xfrm>
            <a:off x="5072549" y="6133014"/>
            <a:ext cx="20469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Relação O</a:t>
            </a:r>
            <a:r>
              <a:rPr lang="pt-BR" sz="2000" b="1" baseline="-25000" dirty="0"/>
              <a:t>K</a:t>
            </a:r>
            <a:r>
              <a:rPr lang="pt-BR" sz="2000" b="1" dirty="0"/>
              <a:t> e O</a:t>
            </a:r>
            <a:r>
              <a:rPr lang="pt-BR" sz="2000" b="1" baseline="-25000" dirty="0"/>
              <a:t>R</a:t>
            </a:r>
            <a:endParaRPr lang="pt-BR" sz="2000" baseline="-2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85411-12A7-4D5A-A7A8-3C76172BFD8F}"/>
              </a:ext>
            </a:extLst>
          </p:cNvPr>
          <p:cNvSpPr/>
          <p:nvPr/>
        </p:nvSpPr>
        <p:spPr>
          <a:xfrm>
            <a:off x="59266" y="676655"/>
            <a:ext cx="12073467" cy="5995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41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8987</TotalTime>
  <Words>812</Words>
  <Application>Microsoft Office PowerPoint</Application>
  <PresentationFormat>Widescreen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andremedeiros197@hotmail.com</dc:creator>
  <cp:lastModifiedBy>andremedeiros197@hotmail.com</cp:lastModifiedBy>
  <cp:revision>691</cp:revision>
  <dcterms:created xsi:type="dcterms:W3CDTF">2019-08-09T15:00:26Z</dcterms:created>
  <dcterms:modified xsi:type="dcterms:W3CDTF">2019-10-22T18:20:23Z</dcterms:modified>
</cp:coreProperties>
</file>