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8" r:id="rId5"/>
    <p:sldId id="260" r:id="rId6"/>
    <p:sldId id="261" r:id="rId7"/>
    <p:sldId id="291" r:id="rId8"/>
    <p:sldId id="290" r:id="rId9"/>
    <p:sldId id="289" r:id="rId10"/>
    <p:sldId id="292" r:id="rId11"/>
    <p:sldId id="262" r:id="rId12"/>
    <p:sldId id="264" r:id="rId13"/>
    <p:sldId id="294" r:id="rId14"/>
    <p:sldId id="293" r:id="rId15"/>
    <p:sldId id="265" r:id="rId16"/>
    <p:sldId id="298" r:id="rId17"/>
    <p:sldId id="296" r:id="rId18"/>
    <p:sldId id="297" r:id="rId19"/>
    <p:sldId id="266" r:id="rId20"/>
    <p:sldId id="268" r:id="rId21"/>
    <p:sldId id="270" r:id="rId22"/>
    <p:sldId id="276" r:id="rId23"/>
    <p:sldId id="283" r:id="rId24"/>
    <p:sldId id="279" r:id="rId25"/>
    <p:sldId id="300" r:id="rId26"/>
    <p:sldId id="302" r:id="rId27"/>
    <p:sldId id="301" r:id="rId28"/>
    <p:sldId id="273" r:id="rId29"/>
    <p:sldId id="303" r:id="rId30"/>
    <p:sldId id="280" r:id="rId31"/>
    <p:sldId id="304" r:id="rId32"/>
    <p:sldId id="282" r:id="rId33"/>
    <p:sldId id="305" r:id="rId34"/>
    <p:sldId id="274" r:id="rId35"/>
    <p:sldId id="284" r:id="rId36"/>
    <p:sldId id="314" r:id="rId37"/>
    <p:sldId id="317" r:id="rId38"/>
    <p:sldId id="316" r:id="rId39"/>
    <p:sldId id="315" r:id="rId40"/>
    <p:sldId id="312" r:id="rId41"/>
    <p:sldId id="286" r:id="rId42"/>
    <p:sldId id="308" r:id="rId43"/>
    <p:sldId id="320" r:id="rId44"/>
    <p:sldId id="319" r:id="rId45"/>
    <p:sldId id="318" r:id="rId46"/>
    <p:sldId id="311" r:id="rId47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062C"/>
    <a:srgbClr val="830B4A"/>
    <a:srgbClr val="B90F68"/>
    <a:srgbClr val="EF3D9A"/>
    <a:srgbClr val="F268B0"/>
    <a:srgbClr val="FAC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937" autoAdjust="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A5986BA-A7D9-4AA4-A92D-873221DC47EE}" type="datetime1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FB2356-45F8-4CBB-BBF8-E3F4E0C0F3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827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C5FC4C-8D0C-40B5-A310-FBDA64ACDCFE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900A82-9926-4DBA-8BA5-A22EEB8ACF8E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577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</a:t>
            </a:r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30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77242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83882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32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18069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33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2088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34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36510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35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97796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36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51117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37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1504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38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79134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39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9380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18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66408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40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87495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41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90481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42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7199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19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307462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20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3066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tabela 2 apresenta a mesma solução da tabela 1, impressa no novo formulário. os valores agora aparecem a cada décima iteração e são divididos em três lugares. valores das últimas sete variáveis ​​foram omitidos. vemos que a circulação de </a:t>
            </a:r>
            <a:r>
              <a:rPr lang="pt-BR" dirty="0" err="1" smtClean="0"/>
              <a:t>hadley</a:t>
            </a:r>
            <a:r>
              <a:rPr lang="pt-BR" dirty="0" smtClean="0"/>
              <a:t> de equilíbrio, que no passo 60 está sendo perturbada pela onda crescente, não se restabelece, mas que, em vez disso, uma circulação irregular constante do primeiro modo é quase estabelecida no passo 100. essa circulação é apenas ligeiramente alterada por etapa 140.</a:t>
            </a:r>
          </a:p>
          <a:p>
            <a:endParaRPr lang="pt-BR" dirty="0" smtClean="0"/>
          </a:p>
          <a:p>
            <a:r>
              <a:rPr lang="pt-BR" dirty="0" smtClean="0"/>
              <a:t>na tabela 3, damos a solução correspondente a uma rotação um pouco mais rápida, com teta novamente = 0,25 </a:t>
            </a:r>
            <a:r>
              <a:rPr lang="pt-BR" dirty="0" err="1" smtClean="0"/>
              <a:t>ek</a:t>
            </a:r>
            <a:r>
              <a:rPr lang="pt-BR" dirty="0" smtClean="0"/>
              <a:t> = 0,25. assim, obtivemos uma solução que exibe o fenômeno da vacilação, neste caso com um período de 70 etapas.</a:t>
            </a:r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na tabela 4, a rotação foi novamente aumentada, de modo que novamente teta = 0,25, mas k = 0,225. assim, há vacilação com um período de cerca de 120 etapas. essa vacilação é distinta da tabela 3, em que a alteração dos cantos de ...... não altera o clima, isto é, as propriedades estatísticas de uma solução totalmente desenvolvida, mas apenas muda a solução no tempo em etapas. chamaremos a vacilação nesta solução de vacilação simétrica, em oposição à vacilação assimétrica exibida na tabela 3. 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A tabela 5 apresenta uma solução final, na qual teta </a:t>
            </a:r>
            <a:r>
              <a:rPr lang="pt-BR" dirty="0" err="1" smtClean="0"/>
              <a:t>ek</a:t>
            </a:r>
            <a:r>
              <a:rPr lang="pt-BR" dirty="0" smtClean="0"/>
              <a:t> = 0,20. desta vez nem a vacilação simétrica nem assimétrica podem ser estabelecidas. o que temos é uma solução com pelo menos três graus de liberdade, no regime R3 +</a:t>
            </a:r>
          </a:p>
          <a:p>
            <a:endParaRPr lang="pt-BR" dirty="0" smtClean="0"/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25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11822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tabela 2 apresenta a mesma solução da tabela 1, impressa no novo formulário. os valores agora aparecem a cada décima iteração e são divididos em três lugares. valores das últimas sete variáveis ​​foram omitidos. vemos que a circulação de </a:t>
            </a:r>
            <a:r>
              <a:rPr lang="pt-BR" dirty="0" err="1" smtClean="0"/>
              <a:t>hadley</a:t>
            </a:r>
            <a:r>
              <a:rPr lang="pt-BR" dirty="0" smtClean="0"/>
              <a:t> de equilíbrio, que no passo 60 está sendo perturbada pela onda crescente, não se restabelece, mas que, em vez disso, uma circulação irregular constante do primeiro modo é quase estabelecida no passo 100. essa circulação é apenas ligeiramente alterada por etapa 140.</a:t>
            </a:r>
          </a:p>
          <a:p>
            <a:endParaRPr lang="pt-BR" dirty="0" smtClean="0"/>
          </a:p>
          <a:p>
            <a:r>
              <a:rPr lang="pt-BR" dirty="0" smtClean="0"/>
              <a:t>na tabela 3, damos a solução correspondente a uma rotação um pouco mais rápida, com teta novamente = 0,25 </a:t>
            </a:r>
            <a:r>
              <a:rPr lang="pt-BR" dirty="0" err="1" smtClean="0"/>
              <a:t>ek</a:t>
            </a:r>
            <a:r>
              <a:rPr lang="pt-BR" dirty="0" smtClean="0"/>
              <a:t> = 0,25. assim, obtivemos uma solução que exibe o fenômeno da vacilação, neste caso com um período de 70 etapas.</a:t>
            </a:r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na tabela 4, a rotação foi novamente aumentada, de modo que novamente teta = 0,25, mas k = 0,225. assim, há vacilação com um período de cerca de 120 etapas. essa vacilação é distinta da tabela 3, em que a alteração dos cantos de ...... não altera o clima, isto é, as propriedades estatísticas de uma solução totalmente desenvolvida, mas apenas muda a solução no tempo em etapas. chamaremos a vacilação nesta solução de vacilação simétrica, em oposição à vacilação assimétrica exibida na tabela 3. 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A tabela 5 apresenta uma solução final, na qual teta </a:t>
            </a:r>
            <a:r>
              <a:rPr lang="pt-BR" dirty="0" err="1" smtClean="0"/>
              <a:t>ek</a:t>
            </a:r>
            <a:r>
              <a:rPr lang="pt-BR" dirty="0" smtClean="0"/>
              <a:t> = 0,20. desta vez nem a vacilação simétrica nem assimétrica podem ser estabelecidas. o que temos é uma solução com pelo menos três graus de liberdade, no regime R3 +</a:t>
            </a:r>
          </a:p>
          <a:p>
            <a:endParaRPr lang="pt-BR" dirty="0" smtClean="0"/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26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00384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na tabela 4, a rotação foi novamente aumentada, de modo que novamente teta = 0,25, mas k = 0,225. assim, há vacilação com um período de cerca de 120 etapas. essa vacilação é distinta da tabela 3, em que a alteração dos cantos de ...... não altera o clima, isto é, as propriedades estatísticas de uma solução totalmente desenvolvida, mas apenas muda a solução no tempo em etapas. chamaremos a vacilação nesta solução de vacilação simétrica, em oposição à vacilação assimétrica exibida na tabela 3. 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A tabela 5 apresenta uma solução final, na qual teta </a:t>
            </a:r>
            <a:r>
              <a:rPr lang="pt-BR" dirty="0" err="1" smtClean="0"/>
              <a:t>ek</a:t>
            </a:r>
            <a:r>
              <a:rPr lang="pt-BR" dirty="0" smtClean="0"/>
              <a:t> = 0,20. desta vez nem a vacilação simétrica nem assimétrica podem ser estabelecidas. o que temos é uma solução com pelo menos três graus de liberdade, no regime R3 +</a:t>
            </a:r>
          </a:p>
          <a:p>
            <a:endParaRPr lang="pt-BR" dirty="0" smtClean="0"/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27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2999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na tabela 4, a rotação foi novamente aumentada, de modo que novamente teta = 0,25, mas k = 0,225. assim, há vacilação com um período de cerca de 120 etapas. essa vacilação é distinta da tabela 3, em que a alteração dos cantos de ...... não altera o clima, isto é, as propriedades estatísticas de uma solução totalmente desenvolvida, mas apenas muda a solução no tempo em etapas. chamaremos a vacilação nesta solução de vacilação simétrica, em oposição à vacilação assimétrica exibida na tabela 3. 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A tabela 5 apresenta uma solução final, na qual teta </a:t>
            </a:r>
            <a:r>
              <a:rPr lang="pt-BR" dirty="0" err="1" smtClean="0"/>
              <a:t>ek</a:t>
            </a:r>
            <a:r>
              <a:rPr lang="pt-BR" dirty="0" smtClean="0"/>
              <a:t> = 0,20. desta vez nem a vacilação simétrica nem assimétrica podem ser estabelecidas. o que temos é uma solução com pelo menos três graus de liberdade, no regime R3 +</a:t>
            </a:r>
          </a:p>
          <a:p>
            <a:endParaRPr lang="pt-BR" dirty="0" smtClean="0"/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28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7409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longo do ciclo, </a:t>
            </a:r>
            <a:r>
              <a:rPr lang="pt-BR" dirty="0" err="1" smtClean="0"/>
              <a:t>psic</a:t>
            </a:r>
            <a:r>
              <a:rPr lang="pt-BR" dirty="0" smtClean="0"/>
              <a:t> permanece positivo, de modo que o vento oeste mais forte fica sempre ao sul do centro do canal, embora sua latitude flutue. .. portanto, existem duas circulações vacilantes distintas, sendo a escolha entre elas determinada pelas condições iniciais.</a:t>
            </a:r>
          </a:p>
          <a:p>
            <a:endParaRPr lang="pt-BR" dirty="0" smtClean="0"/>
          </a:p>
          <a:p>
            <a:r>
              <a:rPr lang="pt-BR" dirty="0" smtClean="0"/>
              <a:t>para os mesmos valores de </a:t>
            </a:r>
            <a:r>
              <a:rPr lang="pt-BR" dirty="0" err="1" smtClean="0"/>
              <a:t>theta</a:t>
            </a:r>
            <a:r>
              <a:rPr lang="pt-BR" dirty="0" smtClean="0"/>
              <a:t> e k, também existe um par de circulações </a:t>
            </a:r>
            <a:r>
              <a:rPr lang="pt-BR" dirty="0" err="1" smtClean="0"/>
              <a:t>rossby</a:t>
            </a:r>
            <a:r>
              <a:rPr lang="pt-BR" dirty="0" smtClean="0"/>
              <a:t> constantes de modo misto. Uma solução de equilíbrio pode ser estimada calculando-se a média de cada variável na solução vacilante ao longo de um ciclo de vacilação.</a:t>
            </a:r>
          </a:p>
          <a:p>
            <a:endParaRPr lang="pt-BR" dirty="0" smtClean="0"/>
          </a:p>
          <a:p>
            <a:r>
              <a:rPr lang="pt-BR" dirty="0" smtClean="0"/>
              <a:t>essa solução se mostra instável; quando uma aproximação a ela é usada para condições iniciais, ocorrem oscilações crescentes. assim, a vacilação foi possibilitada pela instabilidade das soluções </a:t>
            </a:r>
            <a:r>
              <a:rPr lang="pt-BR" dirty="0" err="1" smtClean="0"/>
              <a:t>rossby</a:t>
            </a:r>
            <a:r>
              <a:rPr lang="pt-BR" dirty="0" smtClean="0"/>
              <a:t> de modo misto.</a:t>
            </a:r>
          </a:p>
          <a:p>
            <a:endParaRPr lang="pt-BR" dirty="0" smtClean="0"/>
          </a:p>
          <a:p>
            <a:r>
              <a:rPr lang="pt-BR" dirty="0" smtClean="0"/>
              <a:t>um ciclo completo de vacilação é então representado por um loop fechado no espaço tridimensional. o diagrama superior direito da figura 2 mostra a projeção de dois desses loops, um para </a:t>
            </a:r>
            <a:r>
              <a:rPr lang="pt-BR" dirty="0" err="1" smtClean="0"/>
              <a:t>psic</a:t>
            </a:r>
            <a:r>
              <a:rPr lang="pt-BR" dirty="0" smtClean="0"/>
              <a:t>&gt; 0 e outro para </a:t>
            </a:r>
            <a:r>
              <a:rPr lang="pt-BR" dirty="0" err="1" smtClean="0"/>
              <a:t>psic</a:t>
            </a:r>
            <a:r>
              <a:rPr lang="pt-BR" dirty="0" smtClean="0"/>
              <a:t> &lt;0, no plano psik0 e psic. as curvas foram construídas a partir dos dados da tabela 3. as estrelas representam soluções estatisticamente estacionárias adicionais (mas instáveis). as estrelas no eixo psik0 representam a circulação </a:t>
            </a:r>
            <a:r>
              <a:rPr lang="pt-BR" dirty="0" err="1" smtClean="0"/>
              <a:t>hadley</a:t>
            </a:r>
            <a:r>
              <a:rPr lang="pt-BR" dirty="0" smtClean="0"/>
              <a:t> e a circulação </a:t>
            </a:r>
            <a:r>
              <a:rPr lang="pt-BR" dirty="0" err="1" smtClean="0"/>
              <a:t>rossby</a:t>
            </a:r>
            <a:r>
              <a:rPr lang="pt-BR" dirty="0" smtClean="0"/>
              <a:t> do primeiro modo, enquanto as estrelas fechadas pelos loops representam as circulações </a:t>
            </a:r>
            <a:r>
              <a:rPr lang="pt-BR" dirty="0" err="1" smtClean="0"/>
              <a:t>rossby</a:t>
            </a:r>
            <a:r>
              <a:rPr lang="pt-BR" dirty="0" smtClean="0"/>
              <a:t> do modo misto. o diagrama superior esquerdo na fig. 2 é um diagrama semelhante para as condições da tabela 2. aqui apenas ocorrem a circulação de </a:t>
            </a:r>
            <a:r>
              <a:rPr lang="pt-BR" dirty="0" err="1" smtClean="0"/>
              <a:t>hadley</a:t>
            </a:r>
            <a:r>
              <a:rPr lang="pt-BR" dirty="0" smtClean="0"/>
              <a:t> e as circulações constantes de </a:t>
            </a:r>
            <a:r>
              <a:rPr lang="pt-BR" dirty="0" err="1" smtClean="0"/>
              <a:t>rossby</a:t>
            </a:r>
            <a:r>
              <a:rPr lang="pt-BR" dirty="0" smtClean="0"/>
              <a:t>; portanto, o diagrama contém estrelas, mas não curvas.</a:t>
            </a:r>
          </a:p>
          <a:p>
            <a:endParaRPr lang="pt-BR" dirty="0" smtClean="0"/>
          </a:p>
          <a:p>
            <a:r>
              <a:rPr lang="pt-BR" dirty="0" smtClean="0"/>
              <a:t>o ciclo de vacilação da tabela 4 é representado no canto inferior esquerdo da figura 2. aqui há uma única curva fechada em vez de duas rotações. as circulações instáveis ​​de </a:t>
            </a:r>
            <a:r>
              <a:rPr lang="pt-BR" dirty="0" err="1" smtClean="0"/>
              <a:t>Rossby</a:t>
            </a:r>
            <a:r>
              <a:rPr lang="pt-BR" dirty="0" smtClean="0"/>
              <a:t> do modo misto ainda podem ser localizadas.</a:t>
            </a:r>
          </a:p>
          <a:p>
            <a:endParaRPr lang="pt-BR" dirty="0" smtClean="0"/>
          </a:p>
          <a:p>
            <a:r>
              <a:rPr lang="pt-BR" dirty="0" smtClean="0"/>
              <a:t>a fig. 3 mostra a vacilação simétrica como o meteorologista sinóptico examinaria. os mapas do campo de </a:t>
            </a:r>
            <a:r>
              <a:rPr lang="pt-BR" dirty="0" err="1" smtClean="0"/>
              <a:t>psi</a:t>
            </a:r>
            <a:r>
              <a:rPr lang="pt-BR" dirty="0" smtClean="0"/>
              <a:t> são apresentados em intervalos de vinte etapas de tempo 130 ... 230 na tabela 4. as oscilações nas mudanças que acompanham a latitude dos oeste mais fortes são facilmente observadas. </a:t>
            </a:r>
          </a:p>
          <a:p>
            <a:r>
              <a:rPr lang="pt-BR" dirty="0" smtClean="0"/>
              <a:t>a excursão pelo espaço de fase, da etapa 100 a 500, é mostrada no diagrama inferior direito na fig.2. a aparente </a:t>
            </a:r>
            <a:r>
              <a:rPr lang="pt-BR" dirty="0" err="1" smtClean="0"/>
              <a:t>errância</a:t>
            </a:r>
            <a:r>
              <a:rPr lang="pt-BR" dirty="0" smtClean="0"/>
              <a:t> sem rumo apresenta um contraste marcante com os simples ciclos de vacilação nos diagramas superior direito e inferior esquerdo.</a:t>
            </a:r>
          </a:p>
          <a:p>
            <a:endParaRPr lang="pt-BR" dirty="0" smtClean="0"/>
          </a:p>
          <a:p>
            <a:r>
              <a:rPr lang="pt-BR" dirty="0" smtClean="0"/>
              <a:t>parece, portanto, que um dado par de valores </a:t>
            </a:r>
            <a:r>
              <a:rPr lang="pt-BR" dirty="0" err="1" smtClean="0"/>
              <a:t>theta</a:t>
            </a:r>
            <a:r>
              <a:rPr lang="pt-BR" dirty="0" smtClean="0"/>
              <a:t> e k pode levar a um dos sete regimes distintos de fluxo: uma circulação de </a:t>
            </a:r>
            <a:r>
              <a:rPr lang="pt-BR" dirty="0" err="1" smtClean="0"/>
              <a:t>hadley</a:t>
            </a:r>
            <a:r>
              <a:rPr lang="pt-BR" dirty="0" smtClean="0"/>
              <a:t>, uma circulação irregular de ondas com ondas do primeiro modo apenas, ambos os modos juntos ou apenas do segundo modo; vacilação assimétrica ou simétrica; ou um fluxo não periódico irregular com pelo menos três graus de liberdade.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C900A82-9926-4DBA-8BA5-A22EEB8ACF8E}" type="slidenum">
              <a:rPr lang="pt-BR" noProof="0" smtClean="0"/>
              <a:t>29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0231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Conector Reto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ângulo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tângulo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Triângulo Isósceles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tângulo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tângulo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Triângulo Isósceles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riângulo Isósceles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935CEB-9525-4D5D-A412-C8A3BAF15730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994D39-57E5-4DF1-B170-76DD40F72DB8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3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D705D-CF40-41FB-8743-D7BB47403AE6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0" name="Caixa de texto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Caixa de texto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pt-BR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370BA-DF9D-4E6F-BED9-9F50A1F57759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de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3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5C01F0-686A-436E-8763-9D5C7C60D4C9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24" name="Caixa de texto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Caixa de texto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23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71A9C-C779-4556-8646-5B9C55C590D0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F5FC74-1FE1-4E50-A702-E516CC000E6C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98D3D-A396-441A-9CBF-D2A5D929E350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D91BA5-BCE6-4C87-84F2-20A7DB95EAF9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0395E-5945-4E4F-8928-D4A7ECFF010F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0D4D0B-C35C-4594-A73B-A51C8258FB57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1FA1AB-CD92-4813-B358-4D3328862E93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ECAEEC-580C-4251-9AD8-BA976EB5B79A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1858C9-5795-44AB-8DC6-FC7731ADE330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37C92-194C-43F0-A2CA-ECB2E0EFA251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pt-BR" noProof="0" smtClean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C38B09-B408-4CD1-A49D-6857A9588BDB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ângulo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tângulo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ângulo Isósceles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tângulo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tângulo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tângulo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Triângulo Isósceles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ângulo Isósceles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BE8609-2825-4654-9B63-B896128183CF}" type="datetime1">
              <a:rPr lang="pt-BR" noProof="0" smtClean="0"/>
              <a:t>22/10/2019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tângulo 30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ângulo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tângulo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Triângulo Isósceles 40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tângulo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Triângulo Isósceles 44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orma Livre: Forma 46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49" name="Triângulo Isósceles 48">
            <a:extLst>
              <a:ext uri="{FF2B5EF4-FFF2-40B4-BE49-F238E27FC236}">
                <a16:creationId xmlns:a16="http://schemas.microsoft.com/office/drawing/2014/main" xmlns="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76" y="1949473"/>
            <a:ext cx="9720848" cy="283046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825598" y="4885379"/>
            <a:ext cx="3130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Por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len Daiane </a:t>
            </a:r>
            <a:r>
              <a:rPr lang="pt-BR" sz="1600" dirty="0" err="1" smtClean="0">
                <a:solidFill>
                  <a:schemeClr val="accent1">
                    <a:lumMod val="50000"/>
                  </a:schemeClr>
                </a:solidFill>
              </a:rPr>
              <a:t>Pelissaro</a:t>
            </a:r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2282"/>
            <a:ext cx="12201832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28800"/>
            <a:ext cx="12191999" cy="50586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Pode-se tentar </a:t>
            </a:r>
            <a:r>
              <a:rPr lang="pt-BR" dirty="0"/>
              <a:t>explicar a ocorrência de vacilação e de regimes com três ou mais graus de liberdade.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/>
              <a:t>Hipótese: </a:t>
            </a:r>
            <a:r>
              <a:rPr lang="pt-BR" dirty="0"/>
              <a:t>quando </a:t>
            </a:r>
            <a:r>
              <a:rPr lang="pt-BR" dirty="0" smtClean="0"/>
              <a:t>o regime </a:t>
            </a:r>
            <a:r>
              <a:rPr lang="pt-BR" dirty="0" err="1" smtClean="0"/>
              <a:t>Hadley</a:t>
            </a:r>
            <a:r>
              <a:rPr lang="pt-BR" dirty="0" smtClean="0"/>
              <a:t> </a:t>
            </a:r>
            <a:r>
              <a:rPr lang="pt-BR" dirty="0"/>
              <a:t>é instável, pelo menos </a:t>
            </a:r>
            <a:r>
              <a:rPr lang="pt-BR" dirty="0" smtClean="0"/>
              <a:t>um regime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é matematicamente </a:t>
            </a:r>
            <a:r>
              <a:rPr lang="pt-BR" dirty="0" smtClean="0"/>
              <a:t>possível. Além </a:t>
            </a:r>
            <a:r>
              <a:rPr lang="pt-BR" dirty="0"/>
              <a:t>disso, quando </a:t>
            </a:r>
            <a:r>
              <a:rPr lang="pt-BR" dirty="0" smtClean="0"/>
              <a:t>um regime </a:t>
            </a:r>
            <a:r>
              <a:rPr lang="pt-BR" dirty="0" err="1" smtClean="0"/>
              <a:t>Hadley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smtClean="0"/>
              <a:t>todos os regimes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​​são instáveis, pelo menos </a:t>
            </a:r>
            <a:r>
              <a:rPr lang="pt-BR" dirty="0" smtClean="0"/>
              <a:t>um regime </a:t>
            </a:r>
            <a:r>
              <a:rPr lang="pt-BR" dirty="0" err="1" smtClean="0"/>
              <a:t>Rossby</a:t>
            </a:r>
            <a:r>
              <a:rPr lang="pt-BR" dirty="0" smtClean="0"/>
              <a:t> vacilante (R2) é </a:t>
            </a:r>
            <a:r>
              <a:rPr lang="pt-BR" dirty="0"/>
              <a:t>matematicamente possível.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308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2282"/>
            <a:ext cx="12201832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28800"/>
            <a:ext cx="12191999" cy="50586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Pode-se tentar </a:t>
            </a:r>
            <a:r>
              <a:rPr lang="pt-BR" dirty="0"/>
              <a:t>explicar a ocorrência de vacilação e de regimes com três ou mais graus de liberdade.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/>
              <a:t>Hipótese: </a:t>
            </a:r>
            <a:r>
              <a:rPr lang="pt-BR" dirty="0"/>
              <a:t>quando </a:t>
            </a:r>
            <a:r>
              <a:rPr lang="pt-BR" dirty="0" smtClean="0"/>
              <a:t>o regime </a:t>
            </a:r>
            <a:r>
              <a:rPr lang="pt-BR" dirty="0" err="1" smtClean="0"/>
              <a:t>Hadley</a:t>
            </a:r>
            <a:r>
              <a:rPr lang="pt-BR" dirty="0" smtClean="0"/>
              <a:t> </a:t>
            </a:r>
            <a:r>
              <a:rPr lang="pt-BR" dirty="0"/>
              <a:t>é instável, pelo menos </a:t>
            </a:r>
            <a:r>
              <a:rPr lang="pt-BR" dirty="0" smtClean="0"/>
              <a:t>um regime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é matematicamente </a:t>
            </a:r>
            <a:r>
              <a:rPr lang="pt-BR" dirty="0" smtClean="0"/>
              <a:t>possível. Além </a:t>
            </a:r>
            <a:r>
              <a:rPr lang="pt-BR" dirty="0"/>
              <a:t>disso, quando </a:t>
            </a:r>
            <a:r>
              <a:rPr lang="pt-BR" dirty="0" smtClean="0"/>
              <a:t>um regime </a:t>
            </a:r>
            <a:r>
              <a:rPr lang="pt-BR" dirty="0" err="1" smtClean="0"/>
              <a:t>Hadley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smtClean="0"/>
              <a:t>todos os regimes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​​são instáveis, pelo menos </a:t>
            </a:r>
            <a:r>
              <a:rPr lang="pt-BR" dirty="0" smtClean="0"/>
              <a:t>um regime </a:t>
            </a:r>
            <a:r>
              <a:rPr lang="pt-BR" dirty="0" err="1" smtClean="0"/>
              <a:t>Rossby</a:t>
            </a:r>
            <a:r>
              <a:rPr lang="pt-BR" dirty="0" smtClean="0"/>
              <a:t> vacilante (R2) é </a:t>
            </a:r>
            <a:r>
              <a:rPr lang="pt-BR" dirty="0"/>
              <a:t>matematicamente possível.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vacilação pode ser possível mesmo quando </a:t>
            </a:r>
            <a:r>
              <a:rPr lang="pt-BR" dirty="0" smtClean="0"/>
              <a:t>um regime </a:t>
            </a:r>
            <a:r>
              <a:rPr lang="pt-BR" dirty="0" err="1" smtClean="0"/>
              <a:t>Rossby</a:t>
            </a:r>
            <a:r>
              <a:rPr lang="pt-BR" dirty="0" smtClean="0"/>
              <a:t> ​​</a:t>
            </a:r>
            <a:r>
              <a:rPr lang="pt-BR" dirty="0"/>
              <a:t>é estável, desde que o critério para o desenvolvimento de um segundo grau de liberdade seja diferente do critério para o desaparecimento de um segundo grau de liberdade já estabelecido.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915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10618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3680"/>
            <a:ext cx="12191999" cy="538381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Será tentado provar as hipóteses </a:t>
            </a:r>
            <a:r>
              <a:rPr lang="pt-BR" dirty="0"/>
              <a:t>com um modelo dinâmico </a:t>
            </a:r>
            <a:r>
              <a:rPr lang="pt-BR" dirty="0" smtClean="0"/>
              <a:t>simples, </a:t>
            </a:r>
            <a:r>
              <a:rPr lang="pt-BR" dirty="0"/>
              <a:t>onde a dimensão vertical é representada por duas </a:t>
            </a:r>
            <a:r>
              <a:rPr lang="pt-BR" dirty="0" smtClean="0"/>
              <a:t>camadas;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5991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10618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3680"/>
            <a:ext cx="12191999" cy="538381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Será tentado provar as hipóteses </a:t>
            </a:r>
            <a:r>
              <a:rPr lang="pt-BR" dirty="0"/>
              <a:t>com um modelo dinâmico </a:t>
            </a:r>
            <a:r>
              <a:rPr lang="pt-BR" dirty="0" smtClean="0"/>
              <a:t>simples, </a:t>
            </a:r>
            <a:r>
              <a:rPr lang="pt-BR" dirty="0"/>
              <a:t>onde a dimensão vertical é representada por duas </a:t>
            </a:r>
            <a:r>
              <a:rPr lang="pt-BR" dirty="0" smtClean="0"/>
              <a:t>camadas;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O</a:t>
            </a:r>
            <a:r>
              <a:rPr lang="pt-BR" dirty="0" smtClean="0"/>
              <a:t> fluxo </a:t>
            </a:r>
            <a:r>
              <a:rPr lang="pt-BR" dirty="0"/>
              <a:t>consiste em um fluxo zonal, representado por duas variáveis. </a:t>
            </a:r>
            <a:r>
              <a:rPr lang="pt-BR" dirty="0" smtClean="0"/>
              <a:t>O </a:t>
            </a:r>
            <a:r>
              <a:rPr lang="pt-BR" dirty="0"/>
              <a:t>campo de temperatura é identificado com o cisalhamento vertical do vento através da equação do vento </a:t>
            </a:r>
            <a:r>
              <a:rPr lang="pt-BR" dirty="0" smtClean="0"/>
              <a:t>térmico;</a:t>
            </a:r>
          </a:p>
        </p:txBody>
      </p:sp>
    </p:spTree>
    <p:extLst>
      <p:ext uri="{BB962C8B-B14F-4D97-AF65-F5344CB8AC3E}">
        <p14:creationId xmlns:p14="http://schemas.microsoft.com/office/powerpoint/2010/main" val="141928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10618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3680"/>
            <a:ext cx="12191999" cy="538381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Será tentado provar as hipóteses </a:t>
            </a:r>
            <a:r>
              <a:rPr lang="pt-BR" dirty="0"/>
              <a:t>com um modelo dinâmico </a:t>
            </a:r>
            <a:r>
              <a:rPr lang="pt-BR" dirty="0" smtClean="0"/>
              <a:t>simples, </a:t>
            </a:r>
            <a:r>
              <a:rPr lang="pt-BR" dirty="0"/>
              <a:t>onde a dimensão vertical é representada por duas </a:t>
            </a:r>
            <a:r>
              <a:rPr lang="pt-BR" dirty="0" smtClean="0"/>
              <a:t>camadas;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O</a:t>
            </a:r>
            <a:r>
              <a:rPr lang="pt-BR" dirty="0" smtClean="0"/>
              <a:t> fluxo </a:t>
            </a:r>
            <a:r>
              <a:rPr lang="pt-BR" dirty="0"/>
              <a:t>consiste em um fluxo zonal, representado por duas variáveis. </a:t>
            </a:r>
            <a:r>
              <a:rPr lang="pt-BR" dirty="0" smtClean="0"/>
              <a:t>O </a:t>
            </a:r>
            <a:r>
              <a:rPr lang="pt-BR" dirty="0"/>
              <a:t>campo de temperatura é identificado com o cisalhamento vertical do vento através da equação do vento </a:t>
            </a:r>
            <a:r>
              <a:rPr lang="pt-BR" dirty="0" smtClean="0"/>
              <a:t>térmico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temperatura média global e a estabilidade estática média </a:t>
            </a:r>
            <a:r>
              <a:rPr lang="pt-BR" dirty="0" smtClean="0"/>
              <a:t>também variam, </a:t>
            </a:r>
            <a:r>
              <a:rPr lang="pt-BR" dirty="0"/>
              <a:t>elevando o número de </a:t>
            </a:r>
            <a:r>
              <a:rPr lang="pt-BR" dirty="0" smtClean="0"/>
              <a:t>variáveis e </a:t>
            </a:r>
            <a:r>
              <a:rPr lang="pt-BR" dirty="0"/>
              <a:t>equações diferenciais ordinárias</a:t>
            </a:r>
            <a:r>
              <a:rPr lang="pt-BR" dirty="0" smtClean="0"/>
              <a:t> para quatorze;</a:t>
            </a:r>
          </a:p>
        </p:txBody>
      </p:sp>
    </p:spTree>
    <p:extLst>
      <p:ext uri="{BB962C8B-B14F-4D97-AF65-F5344CB8AC3E}">
        <p14:creationId xmlns:p14="http://schemas.microsoft.com/office/powerpoint/2010/main" val="159381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10618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3680"/>
            <a:ext cx="12191999" cy="538381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Será tentado provar as hipóteses </a:t>
            </a:r>
            <a:r>
              <a:rPr lang="pt-BR" dirty="0"/>
              <a:t>com um modelo dinâmico </a:t>
            </a:r>
            <a:r>
              <a:rPr lang="pt-BR" dirty="0" smtClean="0"/>
              <a:t>simples, </a:t>
            </a:r>
            <a:r>
              <a:rPr lang="pt-BR" dirty="0"/>
              <a:t>onde a dimensão vertical é representada por duas </a:t>
            </a:r>
            <a:r>
              <a:rPr lang="pt-BR" dirty="0" smtClean="0"/>
              <a:t>camadas;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O</a:t>
            </a:r>
            <a:r>
              <a:rPr lang="pt-BR" dirty="0" smtClean="0"/>
              <a:t> fluxo </a:t>
            </a:r>
            <a:r>
              <a:rPr lang="pt-BR" dirty="0"/>
              <a:t>consiste em um fluxo zonal, representado por duas variáveis. </a:t>
            </a:r>
            <a:r>
              <a:rPr lang="pt-BR" dirty="0" smtClean="0"/>
              <a:t>O </a:t>
            </a:r>
            <a:r>
              <a:rPr lang="pt-BR" dirty="0"/>
              <a:t>campo de temperatura é identificado com o cisalhamento vertical do vento através da equação do vento </a:t>
            </a:r>
            <a:r>
              <a:rPr lang="pt-BR" dirty="0" smtClean="0"/>
              <a:t>térmico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temperatura média global e a estabilidade estática média </a:t>
            </a:r>
            <a:r>
              <a:rPr lang="pt-BR" dirty="0" smtClean="0"/>
              <a:t>também variam, </a:t>
            </a:r>
            <a:r>
              <a:rPr lang="pt-BR" dirty="0"/>
              <a:t>elevando o número de </a:t>
            </a:r>
            <a:r>
              <a:rPr lang="pt-BR" dirty="0" smtClean="0"/>
              <a:t>variáveis e </a:t>
            </a:r>
            <a:r>
              <a:rPr lang="pt-BR" dirty="0"/>
              <a:t>equações diferenciais ordinárias</a:t>
            </a:r>
            <a:r>
              <a:rPr lang="pt-BR" dirty="0" smtClean="0"/>
              <a:t> para quatorze;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O fenômeno da vacilação será exibido através do uso da integração numérica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3123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6576"/>
            <a:ext cx="7059561" cy="83574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FORMA ESPECTRAL DO MODELO DE DUAS CAMADAS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4968" y="3136490"/>
            <a:ext cx="5899355" cy="3721510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Derivou-se </a:t>
            </a:r>
            <a:r>
              <a:rPr lang="pt-BR" sz="2000" dirty="0"/>
              <a:t>uma forma espectral geral para um dos modelos de previsão numérica.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61" y="0"/>
            <a:ext cx="5132439" cy="689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22606" y="220921"/>
            <a:ext cx="7059561" cy="83574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EQUAÇÕES DO MODELO ESPECÍFICO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0090" y="1080945"/>
            <a:ext cx="6912077" cy="1042220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Aqui, as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equações 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são aplicadas para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 problema da 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vacilação.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3476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06" y="2203367"/>
            <a:ext cx="4976104" cy="465463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098710" y="2333685"/>
            <a:ext cx="20834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 equações – 6 variáveis são eliminadas</a:t>
            </a:r>
          </a:p>
          <a:p>
            <a:pPr algn="ctr"/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equações diferenciais e 14 incógnitas</a:t>
            </a:r>
          </a:p>
          <a:p>
            <a:pPr algn="ctr"/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pt-B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restante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artigo,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preocupação é solucionar esse conjunto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equações.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44122"/>
            <a:ext cx="12191999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442" y="1708728"/>
            <a:ext cx="5826867" cy="5061527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Foram encontradas soluções </a:t>
            </a:r>
            <a:r>
              <a:rPr lang="pt-BR" dirty="0"/>
              <a:t>analíticas para as circulações de </a:t>
            </a:r>
            <a:r>
              <a:rPr lang="pt-BR" dirty="0" err="1"/>
              <a:t>H</a:t>
            </a:r>
            <a:r>
              <a:rPr lang="pt-BR" dirty="0" err="1" smtClean="0"/>
              <a:t>adley</a:t>
            </a:r>
            <a:r>
              <a:rPr lang="pt-BR" dirty="0" smtClean="0"/>
              <a:t> </a:t>
            </a:r>
            <a:r>
              <a:rPr lang="pt-BR" dirty="0"/>
              <a:t>e para algumas das circulações constantes de </a:t>
            </a:r>
            <a:r>
              <a:rPr lang="pt-BR" dirty="0" err="1" smtClean="0"/>
              <a:t>Rossby</a:t>
            </a:r>
            <a:r>
              <a:rPr lang="pt-BR" dirty="0"/>
              <a:t>;</a:t>
            </a: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/>
              <a:t>K</a:t>
            </a:r>
            <a:r>
              <a:rPr lang="pt-BR" baseline="30000" dirty="0"/>
              <a:t>-2 </a:t>
            </a:r>
            <a:r>
              <a:rPr lang="pt-BR" dirty="0" smtClean="0"/>
              <a:t>representa o número de Taylor – fornece uma medida de rotação;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 smtClean="0"/>
              <a:t>* representa o número de </a:t>
            </a:r>
            <a:r>
              <a:rPr lang="pt-BR" dirty="0" err="1" smtClean="0"/>
              <a:t>Rossby</a:t>
            </a:r>
            <a:r>
              <a:rPr lang="pt-BR" dirty="0" smtClean="0"/>
              <a:t> térmico – fornece uma medida do aquecimento;</a:t>
            </a:r>
          </a:p>
          <a:p>
            <a:pPr marL="0" indent="0" algn="ctr">
              <a:buNone/>
            </a:pPr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figura 1, </a:t>
            </a:r>
            <a:r>
              <a:rPr lang="pt-BR" dirty="0" smtClean="0"/>
              <a:t>as coordenadas </a:t>
            </a:r>
            <a:r>
              <a:rPr lang="pt-BR" dirty="0"/>
              <a:t>são </a:t>
            </a:r>
            <a:r>
              <a:rPr lang="pt-BR" dirty="0" smtClean="0"/>
              <a:t>K</a:t>
            </a:r>
            <a:r>
              <a:rPr lang="pt-BR" baseline="30000" dirty="0" smtClean="0"/>
              <a:t>-2 </a:t>
            </a:r>
            <a:r>
              <a:rPr lang="pt-BR" dirty="0" smtClean="0"/>
              <a:t>e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em escala logarítmica. </a:t>
            </a:r>
            <a:r>
              <a:rPr lang="pt-BR" dirty="0" smtClean="0"/>
              <a:t>A </a:t>
            </a:r>
            <a:r>
              <a:rPr lang="pt-BR" dirty="0"/>
              <a:t>área à direita de cada curva indica a região de instabilidade.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"/>
          <a:stretch/>
        </p:blipFill>
        <p:spPr>
          <a:xfrm>
            <a:off x="6244885" y="1452239"/>
            <a:ext cx="5947115" cy="540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62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44122"/>
            <a:ext cx="12191999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04" y="2101174"/>
            <a:ext cx="5953328" cy="461458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Observamos </a:t>
            </a:r>
            <a:r>
              <a:rPr lang="pt-BR" dirty="0"/>
              <a:t>que a curva </a:t>
            </a:r>
            <a:r>
              <a:rPr lang="pt-BR" dirty="0" smtClean="0"/>
              <a:t>2 </a:t>
            </a:r>
            <a:r>
              <a:rPr lang="pt-BR" dirty="0"/>
              <a:t>se encontra completamente no lado côncavo da </a:t>
            </a:r>
            <a:r>
              <a:rPr lang="pt-BR" dirty="0" smtClean="0"/>
              <a:t>curva 1: não </a:t>
            </a:r>
            <a:r>
              <a:rPr lang="pt-BR" dirty="0"/>
              <a:t>há circulações </a:t>
            </a:r>
            <a:r>
              <a:rPr lang="pt-BR" dirty="0" smtClean="0"/>
              <a:t>de </a:t>
            </a:r>
            <a:r>
              <a:rPr lang="pt-BR" dirty="0" err="1" smtClean="0"/>
              <a:t>Hadley</a:t>
            </a:r>
            <a:r>
              <a:rPr lang="pt-BR" dirty="0" smtClean="0"/>
              <a:t> </a:t>
            </a:r>
            <a:r>
              <a:rPr lang="pt-BR" dirty="0"/>
              <a:t>instáveis ​​em relação às ondas do </a:t>
            </a:r>
            <a:r>
              <a:rPr lang="pt-BR" dirty="0" smtClean="0"/>
              <a:t>2º </a:t>
            </a:r>
            <a:r>
              <a:rPr lang="pt-BR" dirty="0"/>
              <a:t>modo que também não são instáveis ​​em relação às ondas do primeiro modo</a:t>
            </a:r>
            <a:r>
              <a:rPr lang="pt-BR" dirty="0" smtClean="0"/>
              <a:t>.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circulação </a:t>
            </a:r>
            <a:r>
              <a:rPr lang="pt-BR" dirty="0" smtClean="0"/>
              <a:t>de </a:t>
            </a:r>
            <a:r>
              <a:rPr lang="pt-BR" dirty="0" err="1"/>
              <a:t>R</a:t>
            </a:r>
            <a:r>
              <a:rPr lang="pt-BR" dirty="0" err="1" smtClean="0"/>
              <a:t>ossby</a:t>
            </a:r>
            <a:r>
              <a:rPr lang="pt-BR" dirty="0" smtClean="0"/>
              <a:t> de 1º modo </a:t>
            </a:r>
            <a:r>
              <a:rPr lang="pt-BR" dirty="0"/>
              <a:t>diferirá apenas levemente da </a:t>
            </a:r>
            <a:r>
              <a:rPr lang="pt-BR" dirty="0" smtClean="0"/>
              <a:t>circulação de </a:t>
            </a:r>
            <a:r>
              <a:rPr lang="pt-BR" dirty="0" err="1" smtClean="0"/>
              <a:t>Hadley</a:t>
            </a:r>
            <a:r>
              <a:rPr lang="pt-BR" dirty="0"/>
              <a:t>. </a:t>
            </a:r>
            <a:r>
              <a:rPr lang="pt-BR" dirty="0" smtClean="0"/>
              <a:t>Se </a:t>
            </a:r>
            <a:r>
              <a:rPr lang="pt-BR" dirty="0"/>
              <a:t>assim for, </a:t>
            </a:r>
            <a:r>
              <a:rPr lang="pt-BR" dirty="0" smtClean="0"/>
              <a:t>ela deve </a:t>
            </a:r>
            <a:r>
              <a:rPr lang="pt-BR" dirty="0"/>
              <a:t>ser estável em relação às ondas do segundo modo.</a:t>
            </a:r>
          </a:p>
          <a:p>
            <a:pPr algn="ctr"/>
            <a:endParaRPr lang="pt-BR" dirty="0" smtClean="0"/>
          </a:p>
          <a:p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"/>
          <a:stretch/>
        </p:blipFill>
        <p:spPr>
          <a:xfrm>
            <a:off x="6244885" y="1478463"/>
            <a:ext cx="5947115" cy="540576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58681" y="2298356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H1º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126627" y="2714367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H2º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66942" y="2583562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R</a:t>
            </a:r>
            <a:r>
              <a:rPr lang="pt-BR" sz="1100" dirty="0" smtClean="0"/>
              <a:t>1º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049265" y="3291016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R2º</a:t>
            </a:r>
            <a:endParaRPr lang="pt-BR" sz="1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002037" y="2803982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OR2º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59837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403122"/>
            <a:ext cx="9586451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ESTRUTURA  DA  APRESENTAÇÃO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9935" y="1484671"/>
            <a:ext cx="9143999" cy="5373329"/>
          </a:xfrm>
        </p:spPr>
        <p:txBody>
          <a:bodyPr>
            <a:normAutofit/>
          </a:bodyPr>
          <a:lstStyle/>
          <a:p>
            <a:r>
              <a:rPr lang="pt-BR" dirty="0" smtClean="0"/>
              <a:t> Regimes </a:t>
            </a:r>
            <a:r>
              <a:rPr lang="pt-BR" dirty="0"/>
              <a:t>de fluxo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Forma </a:t>
            </a:r>
            <a:r>
              <a:rPr lang="pt-BR" dirty="0"/>
              <a:t>espectral do modelo de duas camadas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Equações </a:t>
            </a:r>
            <a:r>
              <a:rPr lang="pt-BR" dirty="0"/>
              <a:t>do modelo específico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Soluções </a:t>
            </a:r>
            <a:r>
              <a:rPr lang="pt-BR" dirty="0"/>
              <a:t>analíticas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Soluções </a:t>
            </a:r>
            <a:r>
              <a:rPr lang="pt-BR" dirty="0"/>
              <a:t>numéricas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Vacilação </a:t>
            </a:r>
            <a:r>
              <a:rPr lang="pt-BR" dirty="0"/>
              <a:t>assimétrica e simétrica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 Considerações </a:t>
            </a:r>
            <a:r>
              <a:rPr lang="pt-BR" dirty="0"/>
              <a:t>finais</a:t>
            </a:r>
          </a:p>
        </p:txBody>
      </p:sp>
    </p:spTree>
    <p:extLst>
      <p:ext uri="{BB962C8B-B14F-4D97-AF65-F5344CB8AC3E}">
        <p14:creationId xmlns:p14="http://schemas.microsoft.com/office/powerpoint/2010/main" val="3529946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44122"/>
            <a:ext cx="12191999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04" y="2067697"/>
            <a:ext cx="5953328" cy="464806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Entre as duas curvas rotuladas como </a:t>
            </a:r>
            <a:r>
              <a:rPr lang="pt-BR" dirty="0" smtClean="0"/>
              <a:t>1, </a:t>
            </a:r>
            <a:r>
              <a:rPr lang="pt-BR" dirty="0"/>
              <a:t>pode existir uma circulação estável de </a:t>
            </a:r>
            <a:r>
              <a:rPr lang="pt-BR" dirty="0" err="1" smtClean="0"/>
              <a:t>Rossby</a:t>
            </a:r>
            <a:r>
              <a:rPr lang="pt-BR" dirty="0" smtClean="0"/>
              <a:t> de 1º modo</a:t>
            </a:r>
            <a:r>
              <a:rPr lang="pt-BR" dirty="0"/>
              <a:t>. </a:t>
            </a:r>
            <a:r>
              <a:rPr lang="pt-BR" dirty="0" smtClean="0"/>
              <a:t>Parece</a:t>
            </a:r>
            <a:r>
              <a:rPr lang="pt-BR" dirty="0"/>
              <a:t>, então, que entre as </a:t>
            </a:r>
            <a:r>
              <a:rPr lang="pt-BR" dirty="0" smtClean="0"/>
              <a:t>circulações </a:t>
            </a:r>
            <a:r>
              <a:rPr lang="pt-BR" dirty="0"/>
              <a:t>matematicamente possíveis do primeiro modo, apenas uma pequena porção é realmente estável e seria de esperar que ocorra em um experimento físico. 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Circulações de </a:t>
            </a:r>
            <a:r>
              <a:rPr lang="pt-BR" dirty="0" err="1"/>
              <a:t>R</a:t>
            </a:r>
            <a:r>
              <a:rPr lang="pt-BR" dirty="0" err="1" smtClean="0"/>
              <a:t>ossby</a:t>
            </a:r>
            <a:r>
              <a:rPr lang="pt-BR" dirty="0" smtClean="0"/>
              <a:t> </a:t>
            </a:r>
            <a:r>
              <a:rPr lang="pt-BR" dirty="0"/>
              <a:t>constantes nas quais as ondas de cada modo se movem juntas sem alterar sua forma serão chamadas </a:t>
            </a:r>
            <a:r>
              <a:rPr lang="pt-BR" dirty="0" smtClean="0"/>
              <a:t>circulações de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de modo misto.</a:t>
            </a:r>
          </a:p>
          <a:p>
            <a:pPr algn="ctr"/>
            <a:endParaRPr lang="pt-BR" dirty="0" smtClean="0"/>
          </a:p>
          <a:p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"/>
          <a:stretch/>
        </p:blipFill>
        <p:spPr>
          <a:xfrm>
            <a:off x="6244885" y="1478463"/>
            <a:ext cx="5947115" cy="540576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58681" y="2298356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H1º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126627" y="2714367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H2º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466942" y="2583562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R</a:t>
            </a:r>
            <a:r>
              <a:rPr lang="pt-BR" sz="1100" dirty="0" smtClean="0"/>
              <a:t>1º</a:t>
            </a:r>
            <a:endParaRPr lang="pt-BR" sz="11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049265" y="3291016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R2º</a:t>
            </a:r>
            <a:endParaRPr lang="pt-BR" sz="1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002037" y="2803982"/>
            <a:ext cx="626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OR2º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091462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87680"/>
            <a:ext cx="12192000" cy="8839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57680"/>
            <a:ext cx="12192000" cy="51003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possível </a:t>
            </a:r>
            <a:r>
              <a:rPr lang="pt-BR" dirty="0"/>
              <a:t>resolver analiticamente todas as circulações </a:t>
            </a:r>
            <a:r>
              <a:rPr lang="pt-BR" dirty="0" smtClean="0"/>
              <a:t>de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de modo misto. </a:t>
            </a:r>
            <a:r>
              <a:rPr lang="pt-BR" dirty="0" smtClean="0"/>
              <a:t>Se </a:t>
            </a:r>
            <a:r>
              <a:rPr lang="pt-BR" dirty="0"/>
              <a:t>alguma dessas soluções puder ser encontrada, ela poderá ser testada quanto à estabilidade em relação a outras </a:t>
            </a:r>
            <a:r>
              <a:rPr lang="pt-BR" dirty="0" smtClean="0"/>
              <a:t>perturbações;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6943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87680"/>
            <a:ext cx="12192000" cy="8839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57680"/>
            <a:ext cx="12192000" cy="51003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possível </a:t>
            </a:r>
            <a:r>
              <a:rPr lang="pt-BR" dirty="0"/>
              <a:t>resolver analiticamente todas as circulações </a:t>
            </a:r>
            <a:r>
              <a:rPr lang="pt-BR" dirty="0" smtClean="0"/>
              <a:t>de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de modo misto. </a:t>
            </a:r>
            <a:r>
              <a:rPr lang="pt-BR" dirty="0" smtClean="0"/>
              <a:t>Se </a:t>
            </a:r>
            <a:r>
              <a:rPr lang="pt-BR" dirty="0"/>
              <a:t>alguma dessas soluções puder ser encontrada, ela poderá ser testada quanto à estabilidade em relação a outras </a:t>
            </a:r>
            <a:r>
              <a:rPr lang="pt-BR" dirty="0" smtClean="0"/>
              <a:t>perturbações;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Se elas forem instáveis </a:t>
            </a:r>
            <a:r>
              <a:rPr lang="pt-BR" dirty="0"/>
              <a:t>para valores de K</a:t>
            </a:r>
            <a:r>
              <a:rPr lang="pt-BR" baseline="30000" dirty="0"/>
              <a:t>-2 </a:t>
            </a:r>
            <a:r>
              <a:rPr lang="pt-BR" dirty="0"/>
              <a:t>e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para </a:t>
            </a:r>
            <a:r>
              <a:rPr lang="pt-BR" dirty="0"/>
              <a:t>os quais </a:t>
            </a:r>
            <a:r>
              <a:rPr lang="pt-BR" dirty="0" smtClean="0"/>
              <a:t>as circulações de </a:t>
            </a:r>
            <a:r>
              <a:rPr lang="pt-BR" dirty="0" err="1"/>
              <a:t>Rossby</a:t>
            </a:r>
            <a:r>
              <a:rPr lang="pt-BR" dirty="0"/>
              <a:t> mais simples e de </a:t>
            </a:r>
            <a:r>
              <a:rPr lang="pt-BR" dirty="0" err="1"/>
              <a:t>Hadley</a:t>
            </a:r>
            <a:r>
              <a:rPr lang="pt-BR" dirty="0"/>
              <a:t> também são instáveis, será comprovada a existência de soluções com pelo menos dois graus de </a:t>
            </a:r>
            <a:r>
              <a:rPr lang="pt-BR" dirty="0" smtClean="0"/>
              <a:t>liberdade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7164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87680"/>
            <a:ext cx="12192000" cy="8839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57680"/>
            <a:ext cx="12192000" cy="51003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possível </a:t>
            </a:r>
            <a:r>
              <a:rPr lang="pt-BR" dirty="0"/>
              <a:t>resolver analiticamente todas as circulações </a:t>
            </a:r>
            <a:r>
              <a:rPr lang="pt-BR" dirty="0" smtClean="0"/>
              <a:t>de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de modo misto. </a:t>
            </a:r>
            <a:r>
              <a:rPr lang="pt-BR" dirty="0" smtClean="0"/>
              <a:t>Se </a:t>
            </a:r>
            <a:r>
              <a:rPr lang="pt-BR" dirty="0"/>
              <a:t>alguma dessas soluções puder ser encontrada, ela poderá ser testada quanto à estabilidade em relação a outras </a:t>
            </a:r>
            <a:r>
              <a:rPr lang="pt-BR" dirty="0" smtClean="0"/>
              <a:t>perturbações;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Se elas forem instáveis </a:t>
            </a:r>
            <a:r>
              <a:rPr lang="pt-BR" dirty="0"/>
              <a:t>para valores de K</a:t>
            </a:r>
            <a:r>
              <a:rPr lang="pt-BR" baseline="30000" dirty="0"/>
              <a:t>-2 </a:t>
            </a:r>
            <a:r>
              <a:rPr lang="pt-BR" dirty="0"/>
              <a:t>e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para </a:t>
            </a:r>
            <a:r>
              <a:rPr lang="pt-BR" dirty="0"/>
              <a:t>os quais </a:t>
            </a:r>
            <a:r>
              <a:rPr lang="pt-BR" dirty="0" smtClean="0"/>
              <a:t>as circulações de </a:t>
            </a:r>
            <a:r>
              <a:rPr lang="pt-BR" dirty="0" err="1"/>
              <a:t>Rossby</a:t>
            </a:r>
            <a:r>
              <a:rPr lang="pt-BR" dirty="0"/>
              <a:t> mais simples e de </a:t>
            </a:r>
            <a:r>
              <a:rPr lang="pt-BR" dirty="0" err="1"/>
              <a:t>Hadley</a:t>
            </a:r>
            <a:r>
              <a:rPr lang="pt-BR" dirty="0"/>
              <a:t> também são instáveis, será comprovada a existência de soluções com pelo menos dois graus de </a:t>
            </a:r>
            <a:r>
              <a:rPr lang="pt-BR" dirty="0" smtClean="0"/>
              <a:t>liberdade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</a:t>
            </a:r>
            <a:r>
              <a:rPr lang="pt-BR" dirty="0"/>
              <a:t>Mesmo neste caso, a existência de soluções estáveis ​​de vacilação não será estabelecida, uma vez que as soluções com exatamente dois graus de liberdade, se existirem, podem ser instáveis ​​em relação a outras perturbações ainda </a:t>
            </a:r>
            <a:r>
              <a:rPr lang="pt-BR" dirty="0" smtClean="0"/>
              <a:t>maiores;</a:t>
            </a:r>
          </a:p>
        </p:txBody>
      </p:sp>
    </p:spTree>
    <p:extLst>
      <p:ext uri="{BB962C8B-B14F-4D97-AF65-F5344CB8AC3E}">
        <p14:creationId xmlns:p14="http://schemas.microsoft.com/office/powerpoint/2010/main" val="928007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87680"/>
            <a:ext cx="12192000" cy="8839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ANALÍTICAS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57680"/>
            <a:ext cx="12192000" cy="51003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É possível </a:t>
            </a:r>
            <a:r>
              <a:rPr lang="pt-BR" dirty="0"/>
              <a:t>resolver analiticamente todas as circulações </a:t>
            </a:r>
            <a:r>
              <a:rPr lang="pt-BR" dirty="0" smtClean="0"/>
              <a:t>de </a:t>
            </a:r>
            <a:r>
              <a:rPr lang="pt-BR" dirty="0" err="1" smtClean="0"/>
              <a:t>Rossby</a:t>
            </a:r>
            <a:r>
              <a:rPr lang="pt-BR" dirty="0" smtClean="0"/>
              <a:t> </a:t>
            </a:r>
            <a:r>
              <a:rPr lang="pt-BR" dirty="0"/>
              <a:t>de modo misto. </a:t>
            </a:r>
            <a:r>
              <a:rPr lang="pt-BR" dirty="0" smtClean="0"/>
              <a:t>Se </a:t>
            </a:r>
            <a:r>
              <a:rPr lang="pt-BR" dirty="0"/>
              <a:t>alguma dessas soluções puder ser encontrada, ela poderá ser testada quanto à estabilidade em relação a outras </a:t>
            </a:r>
            <a:r>
              <a:rPr lang="pt-BR" dirty="0" smtClean="0"/>
              <a:t>perturbações;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Se elas forem instáveis </a:t>
            </a:r>
            <a:r>
              <a:rPr lang="pt-BR" dirty="0"/>
              <a:t>para valores de K</a:t>
            </a:r>
            <a:r>
              <a:rPr lang="pt-BR" baseline="30000" dirty="0"/>
              <a:t>-2 </a:t>
            </a:r>
            <a:r>
              <a:rPr lang="pt-BR" dirty="0"/>
              <a:t>e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para </a:t>
            </a:r>
            <a:r>
              <a:rPr lang="pt-BR" dirty="0"/>
              <a:t>os quais </a:t>
            </a:r>
            <a:r>
              <a:rPr lang="pt-BR" dirty="0" smtClean="0"/>
              <a:t>as circulações de </a:t>
            </a:r>
            <a:r>
              <a:rPr lang="pt-BR" dirty="0" err="1"/>
              <a:t>Rossby</a:t>
            </a:r>
            <a:r>
              <a:rPr lang="pt-BR" dirty="0"/>
              <a:t> mais simples e de </a:t>
            </a:r>
            <a:r>
              <a:rPr lang="pt-BR" dirty="0" err="1"/>
              <a:t>Hadley</a:t>
            </a:r>
            <a:r>
              <a:rPr lang="pt-BR" dirty="0"/>
              <a:t> também são instáveis, será comprovada a existência de soluções com pelo menos dois graus de </a:t>
            </a:r>
            <a:r>
              <a:rPr lang="pt-BR" dirty="0" smtClean="0"/>
              <a:t>liberdade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</a:t>
            </a:r>
            <a:r>
              <a:rPr lang="pt-BR" dirty="0"/>
              <a:t>Mesmo neste caso, a existência de soluções estáveis ​​de vacilação não será estabelecida, uma vez que as soluções com exatamente dois graus de liberdade, se existirem, podem ser instáveis ​​em relação a outras perturbações ainda </a:t>
            </a:r>
            <a:r>
              <a:rPr lang="pt-BR" dirty="0" smtClean="0"/>
              <a:t>maiores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/>
              <a:t>qualquer forma, o procedimento </a:t>
            </a:r>
            <a:r>
              <a:rPr lang="pt-BR" dirty="0" smtClean="0"/>
              <a:t> </a:t>
            </a:r>
            <a:r>
              <a:rPr lang="pt-BR" dirty="0"/>
              <a:t>é extremamente complicado, envolvendo, entre outras coisas, a avaliação de determinantes da décima quarta ordem. P</a:t>
            </a:r>
            <a:r>
              <a:rPr lang="pt-BR" dirty="0" smtClean="0"/>
              <a:t>ortanto, </a:t>
            </a:r>
            <a:r>
              <a:rPr lang="pt-BR" dirty="0"/>
              <a:t>a existência de vacilação </a:t>
            </a:r>
            <a:r>
              <a:rPr lang="pt-BR" dirty="0" smtClean="0"/>
              <a:t>parece poder </a:t>
            </a:r>
            <a:r>
              <a:rPr lang="pt-BR" dirty="0"/>
              <a:t>ser mais facilmente estabelecida usando procedimentos de integração </a:t>
            </a:r>
            <a:r>
              <a:rPr lang="pt-BR" dirty="0" smtClean="0"/>
              <a:t>numérica.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80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767840"/>
            <a:ext cx="4135120" cy="5902959"/>
          </a:xfrm>
        </p:spPr>
        <p:txBody>
          <a:bodyPr/>
          <a:lstStyle/>
          <a:p>
            <a:pPr algn="just"/>
            <a:r>
              <a:rPr lang="pt-BR" sz="1700" dirty="0" smtClean="0"/>
              <a:t>As </a:t>
            </a:r>
            <a:r>
              <a:rPr lang="pt-BR" sz="1700" dirty="0"/>
              <a:t>equações são equações diferenciais ordinárias, de modo que as aproximações de diferenças finitas são necessárias apenas para representar as derivadas </a:t>
            </a:r>
            <a:r>
              <a:rPr lang="pt-BR" sz="1700" dirty="0" smtClean="0"/>
              <a:t>no tempo</a:t>
            </a:r>
            <a:r>
              <a:rPr lang="pt-BR" sz="1700" dirty="0"/>
              <a:t>;</a:t>
            </a:r>
            <a:endParaRPr lang="pt-BR" sz="1700" dirty="0" smtClean="0"/>
          </a:p>
          <a:p>
            <a:pPr algn="just"/>
            <a:endParaRPr lang="pt-BR" sz="1700" dirty="0" smtClean="0"/>
          </a:p>
          <a:p>
            <a:pPr algn="just"/>
            <a:endParaRPr lang="pt-BR" sz="1700" dirty="0"/>
          </a:p>
          <a:p>
            <a:pPr algn="just"/>
            <a:endParaRPr lang="pt-BR" sz="1700" dirty="0"/>
          </a:p>
          <a:p>
            <a:pPr algn="just"/>
            <a:r>
              <a:rPr lang="pt-BR" sz="1700" dirty="0" smtClean="0"/>
              <a:t>Todas </a:t>
            </a:r>
            <a:r>
              <a:rPr lang="pt-BR" sz="1700" dirty="0"/>
              <a:t>as integrações numéricas foram realizadas em uma máquina de computação </a:t>
            </a:r>
            <a:r>
              <a:rPr lang="pt-BR" sz="1700" dirty="0" smtClean="0"/>
              <a:t>eletrônica: Royal </a:t>
            </a:r>
            <a:r>
              <a:rPr lang="pt-BR" sz="1700" dirty="0" err="1" smtClean="0"/>
              <a:t>McBee</a:t>
            </a:r>
            <a:r>
              <a:rPr lang="pt-BR" sz="1700" dirty="0" smtClean="0"/>
              <a:t> LGP-30. </a:t>
            </a:r>
            <a:r>
              <a:rPr lang="pt-BR" sz="1700" dirty="0"/>
              <a:t>Com o programa usado, são necessários cerca de dez segundos para </a:t>
            </a:r>
            <a:r>
              <a:rPr lang="pt-BR" sz="1700" dirty="0" smtClean="0"/>
              <a:t>cada iteração</a:t>
            </a:r>
            <a:r>
              <a:rPr lang="pt-BR" sz="1700" dirty="0"/>
              <a:t>.</a:t>
            </a:r>
          </a:p>
          <a:p>
            <a:endParaRPr lang="pt-BR" sz="1700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 descr="Resultado de imagem para Royal McBee LGP-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035" y="1964948"/>
            <a:ext cx="5849947" cy="352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018018" y="5486400"/>
            <a:ext cx="2225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Fonte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t-B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Vintage</a:t>
            </a: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Computer.net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38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" y="1767840"/>
            <a:ext cx="4135120" cy="5902959"/>
          </a:xfrm>
        </p:spPr>
        <p:txBody>
          <a:bodyPr/>
          <a:lstStyle/>
          <a:p>
            <a:pPr algn="just"/>
            <a:r>
              <a:rPr lang="pt-BR" sz="1700" dirty="0" smtClean="0"/>
              <a:t>As </a:t>
            </a:r>
            <a:r>
              <a:rPr lang="pt-BR" sz="1700" dirty="0"/>
              <a:t>equações são equações diferenciais ordinárias, de modo que as aproximações de diferenças finitas são necessárias apenas para representar as derivadas </a:t>
            </a:r>
            <a:r>
              <a:rPr lang="pt-BR" sz="1700" dirty="0" smtClean="0"/>
              <a:t>no tempo</a:t>
            </a:r>
            <a:r>
              <a:rPr lang="pt-BR" sz="1700" dirty="0"/>
              <a:t>;</a:t>
            </a:r>
            <a:endParaRPr lang="pt-BR" sz="1700" dirty="0" smtClean="0"/>
          </a:p>
          <a:p>
            <a:pPr algn="just"/>
            <a:endParaRPr lang="pt-BR" sz="1700" dirty="0" smtClean="0"/>
          </a:p>
          <a:p>
            <a:pPr algn="just"/>
            <a:endParaRPr lang="pt-BR" sz="1700" dirty="0"/>
          </a:p>
          <a:p>
            <a:pPr algn="just"/>
            <a:endParaRPr lang="pt-BR" sz="1700" dirty="0"/>
          </a:p>
          <a:p>
            <a:pPr algn="just"/>
            <a:r>
              <a:rPr lang="pt-BR" sz="1700" dirty="0" smtClean="0"/>
              <a:t>Todas </a:t>
            </a:r>
            <a:r>
              <a:rPr lang="pt-BR" sz="1700" dirty="0"/>
              <a:t>as integrações numéricas foram realizadas em uma máquina de computação </a:t>
            </a:r>
            <a:r>
              <a:rPr lang="pt-BR" sz="1700" dirty="0" smtClean="0"/>
              <a:t>eletrônica: Royal </a:t>
            </a:r>
            <a:r>
              <a:rPr lang="pt-BR" sz="1700" dirty="0" err="1" smtClean="0"/>
              <a:t>McBee</a:t>
            </a:r>
            <a:r>
              <a:rPr lang="pt-BR" sz="1700" dirty="0" smtClean="0"/>
              <a:t> LGP-30. </a:t>
            </a:r>
            <a:r>
              <a:rPr lang="pt-BR" sz="1700" dirty="0"/>
              <a:t>Com o programa usado, são necessários cerca de dez segundos para </a:t>
            </a:r>
            <a:r>
              <a:rPr lang="pt-BR" sz="1700" dirty="0" smtClean="0"/>
              <a:t>cada iteração</a:t>
            </a:r>
            <a:r>
              <a:rPr lang="pt-BR" sz="1700" dirty="0"/>
              <a:t>.</a:t>
            </a:r>
          </a:p>
          <a:p>
            <a:endParaRPr lang="pt-BR" sz="1700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641" y="4362102"/>
            <a:ext cx="7579360" cy="2495898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05192" y="1656081"/>
            <a:ext cx="7640319" cy="2326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700" dirty="0"/>
              <a:t>A tabela 1 apresenta soluções numéricas particulares de equações. </a:t>
            </a:r>
            <a:r>
              <a:rPr lang="pt-BR" sz="1700" dirty="0" smtClean="0"/>
              <a:t>Os </a:t>
            </a:r>
            <a:r>
              <a:rPr lang="pt-BR" sz="1700" dirty="0"/>
              <a:t>valores de todas as variáveis ​​aparecem a cada  5 iterações, os valores são impressos em quatro casas decimais e os pontos decimais são omitidos</a:t>
            </a:r>
            <a:r>
              <a:rPr lang="pt-BR" sz="1700" dirty="0" smtClean="0"/>
              <a:t>.</a:t>
            </a:r>
            <a:endParaRPr lang="pt-BR" sz="1700" dirty="0"/>
          </a:p>
          <a:p>
            <a:pPr algn="just"/>
            <a:r>
              <a:rPr lang="pt-BR" sz="1700" dirty="0"/>
              <a:t>Para esta solução,</a:t>
            </a:r>
            <a:r>
              <a:rPr lang="pt-BR" sz="1600" dirty="0"/>
              <a:t> </a:t>
            </a:r>
            <a:r>
              <a:rPr lang="el-GR" sz="1600" dirty="0"/>
              <a:t>θ</a:t>
            </a:r>
            <a:r>
              <a:rPr lang="pt-BR" sz="1600" baseline="-25000" dirty="0"/>
              <a:t>A</a:t>
            </a:r>
            <a:r>
              <a:rPr lang="pt-BR" sz="1600" dirty="0"/>
              <a:t>*</a:t>
            </a:r>
            <a:r>
              <a:rPr lang="pt-BR" sz="1700" dirty="0"/>
              <a:t> = 0,25 e k = 0,30. De acordo com a Fig. 1, a</a:t>
            </a:r>
            <a:r>
              <a:rPr lang="pt-BR" sz="1700" dirty="0" smtClean="0"/>
              <a:t> </a:t>
            </a:r>
            <a:r>
              <a:rPr lang="pt-BR" sz="1700" dirty="0"/>
              <a:t>circulação de </a:t>
            </a:r>
            <a:r>
              <a:rPr lang="pt-BR" sz="1700" dirty="0" err="1"/>
              <a:t>Rossby</a:t>
            </a:r>
            <a:r>
              <a:rPr lang="pt-BR" sz="1700" dirty="0"/>
              <a:t> </a:t>
            </a:r>
            <a:r>
              <a:rPr lang="pt-BR" sz="1700" dirty="0" smtClean="0"/>
              <a:t>de 1º modo </a:t>
            </a:r>
            <a:r>
              <a:rPr lang="pt-BR" sz="1700" dirty="0"/>
              <a:t>é </a:t>
            </a:r>
            <a:r>
              <a:rPr lang="pt-BR" sz="1700" dirty="0" smtClean="0"/>
              <a:t>estável </a:t>
            </a:r>
            <a:r>
              <a:rPr lang="pt-BR" sz="1700" dirty="0"/>
              <a:t>em relação às ondas </a:t>
            </a:r>
            <a:r>
              <a:rPr lang="pt-BR" sz="1700" dirty="0" smtClean="0"/>
              <a:t>de 2º </a:t>
            </a:r>
            <a:r>
              <a:rPr lang="pt-BR" sz="1700" dirty="0"/>
              <a:t>modo.</a:t>
            </a:r>
          </a:p>
          <a:p>
            <a:endParaRPr lang="pt-BR" sz="1700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464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114800" y="2527767"/>
            <a:ext cx="3208638" cy="223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 smtClean="0"/>
              <a:t>A </a:t>
            </a:r>
            <a:r>
              <a:rPr lang="pt-BR" sz="1600" dirty="0"/>
              <a:t>tabela 2 apresenta a mesma solução da tabela 1, impressa no novo formulário. </a:t>
            </a:r>
            <a:r>
              <a:rPr lang="pt-BR" sz="1600" dirty="0" smtClean="0"/>
              <a:t>Os </a:t>
            </a:r>
            <a:r>
              <a:rPr lang="pt-BR" sz="1600" dirty="0"/>
              <a:t>valores agora aparecem a cada </a:t>
            </a:r>
            <a:r>
              <a:rPr lang="pt-BR" sz="1600" dirty="0" smtClean="0"/>
              <a:t>dez iterações </a:t>
            </a:r>
            <a:r>
              <a:rPr lang="pt-BR" sz="1600" dirty="0"/>
              <a:t>e são divididos em três </a:t>
            </a:r>
            <a:r>
              <a:rPr lang="pt-BR" sz="1600" dirty="0" smtClean="0"/>
              <a:t>casas. </a:t>
            </a:r>
            <a:endParaRPr lang="pt-BR" sz="1700" dirty="0"/>
          </a:p>
          <a:p>
            <a:pPr marL="0" indent="0">
              <a:buNone/>
            </a:pPr>
            <a:endParaRPr lang="pt-BR" sz="1700" dirty="0" smtClean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337"/>
            <a:ext cx="4114800" cy="5482663"/>
          </a:xfrm>
        </p:spPr>
      </p:pic>
    </p:spTree>
    <p:extLst>
      <p:ext uri="{BB962C8B-B14F-4D97-AF65-F5344CB8AC3E}">
        <p14:creationId xmlns:p14="http://schemas.microsoft.com/office/powerpoint/2010/main" val="3723471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114800" y="2527767"/>
            <a:ext cx="3208638" cy="223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 smtClean="0"/>
              <a:t>A </a:t>
            </a:r>
            <a:r>
              <a:rPr lang="pt-BR" sz="1600" dirty="0"/>
              <a:t>tabela 2 apresenta a mesma solução da tabela 1, impressa no novo formulário. </a:t>
            </a:r>
            <a:r>
              <a:rPr lang="pt-BR" sz="1600" dirty="0" smtClean="0"/>
              <a:t>Os </a:t>
            </a:r>
            <a:r>
              <a:rPr lang="pt-BR" sz="1600" dirty="0"/>
              <a:t>valores agora aparecem a cada </a:t>
            </a:r>
            <a:r>
              <a:rPr lang="pt-BR" sz="1600" dirty="0" smtClean="0"/>
              <a:t>dez iterações </a:t>
            </a:r>
            <a:r>
              <a:rPr lang="pt-BR" sz="1600" dirty="0"/>
              <a:t>e são divididos em três </a:t>
            </a:r>
            <a:r>
              <a:rPr lang="pt-BR" sz="1600" dirty="0" smtClean="0"/>
              <a:t>casas. </a:t>
            </a:r>
            <a:endParaRPr lang="pt-BR" sz="1700" dirty="0"/>
          </a:p>
          <a:p>
            <a:pPr marL="0" indent="0">
              <a:buNone/>
            </a:pPr>
            <a:endParaRPr lang="pt-BR" sz="1700" dirty="0" smtClean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337"/>
            <a:ext cx="4114800" cy="5482663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0" y="1229360"/>
            <a:ext cx="4246880" cy="4696957"/>
          </a:xfrm>
          <a:prstGeom prst="rect">
            <a:avLst/>
          </a:prstGeom>
        </p:spPr>
      </p:pic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561840" y="6057638"/>
            <a:ext cx="7477760" cy="800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dirty="0" smtClean="0"/>
              <a:t>Na </a:t>
            </a:r>
            <a:r>
              <a:rPr lang="pt-BR" sz="1600" dirty="0"/>
              <a:t>tabela </a:t>
            </a:r>
            <a:r>
              <a:rPr lang="pt-BR" sz="1600" dirty="0" smtClean="0"/>
              <a:t>3 tem-se a solução </a:t>
            </a:r>
            <a:r>
              <a:rPr lang="pt-BR" sz="1600" dirty="0"/>
              <a:t>correspondente a uma rotação um pouco mais </a:t>
            </a:r>
            <a:r>
              <a:rPr lang="pt-BR" sz="1600" dirty="0" smtClean="0"/>
              <a:t>rápida, obtendo </a:t>
            </a:r>
            <a:r>
              <a:rPr lang="pt-BR" sz="1600" dirty="0"/>
              <a:t>uma solução que exibe o fenômeno da vacilação, </a:t>
            </a:r>
            <a:r>
              <a:rPr lang="pt-BR" sz="1600" dirty="0" smtClean="0"/>
              <a:t>neste caso </a:t>
            </a:r>
            <a:r>
              <a:rPr lang="pt-BR" sz="1600" dirty="0"/>
              <a:t>com um período de 70 etapas.</a:t>
            </a:r>
          </a:p>
          <a:p>
            <a:endParaRPr lang="pt-BR" sz="1700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9882909" y="3094182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9882909" y="4079723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9882909" y="5465876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7936807" y="3094182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7927570" y="4079722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927570" y="5465875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959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-1" y="5768340"/>
            <a:ext cx="8543925" cy="1061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 smtClean="0"/>
              <a:t>Na </a:t>
            </a:r>
            <a:r>
              <a:rPr lang="pt-BR" sz="1600" dirty="0"/>
              <a:t>tabela 4, a rotação foi novamente </a:t>
            </a:r>
            <a:r>
              <a:rPr lang="pt-BR" sz="1600" dirty="0" smtClean="0"/>
              <a:t>aumentada. Assim</a:t>
            </a:r>
            <a:r>
              <a:rPr lang="pt-BR" sz="1600" dirty="0"/>
              <a:t>, há vacilação com um período de cerca de 120 etapas. </a:t>
            </a:r>
            <a:r>
              <a:rPr lang="pt-BR" sz="1600" dirty="0" smtClean="0"/>
              <a:t>Essa </a:t>
            </a:r>
            <a:r>
              <a:rPr lang="pt-BR" sz="1600" dirty="0"/>
              <a:t>vacilação é distinta da tabela </a:t>
            </a:r>
            <a:r>
              <a:rPr lang="pt-BR" sz="1600" dirty="0" smtClean="0"/>
              <a:t>3 e portanto a chamaremos </a:t>
            </a:r>
            <a:r>
              <a:rPr lang="pt-BR" sz="1600" dirty="0"/>
              <a:t>de vacilação simétrica, em oposição à vacilação assimétrica exibida na tabela 3.</a:t>
            </a:r>
            <a:endParaRPr lang="pt-BR" sz="1700" dirty="0" smtClean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229360"/>
            <a:ext cx="4054040" cy="4470400"/>
          </a:xfrm>
        </p:spPr>
      </p:pic>
      <p:sp>
        <p:nvSpPr>
          <p:cNvPr id="7" name="Elipse 6"/>
          <p:cNvSpPr/>
          <p:nvPr/>
        </p:nvSpPr>
        <p:spPr>
          <a:xfrm>
            <a:off x="397164" y="3376814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244438" y="3399905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97164" y="4978401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176651" y="4978401"/>
            <a:ext cx="314036" cy="175491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83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40774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27" y="1720645"/>
            <a:ext cx="12123174" cy="51668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atmosfera é irregular – repetições exatas, que seriam perfeitas de prever, não existem;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885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7721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-1" y="5768340"/>
            <a:ext cx="8543925" cy="1061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 smtClean="0"/>
              <a:t>Na </a:t>
            </a:r>
            <a:r>
              <a:rPr lang="pt-BR" sz="1600" dirty="0"/>
              <a:t>tabela 4, a rotação foi novamente </a:t>
            </a:r>
            <a:r>
              <a:rPr lang="pt-BR" sz="1600" dirty="0" smtClean="0"/>
              <a:t>aumentada. Assim</a:t>
            </a:r>
            <a:r>
              <a:rPr lang="pt-BR" sz="1600" dirty="0"/>
              <a:t>, há vacilação com um período de cerca de 120 etapas. </a:t>
            </a:r>
            <a:r>
              <a:rPr lang="pt-BR" sz="1600" dirty="0" smtClean="0"/>
              <a:t>Essa </a:t>
            </a:r>
            <a:r>
              <a:rPr lang="pt-BR" sz="1600" dirty="0"/>
              <a:t>vacilação é distinta da tabela </a:t>
            </a:r>
            <a:r>
              <a:rPr lang="pt-BR" sz="1600" dirty="0" smtClean="0"/>
              <a:t>3 e portanto a chamaremos </a:t>
            </a:r>
            <a:r>
              <a:rPr lang="pt-BR" sz="1600" dirty="0"/>
              <a:t>de vacilação simétrica, em oposição à vacilação assimétrica exibida na tabela 3.</a:t>
            </a:r>
            <a:endParaRPr lang="pt-BR" sz="1700" dirty="0" smtClean="0"/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639628" y="1953258"/>
            <a:ext cx="4185920" cy="2052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dirty="0"/>
              <a:t>A tabela 5 apresenta uma solução </a:t>
            </a:r>
            <a:r>
              <a:rPr lang="pt-BR" sz="1600" dirty="0" smtClean="0"/>
              <a:t>final. Desta </a:t>
            </a:r>
            <a:r>
              <a:rPr lang="pt-BR" sz="1600" dirty="0"/>
              <a:t>vez </a:t>
            </a:r>
            <a:r>
              <a:rPr lang="pt-BR" sz="1600" dirty="0" smtClean="0"/>
              <a:t>nem </a:t>
            </a:r>
            <a:r>
              <a:rPr lang="pt-BR" sz="1600" dirty="0"/>
              <a:t>a vacilação simétrica nem assimétrica podem ser estabelecidas. </a:t>
            </a:r>
            <a:r>
              <a:rPr lang="pt-BR" sz="1600" dirty="0" smtClean="0"/>
              <a:t>O </a:t>
            </a:r>
            <a:r>
              <a:rPr lang="pt-BR" sz="1600" dirty="0"/>
              <a:t>que temos é uma solução com pelo menos três graus de liberdade, no regime </a:t>
            </a:r>
            <a:r>
              <a:rPr lang="pt-BR" sz="1600" dirty="0" smtClean="0"/>
              <a:t>R3+.</a:t>
            </a:r>
            <a:endParaRPr lang="pt-BR" sz="1600" dirty="0"/>
          </a:p>
          <a:p>
            <a:pPr algn="r"/>
            <a:endParaRPr lang="pt-BR" sz="1600" dirty="0"/>
          </a:p>
          <a:p>
            <a:endParaRPr lang="pt-BR" sz="1700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229360"/>
            <a:ext cx="4054040" cy="44704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548" y="0"/>
            <a:ext cx="3495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35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78642" y="1865636"/>
            <a:ext cx="37961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Hadley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algn="ctr"/>
            <a:r>
              <a:rPr lang="pt-BR" dirty="0" smtClean="0"/>
              <a:t>I    </a:t>
            </a:r>
            <a:r>
              <a:rPr lang="pt-BR" dirty="0" err="1" smtClean="0"/>
              <a:t>Rossby</a:t>
            </a:r>
            <a:r>
              <a:rPr lang="pt-BR" dirty="0" smtClean="0"/>
              <a:t> 1º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\   </a:t>
            </a:r>
            <a:r>
              <a:rPr lang="pt-BR" dirty="0" err="1" smtClean="0"/>
              <a:t>Rossby</a:t>
            </a:r>
            <a:r>
              <a:rPr lang="pt-BR" dirty="0" smtClean="0"/>
              <a:t> misto</a:t>
            </a:r>
          </a:p>
          <a:p>
            <a:pPr algn="ctr"/>
            <a:endParaRPr lang="pt-BR" dirty="0"/>
          </a:p>
          <a:p>
            <a:pPr marL="285750" indent="-285750" algn="ctr">
              <a:buFontTx/>
              <a:buChar char="-"/>
            </a:pPr>
            <a:r>
              <a:rPr lang="pt-BR" dirty="0" err="1" smtClean="0"/>
              <a:t>Rossby</a:t>
            </a:r>
            <a:r>
              <a:rPr lang="pt-BR" dirty="0" smtClean="0"/>
              <a:t> 2º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&gt;  Vacilação assimétrica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^   Vacilação simétrica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>
                <a:cs typeface="Calibri" panose="020F0502020204030204" pitchFamily="34" charset="0"/>
              </a:rPr>
              <a:t>Δ    Fluxo irregular não-periódico</a:t>
            </a: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770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57608" y="2854035"/>
            <a:ext cx="5745017" cy="2662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/>
              <a:t>Quanto mais próximo se estiver de uma curva crítica, mais tempo poderá ser necessário fazer a integração e identificar o regime com razoável certeza</a:t>
            </a:r>
            <a:r>
              <a:rPr lang="pt-BR" sz="1600" dirty="0" smtClean="0"/>
              <a:t>;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865429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935" y="1581928"/>
            <a:ext cx="5745017" cy="501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Resultados principais da Fig. 4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sz="1400" dirty="0"/>
              <a:t>Regimes de fluxo resultantes de vários valores do número de </a:t>
            </a:r>
            <a:r>
              <a:rPr lang="pt-BR" sz="1400" dirty="0" err="1"/>
              <a:t>Rossby</a:t>
            </a:r>
            <a:r>
              <a:rPr lang="pt-BR" sz="1400" dirty="0"/>
              <a:t>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(medida de aquecimento) e de números de Taylor K</a:t>
            </a:r>
            <a:r>
              <a:rPr lang="pt-BR" sz="1400" baseline="30000" dirty="0"/>
              <a:t>-2</a:t>
            </a:r>
            <a:r>
              <a:rPr lang="pt-BR" sz="1400" dirty="0"/>
              <a:t> (medida de rotação) suficientemente baixos levam a uma circulação de</a:t>
            </a:r>
            <a:r>
              <a:rPr lang="pt-BR" sz="1400" b="1" dirty="0"/>
              <a:t> </a:t>
            </a:r>
            <a:r>
              <a:rPr lang="pt-BR" sz="1400" b="1" dirty="0" err="1">
                <a:solidFill>
                  <a:schemeClr val="tx1"/>
                </a:solidFill>
              </a:rPr>
              <a:t>Hadley</a:t>
            </a:r>
            <a:r>
              <a:rPr lang="pt-BR" sz="1400" b="1" dirty="0">
                <a:solidFill>
                  <a:schemeClr val="tx1"/>
                </a:solidFill>
              </a:rPr>
              <a:t> estável (R0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lvl="1"/>
            <a:endParaRPr lang="pt-BR" sz="1400" dirty="0" smtClean="0"/>
          </a:p>
          <a:p>
            <a:endParaRPr lang="pt-BR" dirty="0"/>
          </a:p>
          <a:p>
            <a:endParaRPr lang="pt-BR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813307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935" y="1581928"/>
            <a:ext cx="5745017" cy="501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Resultados principais da Fig. 4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sz="1400" dirty="0"/>
              <a:t>Regimes de fluxo resultantes de vários valores do número de </a:t>
            </a:r>
            <a:r>
              <a:rPr lang="pt-BR" sz="1400" dirty="0" err="1"/>
              <a:t>Rossby</a:t>
            </a:r>
            <a:r>
              <a:rPr lang="pt-BR" sz="1400" dirty="0"/>
              <a:t>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(medida de aquecimento) e de números de Taylor K</a:t>
            </a:r>
            <a:r>
              <a:rPr lang="pt-BR" sz="1400" baseline="30000" dirty="0"/>
              <a:t>-2</a:t>
            </a:r>
            <a:r>
              <a:rPr lang="pt-BR" sz="1400" dirty="0"/>
              <a:t> (medida de rotação) suficientemente baixos levam a uma circulação de</a:t>
            </a:r>
            <a:r>
              <a:rPr lang="pt-BR" sz="1400" b="1" dirty="0"/>
              <a:t> </a:t>
            </a:r>
            <a:r>
              <a:rPr lang="pt-BR" sz="1400" b="1" dirty="0" err="1">
                <a:solidFill>
                  <a:schemeClr val="tx1"/>
                </a:solidFill>
              </a:rPr>
              <a:t>Hadley</a:t>
            </a:r>
            <a:r>
              <a:rPr lang="pt-BR" sz="1400" b="1" dirty="0">
                <a:solidFill>
                  <a:schemeClr val="tx1"/>
                </a:solidFill>
              </a:rPr>
              <a:t> estável (R0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Se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não for muito grande, essa circulação de </a:t>
            </a:r>
            <a:r>
              <a:rPr lang="pt-BR" sz="1400" dirty="0" err="1"/>
              <a:t>Hadley</a:t>
            </a:r>
            <a:r>
              <a:rPr lang="pt-BR" sz="1400" dirty="0"/>
              <a:t> se torna </a:t>
            </a:r>
            <a:r>
              <a:rPr lang="pt-BR" sz="1400" b="1" dirty="0">
                <a:solidFill>
                  <a:schemeClr val="tx1"/>
                </a:solidFill>
              </a:rPr>
              <a:t>instável</a:t>
            </a:r>
            <a:r>
              <a:rPr lang="pt-BR" sz="1400" dirty="0"/>
              <a:t> à medida que K</a:t>
            </a:r>
            <a:r>
              <a:rPr lang="pt-BR" sz="1400" baseline="30000" dirty="0"/>
              <a:t>-2</a:t>
            </a:r>
            <a:r>
              <a:rPr lang="pt-BR" sz="1400" dirty="0"/>
              <a:t> aumenta, e uma circulação de </a:t>
            </a:r>
            <a:r>
              <a:rPr lang="pt-BR" sz="1400" dirty="0" err="1"/>
              <a:t>Rossby</a:t>
            </a:r>
            <a:r>
              <a:rPr lang="pt-BR" sz="1400" dirty="0"/>
              <a:t> constante (</a:t>
            </a:r>
            <a:r>
              <a:rPr lang="pt-BR" sz="1400" dirty="0" smtClean="0"/>
              <a:t>R1 |) </a:t>
            </a:r>
            <a:r>
              <a:rPr lang="pt-BR" sz="1400" dirty="0"/>
              <a:t>de </a:t>
            </a:r>
            <a:r>
              <a:rPr lang="pt-BR" sz="1400" dirty="0" smtClean="0"/>
              <a:t>1ºmodo </a:t>
            </a:r>
            <a:r>
              <a:rPr lang="pt-BR" sz="1400" dirty="0"/>
              <a:t>se desenvolve</a:t>
            </a:r>
            <a:r>
              <a:rPr lang="pt-BR" sz="1400" dirty="0" smtClean="0"/>
              <a:t>.</a:t>
            </a:r>
          </a:p>
          <a:p>
            <a:pPr marL="457200" lvl="1" indent="0">
              <a:buNone/>
            </a:pPr>
            <a:r>
              <a:rPr lang="pt-BR" sz="1400" dirty="0" smtClean="0"/>
              <a:t> </a:t>
            </a:r>
            <a:endParaRPr lang="pt-BR" dirty="0"/>
          </a:p>
          <a:p>
            <a:endParaRPr lang="pt-BR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1708379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935" y="1581928"/>
            <a:ext cx="5745017" cy="501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Resultados principais da Fig. 4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sz="1400" dirty="0"/>
              <a:t>Regimes de fluxo resultantes de vários valores do número de </a:t>
            </a:r>
            <a:r>
              <a:rPr lang="pt-BR" sz="1400" dirty="0" err="1"/>
              <a:t>Rossby</a:t>
            </a:r>
            <a:r>
              <a:rPr lang="pt-BR" sz="1400" dirty="0"/>
              <a:t>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(medida de aquecimento) e de números de Taylor K</a:t>
            </a:r>
            <a:r>
              <a:rPr lang="pt-BR" sz="1400" baseline="30000" dirty="0"/>
              <a:t>-2</a:t>
            </a:r>
            <a:r>
              <a:rPr lang="pt-BR" sz="1400" dirty="0"/>
              <a:t> (medida de rotação) suficientemente baixos levam a uma circulação de</a:t>
            </a:r>
            <a:r>
              <a:rPr lang="pt-BR" sz="1400" b="1" dirty="0"/>
              <a:t> </a:t>
            </a:r>
            <a:r>
              <a:rPr lang="pt-BR" sz="1400" b="1" dirty="0" err="1">
                <a:solidFill>
                  <a:schemeClr val="tx1"/>
                </a:solidFill>
              </a:rPr>
              <a:t>Hadley</a:t>
            </a:r>
            <a:r>
              <a:rPr lang="pt-BR" sz="1400" b="1" dirty="0">
                <a:solidFill>
                  <a:schemeClr val="tx1"/>
                </a:solidFill>
              </a:rPr>
              <a:t> estável (R0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Se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não for muito grande, essa circulação de </a:t>
            </a:r>
            <a:r>
              <a:rPr lang="pt-BR" sz="1400" dirty="0" err="1"/>
              <a:t>Hadley</a:t>
            </a:r>
            <a:r>
              <a:rPr lang="pt-BR" sz="1400" dirty="0"/>
              <a:t> se torna </a:t>
            </a:r>
            <a:r>
              <a:rPr lang="pt-BR" sz="1400" b="1" dirty="0">
                <a:solidFill>
                  <a:schemeClr val="tx1"/>
                </a:solidFill>
              </a:rPr>
              <a:t>instável</a:t>
            </a:r>
            <a:r>
              <a:rPr lang="pt-BR" sz="1400" dirty="0"/>
              <a:t> à medida que K</a:t>
            </a:r>
            <a:r>
              <a:rPr lang="pt-BR" sz="1400" baseline="30000" dirty="0"/>
              <a:t>-2</a:t>
            </a:r>
            <a:r>
              <a:rPr lang="pt-BR" sz="1400" dirty="0"/>
              <a:t> aumenta, e uma circulação de </a:t>
            </a:r>
            <a:r>
              <a:rPr lang="pt-BR" sz="1400" dirty="0" err="1"/>
              <a:t>Rossby</a:t>
            </a:r>
            <a:r>
              <a:rPr lang="pt-BR" sz="1400" dirty="0"/>
              <a:t> constante (</a:t>
            </a:r>
            <a:r>
              <a:rPr lang="pt-BR" sz="1400" dirty="0" smtClean="0"/>
              <a:t>R1 |) </a:t>
            </a:r>
            <a:r>
              <a:rPr lang="pt-BR" sz="1400" dirty="0"/>
              <a:t>de </a:t>
            </a:r>
            <a:r>
              <a:rPr lang="pt-BR" sz="1400" dirty="0" smtClean="0"/>
              <a:t>1ºmodo </a:t>
            </a:r>
            <a:r>
              <a:rPr lang="pt-BR" sz="1400" dirty="0"/>
              <a:t>se desenvolve</a:t>
            </a:r>
            <a:r>
              <a:rPr lang="pt-BR" sz="1400" dirty="0" smtClean="0"/>
              <a:t>.</a:t>
            </a:r>
          </a:p>
          <a:p>
            <a:pPr marL="457200" lvl="1" indent="0">
              <a:buNone/>
            </a:pPr>
            <a:r>
              <a:rPr lang="pt-BR" sz="1400" dirty="0" smtClean="0"/>
              <a:t> </a:t>
            </a:r>
            <a:endParaRPr lang="pt-BR" sz="1400" dirty="0"/>
          </a:p>
          <a:p>
            <a:pPr lvl="1"/>
            <a:r>
              <a:rPr lang="pt-BR" sz="1400" dirty="0"/>
              <a:t>À medida que K</a:t>
            </a:r>
            <a:r>
              <a:rPr lang="pt-BR" sz="1400" baseline="30000" dirty="0"/>
              <a:t>-2</a:t>
            </a:r>
            <a:r>
              <a:rPr lang="pt-BR" sz="1400" dirty="0"/>
              <a:t> é aumentado ainda mais, surge uma circulação de </a:t>
            </a:r>
            <a:r>
              <a:rPr lang="pt-BR" sz="1400" dirty="0" err="1"/>
              <a:t>Rossby</a:t>
            </a:r>
            <a:r>
              <a:rPr lang="pt-BR" sz="1400" dirty="0"/>
              <a:t> constante com ondas </a:t>
            </a:r>
            <a:r>
              <a:rPr lang="pt-BR" sz="1400" dirty="0" smtClean="0"/>
              <a:t>mistas (\);</a:t>
            </a:r>
          </a:p>
          <a:p>
            <a:pPr lvl="1"/>
            <a:endParaRPr lang="pt-BR" sz="1400" dirty="0"/>
          </a:p>
          <a:p>
            <a:endParaRPr lang="pt-BR" dirty="0"/>
          </a:p>
          <a:p>
            <a:endParaRPr lang="pt-BR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20499078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935" y="1581928"/>
            <a:ext cx="5745017" cy="5012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Resultados principais da Fig. 4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sz="1400" dirty="0"/>
              <a:t>Regimes de fluxo resultantes de vários valores do número de </a:t>
            </a:r>
            <a:r>
              <a:rPr lang="pt-BR" sz="1400" dirty="0" err="1"/>
              <a:t>Rossby</a:t>
            </a:r>
            <a:r>
              <a:rPr lang="pt-BR" sz="1400" dirty="0"/>
              <a:t>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(medida de aquecimento) e de números de Taylor K</a:t>
            </a:r>
            <a:r>
              <a:rPr lang="pt-BR" sz="1400" baseline="30000" dirty="0"/>
              <a:t>-2</a:t>
            </a:r>
            <a:r>
              <a:rPr lang="pt-BR" sz="1400" dirty="0"/>
              <a:t> (medida de rotação) suficientemente baixos levam a uma circulação de</a:t>
            </a:r>
            <a:r>
              <a:rPr lang="pt-BR" sz="1400" b="1" dirty="0"/>
              <a:t> </a:t>
            </a:r>
            <a:r>
              <a:rPr lang="pt-BR" sz="1400" b="1" dirty="0" err="1">
                <a:solidFill>
                  <a:schemeClr val="tx1"/>
                </a:solidFill>
              </a:rPr>
              <a:t>Hadley</a:t>
            </a:r>
            <a:r>
              <a:rPr lang="pt-BR" sz="1400" b="1" dirty="0">
                <a:solidFill>
                  <a:schemeClr val="tx1"/>
                </a:solidFill>
              </a:rPr>
              <a:t> estável (R0</a:t>
            </a:r>
            <a:r>
              <a:rPr lang="pt-BR" sz="1400" b="1" dirty="0" smtClean="0">
                <a:solidFill>
                  <a:schemeClr val="tx1"/>
                </a:solidFill>
              </a:rPr>
              <a:t>)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Se </a:t>
            </a:r>
            <a:r>
              <a:rPr lang="el-GR" sz="1400" dirty="0"/>
              <a:t>θ</a:t>
            </a:r>
            <a:r>
              <a:rPr lang="pt-BR" sz="1400" baseline="-25000" dirty="0"/>
              <a:t>A</a:t>
            </a:r>
            <a:r>
              <a:rPr lang="pt-BR" sz="1400" dirty="0"/>
              <a:t>* não for muito grande, essa circulação de </a:t>
            </a:r>
            <a:r>
              <a:rPr lang="pt-BR" sz="1400" dirty="0" err="1"/>
              <a:t>Hadley</a:t>
            </a:r>
            <a:r>
              <a:rPr lang="pt-BR" sz="1400" dirty="0"/>
              <a:t> se torna </a:t>
            </a:r>
            <a:r>
              <a:rPr lang="pt-BR" sz="1400" b="1" dirty="0">
                <a:solidFill>
                  <a:schemeClr val="tx1"/>
                </a:solidFill>
              </a:rPr>
              <a:t>instável</a:t>
            </a:r>
            <a:r>
              <a:rPr lang="pt-BR" sz="1400" dirty="0"/>
              <a:t> à medida que K</a:t>
            </a:r>
            <a:r>
              <a:rPr lang="pt-BR" sz="1400" baseline="30000" dirty="0"/>
              <a:t>-2</a:t>
            </a:r>
            <a:r>
              <a:rPr lang="pt-BR" sz="1400" dirty="0"/>
              <a:t> aumenta, e uma circulação de </a:t>
            </a:r>
            <a:r>
              <a:rPr lang="pt-BR" sz="1400" dirty="0" err="1"/>
              <a:t>Rossby</a:t>
            </a:r>
            <a:r>
              <a:rPr lang="pt-BR" sz="1400" dirty="0"/>
              <a:t> constante (</a:t>
            </a:r>
            <a:r>
              <a:rPr lang="pt-BR" sz="1400" dirty="0" smtClean="0"/>
              <a:t>R1 |) </a:t>
            </a:r>
            <a:r>
              <a:rPr lang="pt-BR" sz="1400" dirty="0"/>
              <a:t>de </a:t>
            </a:r>
            <a:r>
              <a:rPr lang="pt-BR" sz="1400" dirty="0" smtClean="0"/>
              <a:t>1ºmodo </a:t>
            </a:r>
            <a:r>
              <a:rPr lang="pt-BR" sz="1400" dirty="0"/>
              <a:t>se desenvolve</a:t>
            </a:r>
            <a:r>
              <a:rPr lang="pt-BR" sz="1400" dirty="0" smtClean="0"/>
              <a:t>.</a:t>
            </a:r>
          </a:p>
          <a:p>
            <a:pPr marL="457200" lvl="1" indent="0">
              <a:buNone/>
            </a:pPr>
            <a:r>
              <a:rPr lang="pt-BR" sz="1400" dirty="0" smtClean="0"/>
              <a:t> </a:t>
            </a:r>
            <a:endParaRPr lang="pt-BR" sz="1400" dirty="0"/>
          </a:p>
          <a:p>
            <a:pPr lvl="1"/>
            <a:r>
              <a:rPr lang="pt-BR" sz="1400" dirty="0"/>
              <a:t>À medida que K</a:t>
            </a:r>
            <a:r>
              <a:rPr lang="pt-BR" sz="1400" baseline="30000" dirty="0"/>
              <a:t>-2</a:t>
            </a:r>
            <a:r>
              <a:rPr lang="pt-BR" sz="1400" dirty="0"/>
              <a:t> é aumentado ainda mais, surge uma circulação de </a:t>
            </a:r>
            <a:r>
              <a:rPr lang="pt-BR" sz="1400" dirty="0" err="1"/>
              <a:t>Rossby</a:t>
            </a:r>
            <a:r>
              <a:rPr lang="pt-BR" sz="1400" dirty="0"/>
              <a:t> constante com ondas </a:t>
            </a:r>
            <a:r>
              <a:rPr lang="pt-BR" sz="1400" dirty="0" smtClean="0"/>
              <a:t>mistas (\);</a:t>
            </a:r>
          </a:p>
          <a:p>
            <a:pPr lvl="1"/>
            <a:endParaRPr lang="pt-BR" sz="1400" dirty="0"/>
          </a:p>
          <a:p>
            <a:pPr lvl="1"/>
            <a:r>
              <a:rPr lang="pt-BR" sz="1400" dirty="0"/>
              <a:t>Se K</a:t>
            </a:r>
            <a:r>
              <a:rPr lang="pt-BR" sz="1400" baseline="30000" dirty="0"/>
              <a:t>-2  </a:t>
            </a:r>
            <a:r>
              <a:rPr lang="pt-BR" sz="1400" dirty="0"/>
              <a:t>for ainda mais alto, essa circulação também se torna </a:t>
            </a:r>
            <a:r>
              <a:rPr lang="pt-BR" sz="1400" b="1" dirty="0">
                <a:solidFill>
                  <a:schemeClr val="tx1"/>
                </a:solidFill>
              </a:rPr>
              <a:t>instável</a:t>
            </a:r>
            <a:r>
              <a:rPr lang="pt-BR" sz="1400" dirty="0"/>
              <a:t> e uma </a:t>
            </a:r>
            <a:r>
              <a:rPr lang="pt-BR" sz="1400" b="1" dirty="0">
                <a:solidFill>
                  <a:schemeClr val="tx1"/>
                </a:solidFill>
              </a:rPr>
              <a:t>circulação vacilante </a:t>
            </a:r>
            <a:r>
              <a:rPr lang="pt-BR" sz="1400" dirty="0"/>
              <a:t>(</a:t>
            </a:r>
            <a:r>
              <a:rPr lang="pt-BR" sz="1400" dirty="0" smtClean="0"/>
              <a:t>R2 &gt; e ^) </a:t>
            </a:r>
            <a:r>
              <a:rPr lang="pt-BR" sz="1400" dirty="0"/>
              <a:t>aparece.</a:t>
            </a:r>
          </a:p>
          <a:p>
            <a:endParaRPr lang="pt-BR" dirty="0"/>
          </a:p>
          <a:p>
            <a:endParaRPr lang="pt-BR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4199949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7791" y="2327563"/>
            <a:ext cx="5814391" cy="4167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/>
              <a:t>Os regimes </a:t>
            </a:r>
            <a:r>
              <a:rPr lang="pt-BR" sz="1600" dirty="0" err="1" smtClean="0"/>
              <a:t>Hadley</a:t>
            </a:r>
            <a:r>
              <a:rPr lang="pt-BR" sz="1600" dirty="0" smtClean="0"/>
              <a:t> </a:t>
            </a:r>
            <a:r>
              <a:rPr lang="pt-BR" sz="1600" dirty="0"/>
              <a:t>e os r</a:t>
            </a:r>
            <a:r>
              <a:rPr lang="pt-BR" sz="1600" dirty="0" smtClean="0"/>
              <a:t>egimes </a:t>
            </a:r>
            <a:r>
              <a:rPr lang="pt-BR" sz="1600" dirty="0" err="1" smtClean="0"/>
              <a:t>Rossby</a:t>
            </a:r>
            <a:r>
              <a:rPr lang="pt-BR" sz="1600" dirty="0" smtClean="0"/>
              <a:t> de 1º modo (</a:t>
            </a:r>
            <a:r>
              <a:rPr lang="pt-B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٠ e |) </a:t>
            </a:r>
            <a:r>
              <a:rPr lang="pt-BR" sz="1600" dirty="0" smtClean="0"/>
              <a:t> e de 2º modo (-) </a:t>
            </a:r>
            <a:r>
              <a:rPr lang="pt-BR" sz="1600" dirty="0"/>
              <a:t>estão de acordo com a </a:t>
            </a:r>
            <a:r>
              <a:rPr lang="pt-BR" sz="1600" dirty="0" smtClean="0"/>
              <a:t>Figura 1;</a:t>
            </a:r>
          </a:p>
          <a:p>
            <a:endParaRPr lang="pt-BR" sz="1600" dirty="0"/>
          </a:p>
          <a:p>
            <a:r>
              <a:rPr lang="pt-BR" sz="1600" dirty="0" smtClean="0"/>
              <a:t>Como </a:t>
            </a:r>
            <a:r>
              <a:rPr lang="pt-BR" sz="1600" dirty="0"/>
              <a:t>sugerido na seção anterior, a circulação </a:t>
            </a:r>
            <a:r>
              <a:rPr lang="pt-BR" sz="1600" dirty="0" smtClean="0"/>
              <a:t>de </a:t>
            </a:r>
            <a:r>
              <a:rPr lang="pt-BR" sz="1600" dirty="0" err="1" smtClean="0"/>
              <a:t>Rossby</a:t>
            </a:r>
            <a:r>
              <a:rPr lang="pt-BR" sz="1600" dirty="0" smtClean="0"/>
              <a:t> de 1ºmodo (|) </a:t>
            </a:r>
            <a:r>
              <a:rPr lang="pt-BR" sz="1600" dirty="0"/>
              <a:t>é limitada à direita pela circulação </a:t>
            </a:r>
            <a:r>
              <a:rPr lang="pt-BR" sz="1600" dirty="0" smtClean="0"/>
              <a:t>de </a:t>
            </a:r>
            <a:r>
              <a:rPr lang="pt-BR" sz="1600" dirty="0" err="1" smtClean="0"/>
              <a:t>Rossby</a:t>
            </a:r>
            <a:r>
              <a:rPr lang="pt-BR" sz="1600" dirty="0" smtClean="0"/>
              <a:t> </a:t>
            </a:r>
            <a:r>
              <a:rPr lang="pt-BR" sz="1600" dirty="0"/>
              <a:t>do modo </a:t>
            </a:r>
            <a:r>
              <a:rPr lang="pt-BR" sz="1600" dirty="0" smtClean="0"/>
              <a:t>misto (\). </a:t>
            </a:r>
          </a:p>
          <a:p>
            <a:endParaRPr lang="pt-BR" sz="1600" dirty="0"/>
          </a:p>
          <a:p>
            <a:r>
              <a:rPr lang="pt-BR" sz="1600" dirty="0"/>
              <a:t>A</a:t>
            </a:r>
            <a:r>
              <a:rPr lang="pt-BR" sz="1600" dirty="0" smtClean="0"/>
              <a:t> </a:t>
            </a:r>
            <a:r>
              <a:rPr lang="pt-BR" sz="1600" dirty="0"/>
              <a:t>circulação </a:t>
            </a:r>
            <a:r>
              <a:rPr lang="pt-BR" sz="1600" dirty="0" smtClean="0"/>
              <a:t>de </a:t>
            </a:r>
            <a:r>
              <a:rPr lang="pt-BR" sz="1600" dirty="0" err="1"/>
              <a:t>R</a:t>
            </a:r>
            <a:r>
              <a:rPr lang="pt-BR" sz="1600" dirty="0" err="1" smtClean="0"/>
              <a:t>ossby</a:t>
            </a:r>
            <a:r>
              <a:rPr lang="pt-BR" sz="1600" dirty="0" smtClean="0"/>
              <a:t> de 2º modo (-) </a:t>
            </a:r>
            <a:r>
              <a:rPr lang="pt-BR" sz="1600" dirty="0"/>
              <a:t>é, no entanto, limitada em parte por vacilações </a:t>
            </a:r>
            <a:r>
              <a:rPr lang="pt-BR" sz="1600" dirty="0" smtClean="0"/>
              <a:t>simétricas (^) </a:t>
            </a:r>
            <a:r>
              <a:rPr lang="pt-BR" sz="1600" dirty="0"/>
              <a:t>e fluxo </a:t>
            </a:r>
            <a:r>
              <a:rPr lang="pt-BR" sz="1600" dirty="0" smtClean="0"/>
              <a:t>irregular (</a:t>
            </a:r>
            <a:r>
              <a:rPr lang="pt-BR" sz="1600" dirty="0" smtClean="0">
                <a:cs typeface="Calibri" panose="020F0502020204030204" pitchFamily="34" charset="0"/>
              </a:rPr>
              <a:t>Δ)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1546306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9" y="400339"/>
            <a:ext cx="5638571" cy="6476133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0" y="381000"/>
            <a:ext cx="6770255" cy="772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SOLUÇÕES NUMÉRICAS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9397" y="1735231"/>
            <a:ext cx="577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7791" y="1878496"/>
            <a:ext cx="5894105" cy="461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/>
              <a:t>Talvez a característica mais notável da Fig. 4 seja o grande número de mudanças de regime que podem ocorrer quando o número de </a:t>
            </a:r>
            <a:r>
              <a:rPr lang="pt-BR" sz="1600" dirty="0" err="1"/>
              <a:t>Rossby</a:t>
            </a:r>
            <a:r>
              <a:rPr lang="pt-BR" sz="1600" dirty="0"/>
              <a:t> térmico e o número de Taylor variam em uma faixa bastante </a:t>
            </a:r>
            <a:r>
              <a:rPr lang="pt-BR" sz="1600" dirty="0" smtClean="0"/>
              <a:t>pequena; </a:t>
            </a:r>
            <a:endParaRPr lang="pt-BR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1600" dirty="0"/>
          </a:p>
          <a:p>
            <a:pPr algn="ctr"/>
            <a:r>
              <a:rPr lang="pt-BR" sz="1600" dirty="0"/>
              <a:t>A existência de tantos regimes sugere algumas das dificuldades que se pode encontrar na tentativa de deduzir o clima, ou as propriedades estatísticas do fluxo, diretamente das equações que governam, sem recorrer à integração numérica. 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endParaRPr lang="pt-BR" sz="1700" dirty="0" smtClean="0"/>
          </a:p>
        </p:txBody>
      </p:sp>
    </p:spTree>
    <p:extLst>
      <p:ext uri="{BB962C8B-B14F-4D97-AF65-F5344CB8AC3E}">
        <p14:creationId xmlns:p14="http://schemas.microsoft.com/office/powerpoint/2010/main" val="153084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5130"/>
            <a:ext cx="12192000" cy="81578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CONSIDERAÇÕES FINAIS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542473"/>
            <a:ext cx="11940988" cy="5154162"/>
          </a:xfrm>
        </p:spPr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oluções analíticas podem ser obtidas para o fluxo nos regimes R0 e R1, mas soluções que representam os padrões de fluxo mais complicados são melhor obtidas por integrações numéricas;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52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40774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27" y="1720645"/>
            <a:ext cx="12123174" cy="51668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atmosfera é irregular – repetições exatas, que seriam perfeitas de prever, não existem;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Existe outros componentes periódicos na atmosfera além do ciclo diurno e anual? Se sim, estão muito bem escondidos;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3108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5130"/>
            <a:ext cx="12192000" cy="81578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CONSIDERAÇÕES FINAIS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542473"/>
            <a:ext cx="11940988" cy="5154162"/>
          </a:xfrm>
        </p:spPr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oluções analíticas podem ser obtidas para o fluxo nos regimes R0 e R1, mas soluções que representam os padrões de fluxo mais complicados são melhor obtidas por integrações numéricas;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Para um determinado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imposto</a:t>
            </a:r>
            <a:r>
              <a:rPr lang="pt-BR" dirty="0"/>
              <a:t>, o fluxo se torna mais complicado à medida que o número de Taylor aumenta. As exceções ocorrem com números de Taylor muito altos, onde as equações se tornam irreais por causa do </a:t>
            </a:r>
            <a:r>
              <a:rPr lang="pt-BR" dirty="0" smtClean="0"/>
              <a:t>truncamento.</a:t>
            </a:r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257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5130"/>
            <a:ext cx="12192000" cy="81578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CONSIDERAÇÕES FINAIS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542473"/>
            <a:ext cx="11940988" cy="5154162"/>
          </a:xfrm>
        </p:spPr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oluções analíticas podem ser obtidas para o fluxo nos regimes R0 e R1, mas soluções que representam os padrões de fluxo mais complicados são melhor obtidas por integrações numéricas;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Para um determinado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imposto</a:t>
            </a:r>
            <a:r>
              <a:rPr lang="pt-BR" dirty="0"/>
              <a:t>, o fluxo se torna mais complicado à medida que o número de Taylor aumenta. As exceções ocorrem com números de Taylor muito altos, onde as equações se tornam irreais por causa do </a:t>
            </a:r>
            <a:r>
              <a:rPr lang="pt-BR" dirty="0" smtClean="0"/>
              <a:t>truncamento.</a:t>
            </a:r>
          </a:p>
          <a:p>
            <a:endParaRPr lang="pt-BR" dirty="0"/>
          </a:p>
          <a:p>
            <a:pPr algn="just"/>
            <a:r>
              <a:rPr lang="pt-BR" dirty="0"/>
              <a:t>Em um modelo que admite muitos modos de oscilação, parece provável que o regime de fluxo continue a se tornar mais complicado, à medida que a taxa de rotação aumenta continuamente. Neste caso, o aparecimento inicial da vacilação, à medida que o número de Taylor aumenta pode ser atribuído à instabilidade do fluxo constante de </a:t>
            </a:r>
            <a:r>
              <a:rPr lang="pt-BR" dirty="0" err="1"/>
              <a:t>Rossby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513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5130"/>
            <a:ext cx="12192000" cy="81578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CONSIDERAÇÕES FINAIS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4" y="1542473"/>
            <a:ext cx="11940988" cy="5154162"/>
          </a:xfrm>
        </p:spPr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oluções analíticas podem ser obtidas para o fluxo nos regimes R0 e R1, mas soluções que representam os padrões de fluxo mais complicados são melhor obtidas por integrações numéricas;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Para um determinado </a:t>
            </a:r>
            <a:r>
              <a:rPr lang="el-GR" dirty="0"/>
              <a:t>θ</a:t>
            </a:r>
            <a:r>
              <a:rPr lang="pt-BR" baseline="-25000" dirty="0"/>
              <a:t>A</a:t>
            </a:r>
            <a:r>
              <a:rPr lang="pt-BR" dirty="0"/>
              <a:t>* </a:t>
            </a:r>
            <a:r>
              <a:rPr lang="pt-BR" dirty="0" smtClean="0"/>
              <a:t>imposto</a:t>
            </a:r>
            <a:r>
              <a:rPr lang="pt-BR" dirty="0"/>
              <a:t>, o fluxo se torna mais complicado à medida que o número de Taylor aumenta. As exceções ocorrem com números de Taylor muito altos, onde as equações se tornam irreais por causa do </a:t>
            </a:r>
            <a:r>
              <a:rPr lang="pt-BR" dirty="0" smtClean="0"/>
              <a:t>truncamento.</a:t>
            </a:r>
          </a:p>
          <a:p>
            <a:endParaRPr lang="pt-BR" dirty="0"/>
          </a:p>
          <a:p>
            <a:pPr algn="just"/>
            <a:r>
              <a:rPr lang="pt-BR" dirty="0"/>
              <a:t>Em um modelo que admite muitos modos de oscilação, parece provável que o regime de fluxo continue a se tornar mais complicado, à medida que a taxa de rotação aumenta continuamente. Neste caso, o aparecimento inicial da vacilação, à medida que o número de Taylor aumenta pode ser atribuído à instabilidade do fluxo constante de </a:t>
            </a:r>
            <a:r>
              <a:rPr lang="pt-BR" dirty="0" err="1"/>
              <a:t>Rossby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Se nossa hipótese estiver correta, o desaparecimento da vacilação, à medida que o número de Taylor aumenta ainda mais, pode ser atribuído à instabilidade do próprio movimento vacilante em relação a outros modos de oscilação.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0107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97426"/>
            <a:ext cx="12192000" cy="911087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OBRIGADA  PELA  ATENÇÃO!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0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40774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27" y="1720645"/>
            <a:ext cx="12123174" cy="51668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atmosfera é irregular – repetições exatas, que seriam perfeitas de prever, não existem;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Existe outros componentes periódicos na atmosfera além do ciclo diurno e anual? Se sim, estão muito bem escondidos;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Alguns experimentos foram feitos em laboratórios para representar como os fluxos atmosféricos variam devido a </a:t>
            </a:r>
            <a:r>
              <a:rPr lang="pt-BR" dirty="0" err="1" smtClean="0"/>
              <a:t>forçante</a:t>
            </a:r>
            <a:r>
              <a:rPr lang="pt-BR" dirty="0" smtClean="0"/>
              <a:t> térmica, sem sucesso – </a:t>
            </a:r>
            <a:r>
              <a:rPr lang="pt-BR" dirty="0" err="1" smtClean="0"/>
              <a:t>Fultz</a:t>
            </a:r>
            <a:r>
              <a:rPr lang="pt-BR" dirty="0" smtClean="0"/>
              <a:t> et al. (1959);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97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40774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27" y="1720645"/>
            <a:ext cx="12123174" cy="51668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atmosfera é irregular – repetições exatas, que seriam perfeitas de prever, não existem;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Existe outros componentes periódicos na atmosfera além do ciclo diurno e anual? Se sim, estão muito bem escondidos;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Alguns experimentos foram feitos em laboratórios para representar como os fluxos atmosféricos variam devido a </a:t>
            </a:r>
            <a:r>
              <a:rPr lang="pt-BR" dirty="0" err="1" smtClean="0"/>
              <a:t>forçante</a:t>
            </a:r>
            <a:r>
              <a:rPr lang="pt-BR" dirty="0" smtClean="0"/>
              <a:t> térmica, sem sucesso – </a:t>
            </a:r>
            <a:r>
              <a:rPr lang="pt-BR" dirty="0" err="1" smtClean="0"/>
              <a:t>Fultz</a:t>
            </a:r>
            <a:r>
              <a:rPr lang="pt-BR" dirty="0" smtClean="0"/>
              <a:t> et al. (1959);</a:t>
            </a:r>
          </a:p>
          <a:p>
            <a:pPr algn="just"/>
            <a:endParaRPr lang="pt-BR" dirty="0"/>
          </a:p>
          <a:p>
            <a:pPr algn="just"/>
            <a:r>
              <a:rPr lang="pt-BR" dirty="0" err="1"/>
              <a:t>Hide</a:t>
            </a:r>
            <a:r>
              <a:rPr lang="pt-BR" dirty="0"/>
              <a:t> (1953), estudando o fluxo em uma região anular profunda, obteve ondas que sofreram mudanças periódicas regulares em sua forma, além de sua progressão. </a:t>
            </a:r>
            <a:r>
              <a:rPr lang="pt-BR" dirty="0" smtClean="0"/>
              <a:t>Ele </a:t>
            </a:r>
            <a:r>
              <a:rPr lang="pt-BR" dirty="0"/>
              <a:t>chamou esse fenômeno de </a:t>
            </a:r>
            <a:r>
              <a:rPr lang="pt-BR" b="1" dirty="0" smtClean="0"/>
              <a:t>vacilação;</a:t>
            </a:r>
          </a:p>
          <a:p>
            <a:pPr algn="just"/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7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482" y="540774"/>
            <a:ext cx="12044517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27" y="1720645"/>
            <a:ext cx="12123174" cy="51668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atmosfera é irregular – repetições exatas, que seriam perfeitas de prever, não existem;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Existe outros componentes periódicos na atmosfera além do ciclo diurno e anual? Se sim, estão muito bem escondidos;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Alguns experimentos foram feitos em laboratórios para representar como os fluxos atmosféricos variam devido a </a:t>
            </a:r>
            <a:r>
              <a:rPr lang="pt-BR" dirty="0" err="1" smtClean="0"/>
              <a:t>forçante</a:t>
            </a:r>
            <a:r>
              <a:rPr lang="pt-BR" dirty="0" smtClean="0"/>
              <a:t> térmica, sem sucesso – </a:t>
            </a:r>
            <a:r>
              <a:rPr lang="pt-BR" dirty="0" err="1" smtClean="0"/>
              <a:t>Fultz</a:t>
            </a:r>
            <a:r>
              <a:rPr lang="pt-BR" dirty="0" smtClean="0"/>
              <a:t> et al. (1959);</a:t>
            </a:r>
          </a:p>
          <a:p>
            <a:pPr algn="just"/>
            <a:endParaRPr lang="pt-BR" dirty="0"/>
          </a:p>
          <a:p>
            <a:pPr algn="just"/>
            <a:r>
              <a:rPr lang="pt-BR" dirty="0" err="1"/>
              <a:t>Hide</a:t>
            </a:r>
            <a:r>
              <a:rPr lang="pt-BR" dirty="0"/>
              <a:t> (1953), estudando o fluxo em uma região anular profunda, obteve ondas que sofreram mudanças periódicas regulares em sua forma, além de sua progressão. </a:t>
            </a:r>
            <a:r>
              <a:rPr lang="pt-BR" dirty="0" smtClean="0"/>
              <a:t>Ele </a:t>
            </a:r>
            <a:r>
              <a:rPr lang="pt-BR" dirty="0"/>
              <a:t>chamou esse fenômeno de </a:t>
            </a:r>
            <a:r>
              <a:rPr lang="pt-BR" b="1" dirty="0" smtClean="0"/>
              <a:t>vacilação;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Um fluxo vacilante tem 2 graus de liberdade: a longitude da onda e a fase do ciclo de vacilação. A atmosfera tem muitos outros;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0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25003"/>
            <a:ext cx="12191999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482" y="1927123"/>
            <a:ext cx="12015021" cy="4960373"/>
          </a:xfrm>
        </p:spPr>
        <p:txBody>
          <a:bodyPr>
            <a:normAutofit/>
          </a:bodyPr>
          <a:lstStyle/>
          <a:p>
            <a:r>
              <a:rPr lang="pt-BR" dirty="0" smtClean="0"/>
              <a:t>Os </a:t>
            </a:r>
            <a:r>
              <a:rPr lang="pt-BR" dirty="0"/>
              <a:t>experimentos e a atmosfera exibem pelo menos 4 regimes distintos de fluxo: </a:t>
            </a:r>
            <a:endParaRPr lang="pt-BR" dirty="0" smtClean="0"/>
          </a:p>
          <a:p>
            <a:pPr lvl="1" algn="just"/>
            <a:endParaRPr lang="pt-BR" dirty="0"/>
          </a:p>
          <a:p>
            <a:pPr algn="just"/>
            <a:r>
              <a:rPr lang="pt-BR" sz="1600" dirty="0"/>
              <a:t>R</a:t>
            </a:r>
            <a:r>
              <a:rPr lang="pt-BR" sz="1600" dirty="0" smtClean="0"/>
              <a:t>egime </a:t>
            </a:r>
            <a:r>
              <a:rPr lang="pt-BR" sz="1600" dirty="0"/>
              <a:t>simétrico </a:t>
            </a:r>
            <a:r>
              <a:rPr lang="pt-BR" sz="1600" dirty="0" smtClean="0"/>
              <a:t>estável</a:t>
            </a:r>
            <a:r>
              <a:rPr lang="pt-BR" sz="1600" dirty="0"/>
              <a:t> </a:t>
            </a:r>
            <a:r>
              <a:rPr lang="pt-BR" sz="1600" dirty="0" smtClean="0"/>
              <a:t>(R0 </a:t>
            </a:r>
            <a:r>
              <a:rPr lang="pt-BR" sz="1600" dirty="0"/>
              <a:t>- fluxo é circularmente simétrico e </a:t>
            </a:r>
            <a:r>
              <a:rPr lang="pt-BR" sz="1600" dirty="0" smtClean="0"/>
              <a:t>estável) :    </a:t>
            </a:r>
            <a:r>
              <a:rPr lang="pt-BR" sz="1600" b="1" dirty="0" smtClean="0"/>
              <a:t>                          Circulação de/Regime </a:t>
            </a:r>
            <a:r>
              <a:rPr lang="pt-BR" sz="1600" b="1" dirty="0" err="1" smtClean="0"/>
              <a:t>Hadley</a:t>
            </a:r>
            <a:endParaRPr lang="pt-BR" sz="1600" b="1" dirty="0" smtClean="0"/>
          </a:p>
          <a:p>
            <a:pPr algn="just"/>
            <a:r>
              <a:rPr lang="pt-BR" sz="1600" dirty="0"/>
              <a:t>R</a:t>
            </a:r>
            <a:r>
              <a:rPr lang="pt-BR" sz="1600" dirty="0" smtClean="0"/>
              <a:t>egime </a:t>
            </a:r>
            <a:r>
              <a:rPr lang="pt-BR" sz="1600" dirty="0"/>
              <a:t>de onda </a:t>
            </a:r>
            <a:r>
              <a:rPr lang="pt-BR" sz="1600" dirty="0" smtClean="0"/>
              <a:t>constante</a:t>
            </a:r>
            <a:r>
              <a:rPr lang="pt-BR" sz="1600" dirty="0"/>
              <a:t> </a:t>
            </a:r>
            <a:r>
              <a:rPr lang="pt-BR" sz="1600" dirty="0" smtClean="0"/>
              <a:t>(</a:t>
            </a:r>
            <a:r>
              <a:rPr lang="pt-BR" sz="1600" dirty="0"/>
              <a:t>R1 - ondas </a:t>
            </a:r>
            <a:r>
              <a:rPr lang="pt-BR" sz="1600" dirty="0" smtClean="0"/>
              <a:t>progridem uniformemente </a:t>
            </a:r>
            <a:r>
              <a:rPr lang="pt-BR" sz="1600" dirty="0"/>
              <a:t>sem alterar sua forma)                                                  </a:t>
            </a:r>
            <a:endParaRPr lang="pt-BR" sz="1600" dirty="0" smtClean="0"/>
          </a:p>
          <a:p>
            <a:r>
              <a:rPr lang="pt-BR" sz="1600" dirty="0"/>
              <a:t>R</a:t>
            </a:r>
            <a:r>
              <a:rPr lang="pt-BR" sz="1600" dirty="0" smtClean="0"/>
              <a:t>egime </a:t>
            </a:r>
            <a:r>
              <a:rPr lang="pt-BR" sz="1600" dirty="0"/>
              <a:t>de onda vacilante </a:t>
            </a:r>
            <a:r>
              <a:rPr lang="pt-BR" sz="1600" dirty="0" smtClean="0"/>
              <a:t>(</a:t>
            </a:r>
            <a:r>
              <a:rPr lang="pt-BR" sz="1600" dirty="0"/>
              <a:t>R2 - ondas sofrem mudanças periódicas </a:t>
            </a:r>
            <a:r>
              <a:rPr lang="pt-BR" sz="1600" dirty="0" smtClean="0"/>
              <a:t>e progressivas)                   </a:t>
            </a:r>
            <a:r>
              <a:rPr lang="pt-BR" sz="1600" b="1" dirty="0" smtClean="0"/>
              <a:t>Circulação </a:t>
            </a:r>
            <a:r>
              <a:rPr lang="pt-BR" sz="1600" b="1" dirty="0"/>
              <a:t>de/Regime </a:t>
            </a:r>
            <a:r>
              <a:rPr lang="pt-BR" sz="1600" b="1" dirty="0" err="1" smtClean="0"/>
              <a:t>Rossby</a:t>
            </a:r>
            <a:r>
              <a:rPr lang="pt-BR" sz="1600" b="1" dirty="0" smtClean="0"/>
              <a:t>  </a:t>
            </a:r>
          </a:p>
          <a:p>
            <a:pPr algn="just"/>
            <a:r>
              <a:rPr lang="pt-BR" sz="1600" dirty="0"/>
              <a:t>R</a:t>
            </a:r>
            <a:r>
              <a:rPr lang="pt-BR" sz="1600" dirty="0" smtClean="0"/>
              <a:t>egime </a:t>
            </a:r>
            <a:r>
              <a:rPr lang="pt-BR" sz="1600" dirty="0"/>
              <a:t>de onda </a:t>
            </a:r>
            <a:r>
              <a:rPr lang="pt-BR" sz="1600" dirty="0" smtClean="0"/>
              <a:t>irregular (R3</a:t>
            </a:r>
            <a:r>
              <a:rPr lang="pt-BR" sz="1600" dirty="0"/>
              <a:t>+ </a:t>
            </a:r>
            <a:r>
              <a:rPr lang="pt-BR" sz="1600" dirty="0" smtClean="0"/>
              <a:t>- ondas </a:t>
            </a:r>
            <a:r>
              <a:rPr lang="pt-BR" sz="1600" dirty="0"/>
              <a:t>variam não </a:t>
            </a:r>
            <a:r>
              <a:rPr lang="pt-BR" sz="1600" dirty="0" smtClean="0"/>
              <a:t>periodicamente)</a:t>
            </a:r>
          </a:p>
          <a:p>
            <a:pPr marL="457200" lvl="1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R1 </a:t>
            </a:r>
            <a:r>
              <a:rPr lang="pt-BR" b="1" dirty="0" smtClean="0">
                <a:sym typeface="Wingdings" panose="05000000000000000000" pitchFamily="2" charset="2"/>
              </a:rPr>
              <a:t> Regime constante de </a:t>
            </a:r>
            <a:r>
              <a:rPr lang="pt-BR" b="1" dirty="0" err="1" smtClean="0">
                <a:sym typeface="Wingdings" panose="05000000000000000000" pitchFamily="2" charset="2"/>
              </a:rPr>
              <a:t>Rossby</a:t>
            </a:r>
            <a:r>
              <a:rPr lang="pt-BR" dirty="0" smtClean="0">
                <a:sym typeface="Wingdings" panose="05000000000000000000" pitchFamily="2" charset="2"/>
              </a:rPr>
              <a:t>. Suas ondas serão chamadas de</a:t>
            </a:r>
            <a:r>
              <a:rPr lang="pt-BR" b="1" dirty="0" smtClean="0">
                <a:sym typeface="Wingdings" panose="05000000000000000000" pitchFamily="2" charset="2"/>
              </a:rPr>
              <a:t> Ondas constantes</a:t>
            </a:r>
            <a:r>
              <a:rPr lang="pt-BR" dirty="0">
                <a:sym typeface="Wingdings" panose="05000000000000000000" pitchFamily="2" charset="2"/>
              </a:rPr>
              <a:t> </a:t>
            </a:r>
            <a:r>
              <a:rPr lang="pt-BR" dirty="0" smtClean="0">
                <a:sym typeface="Wingdings" panose="05000000000000000000" pitchFamily="2" charset="2"/>
              </a:rPr>
              <a:t>(pois elas parecem constantes </a:t>
            </a:r>
            <a:r>
              <a:rPr lang="pt-BR" dirty="0">
                <a:sym typeface="Wingdings" panose="05000000000000000000" pitchFamily="2" charset="2"/>
              </a:rPr>
              <a:t>em um sistema de coordenadas em movimento </a:t>
            </a:r>
            <a:r>
              <a:rPr lang="pt-BR" dirty="0" smtClean="0">
                <a:sym typeface="Wingdings" panose="05000000000000000000" pitchFamily="2" charset="2"/>
              </a:rPr>
              <a:t>adequado);</a:t>
            </a:r>
          </a:p>
          <a:p>
            <a:pPr algn="just"/>
            <a:endParaRPr lang="pt-BR" dirty="0">
              <a:sym typeface="Wingdings" panose="05000000000000000000" pitchFamily="2" charset="2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8899834" y="3195489"/>
            <a:ext cx="226142" cy="865239"/>
          </a:xfrm>
          <a:prstGeom prst="rightBrac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90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2282"/>
            <a:ext cx="12201832" cy="8357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REGIMES DE FLUXO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28800"/>
            <a:ext cx="12191999" cy="50586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Pode-se tentar </a:t>
            </a:r>
            <a:r>
              <a:rPr lang="pt-BR" dirty="0"/>
              <a:t>explicar a ocorrência de vacilação e de regimes com três ou mais graus de liberdade.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5536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3857_TF89119559" id="{9622D01A-FEBB-452A-8317-31E860B4E07F}" vid="{46990AB7-3EC9-4E10-B65E-39F7F48940F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4F515-356D-4532-BE08-F6D7771916F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de faceta</Template>
  <TotalTime>0</TotalTime>
  <Words>6709</Words>
  <Application>Microsoft Office PowerPoint</Application>
  <PresentationFormat>Widescreen</PresentationFormat>
  <Paragraphs>494</Paragraphs>
  <Slides>43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Arial</vt:lpstr>
      <vt:lpstr>Calibri</vt:lpstr>
      <vt:lpstr>Trebuchet MS</vt:lpstr>
      <vt:lpstr>Wingdings</vt:lpstr>
      <vt:lpstr>Wingdings 3</vt:lpstr>
      <vt:lpstr>Faceta</vt:lpstr>
      <vt:lpstr>Apresentação do PowerPoint</vt:lpstr>
      <vt:lpstr>ESTRUTURA  DA  APRESENTAÇÃO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REGIMES DE FLUXO</vt:lpstr>
      <vt:lpstr>FORMA ESPECTRAL DO MODELO DE DUAS CAMADAS</vt:lpstr>
      <vt:lpstr>EQUAÇÕES DO MODELO ESPECÍFICO </vt:lpstr>
      <vt:lpstr>SOLUÇÕES ANALÍTICAS </vt:lpstr>
      <vt:lpstr>SOLUÇÕES ANALÍTICAS </vt:lpstr>
      <vt:lpstr>SOLUÇÕES ANALÍTICAS </vt:lpstr>
      <vt:lpstr>SOLUÇÕES ANALÍTICAS</vt:lpstr>
      <vt:lpstr>SOLUÇÕES ANALÍTICAS</vt:lpstr>
      <vt:lpstr>SOLUÇÕES ANALÍTICAS</vt:lpstr>
      <vt:lpstr>SOLUÇÕES ANALÍTICAS</vt:lpstr>
      <vt:lpstr>SOLUÇÕES NUMÉRICAS</vt:lpstr>
      <vt:lpstr>SOLUÇÕES NUMÉRICAS</vt:lpstr>
      <vt:lpstr>SOLUÇÕES NUMÉRICAS</vt:lpstr>
      <vt:lpstr>SOLUÇÕES NUMÉRICAS</vt:lpstr>
      <vt:lpstr>SOLUÇÕES NUMÉRICAS</vt:lpstr>
      <vt:lpstr>SOLUÇÕES NUMÉRICAS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FINAIS</vt:lpstr>
      <vt:lpstr>CONSIDERAÇÕES FINAIS</vt:lpstr>
      <vt:lpstr>CONSIDERAÇÕES FINAIS</vt:lpstr>
      <vt:lpstr>CONSIDERAÇÕES FINAIS</vt:lpstr>
      <vt:lpstr>OBRIGADA  PELA  ATENÇÃO!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2019-10-15T11:54:54Z</dcterms:created>
  <dcterms:modified xsi:type="dcterms:W3CDTF">2019-10-22T18:42:10Z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