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84" r:id="rId3"/>
    <p:sldId id="283" r:id="rId4"/>
    <p:sldId id="285" r:id="rId5"/>
    <p:sldId id="286" r:id="rId6"/>
    <p:sldId id="294" r:id="rId7"/>
    <p:sldId id="295" r:id="rId8"/>
    <p:sldId id="288" r:id="rId9"/>
    <p:sldId id="290" r:id="rId10"/>
    <p:sldId id="291" r:id="rId11"/>
    <p:sldId id="293" r:id="rId12"/>
    <p:sldId id="27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CF3FA"/>
    <a:srgbClr val="E7F0F9"/>
    <a:srgbClr val="E4EE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59" autoAdjust="0"/>
    <p:restoredTop sz="94483" autoAdjust="0"/>
  </p:normalViewPr>
  <p:slideViewPr>
    <p:cSldViewPr snapToGrid="0">
      <p:cViewPr varScale="1">
        <p:scale>
          <a:sx n="70" d="100"/>
          <a:sy n="70" d="100"/>
        </p:scale>
        <p:origin x="5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87FA39-C561-43F4-85CE-6A1B237F6236}" type="datetimeFigureOut">
              <a:rPr lang="pt-BR" smtClean="0"/>
              <a:t>24/09/2019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5967F7-AA02-4659-B670-6E274AD705D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0216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D3EF5-C26F-4BC2-B4C2-E406226499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893953-E1E8-4365-A740-B74249856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86F7E9-DF84-4018-9847-3E3618F02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0F4B7-A2E1-4B08-A729-78B115B745B6}" type="datetimeFigureOut">
              <a:rPr lang="pt-BR" smtClean="0"/>
              <a:t>24/09/2019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06279-699A-4B9A-8F8F-26323FE14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5C4BA-CDCF-4967-8A85-4444F2FF0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F174-F061-43DF-A878-6137DFD92F3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0498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06804-31D3-4F6A-AD6E-A82D350E1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4DA008-8A3C-4F29-B2F0-46F6494385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D5539-22E3-42E6-9EAF-3C31AC623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0F4B7-A2E1-4B08-A729-78B115B745B6}" type="datetimeFigureOut">
              <a:rPr lang="pt-BR" smtClean="0"/>
              <a:t>24/09/2019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AE5F6-BED6-481F-A88F-DF63083FE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B805E-C05E-493C-BC14-72455D6CB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F174-F061-43DF-A878-6137DFD92F3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6945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CD7F72-5034-440F-B4E7-14C720E460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D983F1-5269-4AD4-9E2D-41E42FE4D5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EFF44-3938-4A55-B115-49CEEBC9A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0F4B7-A2E1-4B08-A729-78B115B745B6}" type="datetimeFigureOut">
              <a:rPr lang="pt-BR" smtClean="0"/>
              <a:t>24/09/2019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7E46D-C2B3-4C63-A0EE-679AF2188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B6075-26DA-4E15-868F-FFC5F6741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F174-F061-43DF-A878-6137DFD92F3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5475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E1ACA-3436-496C-9E2E-95E3B7F1F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38F57-BEB0-454A-A614-FD3D3ABF30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AFE19-FC19-4D95-81D9-273FCB39F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0F4B7-A2E1-4B08-A729-78B115B745B6}" type="datetimeFigureOut">
              <a:rPr lang="pt-BR" smtClean="0"/>
              <a:t>24/09/2019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33D4A-36DA-4256-834E-7F49CFF5C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0F97F-05CC-4CCC-890E-A12C7EA9F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F174-F061-43DF-A878-6137DFD92F3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6114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2E599-2DE4-4417-9E1E-0440EF2A7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3EBE3E-A7D8-4476-9B47-15430DDB3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00DBD-0FCF-4A34-B8CE-7FC9C4A6A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0F4B7-A2E1-4B08-A729-78B115B745B6}" type="datetimeFigureOut">
              <a:rPr lang="pt-BR" smtClean="0"/>
              <a:t>24/09/2019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5909A-2E69-41E1-86F3-43096243E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A8A55-E167-476D-84A7-155A27750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F174-F061-43DF-A878-6137DFD92F3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4448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E87D8-D22F-402F-9665-354202895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6A3F0-720F-4FB3-A5E6-912313AB1A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96EC40-F489-4C22-AE09-DD4956C3B7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1EF16E-E1A1-4BA9-8A79-62E5067A4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0F4B7-A2E1-4B08-A729-78B115B745B6}" type="datetimeFigureOut">
              <a:rPr lang="pt-BR" smtClean="0"/>
              <a:t>24/09/2019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35500E-F508-4865-8852-587E900E8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4EB007-DF96-4880-807C-F9D397CB3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F174-F061-43DF-A878-6137DFD92F3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747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40A50-1C1A-4609-9081-B1A24B82C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D1557-6CA7-4D1F-8421-1539DFA07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6141FE-88A4-4C2F-B9B1-DC8D18439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B163DD-660B-47A6-8738-3E230D2991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3312C0-EA01-417F-9884-97F02A7F05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C8AB4D-4162-40A4-9F22-97FA39609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0F4B7-A2E1-4B08-A729-78B115B745B6}" type="datetimeFigureOut">
              <a:rPr lang="pt-BR" smtClean="0"/>
              <a:t>24/09/2019</a:t>
            </a:fld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55817B-F2CE-40D4-BF9E-59AFEC34D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A95B72-C860-499C-8332-5EC587083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F174-F061-43DF-A878-6137DFD92F3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5761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35657-6FA5-4B97-97AC-A307B99DC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9BFAB6-7D65-40AF-A99D-3A73F5D36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0F4B7-A2E1-4B08-A729-78B115B745B6}" type="datetimeFigureOut">
              <a:rPr lang="pt-BR" smtClean="0"/>
              <a:t>24/09/2019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12AE04-5949-42DE-A169-CD800339B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25FA94-3308-446D-AF13-134585758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F174-F061-43DF-A878-6137DFD92F3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4060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FE4BAC-7405-4288-A5CB-0B3305A9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0F4B7-A2E1-4B08-A729-78B115B745B6}" type="datetimeFigureOut">
              <a:rPr lang="pt-BR" smtClean="0"/>
              <a:t>24/09/2019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0366E6-9684-4A50-B9D6-05355FB67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23148-AD8A-4C82-9B8A-F4110B70E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F174-F061-43DF-A878-6137DFD92F3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6984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15294-3080-4D7E-8861-9913D9039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E5C10-DF8C-457A-B08A-F3A501318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0E03D2-9BBC-40FD-9BED-CA8036E15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393BD4-16F9-4985-ABC6-DED8BEBFC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0F4B7-A2E1-4B08-A729-78B115B745B6}" type="datetimeFigureOut">
              <a:rPr lang="pt-BR" smtClean="0"/>
              <a:t>24/09/2019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64507E-BA0D-4D59-8654-ACA2CCF37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0AEF36-5553-4019-94B8-1822505B6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F174-F061-43DF-A878-6137DFD92F3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7640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F3BCD-76A6-4B6C-A944-A2DCA2934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8F153B-8EB8-4AA6-A770-4D7BB4F999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05CAED-CE90-41DA-A880-A45F8DA801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04A58-9C62-4E55-B0FA-6C028A502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0F4B7-A2E1-4B08-A729-78B115B745B6}" type="datetimeFigureOut">
              <a:rPr lang="pt-BR" smtClean="0"/>
              <a:t>24/09/2019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A72C33-EB5C-47BD-9B19-A11B5FE3D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F16CC5-8353-400A-BA85-BE3FFDD3A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F174-F061-43DF-A878-6137DFD92F3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9445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5B6A5-0A81-4448-830A-66284F5B0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23AC7C-CDB0-4443-B74F-689EC9C26C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2C1D8-D48A-4257-8220-77016CA675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C0F4B7-A2E1-4B08-A729-78B115B745B6}" type="datetimeFigureOut">
              <a:rPr lang="pt-BR" smtClean="0"/>
              <a:t>24/09/2019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EB136-39CD-40FF-A985-2EE5BE6CB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AD42F-89AC-4E54-AA26-E1EA94F57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1F174-F061-43DF-A878-6137DFD92F3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4195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CC95E30-5805-4EB0-9DC4-7D9B7D5D2E5E}"/>
              </a:ext>
            </a:extLst>
          </p:cNvPr>
          <p:cNvSpPr txBox="1">
            <a:spLocks/>
          </p:cNvSpPr>
          <p:nvPr/>
        </p:nvSpPr>
        <p:spPr>
          <a:xfrm>
            <a:off x="369453" y="943649"/>
            <a:ext cx="11725472" cy="121359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lumMod val="20000"/>
                <a:lumOff val="80000"/>
                <a:alpha val="40000"/>
              </a:schemeClr>
            </a:outerShdw>
          </a:effectLst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solidFill>
                  <a:srgbClr val="0070C0"/>
                </a:solidFill>
                <a:latin typeface="Trebuchet MS" panose="020B0603020202020204" pitchFamily="34" charset="0"/>
              </a:rPr>
              <a:t>BLOCKING ACTION IN THE MIDLLE TROPOSPHERE AND ITS EFFECT UPON REGIONAL CLIMATE</a:t>
            </a:r>
          </a:p>
          <a:p>
            <a:r>
              <a:rPr lang="pt-BR" sz="3000" b="1" dirty="0">
                <a:solidFill>
                  <a:srgbClr val="0070C0"/>
                </a:solidFill>
                <a:latin typeface="Trebuchet MS" panose="020B0603020202020204" pitchFamily="34" charset="0"/>
              </a:rPr>
              <a:t>I. </a:t>
            </a:r>
            <a:r>
              <a:rPr lang="pt-BR" sz="30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An</a:t>
            </a:r>
            <a:r>
              <a:rPr lang="pt-BR" sz="3000" b="1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lang="pt-BR" sz="30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Aerological</a:t>
            </a:r>
            <a:r>
              <a:rPr lang="pt-BR" sz="3000" b="1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lang="pt-BR" sz="30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Study</a:t>
            </a:r>
            <a:r>
              <a:rPr lang="pt-BR" sz="3000" b="1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lang="pt-BR" sz="30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of</a:t>
            </a:r>
            <a:r>
              <a:rPr lang="pt-BR" sz="3000" b="1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lang="pt-BR" sz="30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Blocking</a:t>
            </a:r>
            <a:r>
              <a:rPr lang="pt-BR" sz="3000" b="1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lang="pt-BR" sz="3000" b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Action</a:t>
            </a:r>
            <a:endParaRPr lang="pt-BR" sz="30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F6E9673-E849-40AF-8271-B1E921620783}"/>
              </a:ext>
            </a:extLst>
          </p:cNvPr>
          <p:cNvSpPr txBox="1">
            <a:spLocks/>
          </p:cNvSpPr>
          <p:nvPr/>
        </p:nvSpPr>
        <p:spPr>
          <a:xfrm>
            <a:off x="3497885" y="3985646"/>
            <a:ext cx="5196230" cy="42047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lumMod val="20000"/>
                <a:lumOff val="80000"/>
                <a:alpha val="40000"/>
              </a:scheme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00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 pitchFamily="34" charset="0"/>
              </a:rPr>
              <a:t>Daniel F. </a:t>
            </a:r>
            <a:r>
              <a:rPr lang="pt-BR" sz="3000" dirty="0" err="1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 pitchFamily="34" charset="0"/>
              </a:rPr>
              <a:t>Rex</a:t>
            </a:r>
            <a:endParaRPr lang="pt-BR" sz="3000" dirty="0">
              <a:solidFill>
                <a:schemeClr val="accent5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A8CDDC7-7FE0-4AF0-9960-534FCB9EFEC9}"/>
              </a:ext>
            </a:extLst>
          </p:cNvPr>
          <p:cNvSpPr txBox="1">
            <a:spLocks/>
          </p:cNvSpPr>
          <p:nvPr/>
        </p:nvSpPr>
        <p:spPr>
          <a:xfrm>
            <a:off x="233264" y="2460489"/>
            <a:ext cx="11725472" cy="809151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lumMod val="20000"/>
                <a:lumOff val="80000"/>
                <a:alpha val="40000"/>
              </a:scheme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500" b="1" dirty="0">
                <a:latin typeface="Trebuchet MS" panose="020B0603020202020204" pitchFamily="34" charset="0"/>
              </a:rPr>
              <a:t>Ação de Bloqueios na Média Troposfera e seus efeitos no Clima Regional</a:t>
            </a:r>
          </a:p>
          <a:p>
            <a:r>
              <a:rPr lang="pt-BR" sz="2500" dirty="0">
                <a:latin typeface="Trebuchet MS" panose="020B0603020202020204" pitchFamily="34" charset="0"/>
              </a:rPr>
              <a:t>I. Estudo </a:t>
            </a:r>
            <a:r>
              <a:rPr lang="pt-BR" sz="2500" dirty="0" err="1">
                <a:latin typeface="Trebuchet MS" panose="020B0603020202020204" pitchFamily="34" charset="0"/>
              </a:rPr>
              <a:t>Aerológico</a:t>
            </a:r>
            <a:r>
              <a:rPr lang="pt-BR" sz="2500" dirty="0">
                <a:latin typeface="Trebuchet MS" panose="020B0603020202020204" pitchFamily="34" charset="0"/>
              </a:rPr>
              <a:t> da Ação dos Bloqueios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13331978-B551-4A0A-9347-DE69C9CE4568}"/>
              </a:ext>
            </a:extLst>
          </p:cNvPr>
          <p:cNvSpPr txBox="1">
            <a:spLocks/>
          </p:cNvSpPr>
          <p:nvPr/>
        </p:nvSpPr>
        <p:spPr>
          <a:xfrm>
            <a:off x="13853" y="5476505"/>
            <a:ext cx="12136582" cy="646331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lumMod val="20000"/>
                <a:lumOff val="80000"/>
                <a:alpha val="40000"/>
              </a:scheme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REX, D. F. Blocking action in the middle troposphere and its effect upon regional climate: I. An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aerological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study of blocking action.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v. 2, n. 3, p. 196-211, 1950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5A11D15-D1A9-4B6C-AE60-62DA377E483D}"/>
              </a:ext>
            </a:extLst>
          </p:cNvPr>
          <p:cNvSpPr/>
          <p:nvPr/>
        </p:nvSpPr>
        <p:spPr>
          <a:xfrm>
            <a:off x="3028292" y="4340029"/>
            <a:ext cx="6135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Stockholm</a:t>
            </a:r>
            <a:endParaRPr lang="pt-BR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4A2A617-A617-4F5F-8775-D9B8F61ECB34}"/>
              </a:ext>
            </a:extLst>
          </p:cNvPr>
          <p:cNvSpPr/>
          <p:nvPr/>
        </p:nvSpPr>
        <p:spPr>
          <a:xfrm>
            <a:off x="13853" y="6419647"/>
            <a:ext cx="4322617" cy="33250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0853163-3A4E-4021-AA3A-CA4C6DE3228D}"/>
              </a:ext>
            </a:extLst>
          </p:cNvPr>
          <p:cNvSpPr/>
          <p:nvPr/>
        </p:nvSpPr>
        <p:spPr>
          <a:xfrm>
            <a:off x="7827818" y="6419646"/>
            <a:ext cx="4322617" cy="33250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0ABC911-A271-4355-8692-CAA733D4DCD6}"/>
              </a:ext>
            </a:extLst>
          </p:cNvPr>
          <p:cNvSpPr/>
          <p:nvPr/>
        </p:nvSpPr>
        <p:spPr>
          <a:xfrm>
            <a:off x="4419635" y="6419646"/>
            <a:ext cx="3352732" cy="332508"/>
          </a:xfrm>
          <a:prstGeom prst="rect">
            <a:avLst/>
          </a:prstGeom>
          <a:solidFill>
            <a:schemeClr val="accent5">
              <a:lumMod val="75000"/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AE8A4C4-8153-431E-B315-82F16DB80D09}"/>
              </a:ext>
            </a:extLst>
          </p:cNvPr>
          <p:cNvSpPr txBox="1">
            <a:spLocks/>
          </p:cNvSpPr>
          <p:nvPr/>
        </p:nvSpPr>
        <p:spPr>
          <a:xfrm>
            <a:off x="4447313" y="6419646"/>
            <a:ext cx="3352732" cy="33250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schemeClr val="accent4">
                <a:lumMod val="20000"/>
                <a:lumOff val="80000"/>
                <a:alpha val="40000"/>
              </a:scheme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Aluno</a:t>
            </a:r>
            <a:r>
              <a:rPr lang="en-US" sz="1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Andre Medeiros Rocha</a:t>
            </a:r>
            <a:endParaRPr lang="pt-BR" sz="1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873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D44F811-4FE7-4F3C-919B-6050E6888F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9654" r="19375" b="50468"/>
          <a:stretch/>
        </p:blipFill>
        <p:spPr>
          <a:xfrm>
            <a:off x="267954" y="367581"/>
            <a:ext cx="3792164" cy="22463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4FC875-1F2D-4819-BF76-015134B788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16" t="16700" r="10448" b="26556"/>
          <a:stretch/>
        </p:blipFill>
        <p:spPr>
          <a:xfrm>
            <a:off x="43789" y="3429001"/>
            <a:ext cx="4066673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A2CB06-B849-4DF3-B68C-B38912568C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716" t="23669" r="10784" b="21180"/>
          <a:stretch/>
        </p:blipFill>
        <p:spPr>
          <a:xfrm>
            <a:off x="4060117" y="3428999"/>
            <a:ext cx="4071767" cy="33668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4DC1DB-85AA-4E26-99A4-E0AE51C8AA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604" t="19886" r="11224" b="24366"/>
          <a:stretch/>
        </p:blipFill>
        <p:spPr>
          <a:xfrm>
            <a:off x="8081538" y="3366804"/>
            <a:ext cx="4066673" cy="3429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AD51784-77C2-4822-99DA-08C15D6DFE01}"/>
              </a:ext>
            </a:extLst>
          </p:cNvPr>
          <p:cNvSpPr txBox="1">
            <a:spLocks/>
          </p:cNvSpPr>
          <p:nvPr/>
        </p:nvSpPr>
        <p:spPr>
          <a:xfrm>
            <a:off x="1566494" y="3093359"/>
            <a:ext cx="935703" cy="335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14/</a:t>
            </a:r>
            <a:r>
              <a:rPr lang="pt-B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jun</a:t>
            </a: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/49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31FCD0A-334E-4F98-A031-DBB07E7179EF}"/>
              </a:ext>
            </a:extLst>
          </p:cNvPr>
          <p:cNvSpPr txBox="1">
            <a:spLocks/>
          </p:cNvSpPr>
          <p:nvPr/>
        </p:nvSpPr>
        <p:spPr>
          <a:xfrm>
            <a:off x="5780602" y="3093358"/>
            <a:ext cx="1000691" cy="2881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24/</a:t>
            </a:r>
            <a:r>
              <a:rPr lang="pt-B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jun</a:t>
            </a: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/49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EC0B514-FC97-4714-8029-6A05AEBEF21E}"/>
              </a:ext>
            </a:extLst>
          </p:cNvPr>
          <p:cNvSpPr txBox="1">
            <a:spLocks/>
          </p:cNvSpPr>
          <p:nvPr/>
        </p:nvSpPr>
        <p:spPr>
          <a:xfrm>
            <a:off x="10005707" y="3120938"/>
            <a:ext cx="889862" cy="335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05/</a:t>
            </a:r>
            <a:r>
              <a:rPr lang="pt-B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jul</a:t>
            </a: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/49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7E4F813-1DE6-4568-973E-A7438B8707BF}"/>
              </a:ext>
            </a:extLst>
          </p:cNvPr>
          <p:cNvSpPr txBox="1">
            <a:spLocks/>
          </p:cNvSpPr>
          <p:nvPr/>
        </p:nvSpPr>
        <p:spPr>
          <a:xfrm>
            <a:off x="41242" y="2851388"/>
            <a:ext cx="8037749" cy="335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10.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Exemplo de Desenvolvimento de Bloqueio Estendido.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B3F0D99-C6C8-40FD-BBE0-BC725CEF998D}"/>
              </a:ext>
            </a:extLst>
          </p:cNvPr>
          <p:cNvSpPr txBox="1">
            <a:spLocks/>
          </p:cNvSpPr>
          <p:nvPr/>
        </p:nvSpPr>
        <p:spPr>
          <a:xfrm>
            <a:off x="1762220" y="-65630"/>
            <a:ext cx="739978" cy="335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16/</a:t>
            </a:r>
            <a:r>
              <a:rPr lang="pt-B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jun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AD3CD72-AD96-40A0-BD83-2EF47A973B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7" t="9461" r="19615" b="52114"/>
          <a:stretch/>
        </p:blipFill>
        <p:spPr>
          <a:xfrm>
            <a:off x="4353152" y="365979"/>
            <a:ext cx="3798373" cy="2261902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40532CA8-1F6D-4B6E-A393-5E2CB2BB2BBE}"/>
              </a:ext>
            </a:extLst>
          </p:cNvPr>
          <p:cNvSpPr txBox="1">
            <a:spLocks/>
          </p:cNvSpPr>
          <p:nvPr/>
        </p:nvSpPr>
        <p:spPr>
          <a:xfrm>
            <a:off x="9971242" y="62195"/>
            <a:ext cx="739978" cy="335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05/</a:t>
            </a:r>
            <a:r>
              <a:rPr lang="pt-B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jul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05F0884-A9B6-45EF-A59C-0672ABC4D4E1}"/>
              </a:ext>
            </a:extLst>
          </p:cNvPr>
          <p:cNvGrpSpPr/>
          <p:nvPr/>
        </p:nvGrpSpPr>
        <p:grpSpPr>
          <a:xfrm rot="17889615">
            <a:off x="2570353" y="5217898"/>
            <a:ext cx="116153" cy="508804"/>
            <a:chOff x="3054350" y="5581650"/>
            <a:chExt cx="165100" cy="52705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605A09B-8152-48F6-84B1-9600314BDA4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54350" y="5581650"/>
              <a:ext cx="101600" cy="69850"/>
            </a:xfrm>
            <a:prstGeom prst="line">
              <a:avLst/>
            </a:prstGeom>
            <a:ln w="31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8CBBA8F-E8DA-4A86-B937-B943EB9147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79750" y="5651500"/>
              <a:ext cx="76200" cy="82550"/>
            </a:xfrm>
            <a:prstGeom prst="line">
              <a:avLst/>
            </a:prstGeom>
            <a:ln w="31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FAAB5F1-9CDC-4916-BACC-492B01D583A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76439" y="5734050"/>
              <a:ext cx="101600" cy="69850"/>
            </a:xfrm>
            <a:prstGeom prst="line">
              <a:avLst/>
            </a:prstGeom>
            <a:ln w="31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ED50DBA-269E-411A-8580-A3B854C79A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01839" y="5803900"/>
              <a:ext cx="76200" cy="82550"/>
            </a:xfrm>
            <a:prstGeom prst="line">
              <a:avLst/>
            </a:prstGeom>
            <a:ln w="31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73D3C13-BF9F-45B2-8706-B82E487F5E0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01839" y="5889625"/>
              <a:ext cx="101600" cy="69850"/>
            </a:xfrm>
            <a:prstGeom prst="line">
              <a:avLst/>
            </a:prstGeom>
            <a:ln w="31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673550E-72B5-47AB-8FC5-0416E2EB9F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7850" y="5962650"/>
              <a:ext cx="76200" cy="82550"/>
            </a:xfrm>
            <a:prstGeom prst="line">
              <a:avLst/>
            </a:prstGeom>
            <a:ln w="31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77492FC-EA61-4AB6-83C9-9DCB7494626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17850" y="6038850"/>
              <a:ext cx="101600" cy="69850"/>
            </a:xfrm>
            <a:prstGeom prst="line">
              <a:avLst/>
            </a:prstGeom>
            <a:ln w="31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F5D73B1-0E11-4AEB-908F-D64898567226}"/>
              </a:ext>
            </a:extLst>
          </p:cNvPr>
          <p:cNvGrpSpPr/>
          <p:nvPr/>
        </p:nvGrpSpPr>
        <p:grpSpPr>
          <a:xfrm rot="15330714">
            <a:off x="6326539" y="5126675"/>
            <a:ext cx="100613" cy="441372"/>
            <a:chOff x="3076439" y="5651500"/>
            <a:chExt cx="143011" cy="457200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6706610-2F02-405C-BB45-0F4D712001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79750" y="5651500"/>
              <a:ext cx="76200" cy="82550"/>
            </a:xfrm>
            <a:prstGeom prst="line">
              <a:avLst/>
            </a:prstGeom>
            <a:ln w="31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B82E152-F48B-4237-98CE-65BBC3EAE01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76439" y="5734050"/>
              <a:ext cx="101600" cy="69850"/>
            </a:xfrm>
            <a:prstGeom prst="line">
              <a:avLst/>
            </a:prstGeom>
            <a:ln w="31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FB38CCA-47D6-4E97-933B-7D921F0C8E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01839" y="5803900"/>
              <a:ext cx="76200" cy="82550"/>
            </a:xfrm>
            <a:prstGeom prst="line">
              <a:avLst/>
            </a:prstGeom>
            <a:ln w="31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27E537B-FB36-49C6-8A9F-D8E7F31CB8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01839" y="5889625"/>
              <a:ext cx="101600" cy="69850"/>
            </a:xfrm>
            <a:prstGeom prst="line">
              <a:avLst/>
            </a:prstGeom>
            <a:ln w="31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A03D2A1-9A1E-46F5-A015-24BFFB3EFA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7850" y="5962650"/>
              <a:ext cx="76200" cy="82550"/>
            </a:xfrm>
            <a:prstGeom prst="line">
              <a:avLst/>
            </a:prstGeom>
            <a:ln w="31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DDC811E-BA6E-4A73-9FCF-454F8D8F0D1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17850" y="6038850"/>
              <a:ext cx="101600" cy="69850"/>
            </a:xfrm>
            <a:prstGeom prst="line">
              <a:avLst/>
            </a:prstGeom>
            <a:ln w="31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id="{F4486826-0855-4030-9B49-4DF151C70BC5}"/>
              </a:ext>
            </a:extLst>
          </p:cNvPr>
          <p:cNvSpPr txBox="1">
            <a:spLocks/>
          </p:cNvSpPr>
          <p:nvPr/>
        </p:nvSpPr>
        <p:spPr>
          <a:xfrm>
            <a:off x="3137815" y="1691049"/>
            <a:ext cx="323855" cy="335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pt-BR" sz="140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B9E92A66-49FA-4BBD-A6DD-DE6FF1A37659}"/>
              </a:ext>
            </a:extLst>
          </p:cNvPr>
          <p:cNvSpPr txBox="1">
            <a:spLocks/>
          </p:cNvSpPr>
          <p:nvPr/>
        </p:nvSpPr>
        <p:spPr>
          <a:xfrm>
            <a:off x="5111383" y="1420825"/>
            <a:ext cx="323855" cy="335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pt-BR" sz="1400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C67A814A-D4D5-4850-AA44-AA5E8532EAFC}"/>
              </a:ext>
            </a:extLst>
          </p:cNvPr>
          <p:cNvSpPr txBox="1">
            <a:spLocks/>
          </p:cNvSpPr>
          <p:nvPr/>
        </p:nvSpPr>
        <p:spPr>
          <a:xfrm>
            <a:off x="6457439" y="1858870"/>
            <a:ext cx="323855" cy="335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pt-BR" sz="1400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3061E0A-2242-4792-BC12-752993E05979}"/>
              </a:ext>
            </a:extLst>
          </p:cNvPr>
          <p:cNvGrpSpPr/>
          <p:nvPr/>
        </p:nvGrpSpPr>
        <p:grpSpPr>
          <a:xfrm rot="17364833">
            <a:off x="10664082" y="5300755"/>
            <a:ext cx="100613" cy="441372"/>
            <a:chOff x="3076439" y="5651500"/>
            <a:chExt cx="143011" cy="457200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6D6CC0E9-41A5-4E1F-8705-9CF8E5AB7B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79750" y="5651500"/>
              <a:ext cx="76200" cy="82550"/>
            </a:xfrm>
            <a:prstGeom prst="line">
              <a:avLst/>
            </a:prstGeom>
            <a:ln w="31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33A831E-B326-4499-8F5D-86432F0E45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76439" y="5734050"/>
              <a:ext cx="101600" cy="69850"/>
            </a:xfrm>
            <a:prstGeom prst="line">
              <a:avLst/>
            </a:prstGeom>
            <a:ln w="31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2855D47-FFBA-42EF-A92E-A0411ABA4E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01839" y="5803900"/>
              <a:ext cx="76200" cy="82550"/>
            </a:xfrm>
            <a:prstGeom prst="line">
              <a:avLst/>
            </a:prstGeom>
            <a:ln w="31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B8BF048-80DF-45F2-A445-5B3C3763B01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01839" y="5889625"/>
              <a:ext cx="101600" cy="69850"/>
            </a:xfrm>
            <a:prstGeom prst="line">
              <a:avLst/>
            </a:prstGeom>
            <a:ln w="31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9F415D3-FC57-47E3-BEC4-D845B76F6A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7850" y="5962650"/>
              <a:ext cx="76200" cy="82550"/>
            </a:xfrm>
            <a:prstGeom prst="line">
              <a:avLst/>
            </a:prstGeom>
            <a:ln w="31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9379DD6-A90D-409E-878B-C08E503F036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17850" y="6038850"/>
              <a:ext cx="101600" cy="69850"/>
            </a:xfrm>
            <a:prstGeom prst="line">
              <a:avLst/>
            </a:prstGeom>
            <a:ln w="31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6862C80E-043C-4214-AB0E-BB166B75C142}"/>
              </a:ext>
            </a:extLst>
          </p:cNvPr>
          <p:cNvSpPr/>
          <p:nvPr/>
        </p:nvSpPr>
        <p:spPr>
          <a:xfrm rot="1336148">
            <a:off x="2194974" y="4997904"/>
            <a:ext cx="945462" cy="102684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FC6C2D2-5C7A-40FE-8661-459C630B291B}"/>
              </a:ext>
            </a:extLst>
          </p:cNvPr>
          <p:cNvSpPr/>
          <p:nvPr/>
        </p:nvSpPr>
        <p:spPr>
          <a:xfrm rot="1336148">
            <a:off x="6041615" y="5045661"/>
            <a:ext cx="1118359" cy="11948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C6A2DAE-10C0-4A72-865F-64B119738F4C}"/>
              </a:ext>
            </a:extLst>
          </p:cNvPr>
          <p:cNvSpPr/>
          <p:nvPr/>
        </p:nvSpPr>
        <p:spPr>
          <a:xfrm rot="1336148">
            <a:off x="10332433" y="5042141"/>
            <a:ext cx="686120" cy="11948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9074024C-052B-4E1F-9EF4-1BAF07836B62}"/>
              </a:ext>
            </a:extLst>
          </p:cNvPr>
          <p:cNvSpPr txBox="1">
            <a:spLocks/>
          </p:cNvSpPr>
          <p:nvPr/>
        </p:nvSpPr>
        <p:spPr>
          <a:xfrm>
            <a:off x="5647000" y="15845"/>
            <a:ext cx="1000691" cy="2881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24/</a:t>
            </a:r>
            <a:r>
              <a:rPr lang="pt-B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jun</a:t>
            </a: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/49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CEF5066-7C3D-43FC-B45C-6DC058D18A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1" t="9728" r="19561" b="51637"/>
          <a:stretch/>
        </p:blipFill>
        <p:spPr>
          <a:xfrm>
            <a:off x="8273991" y="384505"/>
            <a:ext cx="3841380" cy="2232242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C4AF32D1-1E93-4655-B006-D510483AD071}"/>
              </a:ext>
            </a:extLst>
          </p:cNvPr>
          <p:cNvGrpSpPr/>
          <p:nvPr/>
        </p:nvGrpSpPr>
        <p:grpSpPr>
          <a:xfrm rot="865739">
            <a:off x="2100271" y="1418158"/>
            <a:ext cx="189917" cy="559809"/>
            <a:chOff x="3054350" y="5581650"/>
            <a:chExt cx="165100" cy="527050"/>
          </a:xfrm>
          <a:effectLst>
            <a:glow rad="101600">
              <a:schemeClr val="bg1">
                <a:alpha val="60000"/>
              </a:schemeClr>
            </a:glow>
          </a:effectLst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E3756D83-12C9-480A-A28E-D5117F583C5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54350" y="5581650"/>
              <a:ext cx="101600" cy="69850"/>
            </a:xfrm>
            <a:prstGeom prst="line">
              <a:avLst/>
            </a:prstGeom>
            <a:ln w="3175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6B81642-ADAD-44A1-B33F-23381F1B9A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79750" y="5651500"/>
              <a:ext cx="76200" cy="82550"/>
            </a:xfrm>
            <a:prstGeom prst="line">
              <a:avLst/>
            </a:prstGeom>
            <a:ln w="3175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03E4F5F0-7408-4FA6-98FD-8A49AFD993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76439" y="5734050"/>
              <a:ext cx="101600" cy="69850"/>
            </a:xfrm>
            <a:prstGeom prst="line">
              <a:avLst/>
            </a:prstGeom>
            <a:ln w="3175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7465098-AF8E-422D-9ADB-F193A11A89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01839" y="5803900"/>
              <a:ext cx="76200" cy="82550"/>
            </a:xfrm>
            <a:prstGeom prst="line">
              <a:avLst/>
            </a:prstGeom>
            <a:ln w="3175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4EBD9FA-6C1C-4982-9876-631DD6B6D46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01839" y="5889625"/>
              <a:ext cx="101600" cy="69850"/>
            </a:xfrm>
            <a:prstGeom prst="line">
              <a:avLst/>
            </a:prstGeom>
            <a:ln w="3175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12642865-E148-4255-8786-EF2F043305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7850" y="5962650"/>
              <a:ext cx="76200" cy="82550"/>
            </a:xfrm>
            <a:prstGeom prst="line">
              <a:avLst/>
            </a:prstGeom>
            <a:ln w="3175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4A6FA4E3-A684-463E-B3B8-0E240F5D20C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17850" y="6038850"/>
              <a:ext cx="101600" cy="69850"/>
            </a:xfrm>
            <a:prstGeom prst="line">
              <a:avLst/>
            </a:prstGeom>
            <a:ln w="3175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E3DCFE0-EFCF-4C46-913B-115102A3B563}"/>
              </a:ext>
            </a:extLst>
          </p:cNvPr>
          <p:cNvGrpSpPr/>
          <p:nvPr/>
        </p:nvGrpSpPr>
        <p:grpSpPr>
          <a:xfrm rot="865739">
            <a:off x="5890676" y="1708305"/>
            <a:ext cx="189917" cy="559809"/>
            <a:chOff x="3054350" y="5581650"/>
            <a:chExt cx="165100" cy="527050"/>
          </a:xfrm>
          <a:effectLst>
            <a:glow rad="101600">
              <a:schemeClr val="bg1">
                <a:alpha val="60000"/>
              </a:schemeClr>
            </a:glow>
          </a:effectLst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6CE78D53-993E-488A-AE0C-27D4B5C3820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54350" y="5581650"/>
              <a:ext cx="101600" cy="69850"/>
            </a:xfrm>
            <a:prstGeom prst="line">
              <a:avLst/>
            </a:prstGeom>
            <a:ln w="3175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EA9D065-CB2A-4DA3-A1E6-DF36C9C0F2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79750" y="5651500"/>
              <a:ext cx="76200" cy="82550"/>
            </a:xfrm>
            <a:prstGeom prst="line">
              <a:avLst/>
            </a:prstGeom>
            <a:ln w="3175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8DCFADA-CDF9-4D19-8E2D-61634D8D6C7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76439" y="5734050"/>
              <a:ext cx="101600" cy="69850"/>
            </a:xfrm>
            <a:prstGeom prst="line">
              <a:avLst/>
            </a:prstGeom>
            <a:ln w="3175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4944A22-1037-4B79-875B-44DAADF283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01839" y="5803900"/>
              <a:ext cx="76200" cy="82550"/>
            </a:xfrm>
            <a:prstGeom prst="line">
              <a:avLst/>
            </a:prstGeom>
            <a:ln w="3175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279EFDF8-F4C1-43C6-A2FF-FEB0805C742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01839" y="5889625"/>
              <a:ext cx="101600" cy="69850"/>
            </a:xfrm>
            <a:prstGeom prst="line">
              <a:avLst/>
            </a:prstGeom>
            <a:ln w="3175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8492FF39-FF6A-4754-B78F-CFC3855121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7850" y="5962650"/>
              <a:ext cx="76200" cy="82550"/>
            </a:xfrm>
            <a:prstGeom prst="line">
              <a:avLst/>
            </a:prstGeom>
            <a:ln w="3175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413DAC11-7A1B-4E20-BC9A-A432450E512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17850" y="6038850"/>
              <a:ext cx="101600" cy="69850"/>
            </a:xfrm>
            <a:prstGeom prst="line">
              <a:avLst/>
            </a:prstGeom>
            <a:ln w="3175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C1032944-0235-45AA-A1F3-3929862C95B5}"/>
              </a:ext>
            </a:extLst>
          </p:cNvPr>
          <p:cNvGrpSpPr/>
          <p:nvPr/>
        </p:nvGrpSpPr>
        <p:grpSpPr>
          <a:xfrm rot="1379313">
            <a:off x="10267219" y="1464055"/>
            <a:ext cx="189917" cy="559809"/>
            <a:chOff x="3054350" y="5581650"/>
            <a:chExt cx="165100" cy="527050"/>
          </a:xfrm>
          <a:effectLst>
            <a:glow rad="101600">
              <a:schemeClr val="bg1">
                <a:alpha val="60000"/>
              </a:schemeClr>
            </a:glow>
          </a:effectLst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E34CCC93-D335-4337-ABAA-999B03A2252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54350" y="5581650"/>
              <a:ext cx="101600" cy="69850"/>
            </a:xfrm>
            <a:prstGeom prst="line">
              <a:avLst/>
            </a:prstGeom>
            <a:ln w="3175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C7B07D7F-2AB2-447C-B0C7-221AFD5A1A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79750" y="5651500"/>
              <a:ext cx="76200" cy="82550"/>
            </a:xfrm>
            <a:prstGeom prst="line">
              <a:avLst/>
            </a:prstGeom>
            <a:ln w="3175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7851BD61-C795-4627-9EB4-DABFAA5D92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76439" y="5734050"/>
              <a:ext cx="101600" cy="69850"/>
            </a:xfrm>
            <a:prstGeom prst="line">
              <a:avLst/>
            </a:prstGeom>
            <a:ln w="3175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E35261A-E945-4F3D-B257-AD524BCA1E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01839" y="5803900"/>
              <a:ext cx="76200" cy="82550"/>
            </a:xfrm>
            <a:prstGeom prst="line">
              <a:avLst/>
            </a:prstGeom>
            <a:ln w="3175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ADEE564-43A1-4C1E-975F-154B7E0AD02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01839" y="5889625"/>
              <a:ext cx="101600" cy="69850"/>
            </a:xfrm>
            <a:prstGeom prst="line">
              <a:avLst/>
            </a:prstGeom>
            <a:ln w="3175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8B29E282-B4AE-40CD-8E85-352DCA75C9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7850" y="5962650"/>
              <a:ext cx="76200" cy="82550"/>
            </a:xfrm>
            <a:prstGeom prst="line">
              <a:avLst/>
            </a:prstGeom>
            <a:ln w="3175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BD02C2E6-53C6-43A8-8C81-168BFFD4514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17850" y="6038850"/>
              <a:ext cx="101600" cy="69850"/>
            </a:xfrm>
            <a:prstGeom prst="line">
              <a:avLst/>
            </a:prstGeom>
            <a:ln w="3175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1945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7C0C9C-A717-47A2-880A-A4D1C18ED3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646" t="18689" r="12084" b="25173"/>
          <a:stretch/>
        </p:blipFill>
        <p:spPr>
          <a:xfrm>
            <a:off x="101600" y="177800"/>
            <a:ext cx="5880100" cy="472591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4164C77-EFD9-4214-AE14-07D15361A666}"/>
              </a:ext>
            </a:extLst>
          </p:cNvPr>
          <p:cNvSpPr txBox="1">
            <a:spLocks/>
          </p:cNvSpPr>
          <p:nvPr/>
        </p:nvSpPr>
        <p:spPr>
          <a:xfrm>
            <a:off x="0" y="4910066"/>
            <a:ext cx="8037749" cy="335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12.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Exemplo de Bloqueio Duplo.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B6375CA-DDDC-4A17-A212-CD38607139D9}"/>
              </a:ext>
            </a:extLst>
          </p:cNvPr>
          <p:cNvSpPr txBox="1">
            <a:spLocks/>
          </p:cNvSpPr>
          <p:nvPr/>
        </p:nvSpPr>
        <p:spPr>
          <a:xfrm>
            <a:off x="5824538" y="171450"/>
            <a:ext cx="2854089" cy="482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Bloqueio Duplo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464321-4951-4183-A4BF-7106F641D328}"/>
              </a:ext>
            </a:extLst>
          </p:cNvPr>
          <p:cNvSpPr/>
          <p:nvPr/>
        </p:nvSpPr>
        <p:spPr>
          <a:xfrm rot="3088080">
            <a:off x="3449598" y="1430956"/>
            <a:ext cx="1048355" cy="171218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DC3C6C-558C-44C6-9CE3-51D356BAA26A}"/>
              </a:ext>
            </a:extLst>
          </p:cNvPr>
          <p:cNvSpPr/>
          <p:nvPr/>
        </p:nvSpPr>
        <p:spPr>
          <a:xfrm rot="5400000">
            <a:off x="633227" y="2300763"/>
            <a:ext cx="1230096" cy="171218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2CE433F-6475-4546-95AB-FFE01BBBE31C}"/>
              </a:ext>
            </a:extLst>
          </p:cNvPr>
          <p:cNvCxnSpPr>
            <a:cxnSpLocks/>
          </p:cNvCxnSpPr>
          <p:nvPr/>
        </p:nvCxnSpPr>
        <p:spPr>
          <a:xfrm flipV="1">
            <a:off x="4590239" y="2744969"/>
            <a:ext cx="0" cy="5942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49EA102-8DE0-4A74-A753-B5C4650F94BE}"/>
              </a:ext>
            </a:extLst>
          </p:cNvPr>
          <p:cNvCxnSpPr>
            <a:cxnSpLocks/>
          </p:cNvCxnSpPr>
          <p:nvPr/>
        </p:nvCxnSpPr>
        <p:spPr>
          <a:xfrm>
            <a:off x="1556527" y="1814513"/>
            <a:ext cx="0" cy="58683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1526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AEA08B-4C3A-4729-92B1-39D67CFC81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8000"/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LightScreen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B8E499-0EF8-4439-98D4-71F39A7C7310}"/>
              </a:ext>
            </a:extLst>
          </p:cNvPr>
          <p:cNvSpPr txBox="1">
            <a:spLocks/>
          </p:cNvSpPr>
          <p:nvPr/>
        </p:nvSpPr>
        <p:spPr>
          <a:xfrm>
            <a:off x="3245592" y="2366930"/>
            <a:ext cx="5506852" cy="14707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2106712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78D234E-6A43-4F34-8D6E-0D6C5D76EB26}"/>
              </a:ext>
            </a:extLst>
          </p:cNvPr>
          <p:cNvSpPr txBox="1">
            <a:spLocks/>
          </p:cNvSpPr>
          <p:nvPr/>
        </p:nvSpPr>
        <p:spPr>
          <a:xfrm>
            <a:off x="620973" y="543391"/>
            <a:ext cx="11908972" cy="1095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pt-BR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600B620-4AA6-432B-9091-3E64BE167125}"/>
              </a:ext>
            </a:extLst>
          </p:cNvPr>
          <p:cNvSpPr txBox="1">
            <a:spLocks/>
          </p:cNvSpPr>
          <p:nvPr/>
        </p:nvSpPr>
        <p:spPr>
          <a:xfrm>
            <a:off x="162956" y="840362"/>
            <a:ext cx="11866088" cy="16548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presente estudo objetiva </a:t>
            </a:r>
            <a:r>
              <a:rPr lang="pt-BR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estender a descrição </a:t>
            </a:r>
            <a:r>
              <a:rPr lang="pt-BR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aerológica</a:t>
            </a:r>
            <a:r>
              <a:rPr lang="pt-BR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ação dos Bloqueios na média troposfera</a:t>
            </a:r>
            <a:r>
              <a:rPr lang="pt-B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obtidas por </a:t>
            </a:r>
            <a:r>
              <a:rPr lang="pt-BR" sz="25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Berggren</a:t>
            </a:r>
            <a:r>
              <a:rPr lang="pt-BR" sz="25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25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Bolin</a:t>
            </a:r>
            <a:r>
              <a:rPr lang="pt-BR" sz="25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pt-BR" sz="25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Rossby</a:t>
            </a:r>
            <a:r>
              <a:rPr lang="pt-BR" sz="25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(1949) </a:t>
            </a:r>
            <a:r>
              <a:rPr lang="pt-B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tentar </a:t>
            </a:r>
            <a:r>
              <a:rPr lang="pt-BR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explicação sobre início, desenvolvimento e eventual dissipação </a:t>
            </a:r>
            <a:r>
              <a:rPr lang="pt-B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 Bloqueios;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E53F6F3-1FE9-4247-97D3-611488DF3043}"/>
              </a:ext>
            </a:extLst>
          </p:cNvPr>
          <p:cNvSpPr txBox="1">
            <a:spLocks/>
          </p:cNvSpPr>
          <p:nvPr/>
        </p:nvSpPr>
        <p:spPr>
          <a:xfrm>
            <a:off x="0" y="77079"/>
            <a:ext cx="3276270" cy="629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pt-BR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4B8F02C-5C7C-4F8A-B41D-945884FE9F12}"/>
              </a:ext>
            </a:extLst>
          </p:cNvPr>
          <p:cNvSpPr txBox="1">
            <a:spLocks/>
          </p:cNvSpPr>
          <p:nvPr/>
        </p:nvSpPr>
        <p:spPr>
          <a:xfrm>
            <a:off x="162956" y="4954188"/>
            <a:ext cx="11866088" cy="1095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Dados diários da Análise hemisférica de superfície e de 500 </a:t>
            </a:r>
            <a:r>
              <a:rPr lang="pt-BR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</a:t>
            </a:r>
            <a:r>
              <a:rPr lang="pt-B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publicados no:</a:t>
            </a:r>
          </a:p>
          <a:p>
            <a:pPr algn="just">
              <a:lnSpc>
                <a:spcPct val="100000"/>
              </a:lnSpc>
            </a:pP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Daily Series, </a:t>
            </a:r>
            <a:r>
              <a:rPr lang="pt-B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Synoptic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Weather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Maps - US </a:t>
            </a:r>
            <a:r>
              <a:rPr lang="pt-B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Weather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Bureau (Caso de Jan/1949);</a:t>
            </a:r>
          </a:p>
          <a:p>
            <a:pPr algn="just">
              <a:lnSpc>
                <a:spcPct val="100000"/>
              </a:lnSpc>
            </a:pPr>
            <a:r>
              <a:rPr lang="pt-B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Täglicher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Wetterbericht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(Casos de </a:t>
            </a:r>
            <a:r>
              <a:rPr lang="pt-B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Jun-Jul</a:t>
            </a:r>
            <a:r>
              <a:rPr lang="pt-B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/1949 e Jan/1950)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C041D37-11EA-4BDD-9064-470A731692F5}"/>
              </a:ext>
            </a:extLst>
          </p:cNvPr>
          <p:cNvSpPr txBox="1">
            <a:spLocks/>
          </p:cNvSpPr>
          <p:nvPr/>
        </p:nvSpPr>
        <p:spPr>
          <a:xfrm>
            <a:off x="162956" y="3001768"/>
            <a:ext cx="11866088" cy="16548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 </a:t>
            </a:r>
            <a:r>
              <a:rPr lang="pt-BR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da Análise estatística </a:t>
            </a:r>
            <a:r>
              <a:rPr lang="pt-B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ação dos bloqueios, junto com a </a:t>
            </a:r>
            <a:r>
              <a:rPr lang="pt-BR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descrição dos efeitos</a:t>
            </a:r>
            <a:r>
              <a:rPr lang="pt-B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sobre as anomalias de precipitação regional e temperatura de superfície, serão apresentadas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E110EE4-A0C1-4DCB-9F6F-AE2FC578DE96}"/>
              </a:ext>
            </a:extLst>
          </p:cNvPr>
          <p:cNvSpPr txBox="1">
            <a:spLocks/>
          </p:cNvSpPr>
          <p:nvPr/>
        </p:nvSpPr>
        <p:spPr>
          <a:xfrm>
            <a:off x="162956" y="583428"/>
            <a:ext cx="1693957" cy="5478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25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Paper</a:t>
            </a:r>
            <a:r>
              <a:rPr lang="pt-BR" sz="25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pt-BR" sz="1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05DA7F6-A81A-4414-8897-6FFDE56904B4}"/>
              </a:ext>
            </a:extLst>
          </p:cNvPr>
          <p:cNvSpPr txBox="1">
            <a:spLocks/>
          </p:cNvSpPr>
          <p:nvPr/>
        </p:nvSpPr>
        <p:spPr>
          <a:xfrm>
            <a:off x="162956" y="2704245"/>
            <a:ext cx="1693957" cy="5478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25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Paper</a:t>
            </a:r>
            <a:r>
              <a:rPr lang="pt-BR" sz="25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</a:t>
            </a:r>
            <a:endParaRPr lang="pt-BR" sz="1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272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78D234E-6A43-4F34-8D6E-0D6C5D76EB26}"/>
              </a:ext>
            </a:extLst>
          </p:cNvPr>
          <p:cNvSpPr txBox="1">
            <a:spLocks/>
          </p:cNvSpPr>
          <p:nvPr/>
        </p:nvSpPr>
        <p:spPr>
          <a:xfrm>
            <a:off x="620973" y="543391"/>
            <a:ext cx="11908972" cy="1095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pt-BR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600B620-4AA6-432B-9091-3E64BE167125}"/>
              </a:ext>
            </a:extLst>
          </p:cNvPr>
          <p:cNvSpPr txBox="1">
            <a:spLocks/>
          </p:cNvSpPr>
          <p:nvPr/>
        </p:nvSpPr>
        <p:spPr>
          <a:xfrm>
            <a:off x="3495155" y="2242466"/>
            <a:ext cx="3726426" cy="7949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Willet</a:t>
            </a:r>
            <a:r>
              <a:rPr lang="pt-B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(1944), </a:t>
            </a:r>
            <a:r>
              <a:rPr lang="pt-B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Namias</a:t>
            </a:r>
            <a:r>
              <a:rPr lang="pt-B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(1947), Elliott e </a:t>
            </a:r>
            <a:r>
              <a:rPr lang="pt-B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Smiht</a:t>
            </a:r>
            <a:r>
              <a:rPr lang="pt-B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(1949) e </a:t>
            </a:r>
          </a:p>
          <a:p>
            <a:pPr>
              <a:lnSpc>
                <a:spcPct val="100000"/>
              </a:lnSpc>
            </a:pPr>
            <a:r>
              <a:rPr lang="pt-B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Berggren</a:t>
            </a:r>
            <a:r>
              <a:rPr lang="pt-B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Bolin</a:t>
            </a:r>
            <a:r>
              <a:rPr lang="pt-B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pt-B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Rossby</a:t>
            </a:r>
            <a:r>
              <a:rPr lang="pt-B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(1949)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E53F6F3-1FE9-4247-97D3-611488DF3043}"/>
              </a:ext>
            </a:extLst>
          </p:cNvPr>
          <p:cNvSpPr txBox="1">
            <a:spLocks/>
          </p:cNvSpPr>
          <p:nvPr/>
        </p:nvSpPr>
        <p:spPr>
          <a:xfrm>
            <a:off x="0" y="77079"/>
            <a:ext cx="3276270" cy="629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pt-BR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Introdução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218081-8EC0-41DA-BEB6-972F07F79B61}"/>
              </a:ext>
            </a:extLst>
          </p:cNvPr>
          <p:cNvSpPr txBox="1">
            <a:spLocks/>
          </p:cNvSpPr>
          <p:nvPr/>
        </p:nvSpPr>
        <p:spPr>
          <a:xfrm>
            <a:off x="2735909" y="113918"/>
            <a:ext cx="7350214" cy="1774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BR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Anomalias no Padrão de Circulação do Hemisfério Norte; 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BR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Flutuações entre estados extremos (Zonal e Meridional)</a:t>
            </a:r>
            <a:endParaRPr lang="pt-BR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BR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Durante o Inverno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BR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Latitudes Médias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BR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Troposfera Média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D7A36B3-6D76-4F9C-9023-357E6C6A21E3}"/>
              </a:ext>
            </a:extLst>
          </p:cNvPr>
          <p:cNvSpPr txBox="1">
            <a:spLocks/>
          </p:cNvSpPr>
          <p:nvPr/>
        </p:nvSpPr>
        <p:spPr>
          <a:xfrm>
            <a:off x="7221581" y="1495966"/>
            <a:ext cx="4970419" cy="13213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t-BR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Correntes de Jatos;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t-BR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Transporte de Momentum, Energia, Massa;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t-BR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Circulação de Sistemas Transientes;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pt-BR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Advecção de temperatura;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A44CFE-D448-4DC0-98A8-D0AD8DA86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324" y="4664901"/>
            <a:ext cx="5455663" cy="13785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623ACF-A1E4-43D5-99DB-B49A845C7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130" y="3744973"/>
            <a:ext cx="5553858" cy="261932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2EB4599-10CE-4844-9642-802838EFA47D}"/>
              </a:ext>
            </a:extLst>
          </p:cNvPr>
          <p:cNvSpPr txBox="1">
            <a:spLocks/>
          </p:cNvSpPr>
          <p:nvPr/>
        </p:nvSpPr>
        <p:spPr>
          <a:xfrm>
            <a:off x="1638135" y="6336287"/>
            <a:ext cx="4177110" cy="440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Circulação Zonal Dominante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20CE6EE-DF0B-4714-8D80-20223B6172E3}"/>
              </a:ext>
            </a:extLst>
          </p:cNvPr>
          <p:cNvSpPr txBox="1">
            <a:spLocks/>
          </p:cNvSpPr>
          <p:nvPr/>
        </p:nvSpPr>
        <p:spPr>
          <a:xfrm>
            <a:off x="6586130" y="6336288"/>
            <a:ext cx="5553858" cy="440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Circulação Zonal existente</a:t>
            </a:r>
          </a:p>
          <a:p>
            <a:pPr>
              <a:lnSpc>
                <a:spcPct val="100000"/>
              </a:lnSpc>
            </a:pPr>
            <a:r>
              <a:rPr lang="pt-BR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Circulação Meridional Dominante em certas áreas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9F53CBD-9658-4EF5-AD7F-924622883F1F}"/>
              </a:ext>
            </a:extLst>
          </p:cNvPr>
          <p:cNvSpPr txBox="1">
            <a:spLocks/>
          </p:cNvSpPr>
          <p:nvPr/>
        </p:nvSpPr>
        <p:spPr>
          <a:xfrm>
            <a:off x="7347" y="5933466"/>
            <a:ext cx="831214" cy="440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30ºN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33C731E-7737-429A-B08E-B034269D75F6}"/>
              </a:ext>
            </a:extLst>
          </p:cNvPr>
          <p:cNvSpPr txBox="1">
            <a:spLocks/>
          </p:cNvSpPr>
          <p:nvPr/>
        </p:nvSpPr>
        <p:spPr>
          <a:xfrm>
            <a:off x="7347" y="3894068"/>
            <a:ext cx="831214" cy="440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70ºN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C775BA9-A377-46C5-B15B-1C45FBC0EECC}"/>
              </a:ext>
            </a:extLst>
          </p:cNvPr>
          <p:cNvCxnSpPr>
            <a:cxnSpLocks/>
          </p:cNvCxnSpPr>
          <p:nvPr/>
        </p:nvCxnSpPr>
        <p:spPr>
          <a:xfrm>
            <a:off x="596439" y="3649158"/>
            <a:ext cx="1" cy="265573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5D6A033-8C9A-44E3-B605-F9D382F0F514}"/>
              </a:ext>
            </a:extLst>
          </p:cNvPr>
          <p:cNvCxnSpPr>
            <a:cxnSpLocks/>
          </p:cNvCxnSpPr>
          <p:nvPr/>
        </p:nvCxnSpPr>
        <p:spPr>
          <a:xfrm>
            <a:off x="596439" y="4097701"/>
            <a:ext cx="11515350" cy="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921DC196-F0CC-4BD5-8228-E3CCE10CFB84}"/>
              </a:ext>
            </a:extLst>
          </p:cNvPr>
          <p:cNvSpPr txBox="1">
            <a:spLocks/>
          </p:cNvSpPr>
          <p:nvPr/>
        </p:nvSpPr>
        <p:spPr>
          <a:xfrm>
            <a:off x="0" y="4412663"/>
            <a:ext cx="831214" cy="440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60ºN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6AC953A-F6BA-4FB1-A260-E372BEC99729}"/>
              </a:ext>
            </a:extLst>
          </p:cNvPr>
          <p:cNvSpPr txBox="1">
            <a:spLocks/>
          </p:cNvSpPr>
          <p:nvPr/>
        </p:nvSpPr>
        <p:spPr>
          <a:xfrm>
            <a:off x="0" y="4897201"/>
            <a:ext cx="831214" cy="440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50ºN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0C78BA6-DD5B-444C-B070-99FEBBAC66F5}"/>
              </a:ext>
            </a:extLst>
          </p:cNvPr>
          <p:cNvSpPr txBox="1">
            <a:spLocks/>
          </p:cNvSpPr>
          <p:nvPr/>
        </p:nvSpPr>
        <p:spPr>
          <a:xfrm>
            <a:off x="7347" y="5362534"/>
            <a:ext cx="831214" cy="440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40ºN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41C08C9-AF63-43ED-B277-3EB5FD40F55A}"/>
              </a:ext>
            </a:extLst>
          </p:cNvPr>
          <p:cNvCxnSpPr>
            <a:cxnSpLocks/>
          </p:cNvCxnSpPr>
          <p:nvPr/>
        </p:nvCxnSpPr>
        <p:spPr>
          <a:xfrm>
            <a:off x="596439" y="4632721"/>
            <a:ext cx="11515350" cy="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32C591E-2022-40A6-AC80-D09821960A04}"/>
              </a:ext>
            </a:extLst>
          </p:cNvPr>
          <p:cNvCxnSpPr>
            <a:cxnSpLocks/>
          </p:cNvCxnSpPr>
          <p:nvPr/>
        </p:nvCxnSpPr>
        <p:spPr>
          <a:xfrm>
            <a:off x="596439" y="5117259"/>
            <a:ext cx="11515350" cy="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6D80C5C-6BAB-407B-9792-7FA040C3994E}"/>
              </a:ext>
            </a:extLst>
          </p:cNvPr>
          <p:cNvCxnSpPr>
            <a:cxnSpLocks/>
          </p:cNvCxnSpPr>
          <p:nvPr/>
        </p:nvCxnSpPr>
        <p:spPr>
          <a:xfrm>
            <a:off x="610539" y="5597838"/>
            <a:ext cx="11515350" cy="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30B25C2-D380-42FD-AD1B-96B3510DB4A3}"/>
              </a:ext>
            </a:extLst>
          </p:cNvPr>
          <p:cNvCxnSpPr>
            <a:cxnSpLocks/>
          </p:cNvCxnSpPr>
          <p:nvPr/>
        </p:nvCxnSpPr>
        <p:spPr>
          <a:xfrm>
            <a:off x="596439" y="6180646"/>
            <a:ext cx="11515350" cy="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1" name="Title 1">
            <a:extLst>
              <a:ext uri="{FF2B5EF4-FFF2-40B4-BE49-F238E27FC236}">
                <a16:creationId xmlns:a16="http://schemas.microsoft.com/office/drawing/2014/main" id="{B0127950-BCD0-428C-ADE8-7D753FDA1CD5}"/>
              </a:ext>
            </a:extLst>
          </p:cNvPr>
          <p:cNvSpPr txBox="1">
            <a:spLocks/>
          </p:cNvSpPr>
          <p:nvPr/>
        </p:nvSpPr>
        <p:spPr>
          <a:xfrm>
            <a:off x="1407308" y="5912590"/>
            <a:ext cx="626471" cy="440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3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Aq</a:t>
            </a:r>
            <a:endParaRPr lang="pt-BR" sz="23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D1F780F-9B89-444C-AD33-ECB3106BFE69}"/>
              </a:ext>
            </a:extLst>
          </p:cNvPr>
          <p:cNvCxnSpPr>
            <a:cxnSpLocks/>
          </p:cNvCxnSpPr>
          <p:nvPr/>
        </p:nvCxnSpPr>
        <p:spPr>
          <a:xfrm>
            <a:off x="2735909" y="4163303"/>
            <a:ext cx="0" cy="39775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itle 1">
            <a:extLst>
              <a:ext uri="{FF2B5EF4-FFF2-40B4-BE49-F238E27FC236}">
                <a16:creationId xmlns:a16="http://schemas.microsoft.com/office/drawing/2014/main" id="{2D895ACB-5F2A-421D-834B-8CEC6B950CA0}"/>
              </a:ext>
            </a:extLst>
          </p:cNvPr>
          <p:cNvSpPr txBox="1">
            <a:spLocks/>
          </p:cNvSpPr>
          <p:nvPr/>
        </p:nvSpPr>
        <p:spPr>
          <a:xfrm>
            <a:off x="2232269" y="4102363"/>
            <a:ext cx="626471" cy="440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3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</a:t>
            </a:r>
            <a:endParaRPr lang="pt-BR" sz="23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B296592-EEE0-4D91-B3DD-BABF78CF508E}"/>
              </a:ext>
            </a:extLst>
          </p:cNvPr>
          <p:cNvCxnSpPr>
            <a:cxnSpLocks/>
          </p:cNvCxnSpPr>
          <p:nvPr/>
        </p:nvCxnSpPr>
        <p:spPr>
          <a:xfrm>
            <a:off x="8994465" y="4207347"/>
            <a:ext cx="0" cy="39775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>
            <a:extLst>
              <a:ext uri="{FF2B5EF4-FFF2-40B4-BE49-F238E27FC236}">
                <a16:creationId xmlns:a16="http://schemas.microsoft.com/office/drawing/2014/main" id="{06F56360-C1B1-4391-B22B-1E1EB0737B27}"/>
              </a:ext>
            </a:extLst>
          </p:cNvPr>
          <p:cNvSpPr txBox="1">
            <a:spLocks/>
          </p:cNvSpPr>
          <p:nvPr/>
        </p:nvSpPr>
        <p:spPr>
          <a:xfrm>
            <a:off x="8490825" y="4146407"/>
            <a:ext cx="626471" cy="440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3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</a:t>
            </a:r>
            <a:endParaRPr lang="pt-BR" sz="23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D2B54DD-6DE0-4873-94F7-7D6FAB6D36E0}"/>
              </a:ext>
            </a:extLst>
          </p:cNvPr>
          <p:cNvCxnSpPr>
            <a:cxnSpLocks/>
          </p:cNvCxnSpPr>
          <p:nvPr/>
        </p:nvCxnSpPr>
        <p:spPr>
          <a:xfrm flipV="1">
            <a:off x="1939388" y="5969491"/>
            <a:ext cx="0" cy="40409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itle 1">
            <a:extLst>
              <a:ext uri="{FF2B5EF4-FFF2-40B4-BE49-F238E27FC236}">
                <a16:creationId xmlns:a16="http://schemas.microsoft.com/office/drawing/2014/main" id="{E4EAF956-7D74-4495-84B2-FC17B6BF07D2}"/>
              </a:ext>
            </a:extLst>
          </p:cNvPr>
          <p:cNvSpPr txBox="1">
            <a:spLocks/>
          </p:cNvSpPr>
          <p:nvPr/>
        </p:nvSpPr>
        <p:spPr>
          <a:xfrm>
            <a:off x="7606651" y="5669184"/>
            <a:ext cx="626471" cy="440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3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Aq</a:t>
            </a:r>
            <a:endParaRPr lang="pt-BR" sz="23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94B6C46-3B11-4B14-AA90-B63ED973514E}"/>
              </a:ext>
            </a:extLst>
          </p:cNvPr>
          <p:cNvCxnSpPr>
            <a:cxnSpLocks/>
          </p:cNvCxnSpPr>
          <p:nvPr/>
        </p:nvCxnSpPr>
        <p:spPr>
          <a:xfrm flipV="1">
            <a:off x="8138731" y="5726085"/>
            <a:ext cx="0" cy="40409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68D42C0-0B29-47D5-83B2-256CD3867572}"/>
              </a:ext>
            </a:extLst>
          </p:cNvPr>
          <p:cNvCxnSpPr>
            <a:cxnSpLocks/>
          </p:cNvCxnSpPr>
          <p:nvPr/>
        </p:nvCxnSpPr>
        <p:spPr>
          <a:xfrm>
            <a:off x="12132937" y="3708570"/>
            <a:ext cx="1" cy="265573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itle 1">
            <a:extLst>
              <a:ext uri="{FF2B5EF4-FFF2-40B4-BE49-F238E27FC236}">
                <a16:creationId xmlns:a16="http://schemas.microsoft.com/office/drawing/2014/main" id="{6E534AA9-9ED6-4838-B1A5-A9955DA78B44}"/>
              </a:ext>
            </a:extLst>
          </p:cNvPr>
          <p:cNvSpPr txBox="1">
            <a:spLocks/>
          </p:cNvSpPr>
          <p:nvPr/>
        </p:nvSpPr>
        <p:spPr>
          <a:xfrm>
            <a:off x="0" y="3337446"/>
            <a:ext cx="823866" cy="3314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500 </a:t>
            </a:r>
            <a:r>
              <a:rPr lang="pt-BR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hPa</a:t>
            </a:r>
            <a:endParaRPr lang="pt-BR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95083268-2580-4500-B169-E1DAEB8C6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447" y="4463576"/>
            <a:ext cx="191458" cy="97711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A5320DF-F901-4EB9-8636-435A41274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795" y="4450430"/>
            <a:ext cx="191458" cy="97711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669F0F4-EDE6-4CC4-A912-F78B82A3F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207" y="3579756"/>
            <a:ext cx="191458" cy="97711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867B84A-0F0A-4769-AA6B-047D0EAF9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7772" y="5121679"/>
            <a:ext cx="86952" cy="103184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7DE182F-4A29-4D41-950B-6EEA9A79C3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1977" y="5022586"/>
            <a:ext cx="86952" cy="103184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5949335-81D2-465D-AFB5-9867F46BD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5237" y="4322846"/>
            <a:ext cx="191458" cy="97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32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E29B7F2-589B-4554-9CE6-A81CD7670ADC}"/>
              </a:ext>
            </a:extLst>
          </p:cNvPr>
          <p:cNvGrpSpPr/>
          <p:nvPr/>
        </p:nvGrpSpPr>
        <p:grpSpPr>
          <a:xfrm>
            <a:off x="6769100" y="1485901"/>
            <a:ext cx="5422900" cy="5372100"/>
            <a:chOff x="7239000" y="1918346"/>
            <a:chExt cx="4953000" cy="493965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E5163DF-87A6-4DC6-8946-915FF6C51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67" t="15904" r="48619" b="26754"/>
            <a:stretch/>
          </p:blipFill>
          <p:spPr>
            <a:xfrm>
              <a:off x="7378700" y="1918346"/>
              <a:ext cx="4813300" cy="493965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55EF72B-DB73-450F-81CB-55919EE5CF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538" t="15904" r="86520" b="26754"/>
            <a:stretch/>
          </p:blipFill>
          <p:spPr>
            <a:xfrm>
              <a:off x="7239000" y="1918346"/>
              <a:ext cx="144402" cy="4939654"/>
            </a:xfrm>
            <a:prstGeom prst="rect">
              <a:avLst/>
            </a:prstGeom>
          </p:spPr>
        </p:pic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C08C4788-164A-4CDC-AE0C-4AC27EEFCC8E}"/>
              </a:ext>
            </a:extLst>
          </p:cNvPr>
          <p:cNvSpPr txBox="1">
            <a:spLocks/>
          </p:cNvSpPr>
          <p:nvPr/>
        </p:nvSpPr>
        <p:spPr>
          <a:xfrm>
            <a:off x="7442470" y="1150260"/>
            <a:ext cx="4380928" cy="335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1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:Exemplo de Bloqueio bem definido sobre a Eurásia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D3B70E-2E51-4697-A239-5E54E6505F76}"/>
              </a:ext>
            </a:extLst>
          </p:cNvPr>
          <p:cNvSpPr txBox="1">
            <a:spLocks/>
          </p:cNvSpPr>
          <p:nvPr/>
        </p:nvSpPr>
        <p:spPr>
          <a:xfrm>
            <a:off x="592498" y="312757"/>
            <a:ext cx="5902144" cy="38591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Definição de </a:t>
            </a:r>
            <a:r>
              <a:rPr lang="pt-BR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pt-BR" sz="2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Blocking</a:t>
            </a:r>
            <a:r>
              <a:rPr lang="pt-BR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Action</a:t>
            </a:r>
            <a:r>
              <a:rPr lang="pt-BR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pt-BR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tendo por base a análise do nível de 500 </a:t>
            </a:r>
            <a:r>
              <a:rPr lang="pt-BR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</a:t>
            </a:r>
            <a:r>
              <a:rPr lang="pt-BR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0000"/>
              </a:lnSpc>
            </a:pPr>
            <a:endParaRPr lang="pt-BR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lphaLcParenR"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pt-BR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corrente de ventos 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oeste deve se </a:t>
            </a:r>
            <a:r>
              <a:rPr lang="pt-BR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dividir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 dois ramos;</a:t>
            </a:r>
          </a:p>
          <a:p>
            <a:pPr marL="457200" indent="-457200">
              <a:lnSpc>
                <a:spcPct val="100000"/>
              </a:lnSpc>
              <a:buFont typeface="+mj-lt"/>
              <a:buAutoNum type="alphaLcParenR"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Cada ramo deve transportar </a:t>
            </a:r>
            <a:r>
              <a:rPr lang="pt-BR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grande quantidade de massa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>
              <a:lnSpc>
                <a:spcPct val="100000"/>
              </a:lnSpc>
              <a:buFont typeface="+mj-lt"/>
              <a:buAutoNum type="alphaLcParenR"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sistema de Jatos deve-se estender por pelo menos 45º de longitude;</a:t>
            </a:r>
          </a:p>
          <a:p>
            <a:pPr marL="457200" indent="-457200">
              <a:lnSpc>
                <a:spcPct val="100000"/>
              </a:lnSpc>
              <a:buFont typeface="+mj-lt"/>
              <a:buAutoNum type="alphaLcParenR"/>
            </a:pPr>
            <a:r>
              <a:rPr lang="pt-BR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Transição abrupta 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tipo de fluxo zonal </a:t>
            </a:r>
            <a:r>
              <a:rPr lang="pt-B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t-B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upstream</a:t>
            </a:r>
            <a:r>
              <a:rPr lang="pt-B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para fluxo meridional </a:t>
            </a:r>
            <a:r>
              <a:rPr lang="pt-B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t-B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downstream</a:t>
            </a:r>
            <a:r>
              <a:rPr lang="pt-B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>
              <a:lnSpc>
                <a:spcPct val="100000"/>
              </a:lnSpc>
              <a:buFont typeface="+mj-lt"/>
              <a:buAutoNum type="alphaLcParenR"/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Padrão persistente por no </a:t>
            </a:r>
            <a:r>
              <a:rPr lang="pt-BR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mínimo 10 dias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9D8704-D698-468F-AFA8-1CEFFD11405B}"/>
              </a:ext>
            </a:extLst>
          </p:cNvPr>
          <p:cNvSpPr txBox="1">
            <a:spLocks/>
          </p:cNvSpPr>
          <p:nvPr/>
        </p:nvSpPr>
        <p:spPr>
          <a:xfrm>
            <a:off x="0" y="4368799"/>
            <a:ext cx="3048000" cy="8318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BR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Bloqueio Iniciado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BR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Bloqueio Dissipado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4D4263-79B6-46ED-8DD0-23D04F3603DD}"/>
              </a:ext>
            </a:extLst>
          </p:cNvPr>
          <p:cNvSpPr/>
          <p:nvPr/>
        </p:nvSpPr>
        <p:spPr>
          <a:xfrm rot="18083479">
            <a:off x="9346856" y="3768893"/>
            <a:ext cx="1170644" cy="164036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562711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215C68-D54B-47B2-A41C-4EC5588EAA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91" t="30262" r="50000" b="40306"/>
          <a:stretch/>
        </p:blipFill>
        <p:spPr>
          <a:xfrm>
            <a:off x="0" y="379158"/>
            <a:ext cx="4735773" cy="19250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BE00E5-F1EC-4D2C-AAAB-56B7F919B7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58" t="23121" r="48433" b="45083"/>
          <a:stretch/>
        </p:blipFill>
        <p:spPr>
          <a:xfrm>
            <a:off x="0" y="2304187"/>
            <a:ext cx="4735773" cy="20795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C869A6-4E19-44AE-9C7A-4FF24BA78B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23" t="26200" r="48769" b="38570"/>
          <a:stretch/>
        </p:blipFill>
        <p:spPr>
          <a:xfrm>
            <a:off x="0" y="4503762"/>
            <a:ext cx="4735773" cy="2304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B96DEC-50F8-4AB4-B2BF-DD9648800D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157" t="17894" r="8209" b="44077"/>
          <a:stretch/>
        </p:blipFill>
        <p:spPr>
          <a:xfrm>
            <a:off x="7027680" y="0"/>
            <a:ext cx="4544705" cy="23912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EE1D9C-C56A-4408-92ED-7D88D8D186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933" t="20881" r="9216" b="42086"/>
          <a:stretch/>
        </p:blipFill>
        <p:spPr>
          <a:xfrm>
            <a:off x="7095002" y="2304187"/>
            <a:ext cx="4477383" cy="23393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F025DA-C9A3-4BE7-9926-D305D22FCB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045" t="27452" r="9104" b="36071"/>
          <a:stretch/>
        </p:blipFill>
        <p:spPr>
          <a:xfrm>
            <a:off x="7095002" y="4503761"/>
            <a:ext cx="4477382" cy="230418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E48932A-01E3-486D-835B-F58268CAD368}"/>
              </a:ext>
            </a:extLst>
          </p:cNvPr>
          <p:cNvSpPr txBox="1">
            <a:spLocks/>
          </p:cNvSpPr>
          <p:nvPr/>
        </p:nvSpPr>
        <p:spPr>
          <a:xfrm>
            <a:off x="5466" y="2196365"/>
            <a:ext cx="1228298" cy="335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12/</a:t>
            </a:r>
            <a:r>
              <a:rPr lang="pt-BR" sz="1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</a:t>
            </a:r>
            <a:r>
              <a:rPr lang="pt-BR" sz="1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/1949</a:t>
            </a:r>
            <a:endParaRPr lang="pt-BR" sz="14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32053D-7450-4249-87FC-E6C2264D8F42}"/>
              </a:ext>
            </a:extLst>
          </p:cNvPr>
          <p:cNvSpPr txBox="1">
            <a:spLocks/>
          </p:cNvSpPr>
          <p:nvPr/>
        </p:nvSpPr>
        <p:spPr>
          <a:xfrm>
            <a:off x="5466" y="4215945"/>
            <a:ext cx="1228298" cy="335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16/</a:t>
            </a:r>
            <a:r>
              <a:rPr lang="pt-BR" sz="1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</a:t>
            </a:r>
            <a:r>
              <a:rPr lang="pt-BR" sz="1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/1949</a:t>
            </a:r>
            <a:endParaRPr lang="pt-BR" sz="14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B5F9B07-24F0-435D-9633-C29FA3477E3C}"/>
              </a:ext>
            </a:extLst>
          </p:cNvPr>
          <p:cNvSpPr txBox="1">
            <a:spLocks/>
          </p:cNvSpPr>
          <p:nvPr/>
        </p:nvSpPr>
        <p:spPr>
          <a:xfrm>
            <a:off x="5466" y="6368793"/>
            <a:ext cx="1228298" cy="335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20/</a:t>
            </a:r>
            <a:r>
              <a:rPr lang="pt-BR" sz="1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</a:t>
            </a:r>
            <a:r>
              <a:rPr lang="pt-BR" sz="1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/1949</a:t>
            </a:r>
            <a:endParaRPr lang="pt-BR" sz="14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2DE87BD-00E6-492A-B324-0E66FAC334AC}"/>
              </a:ext>
            </a:extLst>
          </p:cNvPr>
          <p:cNvSpPr txBox="1">
            <a:spLocks/>
          </p:cNvSpPr>
          <p:nvPr/>
        </p:nvSpPr>
        <p:spPr>
          <a:xfrm>
            <a:off x="10963702" y="2196365"/>
            <a:ext cx="1228298" cy="335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24/</a:t>
            </a:r>
            <a:r>
              <a:rPr lang="pt-BR" sz="1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</a:t>
            </a:r>
            <a:r>
              <a:rPr lang="pt-BR" sz="1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/1949</a:t>
            </a:r>
            <a:endParaRPr lang="pt-BR" sz="14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FE037AB-B2E2-481C-8B49-B8FA80D851E0}"/>
              </a:ext>
            </a:extLst>
          </p:cNvPr>
          <p:cNvSpPr txBox="1">
            <a:spLocks/>
          </p:cNvSpPr>
          <p:nvPr/>
        </p:nvSpPr>
        <p:spPr>
          <a:xfrm>
            <a:off x="10958235" y="4503761"/>
            <a:ext cx="1228298" cy="335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28/</a:t>
            </a:r>
            <a:r>
              <a:rPr lang="pt-BR" sz="1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</a:t>
            </a:r>
            <a:r>
              <a:rPr lang="pt-BR" sz="1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/1949</a:t>
            </a:r>
            <a:endParaRPr lang="pt-BR" sz="14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3F69AE5-1CC5-45BD-A919-D40E4BB54C87}"/>
              </a:ext>
            </a:extLst>
          </p:cNvPr>
          <p:cNvSpPr txBox="1">
            <a:spLocks/>
          </p:cNvSpPr>
          <p:nvPr/>
        </p:nvSpPr>
        <p:spPr>
          <a:xfrm>
            <a:off x="11031942" y="6089049"/>
            <a:ext cx="1228298" cy="335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02/</a:t>
            </a:r>
            <a:r>
              <a:rPr lang="pt-BR" sz="1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jul</a:t>
            </a:r>
            <a:r>
              <a:rPr lang="pt-BR" sz="1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/1949</a:t>
            </a:r>
            <a:endParaRPr lang="pt-BR" sz="14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2508F9A-217F-4790-BDC6-2D7E4DBA8D37}"/>
              </a:ext>
            </a:extLst>
          </p:cNvPr>
          <p:cNvSpPr txBox="1">
            <a:spLocks/>
          </p:cNvSpPr>
          <p:nvPr/>
        </p:nvSpPr>
        <p:spPr>
          <a:xfrm>
            <a:off x="4179959" y="50051"/>
            <a:ext cx="3276270" cy="8773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Caso Bloqueio de </a:t>
            </a:r>
            <a:r>
              <a:rPr lang="pt-BR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Jun-Jul</a:t>
            </a:r>
            <a:r>
              <a:rPr lang="pt-BR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1949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1B85968-6051-4E55-AC68-ECD97A9B5979}"/>
              </a:ext>
            </a:extLst>
          </p:cNvPr>
          <p:cNvSpPr txBox="1">
            <a:spLocks/>
          </p:cNvSpPr>
          <p:nvPr/>
        </p:nvSpPr>
        <p:spPr>
          <a:xfrm>
            <a:off x="4950046" y="1250517"/>
            <a:ext cx="2291907" cy="33929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Início:</a:t>
            </a:r>
          </a:p>
          <a:p>
            <a:pPr>
              <a:lnSpc>
                <a:spcPct val="100000"/>
              </a:lnSpc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16/</a:t>
            </a:r>
            <a:r>
              <a:rPr lang="pt-B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jun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/1949</a:t>
            </a:r>
          </a:p>
          <a:p>
            <a:pPr>
              <a:lnSpc>
                <a:spcPct val="100000"/>
              </a:lnSpc>
            </a:pPr>
            <a:r>
              <a:rPr lang="pt-BR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Fim: </a:t>
            </a:r>
          </a:p>
          <a:p>
            <a:pPr>
              <a:lnSpc>
                <a:spcPct val="100000"/>
              </a:lnSpc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07/</a:t>
            </a:r>
            <a:r>
              <a:rPr lang="pt-B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jul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/1949</a:t>
            </a:r>
          </a:p>
          <a:p>
            <a:pPr>
              <a:lnSpc>
                <a:spcPct val="100000"/>
              </a:lnSpc>
            </a:pPr>
            <a:r>
              <a:rPr lang="pt-BR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Duração:</a:t>
            </a:r>
          </a:p>
          <a:p>
            <a:pPr>
              <a:lnSpc>
                <a:spcPct val="100000"/>
              </a:lnSpc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 dias</a:t>
            </a:r>
          </a:p>
          <a:p>
            <a:pPr>
              <a:lnSpc>
                <a:spcPct val="100000"/>
              </a:lnSpc>
            </a:pPr>
            <a:r>
              <a:rPr lang="pt-BR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Localização:</a:t>
            </a:r>
          </a:p>
          <a:p>
            <a:pPr>
              <a:lnSpc>
                <a:spcPct val="100000"/>
              </a:lnSpc>
            </a:pP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Atlântico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0583E6-23DA-43EA-A27A-B7816E53CF28}"/>
              </a:ext>
            </a:extLst>
          </p:cNvPr>
          <p:cNvCxnSpPr/>
          <p:nvPr/>
        </p:nvCxnSpPr>
        <p:spPr>
          <a:xfrm>
            <a:off x="114300" y="889000"/>
            <a:ext cx="4165600" cy="0"/>
          </a:xfrm>
          <a:prstGeom prst="line">
            <a:avLst/>
          </a:prstGeom>
          <a:ln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95E6054-2796-40BF-8A61-D2B208031C5C}"/>
              </a:ext>
            </a:extLst>
          </p:cNvPr>
          <p:cNvCxnSpPr/>
          <p:nvPr/>
        </p:nvCxnSpPr>
        <p:spPr>
          <a:xfrm>
            <a:off x="114300" y="1587500"/>
            <a:ext cx="4165600" cy="0"/>
          </a:xfrm>
          <a:prstGeom prst="line">
            <a:avLst/>
          </a:prstGeom>
          <a:ln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E2B597B-C427-4312-AC73-AECBECF01932}"/>
              </a:ext>
            </a:extLst>
          </p:cNvPr>
          <p:cNvCxnSpPr/>
          <p:nvPr/>
        </p:nvCxnSpPr>
        <p:spPr>
          <a:xfrm>
            <a:off x="114300" y="2933700"/>
            <a:ext cx="4165600" cy="0"/>
          </a:xfrm>
          <a:prstGeom prst="line">
            <a:avLst/>
          </a:prstGeom>
          <a:ln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2761DF5-9B9E-4753-A912-FEB9B461A0EB}"/>
              </a:ext>
            </a:extLst>
          </p:cNvPr>
          <p:cNvCxnSpPr/>
          <p:nvPr/>
        </p:nvCxnSpPr>
        <p:spPr>
          <a:xfrm>
            <a:off x="114300" y="3632200"/>
            <a:ext cx="4165600" cy="0"/>
          </a:xfrm>
          <a:prstGeom prst="line">
            <a:avLst/>
          </a:prstGeom>
          <a:ln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8CF0C72-075E-49BE-91F0-E429CA800129}"/>
              </a:ext>
            </a:extLst>
          </p:cNvPr>
          <p:cNvSpPr/>
          <p:nvPr/>
        </p:nvSpPr>
        <p:spPr>
          <a:xfrm>
            <a:off x="2042550" y="5100452"/>
            <a:ext cx="850776" cy="97256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5544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6B49241-F3DA-4583-85A8-25F415CC398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465" y="3715959"/>
            <a:ext cx="3905392" cy="2679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48F338C-45D6-444B-B02D-3E3618394945}"/>
              </a:ext>
            </a:extLst>
          </p:cNvPr>
          <p:cNvCxnSpPr>
            <a:cxnSpLocks/>
          </p:cNvCxnSpPr>
          <p:nvPr/>
        </p:nvCxnSpPr>
        <p:spPr>
          <a:xfrm>
            <a:off x="8255219" y="4764626"/>
            <a:ext cx="3648075" cy="0"/>
          </a:xfrm>
          <a:prstGeom prst="line">
            <a:avLst/>
          </a:prstGeom>
          <a:ln>
            <a:solidFill>
              <a:schemeClr val="tx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29B8C49F-4DAC-4256-BD2B-35ECAD37C4D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553" y="3715959"/>
            <a:ext cx="3858822" cy="27935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8FBB555-FC47-4D5F-8BE5-B3F96AA6EE6D}"/>
              </a:ext>
            </a:extLst>
          </p:cNvPr>
          <p:cNvCxnSpPr>
            <a:cxnSpLocks/>
          </p:cNvCxnSpPr>
          <p:nvPr/>
        </p:nvCxnSpPr>
        <p:spPr>
          <a:xfrm>
            <a:off x="4436761" y="5572125"/>
            <a:ext cx="3575085" cy="0"/>
          </a:xfrm>
          <a:prstGeom prst="line">
            <a:avLst/>
          </a:prstGeom>
          <a:ln>
            <a:solidFill>
              <a:schemeClr val="tx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CD00F7B7-67B8-4172-8D8A-57BC22A070F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465" y="638141"/>
            <a:ext cx="3905392" cy="27931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F123FF4-B444-41CA-A56E-1337B0F4F33D}"/>
              </a:ext>
            </a:extLst>
          </p:cNvPr>
          <p:cNvCxnSpPr>
            <a:cxnSpLocks/>
          </p:cNvCxnSpPr>
          <p:nvPr/>
        </p:nvCxnSpPr>
        <p:spPr>
          <a:xfrm flipV="1">
            <a:off x="8227302" y="1749425"/>
            <a:ext cx="3575085" cy="6351"/>
          </a:xfrm>
          <a:prstGeom prst="line">
            <a:avLst/>
          </a:prstGeom>
          <a:ln>
            <a:solidFill>
              <a:schemeClr val="tx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F11F2298-8C59-4085-BE59-387B7A75236D}"/>
              </a:ext>
            </a:extLst>
          </p:cNvPr>
          <p:cNvSpPr txBox="1">
            <a:spLocks/>
          </p:cNvSpPr>
          <p:nvPr/>
        </p:nvSpPr>
        <p:spPr>
          <a:xfrm>
            <a:off x="-150742" y="0"/>
            <a:ext cx="5433941" cy="482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Caso Bloqueio de </a:t>
            </a:r>
            <a:r>
              <a:rPr lang="pt-BR" sz="29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Jun-Jul</a:t>
            </a:r>
            <a:r>
              <a:rPr lang="pt-BR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1949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82800C7-79E7-46F6-8F4C-44312B129FE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51" y="673669"/>
            <a:ext cx="4026090" cy="275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2DADE90-CAE3-4996-B617-CD83BA56B412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553" y="702138"/>
            <a:ext cx="3935105" cy="275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28D5F3E-4947-4C76-A6C0-356B34AC10AF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51" y="3772896"/>
            <a:ext cx="3905392" cy="2679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EBC79B7-4D08-40FF-828C-F5D421D00271}"/>
              </a:ext>
            </a:extLst>
          </p:cNvPr>
          <p:cNvCxnSpPr>
            <a:cxnSpLocks/>
          </p:cNvCxnSpPr>
          <p:nvPr/>
        </p:nvCxnSpPr>
        <p:spPr>
          <a:xfrm>
            <a:off x="485775" y="1749425"/>
            <a:ext cx="3648075" cy="0"/>
          </a:xfrm>
          <a:prstGeom prst="line">
            <a:avLst/>
          </a:prstGeom>
          <a:ln>
            <a:solidFill>
              <a:schemeClr val="tx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BF1E55C-EC43-4007-BC8A-CA8C0BF78E03}"/>
              </a:ext>
            </a:extLst>
          </p:cNvPr>
          <p:cNvCxnSpPr>
            <a:cxnSpLocks/>
          </p:cNvCxnSpPr>
          <p:nvPr/>
        </p:nvCxnSpPr>
        <p:spPr>
          <a:xfrm>
            <a:off x="485775" y="2530475"/>
            <a:ext cx="3648075" cy="0"/>
          </a:xfrm>
          <a:prstGeom prst="line">
            <a:avLst/>
          </a:prstGeom>
          <a:ln>
            <a:solidFill>
              <a:schemeClr val="tx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87592F-46BD-48B1-B04F-BADB5AF0ED92}"/>
              </a:ext>
            </a:extLst>
          </p:cNvPr>
          <p:cNvCxnSpPr>
            <a:cxnSpLocks/>
          </p:cNvCxnSpPr>
          <p:nvPr/>
        </p:nvCxnSpPr>
        <p:spPr>
          <a:xfrm flipV="1">
            <a:off x="4416390" y="1749425"/>
            <a:ext cx="3575085" cy="6351"/>
          </a:xfrm>
          <a:prstGeom prst="line">
            <a:avLst/>
          </a:prstGeom>
          <a:ln>
            <a:solidFill>
              <a:schemeClr val="tx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7112CA0-A504-4CE8-96BE-1C9A1FC2D2CE}"/>
              </a:ext>
            </a:extLst>
          </p:cNvPr>
          <p:cNvCxnSpPr>
            <a:cxnSpLocks/>
          </p:cNvCxnSpPr>
          <p:nvPr/>
        </p:nvCxnSpPr>
        <p:spPr>
          <a:xfrm>
            <a:off x="4416390" y="2536825"/>
            <a:ext cx="3575085" cy="0"/>
          </a:xfrm>
          <a:prstGeom prst="line">
            <a:avLst/>
          </a:prstGeom>
          <a:ln>
            <a:solidFill>
              <a:schemeClr val="tx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Title 1">
            <a:extLst>
              <a:ext uri="{FF2B5EF4-FFF2-40B4-BE49-F238E27FC236}">
                <a16:creationId xmlns:a16="http://schemas.microsoft.com/office/drawing/2014/main" id="{40AE7E79-A4C9-4A6E-B030-CAC1327534C6}"/>
              </a:ext>
            </a:extLst>
          </p:cNvPr>
          <p:cNvSpPr txBox="1">
            <a:spLocks/>
          </p:cNvSpPr>
          <p:nvPr/>
        </p:nvSpPr>
        <p:spPr>
          <a:xfrm>
            <a:off x="5929272" y="1942362"/>
            <a:ext cx="459475" cy="335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pt-BR" sz="140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8399A304-3807-4CEF-8887-24F24C346533}"/>
              </a:ext>
            </a:extLst>
          </p:cNvPr>
          <p:cNvSpPr txBox="1">
            <a:spLocks/>
          </p:cNvSpPr>
          <p:nvPr/>
        </p:nvSpPr>
        <p:spPr>
          <a:xfrm>
            <a:off x="4862244" y="2278003"/>
            <a:ext cx="459475" cy="335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pt-BR" sz="1400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966290CF-3BE9-4B40-894E-E00286CA64AB}"/>
              </a:ext>
            </a:extLst>
          </p:cNvPr>
          <p:cNvSpPr txBox="1">
            <a:spLocks/>
          </p:cNvSpPr>
          <p:nvPr/>
        </p:nvSpPr>
        <p:spPr>
          <a:xfrm>
            <a:off x="8761144" y="2646467"/>
            <a:ext cx="459475" cy="335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pt-BR" sz="1400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2A8B64C-74DD-4783-87BA-AE67A5C68D78}"/>
              </a:ext>
            </a:extLst>
          </p:cNvPr>
          <p:cNvSpPr txBox="1">
            <a:spLocks/>
          </p:cNvSpPr>
          <p:nvPr/>
        </p:nvSpPr>
        <p:spPr>
          <a:xfrm>
            <a:off x="9619782" y="1789223"/>
            <a:ext cx="459475" cy="335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pt-BR" sz="140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A5293042-5907-4933-8EEB-9671B7C3D1AC}"/>
              </a:ext>
            </a:extLst>
          </p:cNvPr>
          <p:cNvSpPr txBox="1">
            <a:spLocks/>
          </p:cNvSpPr>
          <p:nvPr/>
        </p:nvSpPr>
        <p:spPr>
          <a:xfrm>
            <a:off x="10769530" y="1587955"/>
            <a:ext cx="459475" cy="335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pt-BR" sz="1400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D399B1A-94C6-4713-8C6D-E71AACB577BE}"/>
              </a:ext>
            </a:extLst>
          </p:cNvPr>
          <p:cNvCxnSpPr>
            <a:cxnSpLocks/>
          </p:cNvCxnSpPr>
          <p:nvPr/>
        </p:nvCxnSpPr>
        <p:spPr>
          <a:xfrm>
            <a:off x="8227302" y="2536825"/>
            <a:ext cx="3575085" cy="0"/>
          </a:xfrm>
          <a:prstGeom prst="line">
            <a:avLst/>
          </a:prstGeom>
          <a:ln>
            <a:solidFill>
              <a:schemeClr val="tx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D5ED13F1-EEA8-44A6-B8EA-693A0AF790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986459">
            <a:off x="6768681" y="1314324"/>
            <a:ext cx="174211" cy="977113"/>
          </a:xfrm>
          <a:prstGeom prst="rect">
            <a:avLst/>
          </a:prstGeom>
        </p:spPr>
      </p:pic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DA78B556-C006-41BD-BE2C-65B9EF4579A7}"/>
              </a:ext>
            </a:extLst>
          </p:cNvPr>
          <p:cNvCxnSpPr/>
          <p:nvPr/>
        </p:nvCxnSpPr>
        <p:spPr>
          <a:xfrm flipV="1">
            <a:off x="6692900" y="1891139"/>
            <a:ext cx="0" cy="32095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105BA532-3FF8-457F-9258-2D5A7EF4BD44}"/>
              </a:ext>
            </a:extLst>
          </p:cNvPr>
          <p:cNvCxnSpPr>
            <a:cxnSpLocks/>
          </p:cNvCxnSpPr>
          <p:nvPr/>
        </p:nvCxnSpPr>
        <p:spPr>
          <a:xfrm flipV="1">
            <a:off x="6741223" y="2565778"/>
            <a:ext cx="304800" cy="1229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1D536F0-DBE3-4671-B2ED-BBD7B8505956}"/>
              </a:ext>
            </a:extLst>
          </p:cNvPr>
          <p:cNvCxnSpPr>
            <a:cxnSpLocks/>
          </p:cNvCxnSpPr>
          <p:nvPr/>
        </p:nvCxnSpPr>
        <p:spPr>
          <a:xfrm flipH="1" flipV="1">
            <a:off x="10490200" y="1964385"/>
            <a:ext cx="12700" cy="24541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F2EC4FF-D5F9-4CFE-AD54-F0CB605416A0}"/>
              </a:ext>
            </a:extLst>
          </p:cNvPr>
          <p:cNvCxnSpPr>
            <a:cxnSpLocks/>
          </p:cNvCxnSpPr>
          <p:nvPr/>
        </p:nvCxnSpPr>
        <p:spPr>
          <a:xfrm flipV="1">
            <a:off x="10451140" y="2613644"/>
            <a:ext cx="333007" cy="910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AC328D4-DA5E-47C5-8C6C-DAA5BE10B3FC}"/>
              </a:ext>
            </a:extLst>
          </p:cNvPr>
          <p:cNvCxnSpPr>
            <a:cxnSpLocks/>
          </p:cNvCxnSpPr>
          <p:nvPr/>
        </p:nvCxnSpPr>
        <p:spPr>
          <a:xfrm flipV="1">
            <a:off x="465404" y="4822825"/>
            <a:ext cx="3575085" cy="6351"/>
          </a:xfrm>
          <a:prstGeom prst="line">
            <a:avLst/>
          </a:prstGeom>
          <a:ln>
            <a:solidFill>
              <a:schemeClr val="tx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96D909B-05B8-49C7-8BB6-9B91C3F661D9}"/>
              </a:ext>
            </a:extLst>
          </p:cNvPr>
          <p:cNvCxnSpPr>
            <a:cxnSpLocks/>
          </p:cNvCxnSpPr>
          <p:nvPr/>
        </p:nvCxnSpPr>
        <p:spPr>
          <a:xfrm>
            <a:off x="485775" y="5572125"/>
            <a:ext cx="3575085" cy="0"/>
          </a:xfrm>
          <a:prstGeom prst="line">
            <a:avLst/>
          </a:prstGeom>
          <a:ln>
            <a:solidFill>
              <a:schemeClr val="tx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7" name="Picture 56">
            <a:extLst>
              <a:ext uri="{FF2B5EF4-FFF2-40B4-BE49-F238E27FC236}">
                <a16:creationId xmlns:a16="http://schemas.microsoft.com/office/drawing/2014/main" id="{4056E352-465A-4DFC-9CA0-3E98F63A67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281738">
            <a:off x="9930827" y="786434"/>
            <a:ext cx="213623" cy="1198168"/>
          </a:xfrm>
          <a:prstGeom prst="rect">
            <a:avLst/>
          </a:prstGeom>
        </p:spPr>
      </p:pic>
      <p:sp>
        <p:nvSpPr>
          <p:cNvPr id="59" name="Title 1">
            <a:extLst>
              <a:ext uri="{FF2B5EF4-FFF2-40B4-BE49-F238E27FC236}">
                <a16:creationId xmlns:a16="http://schemas.microsoft.com/office/drawing/2014/main" id="{5C8960AA-3086-4081-B38E-CBF9764C666D}"/>
              </a:ext>
            </a:extLst>
          </p:cNvPr>
          <p:cNvSpPr txBox="1">
            <a:spLocks/>
          </p:cNvSpPr>
          <p:nvPr/>
        </p:nvSpPr>
        <p:spPr>
          <a:xfrm>
            <a:off x="2870200" y="4764626"/>
            <a:ext cx="459475" cy="335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pt-BR" sz="1400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F92D5460-15AC-43F3-8606-A5EA212E0B7B}"/>
              </a:ext>
            </a:extLst>
          </p:cNvPr>
          <p:cNvSpPr txBox="1">
            <a:spLocks/>
          </p:cNvSpPr>
          <p:nvPr/>
        </p:nvSpPr>
        <p:spPr>
          <a:xfrm>
            <a:off x="6924716" y="5047955"/>
            <a:ext cx="459475" cy="335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pt-BR" sz="1400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1E2A6C98-6DDD-4998-9F47-B760B0D70CB7}"/>
              </a:ext>
            </a:extLst>
          </p:cNvPr>
          <p:cNvSpPr txBox="1">
            <a:spLocks/>
          </p:cNvSpPr>
          <p:nvPr/>
        </p:nvSpPr>
        <p:spPr>
          <a:xfrm>
            <a:off x="6985247" y="5404304"/>
            <a:ext cx="459475" cy="335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pt-BR" sz="140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A98BDB16-20E2-4074-B5BB-A2D126D9392D}"/>
              </a:ext>
            </a:extLst>
          </p:cNvPr>
          <p:cNvSpPr txBox="1">
            <a:spLocks/>
          </p:cNvSpPr>
          <p:nvPr/>
        </p:nvSpPr>
        <p:spPr>
          <a:xfrm>
            <a:off x="5636525" y="4818147"/>
            <a:ext cx="459475" cy="335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pt-BR" sz="140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C1A33123-3A47-4006-8BFD-C3238ADD5231}"/>
              </a:ext>
            </a:extLst>
          </p:cNvPr>
          <p:cNvSpPr txBox="1">
            <a:spLocks/>
          </p:cNvSpPr>
          <p:nvPr/>
        </p:nvSpPr>
        <p:spPr>
          <a:xfrm>
            <a:off x="9677174" y="4645193"/>
            <a:ext cx="459475" cy="335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pt-BR" sz="140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17B026E8-0246-4DA5-B9D9-04322835950A}"/>
              </a:ext>
            </a:extLst>
          </p:cNvPr>
          <p:cNvSpPr txBox="1">
            <a:spLocks/>
          </p:cNvSpPr>
          <p:nvPr/>
        </p:nvSpPr>
        <p:spPr>
          <a:xfrm>
            <a:off x="1533258" y="4655004"/>
            <a:ext cx="459475" cy="335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pt-BR" sz="140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A1566BA-7024-48A7-84B7-8F4862A50A5C}"/>
              </a:ext>
            </a:extLst>
          </p:cNvPr>
          <p:cNvCxnSpPr>
            <a:cxnSpLocks/>
          </p:cNvCxnSpPr>
          <p:nvPr/>
        </p:nvCxnSpPr>
        <p:spPr>
          <a:xfrm flipV="1">
            <a:off x="4416390" y="4822825"/>
            <a:ext cx="3575085" cy="6351"/>
          </a:xfrm>
          <a:prstGeom prst="line">
            <a:avLst/>
          </a:prstGeom>
          <a:ln>
            <a:solidFill>
              <a:schemeClr val="tx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055D175-BA28-430A-9712-ABD23F4702B7}"/>
              </a:ext>
            </a:extLst>
          </p:cNvPr>
          <p:cNvCxnSpPr>
            <a:cxnSpLocks/>
          </p:cNvCxnSpPr>
          <p:nvPr/>
        </p:nvCxnSpPr>
        <p:spPr>
          <a:xfrm>
            <a:off x="8255219" y="5545676"/>
            <a:ext cx="3648075" cy="0"/>
          </a:xfrm>
          <a:prstGeom prst="line">
            <a:avLst/>
          </a:prstGeom>
          <a:ln>
            <a:solidFill>
              <a:schemeClr val="tx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F98E190B-C7CE-420F-B860-016E1804D8AA}"/>
              </a:ext>
            </a:extLst>
          </p:cNvPr>
          <p:cNvSpPr/>
          <p:nvPr/>
        </p:nvSpPr>
        <p:spPr>
          <a:xfrm>
            <a:off x="4253553" y="638141"/>
            <a:ext cx="3804599" cy="285903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A90EDAE-7ABB-4245-9995-67F7A3A81626}"/>
              </a:ext>
            </a:extLst>
          </p:cNvPr>
          <p:cNvSpPr/>
          <p:nvPr/>
        </p:nvSpPr>
        <p:spPr>
          <a:xfrm>
            <a:off x="8065850" y="3715959"/>
            <a:ext cx="3804599" cy="289291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60FF90E2-6E9E-4C41-87E9-F0253F89B681}"/>
              </a:ext>
            </a:extLst>
          </p:cNvPr>
          <p:cNvCxnSpPr>
            <a:cxnSpLocks/>
          </p:cNvCxnSpPr>
          <p:nvPr/>
        </p:nvCxnSpPr>
        <p:spPr>
          <a:xfrm flipV="1">
            <a:off x="6557119" y="5017705"/>
            <a:ext cx="218473" cy="19807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4AFD80C3-434B-46DA-A8A1-49F59212C301}"/>
              </a:ext>
            </a:extLst>
          </p:cNvPr>
          <p:cNvCxnSpPr>
            <a:cxnSpLocks/>
          </p:cNvCxnSpPr>
          <p:nvPr/>
        </p:nvCxnSpPr>
        <p:spPr>
          <a:xfrm>
            <a:off x="6666355" y="5545677"/>
            <a:ext cx="227268" cy="25625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032A0B88-C0AE-44CD-9E20-F78583199291}"/>
              </a:ext>
            </a:extLst>
          </p:cNvPr>
          <p:cNvCxnSpPr>
            <a:cxnSpLocks/>
          </p:cNvCxnSpPr>
          <p:nvPr/>
        </p:nvCxnSpPr>
        <p:spPr>
          <a:xfrm>
            <a:off x="2415014" y="5388428"/>
            <a:ext cx="273740" cy="14424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5C4887ED-AEFB-4340-ACE6-D66C4FB6C058}"/>
              </a:ext>
            </a:extLst>
          </p:cNvPr>
          <p:cNvCxnSpPr>
            <a:cxnSpLocks/>
          </p:cNvCxnSpPr>
          <p:nvPr/>
        </p:nvCxnSpPr>
        <p:spPr>
          <a:xfrm flipV="1">
            <a:off x="2502603" y="5017705"/>
            <a:ext cx="218473" cy="19807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itle 1">
            <a:extLst>
              <a:ext uri="{FF2B5EF4-FFF2-40B4-BE49-F238E27FC236}">
                <a16:creationId xmlns:a16="http://schemas.microsoft.com/office/drawing/2014/main" id="{EB74B27C-CE0A-49D5-8D86-D7E933BEEAA7}"/>
              </a:ext>
            </a:extLst>
          </p:cNvPr>
          <p:cNvSpPr txBox="1">
            <a:spLocks/>
          </p:cNvSpPr>
          <p:nvPr/>
        </p:nvSpPr>
        <p:spPr>
          <a:xfrm>
            <a:off x="5321719" y="262005"/>
            <a:ext cx="2403489" cy="335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Início do Bloqueio </a:t>
            </a:r>
            <a:r>
              <a:rPr lang="pt-BR" sz="1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(16/</a:t>
            </a:r>
            <a:r>
              <a:rPr lang="pt-BR" sz="1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</a:t>
            </a:r>
            <a:r>
              <a:rPr lang="pt-BR" sz="1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pt-BR" sz="14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4986488C-DA2A-4643-8E14-E30512E4C1AD}"/>
              </a:ext>
            </a:extLst>
          </p:cNvPr>
          <p:cNvSpPr txBox="1">
            <a:spLocks/>
          </p:cNvSpPr>
          <p:nvPr/>
        </p:nvSpPr>
        <p:spPr>
          <a:xfrm>
            <a:off x="9169823" y="3375057"/>
            <a:ext cx="1974600" cy="335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Dissipação do Bloqueio</a:t>
            </a:r>
            <a:endParaRPr lang="pt-BR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E587382B-CB08-4245-ABBE-63FD1AE3AF2A}"/>
              </a:ext>
            </a:extLst>
          </p:cNvPr>
          <p:cNvSpPr txBox="1">
            <a:spLocks/>
          </p:cNvSpPr>
          <p:nvPr/>
        </p:nvSpPr>
        <p:spPr>
          <a:xfrm>
            <a:off x="11036299" y="6608875"/>
            <a:ext cx="1155701" cy="2618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NCEP/ NCAR</a:t>
            </a: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C09CD5D1-4331-4B14-B7A9-60AB3A32FBE7}"/>
              </a:ext>
            </a:extLst>
          </p:cNvPr>
          <p:cNvSpPr txBox="1">
            <a:spLocks/>
          </p:cNvSpPr>
          <p:nvPr/>
        </p:nvSpPr>
        <p:spPr>
          <a:xfrm>
            <a:off x="8018874" y="51205"/>
            <a:ext cx="2765273" cy="335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Forte </a:t>
            </a:r>
            <a:r>
              <a:rPr lang="pt-BR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Vórtex</a:t>
            </a:r>
            <a:r>
              <a:rPr lang="pt-BR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Ciclônico </a:t>
            </a:r>
            <a:r>
              <a:rPr lang="pt-BR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pt-BR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Corrente de Jato </a:t>
            </a:r>
            <a:r>
              <a:rPr lang="pt-BR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pt-BR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Crista de Bloqueio</a:t>
            </a:r>
            <a:endParaRPr lang="pt-BR" sz="14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2F44B8D-6063-43F8-8502-4209CDBC7E0E}"/>
              </a:ext>
            </a:extLst>
          </p:cNvPr>
          <p:cNvCxnSpPr>
            <a:cxnSpLocks/>
          </p:cNvCxnSpPr>
          <p:nvPr/>
        </p:nvCxnSpPr>
        <p:spPr>
          <a:xfrm flipV="1">
            <a:off x="6096001" y="482600"/>
            <a:ext cx="2488441" cy="14817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F56FC2C-49C8-4E63-B00E-B6B4EFBF142E}"/>
              </a:ext>
            </a:extLst>
          </p:cNvPr>
          <p:cNvCxnSpPr>
            <a:cxnSpLocks/>
          </p:cNvCxnSpPr>
          <p:nvPr/>
        </p:nvCxnSpPr>
        <p:spPr>
          <a:xfrm flipV="1">
            <a:off x="5321719" y="597646"/>
            <a:ext cx="3672156" cy="13667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7CAA522-FBB6-47BB-A6D2-71E783965AB1}"/>
              </a:ext>
            </a:extLst>
          </p:cNvPr>
          <p:cNvCxnSpPr>
            <a:cxnSpLocks/>
            <a:stCxn id="45" idx="3"/>
          </p:cNvCxnSpPr>
          <p:nvPr/>
        </p:nvCxnSpPr>
        <p:spPr>
          <a:xfrm flipV="1">
            <a:off x="6933472" y="482600"/>
            <a:ext cx="2550808" cy="12808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8808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1AA441-F878-4AFA-8832-2444B25C19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3" b="2863"/>
          <a:stretch/>
        </p:blipFill>
        <p:spPr>
          <a:xfrm>
            <a:off x="33092" y="0"/>
            <a:ext cx="6076003" cy="4326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99B08A-DB67-4F59-944B-4B13CEB2D3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9" r="2036" b="3395"/>
          <a:stretch/>
        </p:blipFill>
        <p:spPr>
          <a:xfrm>
            <a:off x="6156041" y="0"/>
            <a:ext cx="6002867" cy="432633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52DDE29-EEE0-4531-8437-C6A5CB9D216C}"/>
              </a:ext>
            </a:extLst>
          </p:cNvPr>
          <p:cNvSpPr txBox="1">
            <a:spLocks/>
          </p:cNvSpPr>
          <p:nvPr/>
        </p:nvSpPr>
        <p:spPr>
          <a:xfrm>
            <a:off x="3804954" y="4437288"/>
            <a:ext cx="3322416" cy="4947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Intenso </a:t>
            </a:r>
            <a:r>
              <a:rPr lang="pt-BR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Vórtex</a:t>
            </a:r>
            <a:r>
              <a:rPr lang="pt-BR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Ciclônico </a:t>
            </a:r>
            <a:r>
              <a:rPr lang="pt-BR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pt-BR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Corrente de Jato </a:t>
            </a:r>
            <a:r>
              <a:rPr lang="pt-BR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pt-BR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Crista de Bloqueio</a:t>
            </a:r>
            <a:endParaRPr lang="pt-BR" sz="16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AB629C-4736-49AA-9BE7-42794ABA95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0527" r="2836" b="10837"/>
          <a:stretch/>
        </p:blipFill>
        <p:spPr>
          <a:xfrm>
            <a:off x="8098699" y="4319611"/>
            <a:ext cx="4060209" cy="253838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BCB3BC4-D856-4F7B-BFBD-A95930AB2CF9}"/>
              </a:ext>
            </a:extLst>
          </p:cNvPr>
          <p:cNvSpPr txBox="1">
            <a:spLocks/>
          </p:cNvSpPr>
          <p:nvPr/>
        </p:nvSpPr>
        <p:spPr>
          <a:xfrm>
            <a:off x="4776283" y="6308703"/>
            <a:ext cx="3322416" cy="4947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pt-BR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Divisão do Jatos </a:t>
            </a:r>
            <a:r>
              <a:rPr lang="pt-B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(geração de dois submáximos zonais)</a:t>
            </a:r>
            <a:endParaRPr lang="pt-BR" sz="16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46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156D7D-639F-4B4B-BE67-45C26A4797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49" t="17770" r="10896" b="14012"/>
          <a:stretch/>
        </p:blipFill>
        <p:spPr>
          <a:xfrm>
            <a:off x="1" y="0"/>
            <a:ext cx="6736652" cy="337945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32BDB12-26CC-4BAD-8080-E3215C27A899}"/>
              </a:ext>
            </a:extLst>
          </p:cNvPr>
          <p:cNvSpPr txBox="1">
            <a:spLocks/>
          </p:cNvSpPr>
          <p:nvPr/>
        </p:nvSpPr>
        <p:spPr>
          <a:xfrm>
            <a:off x="6795777" y="2627023"/>
            <a:ext cx="4975859" cy="482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5.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Tendência de Velocidade Zonal Média para o </a:t>
            </a:r>
            <a:r>
              <a:rPr lang="pt-BR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Upstream</a:t>
            </a:r>
            <a:r>
              <a:rPr lang="pt-BR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Sector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(120ºW a 30ºW)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981E07C-05E2-4B05-AF2A-3FBC806C83DE}"/>
              </a:ext>
            </a:extLst>
          </p:cNvPr>
          <p:cNvSpPr txBox="1">
            <a:spLocks/>
          </p:cNvSpPr>
          <p:nvPr/>
        </p:nvSpPr>
        <p:spPr>
          <a:xfrm>
            <a:off x="6758058" y="0"/>
            <a:ext cx="5433941" cy="482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Velocidade Zonal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0685F28-41F2-42ED-96BD-63DE5DF101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96" t="13315" r="11232" b="17994"/>
          <a:stretch/>
        </p:blipFill>
        <p:spPr>
          <a:xfrm>
            <a:off x="5570236" y="3478551"/>
            <a:ext cx="6621763" cy="337945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05379E1-4166-4FC5-9244-00B33DB8D436}"/>
              </a:ext>
            </a:extLst>
          </p:cNvPr>
          <p:cNvCxnSpPr>
            <a:cxnSpLocks/>
          </p:cNvCxnSpPr>
          <p:nvPr/>
        </p:nvCxnSpPr>
        <p:spPr>
          <a:xfrm>
            <a:off x="417195" y="1783715"/>
            <a:ext cx="6067425" cy="0"/>
          </a:xfrm>
          <a:prstGeom prst="line">
            <a:avLst/>
          </a:prstGeom>
          <a:ln>
            <a:solidFill>
              <a:schemeClr val="tx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53E654D-7B0E-4BBB-84C0-5113253215C7}"/>
              </a:ext>
            </a:extLst>
          </p:cNvPr>
          <p:cNvCxnSpPr>
            <a:cxnSpLocks/>
          </p:cNvCxnSpPr>
          <p:nvPr/>
        </p:nvCxnSpPr>
        <p:spPr>
          <a:xfrm>
            <a:off x="417195" y="1303655"/>
            <a:ext cx="6067425" cy="0"/>
          </a:xfrm>
          <a:prstGeom prst="line">
            <a:avLst/>
          </a:prstGeom>
          <a:ln>
            <a:solidFill>
              <a:schemeClr val="tx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E86A1978-7D30-481C-AE4C-253CDA77C5F9}"/>
              </a:ext>
            </a:extLst>
          </p:cNvPr>
          <p:cNvSpPr/>
          <p:nvPr/>
        </p:nvSpPr>
        <p:spPr>
          <a:xfrm>
            <a:off x="2019300" y="1363982"/>
            <a:ext cx="701040" cy="4935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939A2EA-4086-4659-8597-54BECA64AA33}"/>
              </a:ext>
            </a:extLst>
          </p:cNvPr>
          <p:cNvSpPr/>
          <p:nvPr/>
        </p:nvSpPr>
        <p:spPr>
          <a:xfrm>
            <a:off x="3621404" y="1841246"/>
            <a:ext cx="1354455" cy="362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E365D99-BB58-43FD-A917-36DB63B15377}"/>
              </a:ext>
            </a:extLst>
          </p:cNvPr>
          <p:cNvSpPr/>
          <p:nvPr/>
        </p:nvSpPr>
        <p:spPr>
          <a:xfrm>
            <a:off x="5486399" y="1421515"/>
            <a:ext cx="633413" cy="362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FF0000"/>
                </a:solidFill>
              </a:ln>
              <a:noFill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55D765B-85A9-4C6A-87E7-CAD8BDB40659}"/>
              </a:ext>
            </a:extLst>
          </p:cNvPr>
          <p:cNvCxnSpPr>
            <a:cxnSpLocks/>
          </p:cNvCxnSpPr>
          <p:nvPr/>
        </p:nvCxnSpPr>
        <p:spPr>
          <a:xfrm flipV="1">
            <a:off x="2429826" y="1120140"/>
            <a:ext cx="0" cy="1920875"/>
          </a:xfrm>
          <a:prstGeom prst="line">
            <a:avLst/>
          </a:prstGeom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6BDC86E-C9FF-4647-A491-FD3B810C0782}"/>
              </a:ext>
            </a:extLst>
          </p:cNvPr>
          <p:cNvCxnSpPr>
            <a:cxnSpLocks/>
          </p:cNvCxnSpPr>
          <p:nvPr/>
        </p:nvCxnSpPr>
        <p:spPr>
          <a:xfrm flipV="1">
            <a:off x="4411026" y="1140206"/>
            <a:ext cx="0" cy="1920875"/>
          </a:xfrm>
          <a:prstGeom prst="line">
            <a:avLst/>
          </a:prstGeom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78A0F6E-4C80-45B1-BB7C-CE8CD9875559}"/>
              </a:ext>
            </a:extLst>
          </p:cNvPr>
          <p:cNvCxnSpPr>
            <a:cxnSpLocks/>
          </p:cNvCxnSpPr>
          <p:nvPr/>
        </p:nvCxnSpPr>
        <p:spPr>
          <a:xfrm flipV="1">
            <a:off x="5889306" y="1104205"/>
            <a:ext cx="0" cy="1920875"/>
          </a:xfrm>
          <a:prstGeom prst="line">
            <a:avLst/>
          </a:prstGeom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5" name="Title 1">
            <a:extLst>
              <a:ext uri="{FF2B5EF4-FFF2-40B4-BE49-F238E27FC236}">
                <a16:creationId xmlns:a16="http://schemas.microsoft.com/office/drawing/2014/main" id="{13076F7B-6E4E-4891-923B-E604559AF004}"/>
              </a:ext>
            </a:extLst>
          </p:cNvPr>
          <p:cNvSpPr txBox="1">
            <a:spLocks/>
          </p:cNvSpPr>
          <p:nvPr/>
        </p:nvSpPr>
        <p:spPr>
          <a:xfrm>
            <a:off x="2379656" y="2736880"/>
            <a:ext cx="654366" cy="2314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Antes do</a:t>
            </a:r>
          </a:p>
          <a:p>
            <a:pPr algn="just">
              <a:lnSpc>
                <a:spcPct val="100000"/>
              </a:lnSpc>
            </a:pP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Bloqueio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EB50683-216D-4868-B81E-490B5F6FE03C}"/>
              </a:ext>
            </a:extLst>
          </p:cNvPr>
          <p:cNvSpPr/>
          <p:nvPr/>
        </p:nvSpPr>
        <p:spPr>
          <a:xfrm>
            <a:off x="2918459" y="444501"/>
            <a:ext cx="2500314" cy="253682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0773606D-F6CA-4F45-B89D-197E5BAAC710}"/>
              </a:ext>
            </a:extLst>
          </p:cNvPr>
          <p:cNvSpPr txBox="1">
            <a:spLocks/>
          </p:cNvSpPr>
          <p:nvPr/>
        </p:nvSpPr>
        <p:spPr>
          <a:xfrm>
            <a:off x="4363397" y="2707994"/>
            <a:ext cx="654366" cy="2314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Durante o</a:t>
            </a:r>
          </a:p>
          <a:p>
            <a:pPr algn="just">
              <a:lnSpc>
                <a:spcPct val="100000"/>
              </a:lnSpc>
            </a:pP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Bloqueio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A5AEB4A-F51F-4D43-BFE9-1E116A5264A6}"/>
              </a:ext>
            </a:extLst>
          </p:cNvPr>
          <p:cNvSpPr txBox="1">
            <a:spLocks/>
          </p:cNvSpPr>
          <p:nvPr/>
        </p:nvSpPr>
        <p:spPr>
          <a:xfrm>
            <a:off x="5826436" y="2736880"/>
            <a:ext cx="997271" cy="2314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Após a Dissipação</a:t>
            </a:r>
          </a:p>
          <a:p>
            <a:pPr algn="just">
              <a:lnSpc>
                <a:spcPct val="100000"/>
              </a:lnSpc>
            </a:pP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Bloqueio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A9AB446C-DB3E-4DB7-BC8B-2B41E8F14569}"/>
              </a:ext>
            </a:extLst>
          </p:cNvPr>
          <p:cNvSpPr txBox="1">
            <a:spLocks/>
          </p:cNvSpPr>
          <p:nvPr/>
        </p:nvSpPr>
        <p:spPr>
          <a:xfrm>
            <a:off x="594377" y="6089481"/>
            <a:ext cx="4975859" cy="5718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6.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Tendência de Velocidade Zonal Média para o </a:t>
            </a:r>
            <a:r>
              <a:rPr lang="pt-BR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Downstream</a:t>
            </a:r>
            <a:r>
              <a:rPr lang="pt-BR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Sector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(30ºW a 30ºE)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A82662E-ABD5-4617-BD28-2D6BCED13DDF}"/>
              </a:ext>
            </a:extLst>
          </p:cNvPr>
          <p:cNvSpPr/>
          <p:nvPr/>
        </p:nvSpPr>
        <p:spPr>
          <a:xfrm>
            <a:off x="8393486" y="3896394"/>
            <a:ext cx="2500314" cy="253682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ED2B198-AA53-47D5-B0F8-217A9200C455}"/>
              </a:ext>
            </a:extLst>
          </p:cNvPr>
          <p:cNvSpPr/>
          <p:nvPr/>
        </p:nvSpPr>
        <p:spPr>
          <a:xfrm>
            <a:off x="7289611" y="4671249"/>
            <a:ext cx="789864" cy="4935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2E55F3D-27BA-4775-9444-784238E044A9}"/>
              </a:ext>
            </a:extLst>
          </p:cNvPr>
          <p:cNvSpPr/>
          <p:nvPr/>
        </p:nvSpPr>
        <p:spPr>
          <a:xfrm>
            <a:off x="10962039" y="4810001"/>
            <a:ext cx="652206" cy="4935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FF0000"/>
                </a:solidFill>
              </a:ln>
              <a:noFill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D9C2DDD-AC09-484C-913A-6EF805A5FBAC}"/>
              </a:ext>
            </a:extLst>
          </p:cNvPr>
          <p:cNvCxnSpPr>
            <a:cxnSpLocks/>
          </p:cNvCxnSpPr>
          <p:nvPr/>
        </p:nvCxnSpPr>
        <p:spPr>
          <a:xfrm flipV="1">
            <a:off x="7904853" y="4566937"/>
            <a:ext cx="0" cy="1920875"/>
          </a:xfrm>
          <a:prstGeom prst="line">
            <a:avLst/>
          </a:prstGeom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9A8003A-DE06-4E80-9A4F-5449DC52A9B9}"/>
              </a:ext>
            </a:extLst>
          </p:cNvPr>
          <p:cNvCxnSpPr>
            <a:cxnSpLocks/>
          </p:cNvCxnSpPr>
          <p:nvPr/>
        </p:nvCxnSpPr>
        <p:spPr>
          <a:xfrm flipV="1">
            <a:off x="9886053" y="4566937"/>
            <a:ext cx="0" cy="1920875"/>
          </a:xfrm>
          <a:prstGeom prst="line">
            <a:avLst/>
          </a:prstGeom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793D05C-844B-42DE-9187-51BA68D64155}"/>
              </a:ext>
            </a:extLst>
          </p:cNvPr>
          <p:cNvCxnSpPr>
            <a:cxnSpLocks/>
          </p:cNvCxnSpPr>
          <p:nvPr/>
        </p:nvCxnSpPr>
        <p:spPr>
          <a:xfrm flipV="1">
            <a:off x="11348638" y="4566937"/>
            <a:ext cx="0" cy="1920875"/>
          </a:xfrm>
          <a:prstGeom prst="line">
            <a:avLst/>
          </a:prstGeom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6" name="Title 1">
            <a:extLst>
              <a:ext uri="{FF2B5EF4-FFF2-40B4-BE49-F238E27FC236}">
                <a16:creationId xmlns:a16="http://schemas.microsoft.com/office/drawing/2014/main" id="{E1F74E15-C81A-4BF3-B192-CD120AE60CEF}"/>
              </a:ext>
            </a:extLst>
          </p:cNvPr>
          <p:cNvSpPr txBox="1">
            <a:spLocks/>
          </p:cNvSpPr>
          <p:nvPr/>
        </p:nvSpPr>
        <p:spPr>
          <a:xfrm>
            <a:off x="7374892" y="6241795"/>
            <a:ext cx="654366" cy="2314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Antes do</a:t>
            </a:r>
          </a:p>
          <a:p>
            <a:pPr algn="just">
              <a:lnSpc>
                <a:spcPct val="100000"/>
              </a:lnSpc>
            </a:pP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Bloqueio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FFC7E199-946A-4458-A3FE-693C855F87C8}"/>
              </a:ext>
            </a:extLst>
          </p:cNvPr>
          <p:cNvSpPr txBox="1">
            <a:spLocks/>
          </p:cNvSpPr>
          <p:nvPr/>
        </p:nvSpPr>
        <p:spPr>
          <a:xfrm>
            <a:off x="9276862" y="6167978"/>
            <a:ext cx="654366" cy="2314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Durante o</a:t>
            </a:r>
          </a:p>
          <a:p>
            <a:pPr algn="just">
              <a:lnSpc>
                <a:spcPct val="100000"/>
              </a:lnSpc>
            </a:pP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Bloqueio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E6B527B3-8995-4721-8274-CA9422079EE0}"/>
              </a:ext>
            </a:extLst>
          </p:cNvPr>
          <p:cNvSpPr txBox="1">
            <a:spLocks/>
          </p:cNvSpPr>
          <p:nvPr/>
        </p:nvSpPr>
        <p:spPr>
          <a:xfrm>
            <a:off x="11345192" y="6210616"/>
            <a:ext cx="997271" cy="2314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Após a Dissipação</a:t>
            </a:r>
          </a:p>
          <a:p>
            <a:pPr algn="just">
              <a:lnSpc>
                <a:spcPct val="100000"/>
              </a:lnSpc>
            </a:pPr>
            <a:r>
              <a:rPr lang="pt-B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Bloqueio</a:t>
            </a:r>
          </a:p>
        </p:txBody>
      </p:sp>
    </p:spTree>
    <p:extLst>
      <p:ext uri="{BB962C8B-B14F-4D97-AF65-F5344CB8AC3E}">
        <p14:creationId xmlns:p14="http://schemas.microsoft.com/office/powerpoint/2010/main" val="2292082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DD9B78-213C-4AD2-9AC1-B3C506D153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13" t="27047" r="10671" b="18193"/>
          <a:stretch/>
        </p:blipFill>
        <p:spPr>
          <a:xfrm>
            <a:off x="0" y="0"/>
            <a:ext cx="8543497" cy="3415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3E3F29-2EFE-48C5-8153-56628FCD27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13" t="31832" r="12127" b="15406"/>
          <a:stretch/>
        </p:blipFill>
        <p:spPr>
          <a:xfrm>
            <a:off x="3507475" y="3442640"/>
            <a:ext cx="8543497" cy="33541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48C893B-58E0-4056-A348-ADFC31F548BE}"/>
              </a:ext>
            </a:extLst>
          </p:cNvPr>
          <p:cNvSpPr/>
          <p:nvPr/>
        </p:nvSpPr>
        <p:spPr>
          <a:xfrm>
            <a:off x="5195248" y="2538483"/>
            <a:ext cx="873457" cy="2047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068D07-6615-4D6C-A520-5A90B54FB97B}"/>
              </a:ext>
            </a:extLst>
          </p:cNvPr>
          <p:cNvSpPr/>
          <p:nvPr/>
        </p:nvSpPr>
        <p:spPr>
          <a:xfrm>
            <a:off x="5195247" y="1814021"/>
            <a:ext cx="873457" cy="2047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6082B3-D68C-4261-967F-C8B116E9EEAB}"/>
              </a:ext>
            </a:extLst>
          </p:cNvPr>
          <p:cNvSpPr/>
          <p:nvPr/>
        </p:nvSpPr>
        <p:spPr>
          <a:xfrm>
            <a:off x="7579057" y="2019869"/>
            <a:ext cx="873457" cy="5208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34B09A9-B7BA-4A08-8614-55E27C776D98}"/>
              </a:ext>
            </a:extLst>
          </p:cNvPr>
          <p:cNvCxnSpPr/>
          <p:nvPr/>
        </p:nvCxnSpPr>
        <p:spPr>
          <a:xfrm>
            <a:off x="204716" y="1978925"/>
            <a:ext cx="824779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AA3BA52-0E3D-435C-929D-F60351AA45CF}"/>
              </a:ext>
            </a:extLst>
          </p:cNvPr>
          <p:cNvCxnSpPr/>
          <p:nvPr/>
        </p:nvCxnSpPr>
        <p:spPr>
          <a:xfrm>
            <a:off x="204716" y="2158620"/>
            <a:ext cx="824779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6892320-683F-426E-A109-ABDB526DC2F0}"/>
              </a:ext>
            </a:extLst>
          </p:cNvPr>
          <p:cNvCxnSpPr/>
          <p:nvPr/>
        </p:nvCxnSpPr>
        <p:spPr>
          <a:xfrm>
            <a:off x="204716" y="2347415"/>
            <a:ext cx="824779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85A214C-8905-4619-A8B9-5AB64849705F}"/>
              </a:ext>
            </a:extLst>
          </p:cNvPr>
          <p:cNvCxnSpPr/>
          <p:nvPr/>
        </p:nvCxnSpPr>
        <p:spPr>
          <a:xfrm>
            <a:off x="204716" y="2513462"/>
            <a:ext cx="824779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9517C363-6888-42A5-9DC7-3A7CC22BC3FC}"/>
              </a:ext>
            </a:extLst>
          </p:cNvPr>
          <p:cNvSpPr txBox="1">
            <a:spLocks/>
          </p:cNvSpPr>
          <p:nvPr/>
        </p:nvSpPr>
        <p:spPr>
          <a:xfrm>
            <a:off x="7579057" y="470149"/>
            <a:ext cx="1007660" cy="4516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Blocked</a:t>
            </a:r>
            <a:endParaRPr lang="pt-BR" sz="1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pt-BR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D3E49BD-73F0-4068-9BEB-CA5CA367DFD9}"/>
              </a:ext>
            </a:extLst>
          </p:cNvPr>
          <p:cNvSpPr txBox="1">
            <a:spLocks/>
          </p:cNvSpPr>
          <p:nvPr/>
        </p:nvSpPr>
        <p:spPr>
          <a:xfrm>
            <a:off x="5263487" y="455363"/>
            <a:ext cx="1007660" cy="4516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Upstream</a:t>
            </a:r>
            <a:endParaRPr lang="pt-BR" sz="1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pt-BR" sz="1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Area</a:t>
            </a:r>
            <a:endParaRPr lang="pt-BR" sz="1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B08A57B-42B0-4188-9A4E-362E68EA99FA}"/>
              </a:ext>
            </a:extLst>
          </p:cNvPr>
          <p:cNvSpPr txBox="1">
            <a:spLocks/>
          </p:cNvSpPr>
          <p:nvPr/>
        </p:nvSpPr>
        <p:spPr>
          <a:xfrm>
            <a:off x="8898341" y="53722"/>
            <a:ext cx="3293659" cy="7999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9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Velocidade Zonal/ Meridional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9F853FE-937B-462B-A360-07DB1DEDB2D0}"/>
              </a:ext>
            </a:extLst>
          </p:cNvPr>
          <p:cNvCxnSpPr>
            <a:cxnSpLocks/>
          </p:cNvCxnSpPr>
          <p:nvPr/>
        </p:nvCxnSpPr>
        <p:spPr>
          <a:xfrm flipV="1">
            <a:off x="8291015" y="1583370"/>
            <a:ext cx="1094033" cy="5752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itle 1">
            <a:extLst>
              <a:ext uri="{FF2B5EF4-FFF2-40B4-BE49-F238E27FC236}">
                <a16:creationId xmlns:a16="http://schemas.microsoft.com/office/drawing/2014/main" id="{6E913655-4BFF-444F-9785-6969830C8CD5}"/>
              </a:ext>
            </a:extLst>
          </p:cNvPr>
          <p:cNvSpPr txBox="1">
            <a:spLocks/>
          </p:cNvSpPr>
          <p:nvPr/>
        </p:nvSpPr>
        <p:spPr>
          <a:xfrm>
            <a:off x="9385048" y="1235763"/>
            <a:ext cx="1187417" cy="4516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Redução dos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Westerlies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54614B4-49A9-4343-BE24-C7EAB4180687}"/>
              </a:ext>
            </a:extLst>
          </p:cNvPr>
          <p:cNvCxnSpPr>
            <a:cxnSpLocks/>
          </p:cNvCxnSpPr>
          <p:nvPr/>
        </p:nvCxnSpPr>
        <p:spPr>
          <a:xfrm flipH="1">
            <a:off x="2404250" y="2676780"/>
            <a:ext cx="3089403" cy="11982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Title 1">
            <a:extLst>
              <a:ext uri="{FF2B5EF4-FFF2-40B4-BE49-F238E27FC236}">
                <a16:creationId xmlns:a16="http://schemas.microsoft.com/office/drawing/2014/main" id="{078F0357-4978-468D-B5E6-211B528CC179}"/>
              </a:ext>
            </a:extLst>
          </p:cNvPr>
          <p:cNvSpPr txBox="1">
            <a:spLocks/>
          </p:cNvSpPr>
          <p:nvPr/>
        </p:nvSpPr>
        <p:spPr>
          <a:xfrm>
            <a:off x="1353311" y="3838195"/>
            <a:ext cx="1187417" cy="4516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Maiores Desvios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3B56CF2-080F-4F0C-A979-75A9F269E446}"/>
              </a:ext>
            </a:extLst>
          </p:cNvPr>
          <p:cNvCxnSpPr>
            <a:cxnSpLocks/>
          </p:cNvCxnSpPr>
          <p:nvPr/>
        </p:nvCxnSpPr>
        <p:spPr>
          <a:xfrm flipH="1">
            <a:off x="2149521" y="1929250"/>
            <a:ext cx="3113966" cy="18609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96EF0B00-D651-466D-AE0F-6976DD38D5DF}"/>
              </a:ext>
            </a:extLst>
          </p:cNvPr>
          <p:cNvSpPr/>
          <p:nvPr/>
        </p:nvSpPr>
        <p:spPr>
          <a:xfrm>
            <a:off x="6312091" y="5102478"/>
            <a:ext cx="873457" cy="2201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168E446-6911-44ED-B6E4-8EE4A681BE3B}"/>
              </a:ext>
            </a:extLst>
          </p:cNvPr>
          <p:cNvCxnSpPr>
            <a:cxnSpLocks/>
          </p:cNvCxnSpPr>
          <p:nvPr/>
        </p:nvCxnSpPr>
        <p:spPr>
          <a:xfrm flipH="1">
            <a:off x="3357349" y="5213445"/>
            <a:ext cx="3098043" cy="4367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3AFA7FCB-17E1-4690-9A26-30167AFD9907}"/>
              </a:ext>
            </a:extLst>
          </p:cNvPr>
          <p:cNvSpPr txBox="1">
            <a:spLocks/>
          </p:cNvSpPr>
          <p:nvPr/>
        </p:nvSpPr>
        <p:spPr>
          <a:xfrm>
            <a:off x="1910688" y="5431809"/>
            <a:ext cx="1446662" cy="4516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Fortes Anomalias positivas (↑)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D5F7504-6656-486C-880F-DC9ED723306E}"/>
              </a:ext>
            </a:extLst>
          </p:cNvPr>
          <p:cNvSpPr/>
          <p:nvPr/>
        </p:nvSpPr>
        <p:spPr>
          <a:xfrm>
            <a:off x="4893860" y="3197144"/>
            <a:ext cx="1650732" cy="20471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2DBC9C1-5338-4042-9871-419E43F60C01}"/>
              </a:ext>
            </a:extLst>
          </p:cNvPr>
          <p:cNvSpPr/>
          <p:nvPr/>
        </p:nvSpPr>
        <p:spPr>
          <a:xfrm>
            <a:off x="8328024" y="6592037"/>
            <a:ext cx="1650732" cy="20471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1E3CCA6-0980-4CD9-89C0-83E6D468057F}"/>
              </a:ext>
            </a:extLst>
          </p:cNvPr>
          <p:cNvSpPr/>
          <p:nvPr/>
        </p:nvSpPr>
        <p:spPr>
          <a:xfrm>
            <a:off x="8716661" y="5106049"/>
            <a:ext cx="873458" cy="4367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CF60B78-8F24-45F8-A6A3-21C8E49CCE07}"/>
              </a:ext>
            </a:extLst>
          </p:cNvPr>
          <p:cNvSpPr/>
          <p:nvPr/>
        </p:nvSpPr>
        <p:spPr>
          <a:xfrm>
            <a:off x="8716660" y="5650173"/>
            <a:ext cx="873457" cy="3951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E08B7CEE-E958-4661-9A9C-7CAAC39BD056}"/>
              </a:ext>
            </a:extLst>
          </p:cNvPr>
          <p:cNvSpPr txBox="1">
            <a:spLocks/>
          </p:cNvSpPr>
          <p:nvPr/>
        </p:nvSpPr>
        <p:spPr>
          <a:xfrm>
            <a:off x="9201161" y="5071706"/>
            <a:ext cx="504963" cy="4516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(↑)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B93A685D-1A9B-4D83-BBED-0646585D2121}"/>
              </a:ext>
            </a:extLst>
          </p:cNvPr>
          <p:cNvSpPr txBox="1">
            <a:spLocks/>
          </p:cNvSpPr>
          <p:nvPr/>
        </p:nvSpPr>
        <p:spPr>
          <a:xfrm>
            <a:off x="9196902" y="5562579"/>
            <a:ext cx="504963" cy="4516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(↓)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921D1AAA-36FE-4080-9286-F9DE545240F3}"/>
              </a:ext>
            </a:extLst>
          </p:cNvPr>
          <p:cNvSpPr txBox="1">
            <a:spLocks/>
          </p:cNvSpPr>
          <p:nvPr/>
        </p:nvSpPr>
        <p:spPr>
          <a:xfrm>
            <a:off x="6803411" y="4952866"/>
            <a:ext cx="504963" cy="4516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(↑)</a:t>
            </a:r>
          </a:p>
        </p:txBody>
      </p:sp>
    </p:spTree>
    <p:extLst>
      <p:ext uri="{BB962C8B-B14F-4D97-AF65-F5344CB8AC3E}">
        <p14:creationId xmlns:p14="http://schemas.microsoft.com/office/powerpoint/2010/main" val="22629368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7907</TotalTime>
  <Words>655</Words>
  <Application>Microsoft Office PowerPoint</Application>
  <PresentationFormat>Widescreen</PresentationFormat>
  <Paragraphs>123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Trebuchet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andremedeiros197@hotmail.com</dc:creator>
  <cp:lastModifiedBy>andremedeiros197@hotmail.com</cp:lastModifiedBy>
  <cp:revision>616</cp:revision>
  <dcterms:created xsi:type="dcterms:W3CDTF">2019-08-09T15:00:26Z</dcterms:created>
  <dcterms:modified xsi:type="dcterms:W3CDTF">2019-09-24T06:33:03Z</dcterms:modified>
</cp:coreProperties>
</file>