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48750" y="6333738"/>
            <a:ext cx="3143250" cy="52426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Por Elen Daiane </a:t>
            </a:r>
            <a:r>
              <a:rPr lang="pt-BR" sz="2000" dirty="0" err="1" smtClean="0"/>
              <a:t>Pelissaro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7" y="1128585"/>
            <a:ext cx="9886178" cy="46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171450"/>
            <a:ext cx="11258550" cy="1485900"/>
          </a:xfrm>
        </p:spPr>
        <p:txBody>
          <a:bodyPr>
            <a:normAutofit/>
          </a:bodyPr>
          <a:lstStyle/>
          <a:p>
            <a:pPr algn="just"/>
            <a:r>
              <a:rPr lang="pt-BR" sz="4000" dirty="0" smtClean="0"/>
              <a:t>Número de onda estacionário e fluxo de atividade de ondas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399" y="1657349"/>
            <a:ext cx="10868025" cy="5057775"/>
          </a:xfrm>
        </p:spPr>
        <p:txBody>
          <a:bodyPr/>
          <a:lstStyle/>
          <a:p>
            <a:pPr algn="just"/>
            <a:r>
              <a:rPr lang="pt-BR" dirty="0"/>
              <a:t>KS é o número de onda total para o qual uma onda de </a:t>
            </a:r>
            <a:r>
              <a:rPr lang="pt-BR" dirty="0" err="1"/>
              <a:t>Rossby</a:t>
            </a:r>
            <a:r>
              <a:rPr lang="pt-BR" dirty="0"/>
              <a:t> barotrópica está estacionária em um local específico em um determinado fluxo zonal de </a:t>
            </a:r>
            <a:r>
              <a:rPr lang="pt-BR" dirty="0" smtClean="0"/>
              <a:t>fundo</a:t>
            </a:r>
            <a:r>
              <a:rPr lang="pt-BR" dirty="0"/>
              <a:t>;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algn="just"/>
            <a:r>
              <a:rPr lang="pt-BR" dirty="0" err="1" smtClean="0"/>
              <a:t>Branstator</a:t>
            </a:r>
            <a:r>
              <a:rPr lang="pt-BR" dirty="0" smtClean="0"/>
              <a:t> </a:t>
            </a:r>
            <a:r>
              <a:rPr lang="pt-BR" dirty="0"/>
              <a:t>(1983) e </a:t>
            </a:r>
            <a:r>
              <a:rPr lang="pt-BR" dirty="0" err="1"/>
              <a:t>Hoskins</a:t>
            </a:r>
            <a:r>
              <a:rPr lang="pt-BR" dirty="0"/>
              <a:t> e </a:t>
            </a:r>
            <a:r>
              <a:rPr lang="pt-BR" dirty="0" err="1"/>
              <a:t>Ambrizzi</a:t>
            </a:r>
            <a:r>
              <a:rPr lang="pt-BR" dirty="0"/>
              <a:t> (1993) mostraram que a distribuição de KS pode ser usada para inferir a localização de </a:t>
            </a:r>
            <a:r>
              <a:rPr lang="pt-BR" dirty="0" smtClean="0"/>
              <a:t>latitudes </a:t>
            </a:r>
            <a:r>
              <a:rPr lang="pt-BR" dirty="0"/>
              <a:t>críticas e guias de ondas para ondas estacionárias de </a:t>
            </a:r>
            <a:r>
              <a:rPr lang="pt-BR" dirty="0" err="1" smtClean="0"/>
              <a:t>Rossby</a:t>
            </a:r>
            <a:r>
              <a:rPr lang="pt-BR" dirty="0"/>
              <a:t>;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 Aqui, o KS é usado para fornecer uma imagem qualitativa do fluxo de estado básico e permite uma primeira avaliação do impacto dos sistemas de bloqueio na estrutura </a:t>
            </a:r>
            <a:r>
              <a:rPr lang="pt-BR" dirty="0" smtClean="0"/>
              <a:t>dinâmica </a:t>
            </a:r>
            <a:r>
              <a:rPr lang="pt-BR" dirty="0"/>
              <a:t>d</a:t>
            </a:r>
            <a:r>
              <a:rPr lang="pt-BR" dirty="0" smtClean="0"/>
              <a:t>a </a:t>
            </a:r>
            <a:r>
              <a:rPr lang="pt-BR" dirty="0"/>
              <a:t>dispersão </a:t>
            </a:r>
            <a:r>
              <a:rPr lang="pt-BR" dirty="0" smtClean="0"/>
              <a:t>das ondas </a:t>
            </a:r>
            <a:r>
              <a:rPr lang="pt-BR" dirty="0"/>
              <a:t>de </a:t>
            </a:r>
            <a:r>
              <a:rPr lang="pt-BR" dirty="0" err="1" smtClean="0"/>
              <a:t>Rossby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72" y="2618266"/>
            <a:ext cx="4907705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649" y="1943100"/>
            <a:ext cx="10925175" cy="4752974"/>
          </a:xfrm>
        </p:spPr>
        <p:txBody>
          <a:bodyPr/>
          <a:lstStyle/>
          <a:p>
            <a:pPr algn="just"/>
            <a:r>
              <a:rPr lang="pt-BR" dirty="0"/>
              <a:t>Outra abordagem aplicada neste estudo é a análise do fluxo de atividade das ondas, conforme definido originalmente por </a:t>
            </a:r>
            <a:r>
              <a:rPr lang="pt-BR" dirty="0" err="1"/>
              <a:t>Plumb</a:t>
            </a:r>
            <a:r>
              <a:rPr lang="pt-BR" dirty="0"/>
              <a:t> (1986). Para entender melhor a </a:t>
            </a:r>
            <a:r>
              <a:rPr lang="pt-BR" dirty="0" smtClean="0"/>
              <a:t>propagação de distúrbios transitórios </a:t>
            </a:r>
            <a:r>
              <a:rPr lang="pt-BR" dirty="0"/>
              <a:t>em um fluxo médio </a:t>
            </a:r>
            <a:r>
              <a:rPr lang="pt-BR" dirty="0" smtClean="0"/>
              <a:t>que </a:t>
            </a:r>
            <a:r>
              <a:rPr lang="pt-BR" dirty="0"/>
              <a:t>varia </a:t>
            </a:r>
            <a:r>
              <a:rPr lang="pt-BR" dirty="0" smtClean="0"/>
              <a:t>lentamente no </a:t>
            </a:r>
            <a:r>
              <a:rPr lang="pt-BR" dirty="0"/>
              <a:t>tempo </a:t>
            </a:r>
            <a:r>
              <a:rPr lang="pt-BR" dirty="0" smtClean="0"/>
              <a:t>, </a:t>
            </a:r>
            <a:r>
              <a:rPr lang="pt-BR" dirty="0" err="1"/>
              <a:t>Plumb</a:t>
            </a:r>
            <a:r>
              <a:rPr lang="pt-BR" dirty="0"/>
              <a:t> (1986) definiu a quantidade vetorial MT que é uma medida conservável do fluxo da atividade de </a:t>
            </a:r>
            <a:r>
              <a:rPr lang="pt-BR" dirty="0" smtClean="0"/>
              <a:t>distúrbios </a:t>
            </a:r>
            <a:r>
              <a:rPr lang="pt-BR" dirty="0"/>
              <a:t>(para transientes de pequena amplitude) e que é paralela </a:t>
            </a:r>
            <a:r>
              <a:rPr lang="pt-BR" dirty="0" smtClean="0"/>
              <a:t>a velocidade de </a:t>
            </a:r>
            <a:r>
              <a:rPr lang="pt-BR" dirty="0"/>
              <a:t>grupo </a:t>
            </a:r>
            <a:r>
              <a:rPr lang="pt-BR" dirty="0" smtClean="0"/>
              <a:t> </a:t>
            </a:r>
            <a:r>
              <a:rPr lang="pt-BR" dirty="0"/>
              <a:t>para um trem de ondas quase-plano.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00100" y="171450"/>
            <a:ext cx="1125855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smtClean="0"/>
              <a:t>Número de onda estacionário e fluxo de atividade de ondas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20" y="4319587"/>
            <a:ext cx="5082807" cy="10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216244"/>
            <a:ext cx="11339384" cy="111828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sz="3200" dirty="0" smtClean="0"/>
              <a:t>Configuração espacial de KS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27437"/>
            <a:ext cx="3999470" cy="563414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78" y="1231322"/>
            <a:ext cx="3880022" cy="56266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23" y="1227437"/>
            <a:ext cx="3476367" cy="18740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5156"/>
          <a:stretch/>
        </p:blipFill>
        <p:spPr>
          <a:xfrm>
            <a:off x="5255742" y="6091722"/>
            <a:ext cx="3113902" cy="76627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940706" y="3580962"/>
            <a:ext cx="319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s </a:t>
            </a:r>
            <a:r>
              <a:rPr lang="pt-BR" dirty="0"/>
              <a:t>configurações para BL1 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smtClean="0"/>
              <a:t>BL2 mostram </a:t>
            </a:r>
            <a:r>
              <a:rPr lang="pt-BR" dirty="0"/>
              <a:t>que os valores de KS em latitudes </a:t>
            </a:r>
            <a:r>
              <a:rPr lang="pt-BR" dirty="0" err="1"/>
              <a:t>sub-polares</a:t>
            </a:r>
            <a:r>
              <a:rPr lang="pt-BR" dirty="0"/>
              <a:t> no setor do Pacífico são, em média, mais altos do que para os </a:t>
            </a:r>
            <a:r>
              <a:rPr lang="pt-BR" dirty="0" smtClean="0"/>
              <a:t>casos não-bloqueados.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79055" y="3999345"/>
            <a:ext cx="3576468" cy="360219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452645" y="4060914"/>
            <a:ext cx="3576468" cy="360219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979055" y="2225321"/>
            <a:ext cx="3576468" cy="360219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463755" y="2258165"/>
            <a:ext cx="3576468" cy="360219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973501" y="5731503"/>
            <a:ext cx="3576468" cy="360219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452645" y="5731503"/>
            <a:ext cx="3576468" cy="360219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2" y="0"/>
            <a:ext cx="5124322" cy="6863347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2000" y="216244"/>
            <a:ext cx="11339384" cy="111828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sz="3200" dirty="0" smtClean="0"/>
              <a:t>Configuração espacial de KS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73665" y="1550774"/>
            <a:ext cx="53010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Dois máximos referentes aos jatos polar e subtropical em todos os casos;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Máximo deslocado para norte durante os eventos;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Ligeiro aumento de KS em altas </a:t>
            </a:r>
            <a:r>
              <a:rPr lang="pt-BR" dirty="0"/>
              <a:t>latitudes durante os episódios </a:t>
            </a:r>
            <a:r>
              <a:rPr lang="pt-BR" dirty="0" smtClean="0"/>
              <a:t>de bloqueio;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</a:t>
            </a:r>
            <a:r>
              <a:rPr lang="pt-BR" dirty="0" smtClean="0"/>
              <a:t>alores </a:t>
            </a:r>
            <a:r>
              <a:rPr lang="pt-BR" dirty="0"/>
              <a:t>médios de KS atingindo 3 (BL2) e 4 (BL1) no setor </a:t>
            </a:r>
            <a:r>
              <a:rPr lang="pt-BR" dirty="0" err="1"/>
              <a:t>sub-polar</a:t>
            </a:r>
            <a:r>
              <a:rPr lang="pt-BR" dirty="0"/>
              <a:t> são limitados ao norte por valores em torno de 1 e 2</a:t>
            </a:r>
            <a:r>
              <a:rPr lang="pt-B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 smtClean="0"/>
              <a:t>Com </a:t>
            </a:r>
            <a:r>
              <a:rPr lang="pt-BR" dirty="0"/>
              <a:t>base na teoria linear </a:t>
            </a:r>
            <a:r>
              <a:rPr lang="pt-BR" dirty="0" smtClean="0"/>
              <a:t>de </a:t>
            </a:r>
            <a:r>
              <a:rPr lang="pt-BR" dirty="0"/>
              <a:t>propagação </a:t>
            </a:r>
            <a:r>
              <a:rPr lang="pt-BR" dirty="0" smtClean="0"/>
              <a:t>de ondas </a:t>
            </a:r>
            <a:r>
              <a:rPr lang="pt-BR" dirty="0"/>
              <a:t>de </a:t>
            </a:r>
            <a:r>
              <a:rPr lang="pt-BR" dirty="0" err="1"/>
              <a:t>Rossby</a:t>
            </a:r>
            <a:r>
              <a:rPr lang="pt-BR" dirty="0"/>
              <a:t>, esse perfil meridional sugere que um </a:t>
            </a:r>
            <a:r>
              <a:rPr lang="pt-BR" dirty="0" err="1"/>
              <a:t>um</a:t>
            </a:r>
            <a:r>
              <a:rPr lang="pt-BR" dirty="0"/>
              <a:t> trem de ondas com números de onda de até 3 ou 4 poderia propagar-se em latitudes mais altas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8377381" y="618836"/>
            <a:ext cx="9237" cy="5209309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0820399" y="618836"/>
            <a:ext cx="9237" cy="5209309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7962128" y="618836"/>
            <a:ext cx="9237" cy="5209309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377438" y="618836"/>
            <a:ext cx="9237" cy="5209309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7418" y="1585254"/>
            <a:ext cx="8361229" cy="1813728"/>
          </a:xfrm>
        </p:spPr>
        <p:txBody>
          <a:bodyPr/>
          <a:lstStyle/>
          <a:p>
            <a:r>
              <a:rPr lang="pt-BR" sz="5400" dirty="0" smtClean="0"/>
              <a:t>Resultados do modelo </a:t>
            </a:r>
            <a:r>
              <a:rPr lang="pt-BR" sz="5400" dirty="0" err="1" smtClean="0"/>
              <a:t>barotrópico</a:t>
            </a:r>
            <a:endParaRPr lang="pt-BR" sz="5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26941" y="4350328"/>
            <a:ext cx="9291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pt-BR" dirty="0" smtClean="0"/>
              <a:t>Integrado em 20 dias;</a:t>
            </a:r>
          </a:p>
          <a:p>
            <a:pPr marL="285750" indent="-285750" algn="r">
              <a:buFontTx/>
              <a:buChar char="-"/>
            </a:pPr>
            <a:endParaRPr lang="pt-BR" dirty="0" smtClean="0"/>
          </a:p>
          <a:p>
            <a:pPr marL="285750" indent="-285750" algn="r">
              <a:buFontTx/>
              <a:buChar char="-"/>
            </a:pPr>
            <a:r>
              <a:rPr lang="pt-BR" dirty="0" smtClean="0"/>
              <a:t>Resultados em termos de anomalias </a:t>
            </a:r>
            <a:r>
              <a:rPr lang="pt-BR" dirty="0"/>
              <a:t>de </a:t>
            </a:r>
            <a:r>
              <a:rPr lang="pt-BR" dirty="0" err="1"/>
              <a:t>vorticidade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/>
              <a:t>fluxos de atividade de </a:t>
            </a:r>
            <a:r>
              <a:rPr lang="pt-BR" dirty="0" smtClean="0"/>
              <a:t>onda (direção </a:t>
            </a:r>
            <a:r>
              <a:rPr lang="pt-BR" dirty="0"/>
              <a:t>e magnitude do vetor MT).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1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56" y="1330411"/>
            <a:ext cx="6631644" cy="5527589"/>
          </a:xfr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89710" y="364111"/>
            <a:ext cx="11259424" cy="6149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Casos </a:t>
            </a:r>
            <a:r>
              <a:rPr lang="pt-BR" sz="3200" dirty="0"/>
              <a:t>PRE-BL1, BL1 e POST-BL1: forçamento subtropical </a:t>
            </a:r>
            <a:r>
              <a:rPr lang="pt-BR" sz="3200" dirty="0" smtClean="0"/>
              <a:t>em 20°S</a:t>
            </a:r>
            <a:r>
              <a:rPr lang="pt-BR" sz="3200" dirty="0"/>
              <a:t>, </a:t>
            </a:r>
            <a:r>
              <a:rPr lang="pt-BR" sz="3200" dirty="0" smtClean="0"/>
              <a:t>40°E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9710" y="1416549"/>
            <a:ext cx="45888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</a:t>
            </a:r>
            <a:r>
              <a:rPr lang="pt-BR" dirty="0" smtClean="0"/>
              <a:t>oncordância </a:t>
            </a:r>
            <a:r>
              <a:rPr lang="pt-BR" dirty="0"/>
              <a:t>entre a posição do KS máximo na região subtropical do Pacífico </a:t>
            </a:r>
            <a:r>
              <a:rPr lang="pt-BR" dirty="0" smtClean="0"/>
              <a:t>Sul;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 8b: valores </a:t>
            </a:r>
            <a:r>
              <a:rPr lang="pt-BR" dirty="0"/>
              <a:t>altos no setor subtropical. A</a:t>
            </a:r>
            <a:r>
              <a:rPr lang="pt-BR" dirty="0" smtClean="0"/>
              <a:t> </a:t>
            </a:r>
            <a:r>
              <a:rPr lang="pt-BR" dirty="0"/>
              <a:t>magnitude máxima da atividade das </a:t>
            </a:r>
            <a:r>
              <a:rPr lang="pt-BR" dirty="0" smtClean="0"/>
              <a:t>ondas </a:t>
            </a:r>
            <a:r>
              <a:rPr lang="pt-BR" dirty="0"/>
              <a:t>ocorre perto do setor </a:t>
            </a:r>
            <a:r>
              <a:rPr lang="pt-BR" dirty="0" smtClean="0"/>
              <a:t>onde </a:t>
            </a:r>
            <a:r>
              <a:rPr lang="pt-BR" dirty="0"/>
              <a:t>na semana </a:t>
            </a:r>
            <a:r>
              <a:rPr lang="pt-BR" dirty="0" smtClean="0"/>
              <a:t>seguinte o</a:t>
            </a:r>
            <a:r>
              <a:rPr lang="pt-BR" dirty="0"/>
              <a:t> </a:t>
            </a:r>
            <a:r>
              <a:rPr lang="pt-BR" dirty="0" smtClean="0"/>
              <a:t>bloqueio </a:t>
            </a:r>
            <a:r>
              <a:rPr lang="pt-BR" dirty="0"/>
              <a:t>seria estabelecido </a:t>
            </a:r>
            <a:r>
              <a:rPr lang="pt-BR" dirty="0" smtClean="0"/>
              <a:t>.Esse </a:t>
            </a:r>
            <a:r>
              <a:rPr lang="pt-BR" dirty="0"/>
              <a:t>resultado concorda com os obtidos por Nakamura (1994) e </a:t>
            </a:r>
            <a:r>
              <a:rPr lang="pt-BR" dirty="0" err="1"/>
              <a:t>Naoe</a:t>
            </a:r>
            <a:r>
              <a:rPr lang="pt-BR" dirty="0"/>
              <a:t> et al. (1997</a:t>
            </a:r>
            <a:r>
              <a:rPr lang="pt-BR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BL1: propagação em latitudes mais altas, fluxo de atividade de onda mais intenso na região subpolar;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Propagação volta para os </a:t>
            </a:r>
            <a:r>
              <a:rPr lang="pt-BR" dirty="0" err="1" smtClean="0"/>
              <a:t>subtrópicos</a:t>
            </a:r>
            <a:r>
              <a:rPr lang="pt-BR" dirty="0" smtClean="0"/>
              <a:t>, e fluxo mais fraco que em 8b;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2000" y="308692"/>
            <a:ext cx="11259424" cy="624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Casos </a:t>
            </a:r>
            <a:r>
              <a:rPr lang="pt-BR" sz="3200" dirty="0"/>
              <a:t>PRE-BL2, BL2 e POST-BL2: forçamento subtropical em 20°S, 40°E</a:t>
            </a:r>
          </a:p>
          <a:p>
            <a:endParaRPr lang="pt-BR" sz="3200" dirty="0"/>
          </a:p>
          <a:p>
            <a:endParaRPr lang="pt-BR" sz="3200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51" y="1565189"/>
            <a:ext cx="6977449" cy="5292811"/>
          </a:xfrm>
        </p:spPr>
      </p:pic>
      <p:sp>
        <p:nvSpPr>
          <p:cNvPr id="2" name="CaixaDeTexto 1"/>
          <p:cNvSpPr txBox="1"/>
          <p:nvPr/>
        </p:nvSpPr>
        <p:spPr>
          <a:xfrm>
            <a:off x="674989" y="1012739"/>
            <a:ext cx="44525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err="1" smtClean="0"/>
              <a:t>Pré</a:t>
            </a:r>
            <a:r>
              <a:rPr lang="pt-BR" dirty="0" smtClean="0"/>
              <a:t>-bloqueio: ondas orientadas </a:t>
            </a:r>
            <a:r>
              <a:rPr lang="pt-BR" dirty="0" err="1" smtClean="0"/>
              <a:t>zonalmente</a:t>
            </a:r>
            <a:r>
              <a:rPr lang="pt-BR" dirty="0" smtClean="0"/>
              <a:t> </a:t>
            </a:r>
            <a:r>
              <a:rPr lang="pt-BR" dirty="0"/>
              <a:t>ao longo do jato </a:t>
            </a:r>
            <a:r>
              <a:rPr lang="pt-BR" dirty="0" smtClean="0"/>
              <a:t>subtropical;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9b: máximo </a:t>
            </a:r>
            <a:r>
              <a:rPr lang="pt-BR" dirty="0"/>
              <a:t>no setor longitudinal próximo à zona onde um anticiclone bloqueador estava prestes a se </a:t>
            </a:r>
            <a:r>
              <a:rPr lang="pt-BR" dirty="0" smtClean="0"/>
              <a:t>formar. Resultado é semelhante ao observado no caso PREBL1.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</a:t>
            </a:r>
            <a:r>
              <a:rPr lang="pt-BR" dirty="0" smtClean="0"/>
              <a:t>tividade de onda mais </a:t>
            </a:r>
            <a:r>
              <a:rPr lang="pt-BR" dirty="0"/>
              <a:t>intensa em latitudes mais altas, mas com amplitudes menores quando comparada ao caso </a:t>
            </a:r>
            <a:r>
              <a:rPr lang="pt-BR" dirty="0" smtClean="0"/>
              <a:t>BL1 (</a:t>
            </a:r>
            <a:r>
              <a:rPr lang="pt-BR" dirty="0" err="1" smtClean="0"/>
              <a:t>forçante</a:t>
            </a:r>
            <a:r>
              <a:rPr lang="pt-BR" dirty="0" smtClean="0"/>
              <a:t> mais longe do bloqueio)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</a:t>
            </a:r>
            <a:r>
              <a:rPr lang="pt-BR" dirty="0" smtClean="0"/>
              <a:t>ropagação </a:t>
            </a:r>
            <a:r>
              <a:rPr lang="pt-BR" dirty="0"/>
              <a:t>de </a:t>
            </a:r>
            <a:r>
              <a:rPr lang="pt-BR" dirty="0" smtClean="0"/>
              <a:t>ondas com o </a:t>
            </a:r>
            <a:r>
              <a:rPr lang="pt-BR" dirty="0"/>
              <a:t>eixo principal de volta à região subtropical, embora com menor amplitude quando comparado à Fig. 9a. 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13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2763" y="290219"/>
            <a:ext cx="11259424" cy="476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Casos </a:t>
            </a:r>
            <a:r>
              <a:rPr lang="pt-BR" sz="3200" dirty="0"/>
              <a:t>PRE-BL1, BL1 e POST-BL1: forçamento </a:t>
            </a:r>
            <a:r>
              <a:rPr lang="pt-BR" sz="3200" dirty="0" smtClean="0"/>
              <a:t>tropical 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0°, 90°E </a:t>
            </a:r>
            <a:endParaRPr lang="pt-BR" sz="3200" dirty="0"/>
          </a:p>
          <a:p>
            <a:endParaRPr lang="pt-BR" sz="3200" dirty="0"/>
          </a:p>
          <a:p>
            <a:endParaRPr lang="pt-BR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83" y="1515763"/>
            <a:ext cx="6964217" cy="5342238"/>
          </a:xfrm>
        </p:spPr>
      </p:pic>
      <p:sp>
        <p:nvSpPr>
          <p:cNvPr id="2" name="CaixaDeTexto 1"/>
          <p:cNvSpPr txBox="1"/>
          <p:nvPr/>
        </p:nvSpPr>
        <p:spPr>
          <a:xfrm>
            <a:off x="638175" y="1409700"/>
            <a:ext cx="45148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</a:t>
            </a:r>
            <a:r>
              <a:rPr lang="pt-BR" dirty="0" smtClean="0"/>
              <a:t>ropagação </a:t>
            </a:r>
            <a:r>
              <a:rPr lang="pt-BR" dirty="0"/>
              <a:t>subtropical </a:t>
            </a:r>
            <a:r>
              <a:rPr lang="pt-BR" dirty="0" smtClean="0"/>
              <a:t>que </a:t>
            </a:r>
            <a:r>
              <a:rPr lang="pt-BR" dirty="0"/>
              <a:t>coincide com o KS máximo para esta região. </a:t>
            </a:r>
            <a:r>
              <a:rPr lang="pt-BR" dirty="0" smtClean="0"/>
              <a:t>As duas figuras a e b apresentam valores maiores </a:t>
            </a:r>
            <a:r>
              <a:rPr lang="pt-BR" dirty="0"/>
              <a:t>do que os obtidos com o experimento </a:t>
            </a:r>
            <a:r>
              <a:rPr lang="pt-BR" dirty="0" smtClean="0"/>
              <a:t>anterior;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M</a:t>
            </a:r>
            <a:r>
              <a:rPr lang="pt-BR" dirty="0" smtClean="0"/>
              <a:t>agnitude </a:t>
            </a:r>
            <a:r>
              <a:rPr lang="pt-BR" dirty="0"/>
              <a:t>máxima do campo vetorial MT na zona longitudinal em que o bloqueio se </a:t>
            </a:r>
            <a:r>
              <a:rPr lang="pt-BR" dirty="0" smtClean="0"/>
              <a:t>desenvolve;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</a:t>
            </a:r>
            <a:r>
              <a:rPr lang="pt-BR" dirty="0" smtClean="0"/>
              <a:t>tividade </a:t>
            </a:r>
            <a:r>
              <a:rPr lang="pt-BR" dirty="0"/>
              <a:t>das </a:t>
            </a:r>
            <a:r>
              <a:rPr lang="pt-BR" dirty="0" smtClean="0"/>
              <a:t>ondas mais </a:t>
            </a:r>
            <a:r>
              <a:rPr lang="pt-BR" dirty="0"/>
              <a:t>intensa em latitudes mais altas do Oceano Pacífico (</a:t>
            </a:r>
            <a:r>
              <a:rPr lang="pt-BR" dirty="0" err="1"/>
              <a:t>Figs</a:t>
            </a:r>
            <a:r>
              <a:rPr lang="pt-BR" dirty="0"/>
              <a:t>. 10c e 10d), e mostra amplitudes maiores em comparação </a:t>
            </a:r>
            <a:r>
              <a:rPr lang="pt-BR" dirty="0" smtClean="0"/>
              <a:t>a </a:t>
            </a:r>
            <a:r>
              <a:rPr lang="pt-BR" dirty="0" err="1" smtClean="0"/>
              <a:t>forçante</a:t>
            </a:r>
            <a:r>
              <a:rPr lang="pt-BR" dirty="0" smtClean="0"/>
              <a:t> subtropical;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POST-BL1: </a:t>
            </a:r>
            <a:r>
              <a:rPr lang="pt-BR" dirty="0"/>
              <a:t>atividade máxima das ondas na região </a:t>
            </a:r>
            <a:r>
              <a:rPr lang="pt-BR" dirty="0" smtClean="0"/>
              <a:t>subtropical, mais fraca que a e b. 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52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2000" y="253275"/>
            <a:ext cx="11259424" cy="6980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Casos </a:t>
            </a:r>
            <a:r>
              <a:rPr lang="pt-BR" sz="3200" dirty="0"/>
              <a:t>PRE-BL2, BL2 e POST-BL2: forçamento </a:t>
            </a:r>
            <a:r>
              <a:rPr lang="pt-BR" sz="3200" dirty="0" smtClean="0"/>
              <a:t>tropical em 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75°E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10°N</a:t>
            </a:r>
            <a:endParaRPr lang="pt-BR" sz="3200" dirty="0"/>
          </a:p>
          <a:p>
            <a:endParaRPr lang="pt-BR" sz="3200" dirty="0"/>
          </a:p>
          <a:p>
            <a:endParaRPr lang="pt-BR" sz="3200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63" y="1502146"/>
            <a:ext cx="6815961" cy="5355854"/>
          </a:xfrm>
        </p:spPr>
      </p:pic>
      <p:sp>
        <p:nvSpPr>
          <p:cNvPr id="2" name="CaixaDeTexto 1"/>
          <p:cNvSpPr txBox="1"/>
          <p:nvPr/>
        </p:nvSpPr>
        <p:spPr>
          <a:xfrm>
            <a:off x="638175" y="1779416"/>
            <a:ext cx="44576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PRE-BL2: intensa </a:t>
            </a:r>
            <a:r>
              <a:rPr lang="pt-BR" dirty="0"/>
              <a:t>atividade das </a:t>
            </a:r>
            <a:r>
              <a:rPr lang="pt-BR" dirty="0" smtClean="0"/>
              <a:t>ondas na </a:t>
            </a:r>
            <a:r>
              <a:rPr lang="pt-BR" dirty="0"/>
              <a:t>região subtropical do oeste da Austrália até a região do Atlântico </a:t>
            </a:r>
            <a:r>
              <a:rPr lang="pt-BR" dirty="0" smtClean="0"/>
              <a:t>Sul;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F</a:t>
            </a:r>
            <a:r>
              <a:rPr lang="pt-BR" dirty="0" smtClean="0"/>
              <a:t>luxo </a:t>
            </a:r>
            <a:r>
              <a:rPr lang="pt-BR" dirty="0"/>
              <a:t>de atividade das </a:t>
            </a:r>
            <a:r>
              <a:rPr lang="pt-BR" dirty="0" smtClean="0"/>
              <a:t>ondas mostra </a:t>
            </a:r>
            <a:r>
              <a:rPr lang="pt-BR" dirty="0"/>
              <a:t>um valor máximo em que o bloqueio se desenvolveria no período </a:t>
            </a:r>
            <a:r>
              <a:rPr lang="pt-BR" dirty="0" smtClean="0"/>
              <a:t>subsequente;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BL2: intensificação </a:t>
            </a:r>
            <a:r>
              <a:rPr lang="pt-BR" dirty="0"/>
              <a:t>da atividade das ondas em altas </a:t>
            </a:r>
            <a:r>
              <a:rPr lang="pt-BR" dirty="0" smtClean="0"/>
              <a:t>latitudes;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solução obtida para o caso </a:t>
            </a:r>
            <a:r>
              <a:rPr lang="pt-BR" dirty="0" smtClean="0"/>
              <a:t>POSTBL2 </a:t>
            </a:r>
            <a:r>
              <a:rPr lang="pt-BR" dirty="0"/>
              <a:t>mostra um padrão de propagação semelhante ao encontrado com o forçamento </a:t>
            </a:r>
            <a:r>
              <a:rPr lang="pt-BR" dirty="0" smtClean="0"/>
              <a:t>subtropical.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4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5826" y="1409700"/>
            <a:ext cx="11134724" cy="523875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distribuição KS enfatizou a importância dos fluxos de jato como guias de ondas </a:t>
            </a:r>
            <a:r>
              <a:rPr lang="pt-BR" dirty="0" smtClean="0"/>
              <a:t>eficientes e os </a:t>
            </a:r>
            <a:r>
              <a:rPr lang="pt-BR" dirty="0"/>
              <a:t>resultados numéricos foram consistentes com os principais recursos representados </a:t>
            </a:r>
            <a:r>
              <a:rPr lang="pt-BR" dirty="0" smtClean="0"/>
              <a:t>pela distribuição KS; </a:t>
            </a:r>
          </a:p>
          <a:p>
            <a:r>
              <a:rPr lang="pt-BR" dirty="0"/>
              <a:t>As principais características destacadas pelos resultados numéricos da atividade das ondas de </a:t>
            </a:r>
            <a:r>
              <a:rPr lang="pt-BR" dirty="0" err="1"/>
              <a:t>Rossby</a:t>
            </a:r>
            <a:r>
              <a:rPr lang="pt-BR" dirty="0"/>
              <a:t> durante o ciclo de vida dos </a:t>
            </a:r>
            <a:r>
              <a:rPr lang="pt-BR" dirty="0" smtClean="0"/>
              <a:t>bloqueios </a:t>
            </a:r>
            <a:r>
              <a:rPr lang="pt-BR" dirty="0"/>
              <a:t>podem ser resumidas da seguinte forma</a:t>
            </a:r>
            <a:r>
              <a:rPr lang="pt-BR" dirty="0" smtClean="0"/>
              <a:t>:</a:t>
            </a:r>
            <a:endParaRPr lang="pt-BR" dirty="0"/>
          </a:p>
          <a:p>
            <a:pPr lvl="2" algn="just"/>
            <a:r>
              <a:rPr lang="pt-BR" b="1" i="1" dirty="0"/>
              <a:t>A</a:t>
            </a:r>
            <a:r>
              <a:rPr lang="pt-BR" b="1" i="1" dirty="0" smtClean="0"/>
              <a:t>s </a:t>
            </a:r>
            <a:r>
              <a:rPr lang="pt-BR" b="1" i="1" dirty="0"/>
              <a:t>ondas no </a:t>
            </a:r>
            <a:r>
              <a:rPr lang="pt-BR" b="1" i="1" dirty="0" smtClean="0"/>
              <a:t>PREBL </a:t>
            </a:r>
            <a:r>
              <a:rPr lang="pt-BR" b="1" i="1" dirty="0"/>
              <a:t>se desenvolvem e se propagam pelas latitudes subtropicais, e os </a:t>
            </a:r>
            <a:r>
              <a:rPr lang="pt-BR" b="1" i="1" dirty="0" smtClean="0"/>
              <a:t>bloqueios </a:t>
            </a:r>
            <a:r>
              <a:rPr lang="pt-BR" b="1" i="1" dirty="0"/>
              <a:t>se desenvolvem próximos </a:t>
            </a:r>
            <a:r>
              <a:rPr lang="pt-BR" b="1" i="1" dirty="0" smtClean="0"/>
              <a:t>aos </a:t>
            </a:r>
            <a:r>
              <a:rPr lang="pt-BR" b="1" i="1" dirty="0"/>
              <a:t>máximos do fluxo de onda, no próximo </a:t>
            </a:r>
            <a:r>
              <a:rPr lang="pt-BR" b="1" i="1" dirty="0" smtClean="0"/>
              <a:t>período</a:t>
            </a:r>
            <a:r>
              <a:rPr lang="pt-BR" b="1" i="1" dirty="0"/>
              <a:t>;</a:t>
            </a:r>
            <a:endParaRPr lang="pt-BR" b="1" i="1" dirty="0" smtClean="0"/>
          </a:p>
          <a:p>
            <a:pPr lvl="2" algn="just"/>
            <a:r>
              <a:rPr lang="pt-BR" b="1" i="1" dirty="0" smtClean="0"/>
              <a:t> </a:t>
            </a:r>
            <a:r>
              <a:rPr lang="pt-BR" b="1" i="1" dirty="0"/>
              <a:t>D</a:t>
            </a:r>
            <a:r>
              <a:rPr lang="pt-BR" b="1" i="1" dirty="0" smtClean="0"/>
              <a:t>urante o BL</a:t>
            </a:r>
            <a:r>
              <a:rPr lang="pt-BR" b="1" i="1" dirty="0"/>
              <a:t>, as propagações </a:t>
            </a:r>
            <a:r>
              <a:rPr lang="pt-BR" b="1" i="1" dirty="0" smtClean="0"/>
              <a:t>ocorrem em </a:t>
            </a:r>
            <a:r>
              <a:rPr lang="pt-BR" b="1" i="1" dirty="0"/>
              <a:t>altas </a:t>
            </a:r>
            <a:r>
              <a:rPr lang="pt-BR" b="1" i="1" dirty="0" smtClean="0"/>
              <a:t>latitudes (reforçadas </a:t>
            </a:r>
            <a:r>
              <a:rPr lang="pt-BR" b="1" i="1" dirty="0"/>
              <a:t>pelo </a:t>
            </a:r>
            <a:r>
              <a:rPr lang="pt-BR" b="1" i="1" dirty="0" err="1"/>
              <a:t>Ks</a:t>
            </a:r>
            <a:r>
              <a:rPr lang="pt-BR" b="1" i="1" dirty="0"/>
              <a:t>, durante este período</a:t>
            </a:r>
            <a:r>
              <a:rPr lang="pt-BR" b="1" i="1" dirty="0" smtClean="0"/>
              <a:t>);</a:t>
            </a:r>
            <a:endParaRPr lang="pt-BR" b="1" i="1" dirty="0" smtClean="0"/>
          </a:p>
          <a:p>
            <a:pPr lvl="2" algn="just"/>
            <a:r>
              <a:rPr lang="pt-BR" b="1" i="1" dirty="0" smtClean="0"/>
              <a:t>No POSTBL</a:t>
            </a:r>
            <a:r>
              <a:rPr lang="pt-BR" b="1" i="1" dirty="0"/>
              <a:t>, imediatamente após o bloqueio as ondas </a:t>
            </a:r>
            <a:r>
              <a:rPr lang="pt-BR" b="1" i="1" dirty="0" smtClean="0"/>
              <a:t>passam a ter propagação nos </a:t>
            </a:r>
            <a:r>
              <a:rPr lang="pt-BR" b="1" i="1" dirty="0" err="1" smtClean="0"/>
              <a:t>subtrópicos</a:t>
            </a:r>
            <a:r>
              <a:rPr lang="pt-BR" b="1" i="1" dirty="0" smtClean="0"/>
              <a:t> novamente;</a:t>
            </a:r>
          </a:p>
          <a:p>
            <a:pPr lvl="2" algn="just"/>
            <a:r>
              <a:rPr lang="pt-BR" b="1" i="1" dirty="0" smtClean="0"/>
              <a:t>A mudança </a:t>
            </a:r>
            <a:r>
              <a:rPr lang="pt-BR" b="1" i="1" dirty="0"/>
              <a:t>da </a:t>
            </a:r>
            <a:r>
              <a:rPr lang="pt-BR" b="1" i="1" dirty="0" err="1"/>
              <a:t>forçante</a:t>
            </a:r>
            <a:r>
              <a:rPr lang="pt-BR" b="1" i="1" dirty="0"/>
              <a:t> </a:t>
            </a:r>
            <a:r>
              <a:rPr lang="pt-BR" b="1" i="1" dirty="0" smtClean="0"/>
              <a:t>e sua posição não alterou </a:t>
            </a:r>
            <a:r>
              <a:rPr lang="pt-BR" b="1" i="1" dirty="0"/>
              <a:t>este padrão</a:t>
            </a:r>
            <a:r>
              <a:rPr lang="pt-BR" b="1" i="1" dirty="0" smtClean="0"/>
              <a:t>.</a:t>
            </a:r>
          </a:p>
          <a:p>
            <a:pPr marL="987552" lvl="2" indent="0" algn="just">
              <a:buNone/>
            </a:pPr>
            <a:endParaRPr lang="pt-BR" b="1" i="1" dirty="0"/>
          </a:p>
          <a:p>
            <a:pPr marL="285750" lvl="2" indent="-285750" algn="just"/>
            <a:r>
              <a:rPr lang="pt-BR" sz="2000" b="1" i="1" dirty="0" smtClean="0"/>
              <a:t> </a:t>
            </a:r>
            <a:r>
              <a:rPr lang="pt-BR" sz="2000" dirty="0"/>
              <a:t>S</a:t>
            </a:r>
            <a:r>
              <a:rPr lang="pt-BR" sz="2000" dirty="0" smtClean="0"/>
              <a:t>ugere-se </a:t>
            </a:r>
            <a:r>
              <a:rPr lang="pt-BR" sz="2000" dirty="0"/>
              <a:t>que um monitoramento constante das ondas de </a:t>
            </a:r>
            <a:r>
              <a:rPr lang="pt-BR" sz="2000" dirty="0" err="1"/>
              <a:t>Rossby</a:t>
            </a:r>
            <a:r>
              <a:rPr lang="pt-BR" sz="2000" dirty="0"/>
              <a:t> planetárias via fluxo de atividade das ondas </a:t>
            </a:r>
            <a:r>
              <a:rPr lang="pt-BR" sz="2000" dirty="0" smtClean="0"/>
              <a:t>pode </a:t>
            </a:r>
            <a:r>
              <a:rPr lang="pt-BR" sz="2000" dirty="0"/>
              <a:t>ser útil para melhorar a habilidade de prever o início do bloqueio </a:t>
            </a:r>
            <a:r>
              <a:rPr lang="pt-BR" sz="2000" dirty="0" smtClean="0"/>
              <a:t>no HS </a:t>
            </a:r>
            <a:r>
              <a:rPr lang="pt-BR" sz="2000" dirty="0"/>
              <a:t>durante o </a:t>
            </a:r>
            <a:r>
              <a:rPr lang="pt-BR" sz="2000" dirty="0" smtClean="0"/>
              <a:t>inverno.</a:t>
            </a:r>
            <a:endParaRPr lang="pt-BR" sz="2000" b="1" i="1" dirty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75258" y="368128"/>
            <a:ext cx="11355860" cy="797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Resumo e considerações finais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0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6300" y="395158"/>
            <a:ext cx="10220325" cy="923925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6300" y="1894702"/>
            <a:ext cx="11144250" cy="518005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dirty="0"/>
              <a:t>P</a:t>
            </a:r>
            <a:r>
              <a:rPr lang="pt-BR" dirty="0" smtClean="0"/>
              <a:t>adrões </a:t>
            </a:r>
            <a:r>
              <a:rPr lang="pt-BR" dirty="0"/>
              <a:t>de bloqueio são frequentemente responsáveis ​​por anomalias n</a:t>
            </a:r>
            <a:r>
              <a:rPr lang="pt-BR" dirty="0" smtClean="0"/>
              <a:t>os </a:t>
            </a:r>
            <a:r>
              <a:rPr lang="pt-BR" dirty="0"/>
              <a:t>parâmetros meteorológicos, como temperatura e precipitação, em áreas abrangentes e com duração de </a:t>
            </a:r>
            <a:r>
              <a:rPr lang="pt-BR" dirty="0" smtClean="0"/>
              <a:t>dias </a:t>
            </a:r>
            <a:r>
              <a:rPr lang="pt-BR" dirty="0"/>
              <a:t>a </a:t>
            </a:r>
            <a:r>
              <a:rPr lang="pt-BR" dirty="0" smtClean="0"/>
              <a:t>semanas;</a:t>
            </a:r>
          </a:p>
          <a:p>
            <a:pPr algn="just">
              <a:lnSpc>
                <a:spcPct val="100000"/>
              </a:lnSpc>
            </a:pPr>
            <a:endParaRPr lang="pt-BR" dirty="0" smtClean="0"/>
          </a:p>
          <a:p>
            <a:pPr algn="just">
              <a:lnSpc>
                <a:spcPct val="100000"/>
              </a:lnSpc>
            </a:pPr>
            <a:r>
              <a:rPr lang="pt-BR" b="1" dirty="0"/>
              <a:t>D</a:t>
            </a:r>
            <a:r>
              <a:rPr lang="pt-BR" b="1" dirty="0" smtClean="0"/>
              <a:t>ificuldade </a:t>
            </a:r>
            <a:r>
              <a:rPr lang="pt-BR" b="1" dirty="0"/>
              <a:t>em prever o início do bloqueio </a:t>
            </a:r>
            <a:r>
              <a:rPr lang="pt-BR" b="1" dirty="0" smtClean="0"/>
              <a:t>no ambiente operacional</a:t>
            </a:r>
            <a:r>
              <a:rPr lang="pt-BR" dirty="0" smtClean="0"/>
              <a:t>: necessidade </a:t>
            </a:r>
            <a:r>
              <a:rPr lang="pt-BR" dirty="0"/>
              <a:t>de melhorar </a:t>
            </a:r>
            <a:r>
              <a:rPr lang="pt-BR" dirty="0" smtClean="0"/>
              <a:t>o entendimento </a:t>
            </a:r>
            <a:r>
              <a:rPr lang="pt-BR" dirty="0"/>
              <a:t>sobre os mecanismos que influenciam seu ciclo de vida e</a:t>
            </a:r>
            <a:r>
              <a:rPr lang="pt-BR" dirty="0" smtClean="0"/>
              <a:t> </a:t>
            </a:r>
            <a:r>
              <a:rPr lang="pt-BR" dirty="0"/>
              <a:t>também sobre como a presença de tais sistemas afeta o fluxo atmosférico em diferentes escalas de movimento</a:t>
            </a:r>
            <a:r>
              <a:rPr lang="pt-BR" dirty="0" smtClean="0"/>
              <a:t>.</a:t>
            </a:r>
          </a:p>
          <a:p>
            <a:pPr algn="just">
              <a:lnSpc>
                <a:spcPct val="100000"/>
              </a:lnSpc>
            </a:pPr>
            <a:endParaRPr lang="pt-BR" dirty="0" smtClean="0"/>
          </a:p>
          <a:p>
            <a:pPr algn="just">
              <a:lnSpc>
                <a:spcPct val="100000"/>
              </a:lnSpc>
            </a:pPr>
            <a:r>
              <a:rPr lang="pt-BR" dirty="0"/>
              <a:t>G</a:t>
            </a:r>
            <a:r>
              <a:rPr lang="pt-BR" dirty="0" smtClean="0"/>
              <a:t>rande </a:t>
            </a:r>
            <a:r>
              <a:rPr lang="pt-BR" dirty="0"/>
              <a:t>número de investigações com foco na influência de mecanismos de </a:t>
            </a:r>
            <a:r>
              <a:rPr lang="pt-BR" b="1" dirty="0"/>
              <a:t>alta frequência </a:t>
            </a:r>
            <a:r>
              <a:rPr lang="pt-BR" dirty="0"/>
              <a:t>na formação, manutenção e deterioração de sistemas de </a:t>
            </a:r>
            <a:r>
              <a:rPr lang="pt-BR" dirty="0" smtClean="0"/>
              <a:t>bloqueio;</a:t>
            </a:r>
          </a:p>
          <a:p>
            <a:pPr algn="just">
              <a:lnSpc>
                <a:spcPct val="10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661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576" y="466725"/>
            <a:ext cx="11201400" cy="733425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576" y="1200150"/>
            <a:ext cx="11401424" cy="5562599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>
              <a:lnSpc>
                <a:spcPct val="100000"/>
              </a:lnSpc>
            </a:pPr>
            <a:r>
              <a:rPr lang="pt-BR" dirty="0"/>
              <a:t>Muitos estudos também apresentam evidências de que a dinâmica de </a:t>
            </a:r>
            <a:r>
              <a:rPr lang="pt-BR" b="1" dirty="0"/>
              <a:t>baixa frequência</a:t>
            </a:r>
            <a:r>
              <a:rPr lang="pt-BR" dirty="0"/>
              <a:t> é relevante para o desenvolvimento de bloqueios (Austin 1980; </a:t>
            </a:r>
            <a:r>
              <a:rPr lang="pt-BR" dirty="0" err="1"/>
              <a:t>Karoly</a:t>
            </a:r>
            <a:r>
              <a:rPr lang="pt-BR" dirty="0"/>
              <a:t> 1983b; </a:t>
            </a:r>
            <a:r>
              <a:rPr lang="pt-BR" dirty="0" err="1"/>
              <a:t>Lindzen</a:t>
            </a:r>
            <a:r>
              <a:rPr lang="pt-BR" dirty="0"/>
              <a:t> 1986; </a:t>
            </a:r>
            <a:r>
              <a:rPr lang="pt-BR" dirty="0" err="1"/>
              <a:t>Lejena's</a:t>
            </a:r>
            <a:r>
              <a:rPr lang="pt-BR" dirty="0"/>
              <a:t> e </a:t>
            </a:r>
            <a:r>
              <a:rPr lang="pt-BR" dirty="0" err="1"/>
              <a:t>Madden</a:t>
            </a:r>
            <a:r>
              <a:rPr lang="pt-BR" dirty="0"/>
              <a:t> 1992; </a:t>
            </a:r>
            <a:r>
              <a:rPr lang="pt-BR" dirty="0" err="1"/>
              <a:t>Naoe</a:t>
            </a:r>
            <a:r>
              <a:rPr lang="pt-BR" dirty="0"/>
              <a:t> et al. 1997);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Alguns </a:t>
            </a:r>
            <a:r>
              <a:rPr lang="pt-BR" dirty="0"/>
              <a:t>estudos recentes exploraram fluxos bloqueados também na zona do </a:t>
            </a:r>
            <a:r>
              <a:rPr lang="pt-BR" b="1" dirty="0"/>
              <a:t>Pacífico Sul</a:t>
            </a:r>
            <a:r>
              <a:rPr lang="pt-BR" dirty="0"/>
              <a:t> (Sinclair 1996; </a:t>
            </a:r>
            <a:r>
              <a:rPr lang="pt-BR" dirty="0" err="1"/>
              <a:t>Renwick</a:t>
            </a:r>
            <a:r>
              <a:rPr lang="pt-BR" dirty="0"/>
              <a:t> 1998; Marques e Rao 1999; </a:t>
            </a:r>
            <a:r>
              <a:rPr lang="pt-BR" dirty="0" err="1"/>
              <a:t>Renwick</a:t>
            </a:r>
            <a:r>
              <a:rPr lang="pt-BR" dirty="0"/>
              <a:t> e </a:t>
            </a:r>
            <a:r>
              <a:rPr lang="pt-BR" dirty="0" err="1"/>
              <a:t>Revell</a:t>
            </a:r>
            <a:r>
              <a:rPr lang="pt-BR" dirty="0"/>
              <a:t> </a:t>
            </a:r>
            <a:r>
              <a:rPr lang="pt-BR" dirty="0" smtClean="0"/>
              <a:t>1999): </a:t>
            </a:r>
            <a:r>
              <a:rPr lang="pt-BR" dirty="0" err="1" smtClean="0"/>
              <a:t>Renwick</a:t>
            </a:r>
            <a:r>
              <a:rPr lang="pt-BR" dirty="0" smtClean="0"/>
              <a:t> </a:t>
            </a:r>
            <a:r>
              <a:rPr lang="pt-BR" dirty="0"/>
              <a:t>(1998) mostrou uma relação consistente entre o ciclo </a:t>
            </a:r>
            <a:r>
              <a:rPr lang="pt-BR" dirty="0" smtClean="0"/>
              <a:t>do </a:t>
            </a:r>
            <a:r>
              <a:rPr lang="pt-BR" b="1" dirty="0"/>
              <a:t>El </a:t>
            </a:r>
            <a:r>
              <a:rPr lang="pt-BR" b="1" dirty="0" err="1"/>
              <a:t>Niño</a:t>
            </a:r>
            <a:r>
              <a:rPr lang="pt-BR" b="1" dirty="0"/>
              <a:t> </a:t>
            </a:r>
            <a:r>
              <a:rPr lang="pt-BR" b="1" dirty="0" smtClean="0"/>
              <a:t>- Oscilação Sul</a:t>
            </a:r>
            <a:r>
              <a:rPr lang="pt-BR" dirty="0" smtClean="0"/>
              <a:t> </a:t>
            </a:r>
            <a:r>
              <a:rPr lang="pt-BR" dirty="0"/>
              <a:t>e a </a:t>
            </a:r>
            <a:r>
              <a:rPr lang="pt-BR" b="1" dirty="0"/>
              <a:t>frequência </a:t>
            </a:r>
            <a:r>
              <a:rPr lang="pt-BR" dirty="0"/>
              <a:t>de </a:t>
            </a:r>
            <a:r>
              <a:rPr lang="pt-BR" dirty="0" smtClean="0"/>
              <a:t>bloqueios </a:t>
            </a:r>
            <a:r>
              <a:rPr lang="pt-BR" dirty="0"/>
              <a:t>no sudeste do </a:t>
            </a:r>
            <a:r>
              <a:rPr lang="pt-BR" dirty="0" smtClean="0"/>
              <a:t>Pacífico;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err="1" smtClean="0"/>
              <a:t>Renwick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err="1"/>
              <a:t>Revell</a:t>
            </a:r>
            <a:r>
              <a:rPr lang="pt-BR" dirty="0"/>
              <a:t> (1999), observaram os desenvolvimentos dos bloqueios associados as propagações de ondas de </a:t>
            </a:r>
            <a:r>
              <a:rPr lang="pt-BR" dirty="0" err="1"/>
              <a:t>Rossby</a:t>
            </a:r>
            <a:r>
              <a:rPr lang="pt-BR" dirty="0"/>
              <a:t> planetárias, forçadas pelas </a:t>
            </a:r>
            <a:r>
              <a:rPr lang="pt-BR" b="1" dirty="0"/>
              <a:t>fontes tropicais de calor</a:t>
            </a:r>
            <a:r>
              <a:rPr lang="pt-BR" dirty="0"/>
              <a:t>, onde foi mostrado que os bloqueios podem ser entendidos em partes a partir da teoria linear de ondas de </a:t>
            </a:r>
            <a:r>
              <a:rPr lang="pt-BR" dirty="0" err="1" smtClean="0"/>
              <a:t>Rossby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9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3925" y="657225"/>
            <a:ext cx="9601200" cy="1485900"/>
          </a:xfrm>
        </p:spPr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0100" y="2371724"/>
            <a:ext cx="11258550" cy="3495675"/>
          </a:xfrm>
        </p:spPr>
        <p:txBody>
          <a:bodyPr/>
          <a:lstStyle/>
          <a:p>
            <a:pPr algn="just"/>
            <a:r>
              <a:rPr lang="pt-BR" dirty="0"/>
              <a:t>I</a:t>
            </a:r>
            <a:r>
              <a:rPr lang="pt-BR" dirty="0" smtClean="0"/>
              <a:t>dentificar </a:t>
            </a:r>
            <a:r>
              <a:rPr lang="pt-BR" dirty="0"/>
              <a:t>padrões de propagação que caracterizem modificações no comportamento da dispersão das ondas de </a:t>
            </a:r>
            <a:r>
              <a:rPr lang="pt-BR" dirty="0" err="1"/>
              <a:t>Rossby</a:t>
            </a:r>
            <a:r>
              <a:rPr lang="pt-BR" dirty="0"/>
              <a:t> durante a evolução dos sistemas de bloqueio </a:t>
            </a:r>
            <a:r>
              <a:rPr lang="pt-BR" dirty="0" smtClean="0"/>
              <a:t>no HS.</a:t>
            </a:r>
          </a:p>
          <a:p>
            <a:pPr algn="just"/>
            <a:endParaRPr lang="pt-BR" dirty="0" smtClean="0"/>
          </a:p>
          <a:p>
            <a:pPr lvl="2" algn="just"/>
            <a:r>
              <a:rPr lang="pt-BR" dirty="0"/>
              <a:t>A</a:t>
            </a:r>
            <a:r>
              <a:rPr lang="pt-BR" dirty="0" smtClean="0"/>
              <a:t>nálise </a:t>
            </a:r>
            <a:r>
              <a:rPr lang="pt-BR" dirty="0"/>
              <a:t>numérica da propagação dos modos </a:t>
            </a:r>
            <a:r>
              <a:rPr lang="pt-BR" dirty="0" smtClean="0"/>
              <a:t>externos de ondas de </a:t>
            </a:r>
            <a:r>
              <a:rPr lang="pt-BR" dirty="0" err="1" smtClean="0"/>
              <a:t>Rossby</a:t>
            </a:r>
            <a:r>
              <a:rPr lang="pt-BR" dirty="0" smtClean="0"/>
              <a:t> nos </a:t>
            </a:r>
            <a:r>
              <a:rPr lang="pt-BR" dirty="0"/>
              <a:t>fluxos de inverno </a:t>
            </a:r>
            <a:r>
              <a:rPr lang="pt-BR" dirty="0" smtClean="0"/>
              <a:t>do HS </a:t>
            </a:r>
            <a:r>
              <a:rPr lang="pt-BR" dirty="0"/>
              <a:t>durante os períodos de atividade de bloqueio e nas semanas </a:t>
            </a:r>
            <a:r>
              <a:rPr lang="pt-BR" dirty="0" smtClean="0"/>
              <a:t>adjacentes </a:t>
            </a:r>
            <a:r>
              <a:rPr lang="pt-BR" dirty="0"/>
              <a:t>(especificamente sobre o Oceano Pacífico)</a:t>
            </a:r>
            <a:endParaRPr lang="pt-BR" dirty="0" smtClean="0"/>
          </a:p>
          <a:p>
            <a:pPr lvl="2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7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525" y="190500"/>
            <a:ext cx="9601200" cy="809625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00" y="1000125"/>
            <a:ext cx="9358600" cy="3485272"/>
          </a:xfrm>
        </p:spPr>
      </p:pic>
      <p:sp>
        <p:nvSpPr>
          <p:cNvPr id="7" name="CaixaDeTexto 6"/>
          <p:cNvSpPr txBox="1"/>
          <p:nvPr/>
        </p:nvSpPr>
        <p:spPr>
          <a:xfrm>
            <a:off x="1028700" y="4829175"/>
            <a:ext cx="10248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do NCEP/NCAR;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 objetivo usado para identificar os fluxos bloqueados e determinar as datas de início e dissipação dos sistemas de bloqueio foi o índice proposto originalmente por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Lejenaë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Økland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(1983) e modificado por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Tibaldi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Molteni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(1990) (adaptado para Latitudes no HS de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Tibaldi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1994), definido por gradientes de alturas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geopotenciais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7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150" y="209550"/>
            <a:ext cx="9601200" cy="866775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1" y="0"/>
            <a:ext cx="790575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704850" y="1859339"/>
            <a:ext cx="2000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Estados básicos para o modelo: As </a:t>
            </a:r>
            <a:r>
              <a:rPr lang="pt-BR" dirty="0"/>
              <a:t>Figuras 2 e 3 mostram as velocidades médias do vento de 250 </a:t>
            </a:r>
            <a:r>
              <a:rPr lang="pt-BR" dirty="0" err="1"/>
              <a:t>hPa</a:t>
            </a:r>
            <a:r>
              <a:rPr lang="pt-BR" dirty="0"/>
              <a:t> e campos de altura </a:t>
            </a:r>
            <a:r>
              <a:rPr lang="pt-BR" dirty="0" err="1"/>
              <a:t>geopotencial</a:t>
            </a:r>
            <a:r>
              <a:rPr lang="pt-BR" dirty="0"/>
              <a:t> de 500 </a:t>
            </a:r>
            <a:r>
              <a:rPr lang="pt-BR" dirty="0" err="1"/>
              <a:t>hPa</a:t>
            </a:r>
            <a:r>
              <a:rPr lang="pt-BR" dirty="0"/>
              <a:t> sobre o </a:t>
            </a:r>
            <a:r>
              <a:rPr lang="pt-BR" dirty="0" smtClean="0"/>
              <a:t>Pacífico Sul </a:t>
            </a:r>
            <a:r>
              <a:rPr lang="pt-BR" dirty="0"/>
              <a:t>nos períodos definidos </a:t>
            </a:r>
            <a:r>
              <a:rPr lang="pt-BR" dirty="0" smtClean="0"/>
              <a:t>anteriormente.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73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150" y="342900"/>
            <a:ext cx="9601200" cy="838200"/>
          </a:xfrm>
        </p:spPr>
        <p:txBody>
          <a:bodyPr/>
          <a:lstStyle/>
          <a:p>
            <a:r>
              <a:rPr lang="pt-BR" dirty="0" smtClean="0"/>
              <a:t>Descrição do modelo e </a:t>
            </a:r>
            <a:r>
              <a:rPr lang="pt-BR" dirty="0" err="1" smtClean="0"/>
              <a:t>forçantes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9150" y="1562100"/>
            <a:ext cx="11134725" cy="52959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modelo barotrópico utilizado neste estudo </a:t>
            </a:r>
            <a:r>
              <a:rPr lang="pt-BR" dirty="0" smtClean="0"/>
              <a:t>é baseado </a:t>
            </a:r>
            <a:r>
              <a:rPr lang="pt-BR" dirty="0"/>
              <a:t>na equação de vorticidade barotrópica </a:t>
            </a:r>
            <a:r>
              <a:rPr lang="pt-BR" dirty="0" smtClean="0"/>
              <a:t>amortecida;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No primeiro conjunto de experimentos, a </a:t>
            </a:r>
            <a:r>
              <a:rPr lang="pt-BR" dirty="0" err="1" smtClean="0"/>
              <a:t>forçante</a:t>
            </a:r>
            <a:r>
              <a:rPr lang="pt-BR" dirty="0" smtClean="0"/>
              <a:t> é representada de forma circular com 15° de raio, posicionado entre 20°S e 40°E (subtropical) </a:t>
            </a:r>
            <a:r>
              <a:rPr lang="pt-BR" dirty="0"/>
              <a:t>e é interpretado puramente como um criador de </a:t>
            </a:r>
            <a:r>
              <a:rPr lang="pt-BR" dirty="0" smtClean="0"/>
              <a:t>ondas;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No </a:t>
            </a:r>
            <a:r>
              <a:rPr lang="pt-BR" dirty="0" smtClean="0"/>
              <a:t>segundo </a:t>
            </a:r>
            <a:r>
              <a:rPr lang="pt-BR" dirty="0"/>
              <a:t>conjunto de experiências, </a:t>
            </a:r>
            <a:r>
              <a:rPr lang="pt-BR" dirty="0" smtClean="0"/>
              <a:t>a </a:t>
            </a:r>
            <a:r>
              <a:rPr lang="pt-BR" dirty="0" err="1" smtClean="0"/>
              <a:t>forçante</a:t>
            </a:r>
            <a:r>
              <a:rPr lang="pt-BR" dirty="0" smtClean="0"/>
              <a:t> representa </a:t>
            </a:r>
            <a:r>
              <a:rPr lang="pt-BR" dirty="0"/>
              <a:t>o efeito da convecção tropical nos níveis superiores da troposfera </a:t>
            </a:r>
            <a:r>
              <a:rPr lang="pt-BR" dirty="0" smtClean="0"/>
              <a:t>(divergência </a:t>
            </a:r>
            <a:r>
              <a:rPr lang="pt-BR" dirty="0"/>
              <a:t>no nível superior). Para este caso, anomalias da radiação de </a:t>
            </a:r>
            <a:r>
              <a:rPr lang="pt-BR" dirty="0" smtClean="0"/>
              <a:t>onda longa emergente </a:t>
            </a:r>
            <a:r>
              <a:rPr lang="pt-BR" dirty="0"/>
              <a:t>(OLR) são usadas como indicadores da atividade convectiva nos </a:t>
            </a:r>
            <a:r>
              <a:rPr lang="pt-BR" dirty="0" smtClean="0"/>
              <a:t>trópicos;</a:t>
            </a:r>
          </a:p>
        </p:txBody>
      </p:sp>
    </p:spTree>
    <p:extLst>
      <p:ext uri="{BB962C8B-B14F-4D97-AF65-F5344CB8AC3E}">
        <p14:creationId xmlns:p14="http://schemas.microsoft.com/office/powerpoint/2010/main" val="26049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4" y="1181100"/>
            <a:ext cx="5671227" cy="3752850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9150" y="342900"/>
            <a:ext cx="9601200" cy="838200"/>
          </a:xfrm>
        </p:spPr>
        <p:txBody>
          <a:bodyPr/>
          <a:lstStyle/>
          <a:p>
            <a:r>
              <a:rPr lang="pt-BR" dirty="0" smtClean="0"/>
              <a:t>Descrição do modelo e </a:t>
            </a:r>
            <a:r>
              <a:rPr lang="pt-BR" dirty="0" err="1" smtClean="0"/>
              <a:t>forçantes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90" y="1181100"/>
            <a:ext cx="5831210" cy="37528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24894" y="5380672"/>
            <a:ext cx="11467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Anomalias (em relação á </a:t>
            </a:r>
            <a:r>
              <a:rPr lang="pt-BR" dirty="0"/>
              <a:t>climatologia de julho e agosto para o período </a:t>
            </a:r>
            <a:r>
              <a:rPr lang="pt-BR" dirty="0" smtClean="0"/>
              <a:t>de 1979-1994) negativas de OLR: </a:t>
            </a:r>
            <a:r>
              <a:rPr lang="pt-BR" dirty="0"/>
              <a:t>(a) e (b) referem-se ao período de 28 de junho a 17 de julho de 1995, e (c) e (d) ao período de 14 de agosto a 2 de setembro de 1995. ( a) e (c) indicam as anomalias correspondentes para todo o cinturão tropical. (b) [(d)] mostra o padrão de convecção escolhido para representar a </a:t>
            </a:r>
            <a:r>
              <a:rPr lang="pt-BR" dirty="0" err="1"/>
              <a:t>forçante</a:t>
            </a:r>
            <a:r>
              <a:rPr lang="pt-BR" dirty="0"/>
              <a:t> tropical </a:t>
            </a:r>
            <a:r>
              <a:rPr lang="pt-BR" dirty="0" smtClean="0"/>
              <a:t>em todas as </a:t>
            </a:r>
            <a:r>
              <a:rPr lang="pt-BR" dirty="0"/>
              <a:t>situações </a:t>
            </a:r>
            <a:r>
              <a:rPr lang="pt-BR" dirty="0" smtClean="0"/>
              <a:t>BL1 (BL2).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2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874" y="476250"/>
            <a:ext cx="7324725" cy="933450"/>
          </a:xfrm>
        </p:spPr>
        <p:txBody>
          <a:bodyPr/>
          <a:lstStyle/>
          <a:p>
            <a:r>
              <a:rPr lang="pt-BR" dirty="0" smtClean="0"/>
              <a:t>Filtro de </a:t>
            </a:r>
            <a:r>
              <a:rPr lang="pt-BR" dirty="0" err="1" smtClean="0"/>
              <a:t>Hoskins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4874" y="1857375"/>
            <a:ext cx="11115676" cy="4591050"/>
          </a:xfrm>
        </p:spPr>
        <p:txBody>
          <a:bodyPr/>
          <a:lstStyle/>
          <a:p>
            <a:pPr algn="just"/>
            <a:r>
              <a:rPr lang="pt-BR" dirty="0"/>
              <a:t>C</a:t>
            </a:r>
            <a:r>
              <a:rPr lang="pt-BR" dirty="0" smtClean="0"/>
              <a:t>omo </a:t>
            </a:r>
            <a:r>
              <a:rPr lang="pt-BR" dirty="0"/>
              <a:t>a duração de um padrão de bloqueio típico na SH é consideravelmente curta (5 a 10 dias; </a:t>
            </a:r>
            <a:r>
              <a:rPr lang="pt-BR" dirty="0" err="1"/>
              <a:t>Trenberth</a:t>
            </a:r>
            <a:r>
              <a:rPr lang="pt-BR" dirty="0"/>
              <a:t> e </a:t>
            </a:r>
            <a:r>
              <a:rPr lang="pt-BR" dirty="0" err="1"/>
              <a:t>Mo</a:t>
            </a:r>
            <a:r>
              <a:rPr lang="pt-BR" dirty="0"/>
              <a:t> 1985; </a:t>
            </a:r>
            <a:r>
              <a:rPr lang="pt-BR" dirty="0" err="1"/>
              <a:t>Tibaldi</a:t>
            </a:r>
            <a:r>
              <a:rPr lang="pt-BR" dirty="0"/>
              <a:t> et al. 1994), usamos estados básicos correspondentes a períodos de tempo muito curtos (6 e 7 dias) . Nesse caso, os processos de alta frequência no fluxo de estado básico não são eliminados adequadamente apenas pela média do tempo.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resolver esse problema, uma função de suavização foi aplicada aos componentes zonais e meridionais do </a:t>
            </a:r>
            <a:r>
              <a:rPr lang="pt-BR" dirty="0" smtClean="0"/>
              <a:t>estado </a:t>
            </a:r>
            <a:r>
              <a:rPr lang="pt-BR" dirty="0"/>
              <a:t>básico, a fim de amortecer os processos de alta frequência após aplicar o tempo médio e truncar a expansão espectral no número de onda 21. Isso foi realizado com o uso do filtro espectral </a:t>
            </a:r>
            <a:r>
              <a:rPr lang="pt-BR" dirty="0" smtClean="0"/>
              <a:t>de </a:t>
            </a:r>
            <a:r>
              <a:rPr lang="pt-BR" dirty="0" err="1" smtClean="0"/>
              <a:t>Hoskins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err="1"/>
              <a:t>Hoskins</a:t>
            </a:r>
            <a:r>
              <a:rPr lang="pt-BR" dirty="0"/>
              <a:t> 1980; </a:t>
            </a:r>
            <a:r>
              <a:rPr lang="pt-BR" dirty="0" err="1"/>
              <a:t>Sardeshmukh</a:t>
            </a:r>
            <a:r>
              <a:rPr lang="pt-BR" dirty="0"/>
              <a:t> e </a:t>
            </a:r>
            <a:r>
              <a:rPr lang="pt-BR" dirty="0" err="1"/>
              <a:t>Hoskins</a:t>
            </a:r>
            <a:r>
              <a:rPr lang="pt-BR" dirty="0"/>
              <a:t> 1984).</a:t>
            </a:r>
          </a:p>
        </p:txBody>
      </p:sp>
    </p:spTree>
    <p:extLst>
      <p:ext uri="{BB962C8B-B14F-4D97-AF65-F5344CB8AC3E}">
        <p14:creationId xmlns:p14="http://schemas.microsoft.com/office/powerpoint/2010/main" val="21193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1145</TotalTime>
  <Words>1714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Times New Roman</vt:lpstr>
      <vt:lpstr>Wingdings</vt:lpstr>
      <vt:lpstr>Crop</vt:lpstr>
      <vt:lpstr>Apresentação do PowerPoint</vt:lpstr>
      <vt:lpstr>Introdução</vt:lpstr>
      <vt:lpstr>Introdução</vt:lpstr>
      <vt:lpstr>Objetivo</vt:lpstr>
      <vt:lpstr>Metodologia</vt:lpstr>
      <vt:lpstr>Metodologia</vt:lpstr>
      <vt:lpstr>Descrição do modelo e forçantes</vt:lpstr>
      <vt:lpstr>Descrição do modelo e forçantes</vt:lpstr>
      <vt:lpstr>Filtro de Hoskins</vt:lpstr>
      <vt:lpstr>Número de onda estacionário e fluxo de atividade de ondas</vt:lpstr>
      <vt:lpstr>Apresentação do PowerPoint</vt:lpstr>
      <vt:lpstr>Resultados Configuração espacial de KS</vt:lpstr>
      <vt:lpstr>Resultados Configuração espacial de KS</vt:lpstr>
      <vt:lpstr>Resultados do modelo barotrópico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pelissaroelen@outlook.com</dc:creator>
  <cp:lastModifiedBy>Elen</cp:lastModifiedBy>
  <cp:revision>54</cp:revision>
  <dcterms:created xsi:type="dcterms:W3CDTF">2019-09-22T12:17:17Z</dcterms:created>
  <dcterms:modified xsi:type="dcterms:W3CDTF">2019-09-24T10:24:20Z</dcterms:modified>
</cp:coreProperties>
</file>