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98" r:id="rId4"/>
    <p:sldId id="299" r:id="rId5"/>
    <p:sldId id="300" r:id="rId6"/>
    <p:sldId id="301" r:id="rId7"/>
    <p:sldId id="302" r:id="rId8"/>
    <p:sldId id="304" r:id="rId9"/>
    <p:sldId id="305" r:id="rId10"/>
    <p:sldId id="306" r:id="rId11"/>
    <p:sldId id="307" r:id="rId12"/>
    <p:sldId id="308" r:id="rId13"/>
    <p:sldId id="310" r:id="rId14"/>
    <p:sldId id="309" r:id="rId15"/>
    <p:sldId id="311" r:id="rId16"/>
    <p:sldId id="312" r:id="rId17"/>
    <p:sldId id="314" r:id="rId18"/>
    <p:sldId id="315" r:id="rId19"/>
    <p:sldId id="318" r:id="rId20"/>
    <p:sldId id="317" r:id="rId21"/>
    <p:sldId id="319" r:id="rId22"/>
    <p:sldId id="322" r:id="rId23"/>
    <p:sldId id="323" r:id="rId24"/>
    <p:sldId id="321" r:id="rId25"/>
    <p:sldId id="275" r:id="rId26"/>
    <p:sldId id="2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869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5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37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90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3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5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90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45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394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28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5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158" y="2487836"/>
            <a:ext cx="8333845" cy="1646302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and Southern Hemisphere Seasonal Variability of Blocking Frequency and Predictability</a:t>
            </a:r>
            <a:endParaRPr lang="pt-B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3611" y="464141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TIBALDI, S.; TOSI, E.; NAVARRA, A.; PEDULLI, L. (1994)</a:t>
            </a:r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83586" y="347729"/>
            <a:ext cx="719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v. 122, p. 1971-2003, 1994.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507067" y="62455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Camila Sapucci</a:t>
            </a: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914" y="394154"/>
            <a:ext cx="11771086" cy="1325563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Previsões de curto e médio prazo dos bloqueios no HN</a:t>
            </a:r>
            <a: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3540" t="24232" r="54459" b="35604"/>
          <a:stretch/>
        </p:blipFill>
        <p:spPr>
          <a:xfrm>
            <a:off x="16241" y="1719717"/>
            <a:ext cx="3041752" cy="31220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2024" t="24232" r="26503" b="35604"/>
          <a:stretch/>
        </p:blipFill>
        <p:spPr>
          <a:xfrm>
            <a:off x="3057993" y="1719717"/>
            <a:ext cx="2968052" cy="3121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52228" t="38166" r="25882" b="22285"/>
          <a:stretch/>
        </p:blipFill>
        <p:spPr>
          <a:xfrm>
            <a:off x="9067797" y="1719717"/>
            <a:ext cx="3072684" cy="3121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4772" t="38166" r="53763" b="22285"/>
          <a:stretch/>
        </p:blipFill>
        <p:spPr>
          <a:xfrm>
            <a:off x="6054774" y="1719717"/>
            <a:ext cx="3013023" cy="31212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 rot="20578781">
            <a:off x="404762" y="1926142"/>
            <a:ext cx="1842601" cy="662495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rot="978308">
            <a:off x="7295652" y="2235455"/>
            <a:ext cx="1412711" cy="654659"/>
          </a:xfrm>
          <a:prstGeom prst="ellipse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9952" y="5171508"/>
            <a:ext cx="1196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Erros sistemáticos do modelo para o dia 10 da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(média modelo – média observada).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17600" y="1277272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50203" y="1313829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162805" y="1277272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40034" y="1301643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verão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347" t="34682" r="26689" b="28432"/>
          <a:stretch/>
        </p:blipFill>
        <p:spPr>
          <a:xfrm>
            <a:off x="109366" y="449699"/>
            <a:ext cx="6246941" cy="2645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462" t="36526" r="26574" b="27613"/>
          <a:stretch/>
        </p:blipFill>
        <p:spPr>
          <a:xfrm>
            <a:off x="124821" y="3095463"/>
            <a:ext cx="6246000" cy="25718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8380" t="21567" r="25538" b="42982"/>
          <a:stretch/>
        </p:blipFill>
        <p:spPr>
          <a:xfrm>
            <a:off x="6385572" y="478727"/>
            <a:ext cx="5806428" cy="25877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8379" t="38986" r="25998" b="25769"/>
          <a:stretch/>
        </p:blipFill>
        <p:spPr>
          <a:xfrm>
            <a:off x="6370821" y="3124492"/>
            <a:ext cx="5821179" cy="257188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64456" y="5897222"/>
            <a:ext cx="1161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Frequência (em %) de dias com bloqueio no HN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para as previsões de 3 e 10 dias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função da longitude por estação do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231" t="23561" r="52008" b="35169"/>
          <a:stretch/>
        </p:blipFill>
        <p:spPr>
          <a:xfrm>
            <a:off x="163283" y="188688"/>
            <a:ext cx="3091543" cy="301897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51115" t="35863" r="26909" b="24058"/>
          <a:stretch/>
        </p:blipFill>
        <p:spPr>
          <a:xfrm>
            <a:off x="9122226" y="246746"/>
            <a:ext cx="2859317" cy="29318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51283" t="23561" r="26685" b="35169"/>
          <a:stretch/>
        </p:blipFill>
        <p:spPr>
          <a:xfrm>
            <a:off x="3367311" y="203202"/>
            <a:ext cx="2866573" cy="301897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6127" t="35863" r="51953" b="24058"/>
          <a:stretch/>
        </p:blipFill>
        <p:spPr>
          <a:xfrm>
            <a:off x="6233884" y="246746"/>
            <a:ext cx="2852056" cy="293188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24677" t="19990" r="51451" b="39137"/>
          <a:stretch/>
        </p:blipFill>
        <p:spPr>
          <a:xfrm>
            <a:off x="141510" y="3222175"/>
            <a:ext cx="3106057" cy="298994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51729" t="19990" r="26128" b="39137"/>
          <a:stretch/>
        </p:blipFill>
        <p:spPr>
          <a:xfrm>
            <a:off x="3352798" y="3251208"/>
            <a:ext cx="2881086" cy="298994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27243" t="26340" r="51005" b="33184"/>
          <a:stretch/>
        </p:blipFill>
        <p:spPr>
          <a:xfrm>
            <a:off x="6244769" y="3280235"/>
            <a:ext cx="2830285" cy="29609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52063" t="26340" r="26351" b="33184"/>
          <a:stretch/>
        </p:blipFill>
        <p:spPr>
          <a:xfrm>
            <a:off x="9122226" y="3251208"/>
            <a:ext cx="2808516" cy="29609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16189" y="6357279"/>
            <a:ext cx="1161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Erro médio na intensidade e posição dos bloqueios nos setores do Atlântico e Pacífico.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5772" y="-217714"/>
            <a:ext cx="11771086" cy="1325563"/>
          </a:xfrm>
        </p:spPr>
        <p:txBody>
          <a:bodyPr>
            <a:noAutofit/>
          </a:bodyPr>
          <a:lstStyle/>
          <a:p>
            <a:pPr algn="r"/>
            <a:r>
              <a:rPr lang="pt-B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Início e duração dos bloqueios no HN</a:t>
            </a:r>
            <a:endParaRPr lang="pt-BR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9363" t="9871" r="29920" b="9375"/>
          <a:stretch/>
        </p:blipFill>
        <p:spPr>
          <a:xfrm>
            <a:off x="1494970" y="718457"/>
            <a:ext cx="5297714" cy="59073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678056" y="4905850"/>
            <a:ext cx="425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Número de inícios de bloqueios corretamente previstos pelo modelo em função do tempo de previsão para o setor do EA, para cada estação do 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678056" y="1248229"/>
            <a:ext cx="4122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Cerca de 50% dos casos tem o início previsto corretamente para as previsões de 4 dias na primavera, 30% no inverno e 14% no verão. Para o PAC, 40% dos casos são corretamente previstos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inverno e 25% no verão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804229" y="841830"/>
            <a:ext cx="812800" cy="2264228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002972" y="841830"/>
            <a:ext cx="812800" cy="2264228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988458" y="3940629"/>
            <a:ext cx="812800" cy="2264228"/>
          </a:xfrm>
          <a:prstGeom prst="rect">
            <a:avLst/>
          </a:prstGeom>
          <a:solidFill>
            <a:schemeClr val="accent1">
              <a:lumMod val="40000"/>
              <a:lumOff val="60000"/>
              <a:alpha val="44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062513" y="1248229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47658" y="1273238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66572" y="4430095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112" t="19313" r="28187" b="7940"/>
          <a:stretch/>
        </p:blipFill>
        <p:spPr>
          <a:xfrm>
            <a:off x="2204653" y="254833"/>
            <a:ext cx="4947853" cy="45270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7228" t="62141" r="28416" b="10400"/>
          <a:stretch/>
        </p:blipFill>
        <p:spPr>
          <a:xfrm>
            <a:off x="2189663" y="4781863"/>
            <a:ext cx="4947853" cy="176883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510371" y="539645"/>
            <a:ext cx="269823" cy="1334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75788" y="539645"/>
            <a:ext cx="269823" cy="1334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780194" y="745042"/>
            <a:ext cx="199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Duração para os casos observados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045611" y="745042"/>
            <a:ext cx="178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Duração para os casos previstos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050" y="406487"/>
            <a:ext cx="282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Correta: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Superestimava: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Subestimativa: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7130" y="2041692"/>
            <a:ext cx="282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Correta: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Superestimava: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Subestimativa: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7130" y="3574996"/>
            <a:ext cx="282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Correta: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Superestimava: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Subestimativa: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07130" y="4981122"/>
            <a:ext cx="2827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Correta: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Superestimava: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pt-BR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Subestimativa: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510371" y="5322469"/>
            <a:ext cx="42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Duração dos bloqueios para o setor do EA.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80194" y="2674789"/>
            <a:ext cx="3327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</a:rPr>
              <a:t>Tendência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</a:rPr>
              <a:t>em superestimar o número de dias de duração dos bloqueios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58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7188" t="11656" r="51840" b="50050"/>
          <a:stretch/>
        </p:blipFill>
        <p:spPr>
          <a:xfrm>
            <a:off x="326572" y="464460"/>
            <a:ext cx="2728687" cy="28012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1840" t="11656" r="28247" b="50149"/>
          <a:stretch/>
        </p:blipFill>
        <p:spPr>
          <a:xfrm>
            <a:off x="3367316" y="471717"/>
            <a:ext cx="2590800" cy="2794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8414" t="56795" r="51840" b="5804"/>
          <a:stretch/>
        </p:blipFill>
        <p:spPr>
          <a:xfrm>
            <a:off x="6270173" y="457203"/>
            <a:ext cx="2569028" cy="27359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51952" t="56994" r="28247" b="5804"/>
          <a:stretch/>
        </p:blipFill>
        <p:spPr>
          <a:xfrm>
            <a:off x="9151258" y="471717"/>
            <a:ext cx="2576286" cy="27214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51116" t="18799" r="28804" b="42907"/>
          <a:stretch/>
        </p:blipFill>
        <p:spPr>
          <a:xfrm>
            <a:off x="3345545" y="3331032"/>
            <a:ext cx="2612571" cy="280125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6240" t="18799" r="52063" b="42907"/>
          <a:stretch/>
        </p:blipFill>
        <p:spPr>
          <a:xfrm>
            <a:off x="232231" y="3331033"/>
            <a:ext cx="2823029" cy="280125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28024" t="46777" r="51785" b="14335"/>
          <a:stretch/>
        </p:blipFill>
        <p:spPr>
          <a:xfrm>
            <a:off x="6212116" y="3287488"/>
            <a:ext cx="2627085" cy="28448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51283" t="46777" r="28582" b="14335"/>
          <a:stretch/>
        </p:blipFill>
        <p:spPr>
          <a:xfrm>
            <a:off x="9107714" y="3331032"/>
            <a:ext cx="2619830" cy="284480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834743" y="10964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34743" y="3027408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10030" y="6211669"/>
            <a:ext cx="1131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Distribuição da duração de bloqueios para os setores do EA e PAC por estação do 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4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Bloqueios no HS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69143"/>
                <a:ext cx="8596668" cy="468811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65°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𝐺𝐻𝐺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Condição para bloqueio: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b="0" dirty="0" smtClean="0"/>
              </a:p>
              <a:p>
                <a:pPr marL="0" indent="0" algn="ctr">
                  <a:buNone/>
                </a:pPr>
                <a:endParaRPr lang="pt-BR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− 10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𝑙𝑎𝑡𝑖𝑡𝑢𝑑𝑒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69143"/>
                <a:ext cx="8596668" cy="4688114"/>
              </a:xfrm>
              <a:blipFill rotWithShape="0">
                <a:blip r:embed="rId2"/>
                <a:stretch>
                  <a:fillRect l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direita 3"/>
          <p:cNvSpPr/>
          <p:nvPr/>
        </p:nvSpPr>
        <p:spPr>
          <a:xfrm>
            <a:off x="7445828" y="2522079"/>
            <a:ext cx="406400" cy="158205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52228" y="2989941"/>
            <a:ext cx="22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Calculados para cada longitude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0630" y="2989940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 = -3,75°, 0°, +3,75°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6799943" y="4604879"/>
            <a:ext cx="406400" cy="158205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206343" y="4849301"/>
            <a:ext cx="229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Ambas devem ser satisfeitas para pelo menos um ∆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538" t="34275" r="19100" b="25050"/>
          <a:stretch/>
        </p:blipFill>
        <p:spPr>
          <a:xfrm>
            <a:off x="566058" y="522512"/>
            <a:ext cx="8244114" cy="297542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649" t="28522" r="18766" b="31994"/>
          <a:stretch/>
        </p:blipFill>
        <p:spPr>
          <a:xfrm>
            <a:off x="566058" y="3613104"/>
            <a:ext cx="8273143" cy="288834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59838" y="4645523"/>
            <a:ext cx="3130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Frequência (em %) de dias com bloqueio no HS em função da longitude por estação do ano: (a) inverno, (b) primavera, (c) verão, (d) outono.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94858" y="710973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03258" y="750269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25488" y="3820041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verão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320974" y="3782519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59838" y="750269"/>
            <a:ext cx="301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Bloqueios no HS: menos frequentes.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178627" y="1582057"/>
            <a:ext cx="914404" cy="15094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3483430" y="1940781"/>
            <a:ext cx="188686" cy="2322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ultiplicar 13"/>
          <p:cNvSpPr/>
          <p:nvPr/>
        </p:nvSpPr>
        <p:spPr>
          <a:xfrm>
            <a:off x="3846289" y="1888000"/>
            <a:ext cx="188686" cy="2322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393362" y="1265373"/>
            <a:ext cx="268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Austrália-Nova Zelândia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368806" y="1582057"/>
            <a:ext cx="304803" cy="150948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4378329" y="2249714"/>
            <a:ext cx="188686" cy="23222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034975" y="1245191"/>
            <a:ext cx="268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Andes</a:t>
            </a:r>
            <a:endParaRPr lang="pt-B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5195" t="30506" r="16088" b="26240"/>
          <a:stretch/>
        </p:blipFill>
        <p:spPr>
          <a:xfrm>
            <a:off x="1509486" y="1045028"/>
            <a:ext cx="8940800" cy="31641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1256" y="5644749"/>
            <a:ext cx="117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Porcentagem de dias com bloqueio durante o ano para as regiões para o HS.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51200" y="4557614"/>
            <a:ext cx="592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Bloqueios no HS possuem menos variabilidade sazonal.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Bloqueios no HS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750" t="30506" r="51115" b="44692"/>
          <a:stretch/>
        </p:blipFill>
        <p:spPr>
          <a:xfrm>
            <a:off x="2133600" y="2090056"/>
            <a:ext cx="5965371" cy="243683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612572" y="3366530"/>
            <a:ext cx="2423885" cy="276556"/>
          </a:xfrm>
          <a:prstGeom prst="rect">
            <a:avLst/>
          </a:prstGeom>
          <a:solidFill>
            <a:schemeClr val="bg2">
              <a:alpha val="36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83772" y="5050971"/>
            <a:ext cx="83747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Maioria dos casos ocorrem no inverno.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Cerca de 30% dos dias no ano estão sob condições de bloqueio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4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3" y="2160589"/>
            <a:ext cx="9424609" cy="3880773"/>
          </a:xfrm>
        </p:spPr>
        <p:txBody>
          <a:bodyPr/>
          <a:lstStyle/>
          <a:p>
            <a:r>
              <a:rPr lang="pt-BR" dirty="0" smtClean="0"/>
              <a:t>1. Introdução</a:t>
            </a:r>
          </a:p>
          <a:p>
            <a:r>
              <a:rPr lang="pt-BR" dirty="0" smtClean="0"/>
              <a:t>2. Descrição dos dados e análise</a:t>
            </a:r>
          </a:p>
          <a:p>
            <a:r>
              <a:rPr lang="pt-BR" dirty="0"/>
              <a:t>3. Padrões de bloqueio observados no HN, frequência e </a:t>
            </a:r>
            <a:r>
              <a:rPr lang="pt-BR" dirty="0" smtClean="0"/>
              <a:t>distribuição</a:t>
            </a:r>
          </a:p>
          <a:p>
            <a:r>
              <a:rPr lang="pt-BR" dirty="0" smtClean="0"/>
              <a:t>4. </a:t>
            </a:r>
            <a:r>
              <a:rPr lang="pt-BR" dirty="0"/>
              <a:t>Previsões de curto e médio prazo dos bloqueios no </a:t>
            </a:r>
            <a:r>
              <a:rPr lang="pt-BR" dirty="0" smtClean="0"/>
              <a:t>HN</a:t>
            </a:r>
          </a:p>
          <a:p>
            <a:r>
              <a:rPr lang="pt-BR" dirty="0" smtClean="0"/>
              <a:t>5</a:t>
            </a:r>
            <a:r>
              <a:rPr lang="pt-BR" dirty="0"/>
              <a:t>. Início e duração dos bloqueios no </a:t>
            </a:r>
            <a:r>
              <a:rPr lang="pt-BR" dirty="0" smtClean="0"/>
              <a:t>HN</a:t>
            </a:r>
          </a:p>
          <a:p>
            <a:r>
              <a:rPr lang="pt-BR" dirty="0"/>
              <a:t>6. Bloqueios no </a:t>
            </a:r>
            <a:r>
              <a:rPr lang="pt-BR" dirty="0" smtClean="0"/>
              <a:t>HS</a:t>
            </a:r>
          </a:p>
          <a:p>
            <a:r>
              <a:rPr lang="pt-BR" dirty="0" smtClean="0"/>
              <a:t>7. Resumo e conclusões</a:t>
            </a:r>
          </a:p>
          <a:p>
            <a:pPr marL="0" indent="0">
              <a:buNone/>
            </a:pPr>
            <a:r>
              <a:rPr lang="pt-BR" dirty="0" smtClean="0"/>
              <a:t>REFERÊNCIA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8163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Bloqueios no HS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69143"/>
            <a:ext cx="8596668" cy="4372219"/>
          </a:xfrm>
        </p:spPr>
        <p:txBody>
          <a:bodyPr/>
          <a:lstStyle/>
          <a:p>
            <a:pPr algn="just"/>
            <a:r>
              <a:rPr lang="pt-BR" dirty="0" smtClean="0"/>
              <a:t>Há </a:t>
            </a:r>
            <a:r>
              <a:rPr lang="pt-BR" dirty="0"/>
              <a:t>diminuição da frequência de bloqueios com o aumento do tempo de previsão (assim como para o HN). </a:t>
            </a:r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número de dias previstos corretamente </a:t>
            </a:r>
            <a:r>
              <a:rPr lang="pt-BR" dirty="0" smtClean="0"/>
              <a:t>não </a:t>
            </a:r>
            <a:r>
              <a:rPr lang="pt-BR" dirty="0"/>
              <a:t>difere muito do observado para o HN e o decaimento é quase exponencial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Modelo subestima a amplitude dos bloqueios e a posição é deslocada para leste no inverno.</a:t>
            </a:r>
          </a:p>
          <a:p>
            <a:pPr algn="just"/>
            <a:r>
              <a:rPr lang="pt-BR" dirty="0" smtClean="0"/>
              <a:t>O modelo apresentou mais dificuldade em simular os bloqueios no HS do que no HN.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4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24" t="22755" r="36310" b="6864"/>
          <a:stretch/>
        </p:blipFill>
        <p:spPr>
          <a:xfrm>
            <a:off x="6268699" y="609601"/>
            <a:ext cx="5949614" cy="5184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3857" t="21974" r="36837" b="7589"/>
          <a:stretch/>
        </p:blipFill>
        <p:spPr>
          <a:xfrm>
            <a:off x="86613" y="566056"/>
            <a:ext cx="6169043" cy="51525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62120" y="5963105"/>
            <a:ext cx="1178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Frequência (em %) de dias com bloqueio 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as previsões de 3 e 10 dias em função da longitude por estação do 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3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 Bloqueios no HS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69143"/>
            <a:ext cx="8596668" cy="4372219"/>
          </a:xfrm>
        </p:spPr>
        <p:txBody>
          <a:bodyPr/>
          <a:lstStyle/>
          <a:p>
            <a:pPr algn="just"/>
            <a:r>
              <a:rPr lang="pt-BR" dirty="0" smtClean="0"/>
              <a:t>Há </a:t>
            </a:r>
            <a:r>
              <a:rPr lang="pt-BR" dirty="0"/>
              <a:t>diminuição da frequência de bloqueios com o aumento do tempo de previsão (assim como para o HN). </a:t>
            </a:r>
            <a:endParaRPr lang="pt-BR" dirty="0" smtClean="0"/>
          </a:p>
          <a:p>
            <a:pPr algn="just"/>
            <a:r>
              <a:rPr lang="pt-BR" dirty="0" smtClean="0"/>
              <a:t>O </a:t>
            </a:r>
            <a:r>
              <a:rPr lang="pt-BR" dirty="0"/>
              <a:t>número de dias previstos corretamente </a:t>
            </a:r>
            <a:r>
              <a:rPr lang="pt-BR" dirty="0" smtClean="0"/>
              <a:t>não </a:t>
            </a:r>
            <a:r>
              <a:rPr lang="pt-BR" dirty="0"/>
              <a:t>difere muito do observado para o HN e o decaimento é quase exponencial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Modelo subestima a amplitude dos bloqueios e a posição é deslocada para leste no inverno.</a:t>
            </a:r>
          </a:p>
          <a:p>
            <a:pPr algn="just"/>
            <a:r>
              <a:rPr lang="pt-BR" dirty="0" smtClean="0"/>
              <a:t>O modelo apresentou mais dificuldade em simular os bloqueios no HS do que no HN.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98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 Resumo e 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538514"/>
            <a:ext cx="8596668" cy="515257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As análises indicaram uma variabilidade sazonal na frequência dos bloqueios no </a:t>
            </a:r>
            <a:r>
              <a:rPr lang="pt-BR" dirty="0" smtClean="0"/>
              <a:t>HN.</a:t>
            </a:r>
          </a:p>
          <a:p>
            <a:pPr algn="just"/>
            <a:r>
              <a:rPr lang="pt-BR" dirty="0"/>
              <a:t>Para o HN a habilidade do modelo apresentou uma dependência sazonal e certa dificuldade em representar corretamente a amplitude e posição dos bloqueios. </a:t>
            </a:r>
            <a:endParaRPr lang="pt-BR" dirty="0" smtClean="0"/>
          </a:p>
          <a:p>
            <a:pPr algn="just"/>
            <a:r>
              <a:rPr lang="pt-BR" dirty="0" smtClean="0"/>
              <a:t>A </a:t>
            </a:r>
            <a:r>
              <a:rPr lang="pt-BR" dirty="0"/>
              <a:t>primavera é a estação do ano em que os bloqueios são melhor previstos pelo modelo. A habilidade do modelo é um pouco melhor no Atlântico do que no Pacífico, o que indica que os mecanismos físicos responsáveis pelos bloqueios nas duas localidades podem ser diferentes</a:t>
            </a:r>
            <a:r>
              <a:rPr lang="pt-BR" dirty="0" smtClean="0"/>
              <a:t>.</a:t>
            </a:r>
          </a:p>
          <a:p>
            <a:pPr algn="just"/>
            <a:r>
              <a:rPr lang="pt-BR" dirty="0"/>
              <a:t>Apesar dos resultados terem sido semelhantes para ambos os hemisférios, as previsões para o HS foram </a:t>
            </a:r>
            <a:r>
              <a:rPr lang="pt-BR" dirty="0" smtClean="0"/>
              <a:t>piores → </a:t>
            </a:r>
            <a:r>
              <a:rPr lang="pt-BR" dirty="0"/>
              <a:t>condições iniciais do </a:t>
            </a:r>
            <a:r>
              <a:rPr lang="pt-BR" dirty="0" smtClean="0"/>
              <a:t>modelo.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79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TIBALDI</a:t>
            </a:r>
            <a:r>
              <a:rPr lang="pt-BR" sz="2400" dirty="0"/>
              <a:t>, S.; TOSI, E.; NAVARRA, A.; PEDULLI, L</a:t>
            </a:r>
            <a:r>
              <a:rPr lang="pt-BR" sz="2400" dirty="0" smtClean="0"/>
              <a:t>. </a:t>
            </a:r>
            <a:r>
              <a:rPr lang="en-US" sz="2400" dirty="0"/>
              <a:t>Northern and Southern Hemisphere Seasonal Variability of Blocking Frequency and </a:t>
            </a:r>
            <a:r>
              <a:rPr lang="en-US" sz="2400" dirty="0" smtClean="0"/>
              <a:t>Predictability. </a:t>
            </a:r>
            <a:r>
              <a:rPr lang="pt-BR" sz="2400" b="1" dirty="0" err="1"/>
              <a:t>Monthly</a:t>
            </a:r>
            <a:r>
              <a:rPr lang="pt-BR" sz="2400" b="1" dirty="0"/>
              <a:t> </a:t>
            </a:r>
            <a:r>
              <a:rPr lang="pt-BR" sz="2400" b="1" dirty="0" err="1"/>
              <a:t>Weather</a:t>
            </a:r>
            <a:r>
              <a:rPr lang="pt-BR" sz="2400" b="1" dirty="0"/>
              <a:t> </a:t>
            </a:r>
            <a:r>
              <a:rPr lang="pt-BR" sz="2400" b="1" dirty="0" err="1"/>
              <a:t>Review</a:t>
            </a:r>
            <a:r>
              <a:rPr lang="pt-BR" sz="2400" dirty="0"/>
              <a:t>, </a:t>
            </a:r>
            <a:r>
              <a:rPr lang="pt-BR" sz="2400" dirty="0" smtClean="0"/>
              <a:t>v.122</a:t>
            </a:r>
            <a:r>
              <a:rPr lang="pt-BR" sz="2400" dirty="0"/>
              <a:t>, p. 1971-2003, 1994.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315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850" y="2657341"/>
            <a:ext cx="8596668" cy="1320800"/>
          </a:xfrm>
        </p:spPr>
        <p:txBody>
          <a:bodyPr/>
          <a:lstStyle/>
          <a:p>
            <a:pPr algn="ctr"/>
            <a:r>
              <a:rPr lang="pt-BR" dirty="0" smtClean="0"/>
              <a:t>Obrigada pela atenção!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2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/>
          <a:lstStyle/>
          <a:p>
            <a:pPr algn="just"/>
            <a:r>
              <a:rPr lang="pt-BR" dirty="0"/>
              <a:t>Apesar da maioria dos avanços nas previsões numéricas de médio prazo, erros nas previsões ainda aparecem como uma manifestação importante de inadequações dos modelos</a:t>
            </a:r>
            <a:r>
              <a:rPr lang="pt-BR" dirty="0" smtClean="0"/>
              <a:t>.</a:t>
            </a:r>
          </a:p>
          <a:p>
            <a:pPr algn="just"/>
            <a:r>
              <a:rPr lang="pt-BR" dirty="0" err="1"/>
              <a:t>Tibaldi</a:t>
            </a:r>
            <a:r>
              <a:rPr lang="pt-BR" dirty="0"/>
              <a:t> e </a:t>
            </a:r>
            <a:r>
              <a:rPr lang="pt-BR" dirty="0" err="1"/>
              <a:t>Monteni</a:t>
            </a:r>
            <a:r>
              <a:rPr lang="pt-BR" dirty="0"/>
              <a:t> </a:t>
            </a:r>
            <a:r>
              <a:rPr lang="pt-BR" dirty="0" smtClean="0"/>
              <a:t>(1990, TM): modelo do ECMWF prevê </a:t>
            </a:r>
            <a:r>
              <a:rPr lang="pt-BR" dirty="0"/>
              <a:t>adequadamente o início do bloqueio além de alguns dias de </a:t>
            </a:r>
            <a:r>
              <a:rPr lang="pt-BR" dirty="0" smtClean="0"/>
              <a:t>previsão, mas subestima a quantidade de bloqueios no HN no inverno.</a:t>
            </a:r>
          </a:p>
          <a:p>
            <a:pPr algn="just"/>
            <a:r>
              <a:rPr lang="pt-BR" dirty="0" err="1" smtClean="0"/>
              <a:t>Tibaldi</a:t>
            </a:r>
            <a:r>
              <a:rPr lang="pt-BR" dirty="0" smtClean="0"/>
              <a:t> et al. (1994):  estenderam o trabalho de TM para outras estações do ano e para o HS.</a:t>
            </a:r>
          </a:p>
          <a:p>
            <a:pPr algn="just"/>
            <a:r>
              <a:rPr lang="pt-BR" dirty="0" smtClean="0"/>
              <a:t>Objetivo: comparar as previsões de bloqueios com as observações.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35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Descrição dos dados e análise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pPr algn="just"/>
            <a:r>
              <a:rPr lang="pt-BR" dirty="0" smtClean="0"/>
              <a:t>Dados: análises e previsões de 1 a 10 dias do ECMWF → altura geopotencial em 500 </a:t>
            </a:r>
            <a:r>
              <a:rPr lang="pt-BR" dirty="0" err="1" smtClean="0"/>
              <a:t>mb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7 anos de dados: 1980-1987.</a:t>
            </a:r>
          </a:p>
          <a:p>
            <a:pPr algn="just"/>
            <a:r>
              <a:rPr lang="pt-BR" dirty="0" smtClean="0"/>
              <a:t>Cada estação do ano representada por 90 dias, com adição de mais 10 dias </a:t>
            </a:r>
            <a:r>
              <a:rPr lang="pt-BR" dirty="0"/>
              <a:t>para permitir a ocorrência de bloqueios entre estações.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 Descrição dos dados e análise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69143"/>
                <a:ext cx="8596668" cy="4688114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Cálculo de um índice </a:t>
                </a:r>
                <a:r>
                  <a:rPr lang="pt-BR" dirty="0"/>
                  <a:t>local e instantâneo de </a:t>
                </a:r>
                <a:r>
                  <a:rPr lang="pt-BR" dirty="0" smtClean="0"/>
                  <a:t>bloqueios → modificação do índice de </a:t>
                </a:r>
                <a:r>
                  <a:rPr lang="pt-BR" dirty="0" err="1" smtClean="0"/>
                  <a:t>Lejenas</a:t>
                </a:r>
                <a:r>
                  <a:rPr lang="pt-BR" dirty="0" smtClean="0"/>
                  <a:t> e </a:t>
                </a:r>
                <a:r>
                  <a:rPr lang="pt-BR" dirty="0" err="1" smtClean="0"/>
                  <a:t>Økland</a:t>
                </a:r>
                <a:r>
                  <a:rPr lang="pt-BR" dirty="0" smtClean="0"/>
                  <a:t> (1983) por TM.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endParaRPr lang="pt-BR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𝐺𝐻𝐺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 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0°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Condição para bloqueio: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b="0" dirty="0" smtClean="0"/>
              </a:p>
              <a:p>
                <a:pPr marL="0" indent="0" algn="ctr">
                  <a:buNone/>
                </a:pPr>
                <a:endParaRPr lang="pt-BR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𝐺𝐻𝐺𝑁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− 10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𝑔𝑟𝑎𝑢𝑠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𝑙𝑎𝑡𝑖𝑡𝑢𝑑𝑒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69143"/>
                <a:ext cx="8596668" cy="4688114"/>
              </a:xfrm>
              <a:blipFill rotWithShape="0">
                <a:blip r:embed="rId2"/>
                <a:stretch>
                  <a:fillRect l="-922" t="-780" r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have direita 3"/>
          <p:cNvSpPr/>
          <p:nvPr/>
        </p:nvSpPr>
        <p:spPr>
          <a:xfrm>
            <a:off x="7445828" y="2522079"/>
            <a:ext cx="406400" cy="158205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52228" y="2989941"/>
            <a:ext cx="229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Calculados para cada longitude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0630" y="2989940"/>
            <a:ext cx="241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∆ = -3,75°, 0°, +3,75°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ave direita 6"/>
          <p:cNvSpPr/>
          <p:nvPr/>
        </p:nvSpPr>
        <p:spPr>
          <a:xfrm>
            <a:off x="6799943" y="4604879"/>
            <a:ext cx="406400" cy="1582057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206343" y="4849301"/>
            <a:ext cx="2293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Ambas devem ser satisfeitas para pelo menos um ∆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56" y="190953"/>
            <a:ext cx="11905343" cy="1325563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Padrões de bloqueio observados no HN, frequência e distribuição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212" t="46577" r="21108" b="13541"/>
          <a:stretch/>
        </p:blipFill>
        <p:spPr>
          <a:xfrm>
            <a:off x="1194697" y="1270000"/>
            <a:ext cx="7765143" cy="29173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0438" t="37054" r="20997" b="25248"/>
          <a:stretch/>
        </p:blipFill>
        <p:spPr>
          <a:xfrm>
            <a:off x="1267267" y="4100285"/>
            <a:ext cx="7620001" cy="27577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59838" y="4645523"/>
            <a:ext cx="3130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Frequência (em %) de dias com bloqueio no HN em função da longitude por estação do ano: (a) inverno, (b) primavera, (c) verão, (d) outono.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77029" y="1451202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95143" y="1502002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77029" y="4187372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verão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95143" y="4270437"/>
            <a:ext cx="210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outono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76914" y="2088822"/>
            <a:ext cx="754741" cy="164213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409372" y="1907622"/>
            <a:ext cx="798286" cy="1790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2409371" y="1516516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93026" y="1668525"/>
            <a:ext cx="66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ultiplicar 16"/>
          <p:cNvSpPr/>
          <p:nvPr/>
        </p:nvSpPr>
        <p:spPr>
          <a:xfrm>
            <a:off x="6286946" y="1779385"/>
            <a:ext cx="203200" cy="1701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7547428" y="2802636"/>
            <a:ext cx="203200" cy="1701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364463" y="4644639"/>
            <a:ext cx="863599" cy="179002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Multiplicar 19"/>
          <p:cNvSpPr/>
          <p:nvPr/>
        </p:nvSpPr>
        <p:spPr>
          <a:xfrm>
            <a:off x="2754084" y="5252944"/>
            <a:ext cx="203200" cy="1701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Multiplicar 20"/>
          <p:cNvSpPr/>
          <p:nvPr/>
        </p:nvSpPr>
        <p:spPr>
          <a:xfrm>
            <a:off x="2391226" y="5425328"/>
            <a:ext cx="203200" cy="17015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617030" y="4665493"/>
            <a:ext cx="2423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frequência de bloqueios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134" y="420914"/>
            <a:ext cx="9482666" cy="132080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3 Padrões de bloqueio observados no HN, frequência e distribuição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4134" y="1870303"/>
            <a:ext cx="8596668" cy="3880773"/>
          </a:xfrm>
        </p:spPr>
        <p:txBody>
          <a:bodyPr/>
          <a:lstStyle/>
          <a:p>
            <a:r>
              <a:rPr lang="pt-BR" dirty="0"/>
              <a:t> Episódios de bloqueio: três ou mais longitudes adjacentes dentro do setor devem cumprir o índice e a duração deve ser de pelo menos 5 dias.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303" t="30308" r="51116" b="32986"/>
          <a:stretch/>
        </p:blipFill>
        <p:spPr>
          <a:xfrm>
            <a:off x="2075542" y="3161537"/>
            <a:ext cx="5950857" cy="355132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02743" y="5050971"/>
            <a:ext cx="348343" cy="246743"/>
          </a:xfrm>
          <a:prstGeom prst="rect">
            <a:avLst/>
          </a:prstGeom>
          <a:solidFill>
            <a:schemeClr val="bg2">
              <a:alpha val="36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802742" y="5736562"/>
            <a:ext cx="348343" cy="257837"/>
          </a:xfrm>
          <a:prstGeom prst="rect">
            <a:avLst/>
          </a:prstGeom>
          <a:solidFill>
            <a:schemeClr val="bg2">
              <a:alpha val="34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21942" y="5050971"/>
            <a:ext cx="449944" cy="246743"/>
          </a:xfrm>
          <a:prstGeom prst="rect">
            <a:avLst/>
          </a:prstGeom>
          <a:solidFill>
            <a:schemeClr val="bg2">
              <a:alpha val="36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036456" y="5507753"/>
            <a:ext cx="420916" cy="243323"/>
          </a:xfrm>
          <a:prstGeom prst="rect">
            <a:avLst/>
          </a:prstGeom>
          <a:solidFill>
            <a:schemeClr val="bg2">
              <a:alpha val="34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7496627" y="5494530"/>
            <a:ext cx="420916" cy="243323"/>
          </a:xfrm>
          <a:prstGeom prst="rect">
            <a:avLst/>
          </a:prstGeom>
          <a:solidFill>
            <a:schemeClr val="bg2">
              <a:alpha val="34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7496627" y="5052680"/>
            <a:ext cx="420916" cy="243323"/>
          </a:xfrm>
          <a:prstGeom prst="rect">
            <a:avLst/>
          </a:prstGeom>
          <a:solidFill>
            <a:schemeClr val="bg2">
              <a:alpha val="34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10085" y="5050971"/>
            <a:ext cx="348343" cy="246743"/>
          </a:xfrm>
          <a:prstGeom prst="rect">
            <a:avLst/>
          </a:prstGeom>
          <a:solidFill>
            <a:schemeClr val="bg2">
              <a:alpha val="36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292566" y="5722046"/>
            <a:ext cx="348343" cy="257837"/>
          </a:xfrm>
          <a:prstGeom prst="rect">
            <a:avLst/>
          </a:prstGeom>
          <a:solidFill>
            <a:schemeClr val="bg2">
              <a:alpha val="34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2177144" y="5965369"/>
            <a:ext cx="68217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2177144" y="5743816"/>
            <a:ext cx="682171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8817" t="18289" r="20237" b="5482"/>
          <a:stretch/>
        </p:blipFill>
        <p:spPr>
          <a:xfrm>
            <a:off x="1289156" y="224853"/>
            <a:ext cx="8394492" cy="59031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412228" y="6283378"/>
            <a:ext cx="117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Porcentagem de dias com bloqueio durante o ano para as regiões: (a) EA; (b) PAC.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7936" y="704538"/>
            <a:ext cx="2338466" cy="2113613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86329" y="3705070"/>
            <a:ext cx="2338466" cy="2113613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727493" y="3705070"/>
            <a:ext cx="748260" cy="2113613"/>
          </a:xfrm>
          <a:prstGeom prst="rect">
            <a:avLst/>
          </a:prstGeom>
          <a:solidFill>
            <a:schemeClr val="accent4">
              <a:lumMod val="40000"/>
              <a:lumOff val="60000"/>
              <a:alpha val="46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9478783" y="1034321"/>
            <a:ext cx="257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Ocorrência de bloqueios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EA: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inverno-primavera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inverno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531" t="14805" r="52957" b="55482"/>
          <a:stretch/>
        </p:blipFill>
        <p:spPr>
          <a:xfrm>
            <a:off x="236688" y="272811"/>
            <a:ext cx="3019033" cy="288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50767" t="14805" r="32469" b="55482"/>
          <a:stretch/>
        </p:blipFill>
        <p:spPr>
          <a:xfrm>
            <a:off x="299544" y="3323525"/>
            <a:ext cx="2890086" cy="288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51305" t="25256" r="32335" b="44826"/>
          <a:stretch/>
        </p:blipFill>
        <p:spPr>
          <a:xfrm>
            <a:off x="3255721" y="3239405"/>
            <a:ext cx="2801095" cy="288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29531" t="25256" r="53668" b="44826"/>
          <a:stretch/>
        </p:blipFill>
        <p:spPr>
          <a:xfrm>
            <a:off x="3189630" y="272811"/>
            <a:ext cx="2876713" cy="288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51075" t="30261" r="31874" b="40026"/>
          <a:stretch/>
        </p:blipFill>
        <p:spPr>
          <a:xfrm>
            <a:off x="6102815" y="3239405"/>
            <a:ext cx="2939586" cy="288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29992" t="30261" r="52746" b="40026"/>
          <a:stretch/>
        </p:blipFill>
        <p:spPr>
          <a:xfrm>
            <a:off x="6084608" y="272811"/>
            <a:ext cx="2976001" cy="2880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/>
          <a:srcRect l="51651" t="46363" r="31528" b="24744"/>
          <a:stretch/>
        </p:blipFill>
        <p:spPr>
          <a:xfrm>
            <a:off x="9088400" y="3323525"/>
            <a:ext cx="2982126" cy="28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/>
          <a:srcRect l="30568" t="46363" r="52746" b="24744"/>
          <a:stretch/>
        </p:blipFill>
        <p:spPr>
          <a:xfrm>
            <a:off x="9060609" y="276744"/>
            <a:ext cx="2958296" cy="288000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41481" y="6203525"/>
            <a:ext cx="1196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 Diferença entre os campos médios de altura geopotencial em 500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observados em dias com bloqueio e em dias sem bloqueio para cada estação do 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71213" y="104931"/>
            <a:ext cx="6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27032" y="3169597"/>
            <a:ext cx="6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 rot="20864442">
            <a:off x="1304144" y="1903751"/>
            <a:ext cx="1019331" cy="524656"/>
          </a:xfrm>
          <a:prstGeom prst="ellipse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 rot="20864442">
            <a:off x="1213894" y="3973492"/>
            <a:ext cx="1019331" cy="524656"/>
          </a:xfrm>
          <a:prstGeom prst="ellipse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 rot="20864442">
            <a:off x="4216825" y="1927061"/>
            <a:ext cx="1019331" cy="524656"/>
          </a:xfrm>
          <a:prstGeom prst="ellipse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 rot="20864442">
            <a:off x="4103979" y="3973492"/>
            <a:ext cx="1019331" cy="524656"/>
          </a:xfrm>
          <a:prstGeom prst="ellipse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 rot="20203040">
            <a:off x="4309504" y="4935665"/>
            <a:ext cx="903443" cy="448422"/>
          </a:xfrm>
          <a:prstGeom prst="ellipse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 rot="20864442">
            <a:off x="7226721" y="2009664"/>
            <a:ext cx="916321" cy="434691"/>
          </a:xfrm>
          <a:prstGeom prst="ellipse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 rot="20864442">
            <a:off x="10141230" y="2063133"/>
            <a:ext cx="911106" cy="406680"/>
          </a:xfrm>
          <a:prstGeom prst="ellipse">
            <a:avLst/>
          </a:prstGeom>
          <a:solidFill>
            <a:schemeClr val="accent2">
              <a:lumMod val="40000"/>
              <a:lumOff val="60000"/>
              <a:alpha val="59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 rot="336779">
            <a:off x="7234966" y="4065223"/>
            <a:ext cx="770494" cy="347537"/>
          </a:xfrm>
          <a:prstGeom prst="ellipse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 rot="336779">
            <a:off x="10123590" y="4082433"/>
            <a:ext cx="770494" cy="347537"/>
          </a:xfrm>
          <a:prstGeom prst="ellipse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4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Faceta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2548</TotalTime>
  <Words>1225</Words>
  <Application>Microsoft Office PowerPoint</Application>
  <PresentationFormat>Widescreen</PresentationFormat>
  <Paragraphs>130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Trebuchet MS</vt:lpstr>
      <vt:lpstr>Wingdings 3</vt:lpstr>
      <vt:lpstr>Facetado</vt:lpstr>
      <vt:lpstr>Tema do Office</vt:lpstr>
      <vt:lpstr>Northern and Southern Hemisphere Seasonal Variability of Blocking Frequency and Predictability</vt:lpstr>
      <vt:lpstr>Apresentação</vt:lpstr>
      <vt:lpstr>1 Introdução</vt:lpstr>
      <vt:lpstr>2 Descrição dos dados e análise</vt:lpstr>
      <vt:lpstr>2 Descrição dos dados e análise</vt:lpstr>
      <vt:lpstr>3 Padrões de bloqueio observados no HN, frequência e distribuição</vt:lpstr>
      <vt:lpstr>3 Padrões de bloqueio observados no HN, frequência e distribuição</vt:lpstr>
      <vt:lpstr>Apresentação do PowerPoint</vt:lpstr>
      <vt:lpstr>Apresentação do PowerPoint</vt:lpstr>
      <vt:lpstr>4 Previsões de curto e médio prazo dos bloqueios no HN </vt:lpstr>
      <vt:lpstr>Apresentação do PowerPoint</vt:lpstr>
      <vt:lpstr>Apresentação do PowerPoint</vt:lpstr>
      <vt:lpstr>5 Início e duração dos bloqueios no HN</vt:lpstr>
      <vt:lpstr>Apresentação do PowerPoint</vt:lpstr>
      <vt:lpstr>Apresentação do PowerPoint</vt:lpstr>
      <vt:lpstr>6 Bloqueios no HS</vt:lpstr>
      <vt:lpstr>Apresentação do PowerPoint</vt:lpstr>
      <vt:lpstr>Apresentação do PowerPoint</vt:lpstr>
      <vt:lpstr>6 Bloqueios no HS</vt:lpstr>
      <vt:lpstr>6 Bloqueios no HS</vt:lpstr>
      <vt:lpstr>Apresentação do PowerPoint</vt:lpstr>
      <vt:lpstr>6 Bloqueios no HS</vt:lpstr>
      <vt:lpstr>7 Resumo e Conclusões</vt:lpstr>
      <vt:lpstr>Referência</vt:lpstr>
      <vt:lpstr>Obrigada pela atenção!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forcing of stationary wave motion by tropical diabatic heating</dc:title>
  <dc:creator>Camila Sapucci</dc:creator>
  <cp:lastModifiedBy>Camila Sapucci</cp:lastModifiedBy>
  <cp:revision>132</cp:revision>
  <dcterms:created xsi:type="dcterms:W3CDTF">2019-08-12T18:49:57Z</dcterms:created>
  <dcterms:modified xsi:type="dcterms:W3CDTF">2019-09-24T01:57:23Z</dcterms:modified>
</cp:coreProperties>
</file>