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83" r:id="rId4"/>
    <p:sldId id="276" r:id="rId5"/>
    <p:sldId id="277" r:id="rId6"/>
    <p:sldId id="279" r:id="rId7"/>
    <p:sldId id="281" r:id="rId8"/>
    <p:sldId id="288" r:id="rId9"/>
    <p:sldId id="280" r:id="rId10"/>
    <p:sldId id="27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F3FA"/>
    <a:srgbClr val="E7F0F9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FA39-C561-43F4-85CE-6A1B237F623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67F7-AA02-4659-B670-6E274AD705D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1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EF5-C26F-4BC2-B4C2-E40622649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3953-E1E8-4365-A740-B74249856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F7E9-DF84-4018-9847-3E3618F0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6279-699A-4B9A-8F8F-26323FE1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C4BA-CDCF-4967-8A85-4444F2F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804-31D3-4F6A-AD6E-A82D350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DA008-8A3C-4F29-B2F0-46F649438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539-22E3-42E6-9EAF-3C31AC62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E5F6-BED6-481F-A88F-DF63083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805E-C05E-493C-BC14-72455D6C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D7F72-5034-440F-B4E7-14C720E4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83F1-5269-4AD4-9E2D-41E42FE4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FF44-3938-4A55-B115-49CEEBC9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E46D-C2B3-4C63-A0EE-679AF21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6075-26DA-4E15-868F-FFC5F67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4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1ACA-3436-496C-9E2E-95E3B7F1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8F57-BEB0-454A-A614-FD3D3ABF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FE19-FC19-4D95-81D9-273FCB39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3D4A-36DA-4256-834E-7F49CFF5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0F97F-05CC-4CCC-890E-A12C7EA9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599-2DE4-4417-9E1E-0440EF2A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BE3E-A7D8-4476-9B47-15430DDB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00DBD-0FCF-4A34-B8CE-7FC9C4A6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909A-2E69-41E1-86F3-43096243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8A55-E167-476D-84A7-155A2775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4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7D8-D22F-402F-9665-35420289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A3F0-720F-4FB3-A5E6-912313AB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6EC40-F489-4C22-AE09-DD4956C3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EF16E-E1A1-4BA9-8A79-62E5067A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500E-F508-4865-8852-587E900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EB007-DF96-4880-807C-F9D397CB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0A50-1C1A-4609-9081-B1A24B82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1557-6CA7-4D1F-8421-1539DFA0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41FE-88A4-4C2F-B9B1-DC8D1843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63DD-660B-47A6-8738-3E230D29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312C0-EA01-417F-9884-97F02A7F0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8AB4D-4162-40A4-9F22-97FA3960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5817B-F2CE-40D4-BF9E-59AFEC3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95B72-C860-499C-8332-5EC58708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76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5657-6FA5-4B97-97AC-A307B99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BFAB6-7D65-40AF-A99D-3A73F5D3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2AE04-5949-42DE-A169-CD800339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5FA94-3308-446D-AF13-1345857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0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E4BAC-7405-4288-A5CB-0B3305A9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366E6-9684-4A50-B9D6-05355FB6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3148-AD8A-4C82-9B8A-F4110B70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9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5294-3080-4D7E-8861-9913D903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5C10-DF8C-457A-B08A-F3A50131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E03D2-9BBC-40FD-9BED-CA8036E1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93BD4-16F9-4985-ABC6-DED8BEB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507E-BA0D-4D59-8654-ACA2CCF3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EF36-5553-4019-94B8-1822505B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3BCD-76A6-4B6C-A944-A2DCA293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F153B-8EB8-4AA6-A770-4D7BB4F9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5CAED-CE90-41DA-A880-A45F8DA8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04A58-9C62-4E55-B0FA-6C028A50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72C33-EB5C-47BD-9B19-A11B5FE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6CC5-8353-400A-BA85-BE3FFDD3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4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5B6A5-0A81-4448-830A-66284F5B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AC7C-CDB0-4443-B74F-689EC9C2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C1D8-D48A-4257-8220-77016CA67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F4B7-A2E1-4B08-A729-78B115B745B6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B136-39CD-40FF-A985-2EE5BE6C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D42F-89AC-4E54-AA26-E1EA94F5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068D57-6B76-4BC2-A648-8C926D9A21AF}"/>
              </a:ext>
            </a:extLst>
          </p:cNvPr>
          <p:cNvGrpSpPr/>
          <p:nvPr/>
        </p:nvGrpSpPr>
        <p:grpSpPr>
          <a:xfrm>
            <a:off x="0" y="5842"/>
            <a:ext cx="12192000" cy="6852158"/>
            <a:chOff x="0" y="5842"/>
            <a:chExt cx="9906000" cy="68521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6CFA1D-590F-4F8A-B99C-9A3BEB5F770F}"/>
                </a:ext>
              </a:extLst>
            </p:cNvPr>
            <p:cNvGrpSpPr/>
            <p:nvPr/>
          </p:nvGrpSpPr>
          <p:grpSpPr>
            <a:xfrm>
              <a:off x="0" y="5842"/>
              <a:ext cx="9906000" cy="2416466"/>
              <a:chOff x="0" y="5842"/>
              <a:chExt cx="9906000" cy="24164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0CD864-F9DB-4BF7-AA75-236B73294E1E}"/>
                  </a:ext>
                </a:extLst>
              </p:cNvPr>
              <p:cNvSpPr/>
              <p:nvPr/>
            </p:nvSpPr>
            <p:spPr>
              <a:xfrm>
                <a:off x="0" y="5842"/>
                <a:ext cx="9906000" cy="2416466"/>
              </a:xfrm>
              <a:prstGeom prst="rect">
                <a:avLst/>
              </a:prstGeom>
              <a:blipFill dpi="0"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l"/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04A894-882D-49BC-BFA8-A95D28B68579}"/>
                  </a:ext>
                </a:extLst>
              </p:cNvPr>
              <p:cNvSpPr/>
              <p:nvPr/>
            </p:nvSpPr>
            <p:spPr>
              <a:xfrm>
                <a:off x="0" y="5842"/>
                <a:ext cx="9906000" cy="2416466"/>
              </a:xfrm>
              <a:prstGeom prst="rect">
                <a:avLst/>
              </a:prstGeom>
              <a:solidFill>
                <a:srgbClr val="002060">
                  <a:alpha val="88000"/>
                </a:srgb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0B3C7F-1109-41AB-9D25-EB7688187ADB}"/>
                </a:ext>
              </a:extLst>
            </p:cNvPr>
            <p:cNvSpPr/>
            <p:nvPr/>
          </p:nvSpPr>
          <p:spPr>
            <a:xfrm>
              <a:off x="0" y="2422308"/>
              <a:ext cx="9906000" cy="4435692"/>
            </a:xfrm>
            <a:prstGeom prst="rect">
              <a:avLst/>
            </a:prstGeom>
            <a:blipFill dpi="0" rotWithShape="1">
              <a:blip r:embed="rId4">
                <a:alphaModFix amt="28000"/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LightScreen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99609BC-009D-45E0-A018-3BF21989D822}"/>
              </a:ext>
            </a:extLst>
          </p:cNvPr>
          <p:cNvSpPr txBox="1">
            <a:spLocks/>
          </p:cNvSpPr>
          <p:nvPr/>
        </p:nvSpPr>
        <p:spPr>
          <a:xfrm>
            <a:off x="-2214" y="348991"/>
            <a:ext cx="12081164" cy="7592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Northern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Hemisphere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storm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tracks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and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Teleconncection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patterns</a:t>
            </a:r>
            <a:endParaRPr lang="pt-BR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  <a:p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In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primitive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Equation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and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Quasigeostrophic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Models</a:t>
            </a:r>
            <a:endParaRPr lang="pt-BR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C95E30-5805-4EB0-9DC4-7D9B7D5D2E5E}"/>
              </a:ext>
            </a:extLst>
          </p:cNvPr>
          <p:cNvSpPr txBox="1">
            <a:spLocks/>
          </p:cNvSpPr>
          <p:nvPr/>
        </p:nvSpPr>
        <p:spPr>
          <a:xfrm>
            <a:off x="134019" y="2387243"/>
            <a:ext cx="4677397" cy="74006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Carsten</a:t>
            </a:r>
            <a:r>
              <a:rPr lang="pt-BR" sz="3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S. </a:t>
            </a:r>
            <a:r>
              <a:rPr lang="pt-BR" sz="3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Frederiksen</a:t>
            </a:r>
            <a:endParaRPr lang="pt-BR" sz="3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0E4041-1715-4E8D-B75F-9FD1BF2938EE}"/>
              </a:ext>
            </a:extLst>
          </p:cNvPr>
          <p:cNvSpPr txBox="1">
            <a:spLocks/>
          </p:cNvSpPr>
          <p:nvPr/>
        </p:nvSpPr>
        <p:spPr>
          <a:xfrm>
            <a:off x="134019" y="4688078"/>
            <a:ext cx="11944931" cy="118141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FREDERIKSEN, C. S.; FREDERIKSEN, J. S. Northern Hemisphere storm tracks and teleconnection patterns in Primitive Equation and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Quasigeostrophic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Models.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Journal of the atmospheric sciences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v. 49, n. 16, p. 1443-1458, 1992</a:t>
            </a:r>
            <a:endParaRPr lang="pt-BR" sz="2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E8A4C4-8153-431E-B315-82F16DB80D09}"/>
              </a:ext>
            </a:extLst>
          </p:cNvPr>
          <p:cNvSpPr txBox="1">
            <a:spLocks/>
          </p:cNvSpPr>
          <p:nvPr/>
        </p:nvSpPr>
        <p:spPr>
          <a:xfrm>
            <a:off x="4419634" y="6253673"/>
            <a:ext cx="3352732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Aluno</a:t>
            </a: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Andre Medeiros Rocha</a:t>
            </a:r>
            <a:endParaRPr lang="pt-BR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6E9673-E849-40AF-8271-B1E921620783}"/>
              </a:ext>
            </a:extLst>
          </p:cNvPr>
          <p:cNvSpPr txBox="1">
            <a:spLocks/>
          </p:cNvSpPr>
          <p:nvPr/>
        </p:nvSpPr>
        <p:spPr>
          <a:xfrm>
            <a:off x="5454130" y="3435526"/>
            <a:ext cx="4807527" cy="64919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Jorgen</a:t>
            </a:r>
            <a:r>
              <a:rPr lang="pt-BR" sz="3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S. </a:t>
            </a:r>
            <a:r>
              <a:rPr lang="pt-BR" sz="3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Frederiksen</a:t>
            </a:r>
            <a:endParaRPr lang="pt-BR" sz="3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65A470-C242-4A37-9331-F155F5455CEF}"/>
              </a:ext>
            </a:extLst>
          </p:cNvPr>
          <p:cNvSpPr/>
          <p:nvPr/>
        </p:nvSpPr>
        <p:spPr>
          <a:xfrm>
            <a:off x="134019" y="3075378"/>
            <a:ext cx="6558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of Meteorology Research Centre, Melbourne, Australia</a:t>
            </a:r>
            <a:endParaRPr lang="pt-BR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93BD9F8-A4A4-47F5-8973-7E7F305F6849}"/>
              </a:ext>
            </a:extLst>
          </p:cNvPr>
          <p:cNvSpPr txBox="1">
            <a:spLocks/>
          </p:cNvSpPr>
          <p:nvPr/>
        </p:nvSpPr>
        <p:spPr>
          <a:xfrm>
            <a:off x="0" y="1345646"/>
            <a:ext cx="12081164" cy="7592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(Faixas de Tempestades do Hemisfério Norte e Padrões de </a:t>
            </a:r>
          </a:p>
          <a:p>
            <a:r>
              <a:rPr lang="pt-BR" sz="4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Teleconexões em Modelos de Equação Primitiva e </a:t>
            </a:r>
            <a:r>
              <a:rPr lang="pt-BR" sz="400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Quasigeostrófico</a:t>
            </a:r>
            <a:r>
              <a:rPr lang="pt-BR" sz="4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A2BC1A-8E9A-48F1-8612-07EE281AF006}"/>
              </a:ext>
            </a:extLst>
          </p:cNvPr>
          <p:cNvCxnSpPr/>
          <p:nvPr/>
        </p:nvCxnSpPr>
        <p:spPr>
          <a:xfrm>
            <a:off x="4101723" y="6307651"/>
            <a:ext cx="3988555" cy="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0FD7A5-39ED-4EED-96A9-BF1EFCD3BA73}"/>
              </a:ext>
            </a:extLst>
          </p:cNvPr>
          <p:cNvCxnSpPr/>
          <p:nvPr/>
        </p:nvCxnSpPr>
        <p:spPr>
          <a:xfrm>
            <a:off x="4101723" y="6718882"/>
            <a:ext cx="3988555" cy="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224C5B9-1F1C-42B2-99C7-7EFB8516A8FD}"/>
              </a:ext>
            </a:extLst>
          </p:cNvPr>
          <p:cNvSpPr/>
          <p:nvPr/>
        </p:nvSpPr>
        <p:spPr>
          <a:xfrm>
            <a:off x="5454130" y="3963341"/>
            <a:ext cx="673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CSIRO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Divisions of Atmospheric Research, Mordialloc, Australia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87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748896-8166-4350-9CE6-684E2E1597DB}"/>
              </a:ext>
            </a:extLst>
          </p:cNvPr>
          <p:cNvSpPr txBox="1">
            <a:spLocks/>
          </p:cNvSpPr>
          <p:nvPr/>
        </p:nvSpPr>
        <p:spPr>
          <a:xfrm>
            <a:off x="3491345" y="723218"/>
            <a:ext cx="8569037" cy="6001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estudo sugere que para situações de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Anomalias de ampla escala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inclusão da </a:t>
            </a:r>
            <a:r>
              <a:rPr lang="pt-BR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Estabilidade Estática com variação Horizontal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efeitos não geostróficos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importantes para identificação correta de áreas preferenciais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ciclogênese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(1) e (2)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acima afetam as características do fluxo do Estado Básico. No entanto, verificou-se que os </a:t>
            </a:r>
            <a:r>
              <a:rPr lang="pt-BR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termos não geostróficos são mais importantes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especialmente com respeito a localização da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Faixa de Tempestades da América do Norte;</a:t>
            </a: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fluxos climatológicos mais típicos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como: a Média dos 8 invernos (1963/64 – 1970/71), o fluxo de Janeiro/ 1978 e a média de fluxo de 6 anos (1979-1984),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próxima correspondência entre os resultados de PE e QG;</a:t>
            </a:r>
          </a:p>
          <a:p>
            <a:pPr marL="0" indent="0" algn="just">
              <a:buNone/>
            </a:pPr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Exceto pelas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Pequenas Diferenças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Taxas de Crescimento, Períodos e Propriedades de Início dos Bloqueios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Modos de Anomalia Intermediária e Madura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essencialmente os mesmos nos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 PE e QG;</a:t>
            </a: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PE e QG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geral apresentam boa correspondência na localização das faixas preferenciais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ciclogênese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storm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tracks) no HN. Contudo,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deslocamentos das faixas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podem ser percebidos em situações de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amplas anomalias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6D3E3F-3135-4EC7-8F4C-5885F01650F1}"/>
              </a:ext>
            </a:extLst>
          </p:cNvPr>
          <p:cNvSpPr txBox="1">
            <a:spLocks/>
          </p:cNvSpPr>
          <p:nvPr/>
        </p:nvSpPr>
        <p:spPr>
          <a:xfrm>
            <a:off x="234166" y="861566"/>
            <a:ext cx="3047669" cy="676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Influência da Inclusão das Variáveis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0B4003-7039-4F32-9E6A-F6EE8BB602DB}"/>
              </a:ext>
            </a:extLst>
          </p:cNvPr>
          <p:cNvSpPr txBox="1">
            <a:spLocks/>
          </p:cNvSpPr>
          <p:nvPr/>
        </p:nvSpPr>
        <p:spPr>
          <a:xfrm>
            <a:off x="709361" y="2182784"/>
            <a:ext cx="2097276" cy="415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Influência ENG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49A760-DA63-4218-A6C3-9A1D8E5D915A}"/>
              </a:ext>
            </a:extLst>
          </p:cNvPr>
          <p:cNvSpPr/>
          <p:nvPr/>
        </p:nvSpPr>
        <p:spPr>
          <a:xfrm>
            <a:off x="90383" y="78586"/>
            <a:ext cx="11969999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7375100-2A86-4183-B63F-013C1F320B5F}"/>
              </a:ext>
            </a:extLst>
          </p:cNvPr>
          <p:cNvSpPr txBox="1">
            <a:spLocks/>
          </p:cNvSpPr>
          <p:nvPr/>
        </p:nvSpPr>
        <p:spPr>
          <a:xfrm>
            <a:off x="90384" y="40143"/>
            <a:ext cx="10778179" cy="567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6. Conclusões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2E2EB9-CDC0-47C1-96C6-AB8C62C9EC4C}"/>
              </a:ext>
            </a:extLst>
          </p:cNvPr>
          <p:cNvSpPr txBox="1">
            <a:spLocks/>
          </p:cNvSpPr>
          <p:nvPr/>
        </p:nvSpPr>
        <p:spPr>
          <a:xfrm>
            <a:off x="129410" y="5513611"/>
            <a:ext cx="3047669" cy="676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Baixa Correspondência (PE X QG)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8A22E69-4929-4C7D-B56F-04A14F6D169C}"/>
              </a:ext>
            </a:extLst>
          </p:cNvPr>
          <p:cNvSpPr/>
          <p:nvPr/>
        </p:nvSpPr>
        <p:spPr>
          <a:xfrm>
            <a:off x="3281835" y="3243306"/>
            <a:ext cx="209510" cy="177203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4138BC-0610-48E4-9C0C-5A3CDD7640E4}"/>
              </a:ext>
            </a:extLst>
          </p:cNvPr>
          <p:cNvSpPr txBox="1">
            <a:spLocks/>
          </p:cNvSpPr>
          <p:nvPr/>
        </p:nvSpPr>
        <p:spPr>
          <a:xfrm>
            <a:off x="129410" y="3791159"/>
            <a:ext cx="3047669" cy="676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Alta Correspondência (PE X QG)</a:t>
            </a:r>
          </a:p>
        </p:txBody>
      </p:sp>
    </p:spTree>
    <p:extLst>
      <p:ext uri="{BB962C8B-B14F-4D97-AF65-F5344CB8AC3E}">
        <p14:creationId xmlns:p14="http://schemas.microsoft.com/office/powerpoint/2010/main" val="388185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AEA08B-4C3A-4729-92B1-39D67CFC81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8000"/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B8E499-0EF8-4439-98D4-71F39A7C7310}"/>
              </a:ext>
            </a:extLst>
          </p:cNvPr>
          <p:cNvSpPr txBox="1">
            <a:spLocks/>
          </p:cNvSpPr>
          <p:nvPr/>
        </p:nvSpPr>
        <p:spPr>
          <a:xfrm>
            <a:off x="3245592" y="2366930"/>
            <a:ext cx="5506852" cy="147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10671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5426E6-0971-43DC-9568-73C3B0087B3A}"/>
              </a:ext>
            </a:extLst>
          </p:cNvPr>
          <p:cNvSpPr/>
          <p:nvPr/>
        </p:nvSpPr>
        <p:spPr>
          <a:xfrm>
            <a:off x="3403599" y="1372457"/>
            <a:ext cx="4833917" cy="9724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0B550-CB4A-45FB-9D5C-AD104A91E276}"/>
              </a:ext>
            </a:extLst>
          </p:cNvPr>
          <p:cNvSpPr/>
          <p:nvPr/>
        </p:nvSpPr>
        <p:spPr>
          <a:xfrm>
            <a:off x="3403599" y="2888115"/>
            <a:ext cx="4833917" cy="385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C53F1-E7C0-41A2-8F21-F2E21E59EF3F}"/>
              </a:ext>
            </a:extLst>
          </p:cNvPr>
          <p:cNvSpPr/>
          <p:nvPr/>
        </p:nvSpPr>
        <p:spPr>
          <a:xfrm>
            <a:off x="3403599" y="5744345"/>
            <a:ext cx="4833917" cy="385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A39AD3-23D5-4F98-8C61-EFF70B1FB0AE}"/>
              </a:ext>
            </a:extLst>
          </p:cNvPr>
          <p:cNvSpPr txBox="1">
            <a:spLocks/>
          </p:cNvSpPr>
          <p:nvPr/>
        </p:nvSpPr>
        <p:spPr>
          <a:xfrm>
            <a:off x="3403599" y="785715"/>
            <a:ext cx="4833917" cy="5854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0000"/>
              </a:lnSpc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Two-Level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Primitive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0000"/>
              </a:lnSpc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Two-Level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Quase-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Geostrophic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0000"/>
              </a:lnSpc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Zonally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Averaged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0000"/>
              </a:lnSpc>
            </a:pP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rates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0000"/>
              </a:lnSpc>
            </a:pP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Disturbance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Eigenmodes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>
              <a:lnSpc>
                <a:spcPct val="100000"/>
              </a:lnSpc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Cyclogenis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>
              <a:lnSpc>
                <a:spcPct val="100000"/>
              </a:lnSpc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Onset-of-Blocking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>
              <a:lnSpc>
                <a:spcPct val="100000"/>
              </a:lnSpc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>
              <a:lnSpc>
                <a:spcPct val="100000"/>
              </a:lnSpc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4) Mature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Anomaly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0000"/>
              </a:lnSpc>
            </a:pP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Sensivity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0000"/>
              </a:lnSpc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28A58F-D693-411C-B187-773DE63A9A2F}"/>
              </a:ext>
            </a:extLst>
          </p:cNvPr>
          <p:cNvSpPr/>
          <p:nvPr/>
        </p:nvSpPr>
        <p:spPr>
          <a:xfrm>
            <a:off x="3222171" y="785715"/>
            <a:ext cx="5138057" cy="59570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8314CF-A9F3-4F99-9FC1-6DC3DE07C095}"/>
              </a:ext>
            </a:extLst>
          </p:cNvPr>
          <p:cNvSpPr/>
          <p:nvPr/>
        </p:nvSpPr>
        <p:spPr>
          <a:xfrm>
            <a:off x="90384" y="115257"/>
            <a:ext cx="12011232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DF29CD-C8C7-4CCA-B52E-E19DEE97AC1D}"/>
              </a:ext>
            </a:extLst>
          </p:cNvPr>
          <p:cNvSpPr txBox="1">
            <a:spLocks/>
          </p:cNvSpPr>
          <p:nvPr/>
        </p:nvSpPr>
        <p:spPr>
          <a:xfrm>
            <a:off x="90384" y="84348"/>
            <a:ext cx="285535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</a:p>
        </p:txBody>
      </p:sp>
    </p:spTree>
    <p:extLst>
      <p:ext uri="{BB962C8B-B14F-4D97-AF65-F5344CB8AC3E}">
        <p14:creationId xmlns:p14="http://schemas.microsoft.com/office/powerpoint/2010/main" val="61728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EB5C5D-7921-4B7E-8698-9AD0BA8CA766}"/>
              </a:ext>
            </a:extLst>
          </p:cNvPr>
          <p:cNvSpPr/>
          <p:nvPr/>
        </p:nvSpPr>
        <p:spPr>
          <a:xfrm>
            <a:off x="90384" y="61817"/>
            <a:ext cx="12011232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7407D9-8D59-440B-984A-F3D9A4740A82}"/>
              </a:ext>
            </a:extLst>
          </p:cNvPr>
          <p:cNvSpPr txBox="1">
            <a:spLocks/>
          </p:cNvSpPr>
          <p:nvPr/>
        </p:nvSpPr>
        <p:spPr>
          <a:xfrm>
            <a:off x="90384" y="30908"/>
            <a:ext cx="285535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8D234E-6A43-4F34-8D6E-0D6C5D76EB26}"/>
              </a:ext>
            </a:extLst>
          </p:cNvPr>
          <p:cNvSpPr txBox="1">
            <a:spLocks/>
          </p:cNvSpPr>
          <p:nvPr/>
        </p:nvSpPr>
        <p:spPr>
          <a:xfrm>
            <a:off x="457200" y="541602"/>
            <a:ext cx="11908972" cy="109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5F9DFE-CE2A-42E0-B8D1-F6525A69BBD4}"/>
              </a:ext>
            </a:extLst>
          </p:cNvPr>
          <p:cNvSpPr txBox="1">
            <a:spLocks/>
          </p:cNvSpPr>
          <p:nvPr/>
        </p:nvSpPr>
        <p:spPr>
          <a:xfrm>
            <a:off x="308428" y="924393"/>
            <a:ext cx="11426372" cy="5009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Teoria da Instabilidade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tridimensional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tem sido empregada na última década primariamente na Localização das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Regiões com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Ciclogênese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preferencial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Storm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Tracks)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sua dinâmica de desenvolvimento e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Regiões com ocorrência de Bloqueios e outras Teleconexões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Instabilidade desempenha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importante função durante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início de Bloqueios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Processo de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Ciclogêneses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HN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Modos de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Ciclogênese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podem desencadear eventos que levam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Formação Inicial de Bloqueios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estudos de Instabilidade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tem utilizado primariamente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Equações do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Quasigeostrófico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formações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barotrópicas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ou em vários níveis, em geometria esférica ou do Plano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entanto,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as Equações Primitivas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Baroclínicas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completas não tem sido utilizadas.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7B0986-8B27-4305-8244-9B8B23C7D602}"/>
              </a:ext>
            </a:extLst>
          </p:cNvPr>
          <p:cNvSpPr txBox="1">
            <a:spLocks/>
          </p:cNvSpPr>
          <p:nvPr/>
        </p:nvSpPr>
        <p:spPr>
          <a:xfrm>
            <a:off x="457200" y="2260408"/>
            <a:ext cx="10274300" cy="62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7BAB65-7736-48F7-844A-92AC394A8496}"/>
              </a:ext>
            </a:extLst>
          </p:cNvPr>
          <p:cNvSpPr/>
          <p:nvPr/>
        </p:nvSpPr>
        <p:spPr>
          <a:xfrm>
            <a:off x="8937172" y="2808190"/>
            <a:ext cx="2946400" cy="6295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1E2FC6-E7F6-406D-A996-EA86387B16E5}"/>
              </a:ext>
            </a:extLst>
          </p:cNvPr>
          <p:cNvSpPr txBox="1">
            <a:spLocks/>
          </p:cNvSpPr>
          <p:nvPr/>
        </p:nvSpPr>
        <p:spPr>
          <a:xfrm>
            <a:off x="8664122" y="2808190"/>
            <a:ext cx="3492500" cy="62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Contribuição da Teoria da Instabilidade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ECC4F8-82F6-40A3-BA6F-EDF8908AEF8C}"/>
              </a:ext>
            </a:extLst>
          </p:cNvPr>
          <p:cNvSpPr/>
          <p:nvPr/>
        </p:nvSpPr>
        <p:spPr>
          <a:xfrm>
            <a:off x="8954861" y="3985560"/>
            <a:ext cx="2946400" cy="6295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F58FFC-CA50-43DE-9E00-1C38F72D20FC}"/>
              </a:ext>
            </a:extLst>
          </p:cNvPr>
          <p:cNvSpPr txBox="1">
            <a:spLocks/>
          </p:cNvSpPr>
          <p:nvPr/>
        </p:nvSpPr>
        <p:spPr>
          <a:xfrm>
            <a:off x="9114972" y="3985559"/>
            <a:ext cx="2626178" cy="62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Relação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Ciclogênese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e Bloqueios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E14D46-D8CD-40FF-A783-6C761E96E2D2}"/>
              </a:ext>
            </a:extLst>
          </p:cNvPr>
          <p:cNvSpPr/>
          <p:nvPr/>
        </p:nvSpPr>
        <p:spPr>
          <a:xfrm>
            <a:off x="8885011" y="5923614"/>
            <a:ext cx="2946400" cy="3827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558CBFD-B50F-4483-B706-FB0013C636CE}"/>
              </a:ext>
            </a:extLst>
          </p:cNvPr>
          <p:cNvSpPr txBox="1">
            <a:spLocks/>
          </p:cNvSpPr>
          <p:nvPr/>
        </p:nvSpPr>
        <p:spPr>
          <a:xfrm>
            <a:off x="9045122" y="5775601"/>
            <a:ext cx="2626178" cy="629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Forma de Análise</a:t>
            </a:r>
          </a:p>
        </p:txBody>
      </p:sp>
    </p:spTree>
    <p:extLst>
      <p:ext uri="{BB962C8B-B14F-4D97-AF65-F5344CB8AC3E}">
        <p14:creationId xmlns:p14="http://schemas.microsoft.com/office/powerpoint/2010/main" val="323693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B88A13-C7C6-4C14-B12A-2438B6B597B8}"/>
              </a:ext>
            </a:extLst>
          </p:cNvPr>
          <p:cNvSpPr txBox="1">
            <a:spLocks/>
          </p:cNvSpPr>
          <p:nvPr/>
        </p:nvSpPr>
        <p:spPr>
          <a:xfrm>
            <a:off x="0" y="681995"/>
            <a:ext cx="12081164" cy="2748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Comparar os </a:t>
            </a:r>
            <a:r>
              <a:rPr lang="pt-BR" b="1" dirty="0"/>
              <a:t>Modelos de Instabilidade (</a:t>
            </a:r>
            <a:r>
              <a:rPr lang="pt-BR" b="1" dirty="0" err="1"/>
              <a:t>MIs</a:t>
            </a:r>
            <a:r>
              <a:rPr lang="pt-BR" b="1" dirty="0"/>
              <a:t>), </a:t>
            </a:r>
            <a:r>
              <a:rPr lang="pt-BR" dirty="0"/>
              <a:t>critério de Instabilidade de Phillip (1954)</a:t>
            </a:r>
            <a:r>
              <a:rPr lang="pt-BR" b="1" dirty="0"/>
              <a:t>, </a:t>
            </a:r>
            <a:r>
              <a:rPr lang="pt-BR" dirty="0"/>
              <a:t>gerados a partir das </a:t>
            </a:r>
            <a:r>
              <a:rPr lang="pt-BR" b="1" dirty="0"/>
              <a:t>Equações Primitivas </a:t>
            </a:r>
            <a:r>
              <a:rPr lang="pt-BR" dirty="0"/>
              <a:t>(PE) e </a:t>
            </a:r>
            <a:r>
              <a:rPr lang="pt-BR" b="1" dirty="0"/>
              <a:t>Equações do </a:t>
            </a:r>
            <a:r>
              <a:rPr lang="pt-BR" b="1" dirty="0" err="1"/>
              <a:t>Quasigeostrófico</a:t>
            </a:r>
            <a:r>
              <a:rPr lang="pt-BR" b="1" dirty="0"/>
              <a:t> (QG) para </a:t>
            </a:r>
            <a:r>
              <a:rPr lang="pt-BR" dirty="0"/>
              <a:t>Janeiro/ 1979 do Hemisfério Norte, em dois níveis, com vista a:</a:t>
            </a:r>
          </a:p>
          <a:p>
            <a:pPr marL="0" indent="0" algn="just">
              <a:buNone/>
            </a:pPr>
            <a:r>
              <a:rPr lang="pt-BR" dirty="0"/>
              <a:t>Verificar os efeitos da Inclusão da </a:t>
            </a:r>
          </a:p>
          <a:p>
            <a:pPr marL="0" indent="0" algn="just">
              <a:buNone/>
            </a:pPr>
            <a:r>
              <a:rPr lang="pt-BR" b="1" dirty="0"/>
              <a:t>          (1) instabilidade estática com variação horizontal </a:t>
            </a:r>
            <a:r>
              <a:rPr lang="pt-BR" dirty="0"/>
              <a:t>e dos </a:t>
            </a:r>
          </a:p>
          <a:p>
            <a:pPr marL="0" indent="0" algn="just">
              <a:buNone/>
            </a:pPr>
            <a:r>
              <a:rPr lang="pt-BR" b="1" dirty="0"/>
              <a:t>          (2) termos não geostróficos </a:t>
            </a:r>
            <a:r>
              <a:rPr lang="pt-BR" dirty="0"/>
              <a:t>sobre os resultados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C5C56F-3669-4C98-8087-DD7C63634093}"/>
              </a:ext>
            </a:extLst>
          </p:cNvPr>
          <p:cNvSpPr txBox="1">
            <a:spLocks/>
          </p:cNvSpPr>
          <p:nvPr/>
        </p:nvSpPr>
        <p:spPr>
          <a:xfrm>
            <a:off x="55418" y="3429000"/>
            <a:ext cx="12081164" cy="969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B050"/>
                </a:solidFill>
              </a:rPr>
              <a:t>Localização das Regiões de </a:t>
            </a:r>
            <a:r>
              <a:rPr lang="pt-BR" dirty="0" err="1">
                <a:solidFill>
                  <a:srgbClr val="00B050"/>
                </a:solidFill>
              </a:rPr>
              <a:t>Ciclogênese</a:t>
            </a:r>
            <a:r>
              <a:rPr lang="pt-BR" dirty="0">
                <a:solidFill>
                  <a:srgbClr val="00B050"/>
                </a:solidFill>
              </a:rPr>
              <a:t>, estrutura dos Modo de ampla escala, Taxas de Crescimento e Frequência de Fases dos Modos derivados do </a:t>
            </a:r>
            <a:r>
              <a:rPr lang="pt-BR" b="1" dirty="0" err="1">
                <a:solidFill>
                  <a:srgbClr val="00B050"/>
                </a:solidFill>
              </a:rPr>
              <a:t>MIs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72A6DA-3404-4BE7-91CE-7AB5B840A2DC}"/>
              </a:ext>
            </a:extLst>
          </p:cNvPr>
          <p:cNvSpPr/>
          <p:nvPr/>
        </p:nvSpPr>
        <p:spPr>
          <a:xfrm>
            <a:off x="55418" y="52409"/>
            <a:ext cx="12011232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FC558C6-142C-4797-A34E-4D75579FAEB3}"/>
              </a:ext>
            </a:extLst>
          </p:cNvPr>
          <p:cNvSpPr txBox="1">
            <a:spLocks/>
          </p:cNvSpPr>
          <p:nvPr/>
        </p:nvSpPr>
        <p:spPr>
          <a:xfrm>
            <a:off x="55418" y="21500"/>
            <a:ext cx="285535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F0D14A-FC23-44C9-AAF6-51C2DAFC7271}"/>
              </a:ext>
            </a:extLst>
          </p:cNvPr>
          <p:cNvSpPr txBox="1">
            <a:spLocks/>
          </p:cNvSpPr>
          <p:nvPr/>
        </p:nvSpPr>
        <p:spPr>
          <a:xfrm>
            <a:off x="-14514" y="5028934"/>
            <a:ext cx="12081164" cy="130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>
                <a:cs typeface="Arial" panose="020B0604020202020204" pitchFamily="34" charset="0"/>
              </a:rPr>
              <a:t>Cálculos de </a:t>
            </a:r>
            <a:r>
              <a:rPr lang="pt-BR" b="1" dirty="0">
                <a:cs typeface="Arial" panose="020B0604020202020204" pitchFamily="34" charset="0"/>
              </a:rPr>
              <a:t>Instabilidade</a:t>
            </a:r>
            <a:r>
              <a:rPr lang="pt-BR" dirty="0">
                <a:cs typeface="Arial" panose="020B0604020202020204" pitchFamily="34" charset="0"/>
              </a:rPr>
              <a:t> a partir de </a:t>
            </a:r>
            <a:r>
              <a:rPr lang="pt-BR" b="1" dirty="0">
                <a:cs typeface="Arial" panose="020B0604020202020204" pitchFamily="34" charset="0"/>
              </a:rPr>
              <a:t>Modelos </a:t>
            </a:r>
            <a:r>
              <a:rPr lang="pt-BR" b="1" dirty="0" err="1">
                <a:cs typeface="Arial" panose="020B0604020202020204" pitchFamily="34" charset="0"/>
              </a:rPr>
              <a:t>Barotrópicos</a:t>
            </a:r>
            <a:r>
              <a:rPr lang="pt-BR" b="1" dirty="0">
                <a:cs typeface="Arial" panose="020B0604020202020204" pitchFamily="34" charset="0"/>
              </a:rPr>
              <a:t> e Quasigeostróficos de 5N </a:t>
            </a:r>
            <a:r>
              <a:rPr lang="pt-BR" dirty="0">
                <a:cs typeface="Arial" panose="020B0604020202020204" pitchFamily="34" charset="0"/>
              </a:rPr>
              <a:t>para teste dos efeitos de avaliação da </a:t>
            </a:r>
            <a:r>
              <a:rPr lang="pt-BR" b="1" dirty="0">
                <a:cs typeface="Arial" panose="020B0604020202020204" pitchFamily="34" charset="0"/>
              </a:rPr>
              <a:t>sensitividade dos resultados a resolução vertical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F9F7DB1-239C-4ECD-B6C1-8A18B67441C7}"/>
              </a:ext>
            </a:extLst>
          </p:cNvPr>
          <p:cNvSpPr txBox="1">
            <a:spLocks/>
          </p:cNvSpPr>
          <p:nvPr/>
        </p:nvSpPr>
        <p:spPr>
          <a:xfrm>
            <a:off x="0" y="4398758"/>
            <a:ext cx="1925782" cy="520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Principal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9D6AC8-542D-414D-9065-654C06158585}"/>
              </a:ext>
            </a:extLst>
          </p:cNvPr>
          <p:cNvSpPr txBox="1">
            <a:spLocks/>
          </p:cNvSpPr>
          <p:nvPr/>
        </p:nvSpPr>
        <p:spPr>
          <a:xfrm>
            <a:off x="55418" y="6447116"/>
            <a:ext cx="2175164" cy="354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Secundário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76277-F9F6-4147-869D-B7326BBC2C26}"/>
              </a:ext>
            </a:extLst>
          </p:cNvPr>
          <p:cNvCxnSpPr/>
          <p:nvPr/>
        </p:nvCxnSpPr>
        <p:spPr>
          <a:xfrm>
            <a:off x="107535" y="4905433"/>
            <a:ext cx="11838380" cy="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4B64E2-9E25-4DB6-9C7A-59C1C2A707F3}"/>
              </a:ext>
            </a:extLst>
          </p:cNvPr>
          <p:cNvSpPr/>
          <p:nvPr/>
        </p:nvSpPr>
        <p:spPr>
          <a:xfrm>
            <a:off x="90384" y="124692"/>
            <a:ext cx="12011232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48DDCF-4E21-4D5D-AB83-0630FDEF442B}"/>
              </a:ext>
            </a:extLst>
          </p:cNvPr>
          <p:cNvSpPr txBox="1">
            <a:spLocks/>
          </p:cNvSpPr>
          <p:nvPr/>
        </p:nvSpPr>
        <p:spPr>
          <a:xfrm>
            <a:off x="90384" y="93783"/>
            <a:ext cx="309731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3. Estado Básico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4FFBAB-F265-4BF7-9844-C02FED708607}"/>
              </a:ext>
            </a:extLst>
          </p:cNvPr>
          <p:cNvSpPr txBox="1">
            <a:spLocks/>
          </p:cNvSpPr>
          <p:nvPr/>
        </p:nvSpPr>
        <p:spPr>
          <a:xfrm>
            <a:off x="131288" y="1685513"/>
            <a:ext cx="1675081" cy="1030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Janeiro/ 1979</a:t>
            </a:r>
            <a:endParaRPr lang="pt-BR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8C798-BB99-4478-A235-880A1F666D27}"/>
              </a:ext>
            </a:extLst>
          </p:cNvPr>
          <p:cNvSpPr txBox="1">
            <a:spLocks/>
          </p:cNvSpPr>
          <p:nvPr/>
        </p:nvSpPr>
        <p:spPr>
          <a:xfrm>
            <a:off x="5941469" y="3561022"/>
            <a:ext cx="6160147" cy="138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Dados de Médias Mensais dos Campos de fluxo de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Janeiro/ 1979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do ECMWF foram empregados nos modelos de dois níveis (300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e 700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) como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Estados Básicos.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E8A1F2-F538-4322-8B0D-D80FA07E4BD1}"/>
              </a:ext>
            </a:extLst>
          </p:cNvPr>
          <p:cNvCxnSpPr/>
          <p:nvPr/>
        </p:nvCxnSpPr>
        <p:spPr>
          <a:xfrm>
            <a:off x="90384" y="3397046"/>
            <a:ext cx="11838380" cy="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89C0A67-34BA-44AF-B54D-D363AC12C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9" t="32314" r="32727" b="58279"/>
          <a:stretch/>
        </p:blipFill>
        <p:spPr>
          <a:xfrm>
            <a:off x="399705" y="3505604"/>
            <a:ext cx="5324957" cy="863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16864-A2CF-4692-B3AF-69816AC62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27" t="44792" r="27614" b="35306"/>
          <a:stretch/>
        </p:blipFill>
        <p:spPr>
          <a:xfrm>
            <a:off x="254574" y="4451894"/>
            <a:ext cx="5324957" cy="1263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631122-B632-4AC1-A8D6-3CF31A083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87" t="31911" r="26364" b="59693"/>
          <a:stretch/>
        </p:blipFill>
        <p:spPr>
          <a:xfrm>
            <a:off x="156357" y="5819748"/>
            <a:ext cx="5579532" cy="540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6B9AE6-70FB-451D-9D28-86F2198369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87" t="45189" r="26364" b="47547"/>
          <a:stretch/>
        </p:blipFill>
        <p:spPr>
          <a:xfrm>
            <a:off x="90384" y="6360046"/>
            <a:ext cx="5645505" cy="4729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8BB9A2-AB70-43A8-95AD-A52636D79356}"/>
              </a:ext>
            </a:extLst>
          </p:cNvPr>
          <p:cNvSpPr txBox="1">
            <a:spLocks/>
          </p:cNvSpPr>
          <p:nvPr/>
        </p:nvSpPr>
        <p:spPr>
          <a:xfrm>
            <a:off x="1967345" y="1086274"/>
            <a:ext cx="10245767" cy="2261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i) Atividade </a:t>
            </a:r>
            <a:r>
              <a:rPr lang="pt-B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Ciclogenética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Intensa sobre áreas dos EUA, Norte e Centro da Europa e Ásia Central</a:t>
            </a:r>
          </a:p>
          <a:p>
            <a:pPr marL="0" indent="0">
              <a:buNone/>
            </a:pPr>
            <a:r>
              <a:rPr lang="pt-B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) Explosão </a:t>
            </a:r>
            <a:r>
              <a:rPr lang="pt-B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Ciclogenética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intensa na Costa Leste dos EUA</a:t>
            </a:r>
          </a:p>
          <a:p>
            <a:pPr marL="0" indent="0">
              <a:buNone/>
            </a:pPr>
            <a:r>
              <a:rPr lang="pt-B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Mudança de localização das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Áreas de Bloqueios</a:t>
            </a:r>
          </a:p>
          <a:p>
            <a:pPr marL="0" indent="0">
              <a:buNone/>
            </a:pPr>
            <a:r>
              <a:rPr lang="pt-B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Formação de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Fluxos difluentes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sobre o Atlântico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605829-76F6-4B3A-969A-5DE7A557E28E}"/>
              </a:ext>
            </a:extLst>
          </p:cNvPr>
          <p:cNvSpPr txBox="1">
            <a:spLocks/>
          </p:cNvSpPr>
          <p:nvPr/>
        </p:nvSpPr>
        <p:spPr>
          <a:xfrm>
            <a:off x="5941468" y="5220441"/>
            <a:ext cx="6160147" cy="138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Médias Climatológica de Invernos (1963/64 a 1970/71)</a:t>
            </a:r>
          </a:p>
          <a:p>
            <a:pPr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Média de Janeiro/ 1978</a:t>
            </a:r>
          </a:p>
        </p:txBody>
      </p:sp>
    </p:spTree>
    <p:extLst>
      <p:ext uri="{BB962C8B-B14F-4D97-AF65-F5344CB8AC3E}">
        <p14:creationId xmlns:p14="http://schemas.microsoft.com/office/powerpoint/2010/main" val="24840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63D07C-6BF4-4A51-B6A9-66964D28E0EA}"/>
              </a:ext>
            </a:extLst>
          </p:cNvPr>
          <p:cNvSpPr/>
          <p:nvPr/>
        </p:nvSpPr>
        <p:spPr>
          <a:xfrm>
            <a:off x="90384" y="69539"/>
            <a:ext cx="12011232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EEE03A-8B37-455A-B09B-67B671D6F7E9}"/>
              </a:ext>
            </a:extLst>
          </p:cNvPr>
          <p:cNvSpPr txBox="1">
            <a:spLocks/>
          </p:cNvSpPr>
          <p:nvPr/>
        </p:nvSpPr>
        <p:spPr>
          <a:xfrm>
            <a:off x="90384" y="40143"/>
            <a:ext cx="10778179" cy="567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4. Resultados de Médias Zonais para Modelos de Dois Níveis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E0702E-1EEE-4E73-A9A2-5EEB2F9B19D3}"/>
              </a:ext>
            </a:extLst>
          </p:cNvPr>
          <p:cNvGrpSpPr/>
          <p:nvPr/>
        </p:nvGrpSpPr>
        <p:grpSpPr>
          <a:xfrm>
            <a:off x="4596818" y="5542416"/>
            <a:ext cx="2068616" cy="1295892"/>
            <a:chOff x="10033000" y="1564452"/>
            <a:chExt cx="2068616" cy="129589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8EA3B6B-5156-41E7-965D-3474983B0802}"/>
                </a:ext>
              </a:extLst>
            </p:cNvPr>
            <p:cNvSpPr/>
            <p:nvPr/>
          </p:nvSpPr>
          <p:spPr>
            <a:xfrm>
              <a:off x="10033000" y="1564452"/>
              <a:ext cx="2029778" cy="12664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551A1F3C-DB0F-47D9-AB4B-21DD352A147B}"/>
                </a:ext>
              </a:extLst>
            </p:cNvPr>
            <p:cNvSpPr txBox="1">
              <a:spLocks/>
            </p:cNvSpPr>
            <p:nvPr/>
          </p:nvSpPr>
          <p:spPr>
            <a:xfrm>
              <a:off x="10033000" y="1593850"/>
              <a:ext cx="2068616" cy="12664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pt-B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(PE),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pt-B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(QG)</a:t>
              </a:r>
            </a:p>
            <a:p>
              <a:pPr marL="0" indent="0" algn="just">
                <a:buNone/>
              </a:pP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pt-B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(PE),  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+  </a:t>
              </a:r>
              <a:r>
                <a:rPr lang="pt-B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(QG)</a:t>
              </a:r>
            </a:p>
            <a:p>
              <a:pPr marL="0" indent="0" algn="just">
                <a:buNone/>
              </a:pP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pt-B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(PE),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pt-B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(QG)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0BC843-7D2F-416D-89F9-BB47F0820FF3}"/>
                </a:ext>
              </a:extLst>
            </p:cNvPr>
            <p:cNvSpPr/>
            <p:nvPr/>
          </p:nvSpPr>
          <p:spPr>
            <a:xfrm>
              <a:off x="11067308" y="1695715"/>
              <a:ext cx="184154" cy="1988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17080515-127A-4A50-871C-C5E580F6FA79}"/>
                </a:ext>
              </a:extLst>
            </p:cNvPr>
            <p:cNvSpPr/>
            <p:nvPr/>
          </p:nvSpPr>
          <p:spPr>
            <a:xfrm>
              <a:off x="11021101" y="2438445"/>
              <a:ext cx="282459" cy="283033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5E83F254-7DD7-4039-AF74-70D474A0A41D}"/>
                </a:ext>
              </a:extLst>
            </p:cNvPr>
            <p:cNvSpPr txBox="1">
              <a:spLocks/>
            </p:cNvSpPr>
            <p:nvPr/>
          </p:nvSpPr>
          <p:spPr>
            <a:xfrm>
              <a:off x="10045700" y="1665762"/>
              <a:ext cx="662886" cy="6024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pt-BR" sz="25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1F5A82CE-108A-402F-B3D2-A79539670695}"/>
                </a:ext>
              </a:extLst>
            </p:cNvPr>
            <p:cNvSpPr/>
            <p:nvPr/>
          </p:nvSpPr>
          <p:spPr>
            <a:xfrm>
              <a:off x="10083800" y="2110491"/>
              <a:ext cx="217717" cy="19159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BE3230-CC70-40E3-A332-BE579A448E32}"/>
              </a:ext>
            </a:extLst>
          </p:cNvPr>
          <p:cNvGrpSpPr/>
          <p:nvPr/>
        </p:nvGrpSpPr>
        <p:grpSpPr>
          <a:xfrm>
            <a:off x="6754509" y="624029"/>
            <a:ext cx="5430564" cy="3057966"/>
            <a:chOff x="48909" y="2780145"/>
            <a:chExt cx="5430564" cy="360218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83E38A-81FE-4A5A-B708-C20F1A595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886" t="24230" r="39886" b="22410"/>
            <a:stretch/>
          </p:blipFill>
          <p:spPr>
            <a:xfrm>
              <a:off x="48909" y="2780145"/>
              <a:ext cx="5430564" cy="3602182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786E20-D838-4031-9A6D-FED650E98FDA}"/>
                </a:ext>
              </a:extLst>
            </p:cNvPr>
            <p:cNvSpPr/>
            <p:nvPr/>
          </p:nvSpPr>
          <p:spPr>
            <a:xfrm>
              <a:off x="2888385" y="3068103"/>
              <a:ext cx="209550" cy="1858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E7162ED-AF78-47BE-84EC-0D3A5BD3BA9B}"/>
                </a:ext>
              </a:extLst>
            </p:cNvPr>
            <p:cNvSpPr/>
            <p:nvPr/>
          </p:nvSpPr>
          <p:spPr>
            <a:xfrm>
              <a:off x="3762375" y="5810250"/>
              <a:ext cx="209550" cy="1858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9D532F0-1952-4ACF-B281-DD829A452AC0}"/>
                </a:ext>
              </a:extLst>
            </p:cNvPr>
            <p:cNvSpPr/>
            <p:nvPr/>
          </p:nvSpPr>
          <p:spPr>
            <a:xfrm>
              <a:off x="4924425" y="5774747"/>
              <a:ext cx="209550" cy="18588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11B31E-9509-4F57-BBFC-EAF89D06AC59}"/>
                </a:ext>
              </a:extLst>
            </p:cNvPr>
            <p:cNvSpPr/>
            <p:nvPr/>
          </p:nvSpPr>
          <p:spPr>
            <a:xfrm>
              <a:off x="3174659" y="3410237"/>
              <a:ext cx="209550" cy="18588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96DB50-C0E6-4347-8DF8-C488246D03F2}"/>
                </a:ext>
              </a:extLst>
            </p:cNvPr>
            <p:cNvSpPr/>
            <p:nvPr/>
          </p:nvSpPr>
          <p:spPr>
            <a:xfrm>
              <a:off x="4343400" y="5810250"/>
              <a:ext cx="209550" cy="185882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529E840-A40E-48AA-94EF-D088D9AE8CBF}"/>
                </a:ext>
              </a:extLst>
            </p:cNvPr>
            <p:cNvSpPr/>
            <p:nvPr/>
          </p:nvSpPr>
          <p:spPr>
            <a:xfrm>
              <a:off x="4924425" y="4597954"/>
              <a:ext cx="209550" cy="1858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41A7B1-3079-47CF-853B-9C6F4D3BA54E}"/>
                </a:ext>
              </a:extLst>
            </p:cNvPr>
            <p:cNvSpPr/>
            <p:nvPr/>
          </p:nvSpPr>
          <p:spPr>
            <a:xfrm>
              <a:off x="4912736" y="4457365"/>
              <a:ext cx="209550" cy="18588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C462DE-E764-4FFB-B78D-BD97042946DA}"/>
                </a:ext>
              </a:extLst>
            </p:cNvPr>
            <p:cNvSpPr/>
            <p:nvPr/>
          </p:nvSpPr>
          <p:spPr>
            <a:xfrm>
              <a:off x="3180051" y="3522892"/>
              <a:ext cx="209550" cy="18588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C39531-B5E1-4B1A-9999-12D5A1085119}"/>
                </a:ext>
              </a:extLst>
            </p:cNvPr>
            <p:cNvSpPr/>
            <p:nvPr/>
          </p:nvSpPr>
          <p:spPr>
            <a:xfrm>
              <a:off x="4912736" y="4859879"/>
              <a:ext cx="209550" cy="185882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4740B17-D636-4313-86C1-2E6B2A2FC785}"/>
                </a:ext>
              </a:extLst>
            </p:cNvPr>
            <p:cNvSpPr/>
            <p:nvPr/>
          </p:nvSpPr>
          <p:spPr>
            <a:xfrm>
              <a:off x="2908589" y="3727824"/>
              <a:ext cx="209550" cy="185882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F135D0-B0D0-4106-BC68-94D4E29F8F7D}"/>
                </a:ext>
              </a:extLst>
            </p:cNvPr>
            <p:cNvSpPr/>
            <p:nvPr/>
          </p:nvSpPr>
          <p:spPr>
            <a:xfrm>
              <a:off x="2908589" y="3972722"/>
              <a:ext cx="209550" cy="185882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2935A9A-9412-4B85-BA12-7B99B3AB5F17}"/>
                </a:ext>
              </a:extLst>
            </p:cNvPr>
            <p:cNvSpPr/>
            <p:nvPr/>
          </p:nvSpPr>
          <p:spPr>
            <a:xfrm>
              <a:off x="2888385" y="3220060"/>
              <a:ext cx="209550" cy="1858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4FDCD3-0DE2-4D49-9357-157C865E321C}"/>
              </a:ext>
            </a:extLst>
          </p:cNvPr>
          <p:cNvGrpSpPr/>
          <p:nvPr/>
        </p:nvGrpSpPr>
        <p:grpSpPr>
          <a:xfrm>
            <a:off x="6754509" y="3666734"/>
            <a:ext cx="5347328" cy="3057966"/>
            <a:chOff x="6792029" y="3310759"/>
            <a:chExt cx="5347328" cy="35513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5E015E-EB7C-42E5-AAEA-79CB7EA4F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77" t="17560" r="41023" b="29283"/>
            <a:stretch/>
          </p:blipFill>
          <p:spPr>
            <a:xfrm>
              <a:off x="6792029" y="3310759"/>
              <a:ext cx="5347328" cy="3551382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2CDC46-4457-4C36-A727-7C556531EC6C}"/>
                </a:ext>
              </a:extLst>
            </p:cNvPr>
            <p:cNvSpPr/>
            <p:nvPr/>
          </p:nvSpPr>
          <p:spPr>
            <a:xfrm>
              <a:off x="11614073" y="5265282"/>
              <a:ext cx="209550" cy="1858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86DD79D-C229-4F80-A1D9-67B7ABD3A97C}"/>
                </a:ext>
              </a:extLst>
            </p:cNvPr>
            <p:cNvSpPr/>
            <p:nvPr/>
          </p:nvSpPr>
          <p:spPr>
            <a:xfrm>
              <a:off x="10149913" y="5451164"/>
              <a:ext cx="209550" cy="1858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7CECDB-8344-48FC-8BCC-903A12E8D8AA}"/>
                </a:ext>
              </a:extLst>
            </p:cNvPr>
            <p:cNvSpPr/>
            <p:nvPr/>
          </p:nvSpPr>
          <p:spPr>
            <a:xfrm>
              <a:off x="11614073" y="3846591"/>
              <a:ext cx="209550" cy="18588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BD574CC-BABF-40D3-915F-EBA8B4C5264E}"/>
                </a:ext>
              </a:extLst>
            </p:cNvPr>
            <p:cNvSpPr/>
            <p:nvPr/>
          </p:nvSpPr>
          <p:spPr>
            <a:xfrm>
              <a:off x="11030670" y="4836202"/>
              <a:ext cx="209550" cy="18588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1BCC7CD-8A75-4292-B569-1E2891171775}"/>
                </a:ext>
              </a:extLst>
            </p:cNvPr>
            <p:cNvSpPr/>
            <p:nvPr/>
          </p:nvSpPr>
          <p:spPr>
            <a:xfrm>
              <a:off x="11614073" y="4032473"/>
              <a:ext cx="209550" cy="185882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D1D243-3D06-469B-932D-AAAEE5F5B3B5}"/>
                </a:ext>
              </a:extLst>
            </p:cNvPr>
            <p:cNvSpPr/>
            <p:nvPr/>
          </p:nvSpPr>
          <p:spPr>
            <a:xfrm>
              <a:off x="11030670" y="4986756"/>
              <a:ext cx="209550" cy="185882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E1E7994E-56D5-4B4A-8F08-88F2E140E2C7}"/>
              </a:ext>
            </a:extLst>
          </p:cNvPr>
          <p:cNvSpPr txBox="1">
            <a:spLocks/>
          </p:cNvSpPr>
          <p:nvPr/>
        </p:nvSpPr>
        <p:spPr>
          <a:xfrm>
            <a:off x="9846257" y="3442314"/>
            <a:ext cx="1545471" cy="239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Wavenumber</a:t>
            </a:r>
            <a:endParaRPr lang="pt-B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10B9378-8D75-4783-B2B8-D5EC49858157}"/>
              </a:ext>
            </a:extLst>
          </p:cNvPr>
          <p:cNvSpPr txBox="1">
            <a:spLocks/>
          </p:cNvSpPr>
          <p:nvPr/>
        </p:nvSpPr>
        <p:spPr>
          <a:xfrm>
            <a:off x="9713079" y="6485019"/>
            <a:ext cx="1545471" cy="239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Wavenumber</a:t>
            </a:r>
            <a:endParaRPr lang="pt-B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663BEB9-170F-4D6B-BB7B-BA299FF0FF0B}"/>
              </a:ext>
            </a:extLst>
          </p:cNvPr>
          <p:cNvSpPr txBox="1">
            <a:spLocks/>
          </p:cNvSpPr>
          <p:nvPr/>
        </p:nvSpPr>
        <p:spPr>
          <a:xfrm>
            <a:off x="89967" y="739173"/>
            <a:ext cx="6403056" cy="180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Comparação de dois modelos através da consideração de características de estabilidade dos três </a:t>
            </a:r>
            <a:r>
              <a:rPr lang="pt-B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Perfis de Fluxo zonal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Rotação de Corpo Sólido </a:t>
            </a:r>
          </a:p>
          <a:p>
            <a:pPr marL="0" indent="0" algn="just">
              <a:buNone/>
            </a:pPr>
            <a:r>
              <a:rPr lang="pt-BR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Jato em 30º</a:t>
            </a:r>
          </a:p>
          <a:p>
            <a:pPr marL="0" indent="0" algn="just">
              <a:buNone/>
            </a:pPr>
            <a:r>
              <a:rPr lang="pt-BR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Média zonal do Estado Básico de Janeiro/ 1979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00FD547-C682-42A1-8C30-1ACC5EBFA205}"/>
              </a:ext>
            </a:extLst>
          </p:cNvPr>
          <p:cNvSpPr txBox="1">
            <a:spLocks/>
          </p:cNvSpPr>
          <p:nvPr/>
        </p:nvSpPr>
        <p:spPr>
          <a:xfrm>
            <a:off x="-20022" y="2661268"/>
            <a:ext cx="6626594" cy="560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Taxa de Crescimento (TC) e Velocidade de Fase (VF)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EQG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cessam para comprimentos de onda maior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BBE4A5-9AEB-4946-BEE0-778ADF67AD40}"/>
              </a:ext>
            </a:extLst>
          </p:cNvPr>
          <p:cNvSpPr txBox="1">
            <a:spLocks/>
          </p:cNvSpPr>
          <p:nvPr/>
        </p:nvSpPr>
        <p:spPr>
          <a:xfrm>
            <a:off x="-20023" y="3340774"/>
            <a:ext cx="6626595" cy="560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Para Comprimentos de Ondas inferiores, as </a:t>
            </a:r>
            <a:r>
              <a:rPr lang="pt-B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 e TC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não apresentam grandes discrepâncias entre os modelos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34577A6-AB48-4D93-8342-D908A8039757}"/>
              </a:ext>
            </a:extLst>
          </p:cNvPr>
          <p:cNvSpPr/>
          <p:nvPr/>
        </p:nvSpPr>
        <p:spPr>
          <a:xfrm>
            <a:off x="9390743" y="739173"/>
            <a:ext cx="699066" cy="25206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4A47D075-6232-4296-84E1-4F5E5647558B}"/>
              </a:ext>
            </a:extLst>
          </p:cNvPr>
          <p:cNvSpPr txBox="1">
            <a:spLocks/>
          </p:cNvSpPr>
          <p:nvPr/>
        </p:nvSpPr>
        <p:spPr>
          <a:xfrm>
            <a:off x="0" y="3965980"/>
            <a:ext cx="6626596" cy="560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Valores para </a:t>
            </a:r>
            <a:r>
              <a:rPr lang="pt-B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EQG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são em geral</a:t>
            </a:r>
            <a:r>
              <a:rPr lang="pt-B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maiores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com exceção das pequenas escalas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F404FFEA-7D3F-48E9-885F-62C169C71481}"/>
              </a:ext>
            </a:extLst>
          </p:cNvPr>
          <p:cNvSpPr txBox="1">
            <a:spLocks/>
          </p:cNvSpPr>
          <p:nvPr/>
        </p:nvSpPr>
        <p:spPr>
          <a:xfrm>
            <a:off x="-20022" y="4644588"/>
            <a:ext cx="6685456" cy="8274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Comparativamente a estudos realizados com </a:t>
            </a:r>
            <a:r>
              <a:rPr lang="pt-B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níveis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os valores obtidos para </a:t>
            </a:r>
            <a:r>
              <a:rPr lang="pt-B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níveis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apresentam-se </a:t>
            </a:r>
            <a:r>
              <a:rPr 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superestimados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em ambos os modelos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1E56E68-AE3D-4EAA-BCCB-3B743E5D9630}"/>
              </a:ext>
            </a:extLst>
          </p:cNvPr>
          <p:cNvCxnSpPr/>
          <p:nvPr/>
        </p:nvCxnSpPr>
        <p:spPr>
          <a:xfrm>
            <a:off x="89967" y="2547357"/>
            <a:ext cx="653662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6360AAF-96F1-44E1-BFBA-236D96970BA1}"/>
              </a:ext>
            </a:extLst>
          </p:cNvPr>
          <p:cNvCxnSpPr/>
          <p:nvPr/>
        </p:nvCxnSpPr>
        <p:spPr>
          <a:xfrm>
            <a:off x="69943" y="5428466"/>
            <a:ext cx="653662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95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390AAF-BD77-4088-A769-5811E56C4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1" t="17964" r="25795" b="14932"/>
          <a:stretch/>
        </p:blipFill>
        <p:spPr>
          <a:xfrm>
            <a:off x="0" y="692728"/>
            <a:ext cx="7340738" cy="5929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8F67A-16B8-4D45-98E3-5F7184C80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1" t="25113" r="49204" b="22613"/>
          <a:stretch/>
        </p:blipFill>
        <p:spPr>
          <a:xfrm>
            <a:off x="7453744" y="775858"/>
            <a:ext cx="4623270" cy="58327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F5AE17-D049-496C-969C-8251B33DBE98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6788727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Geração dos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Automodos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eigenmodes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 para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PE (Tab. 1) e QG (Tab. 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097A4F-0D40-4AB8-9815-7D7B965F373B}"/>
              </a:ext>
            </a:extLst>
          </p:cNvPr>
          <p:cNvSpPr txBox="1">
            <a:spLocks/>
          </p:cNvSpPr>
          <p:nvPr/>
        </p:nvSpPr>
        <p:spPr>
          <a:xfrm>
            <a:off x="7529944" y="661556"/>
            <a:ext cx="8255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QG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0FA7D0-831B-4165-BB99-2DAC822B9365}"/>
              </a:ext>
            </a:extLst>
          </p:cNvPr>
          <p:cNvSpPr txBox="1">
            <a:spLocks/>
          </p:cNvSpPr>
          <p:nvPr/>
        </p:nvSpPr>
        <p:spPr>
          <a:xfrm>
            <a:off x="1479785" y="521278"/>
            <a:ext cx="1085615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endParaRPr lang="pt-BR" sz="1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259E63-1EC9-4C29-826A-1DBFBEF9934B}"/>
              </a:ext>
            </a:extLst>
          </p:cNvPr>
          <p:cNvSpPr txBox="1">
            <a:spLocks/>
          </p:cNvSpPr>
          <p:nvPr/>
        </p:nvSpPr>
        <p:spPr>
          <a:xfrm>
            <a:off x="2492796" y="521278"/>
            <a:ext cx="1085615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endParaRPr lang="pt-BR" sz="1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A14488-6FA2-4338-ACE5-B4EE1210BD50}"/>
              </a:ext>
            </a:extLst>
          </p:cNvPr>
          <p:cNvSpPr txBox="1">
            <a:spLocks/>
          </p:cNvSpPr>
          <p:nvPr/>
        </p:nvSpPr>
        <p:spPr>
          <a:xfrm>
            <a:off x="3489511" y="559378"/>
            <a:ext cx="8255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C52CA4-F18A-4513-90C8-F7AE64A7637E}"/>
              </a:ext>
            </a:extLst>
          </p:cNvPr>
          <p:cNvSpPr txBox="1">
            <a:spLocks/>
          </p:cNvSpPr>
          <p:nvPr/>
        </p:nvSpPr>
        <p:spPr>
          <a:xfrm>
            <a:off x="4360377" y="540906"/>
            <a:ext cx="8255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folding</a:t>
            </a: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CF39D-545B-4751-848C-220E5085989B}"/>
              </a:ext>
            </a:extLst>
          </p:cNvPr>
          <p:cNvSpPr txBox="1">
            <a:spLocks/>
          </p:cNvSpPr>
          <p:nvPr/>
        </p:nvSpPr>
        <p:spPr>
          <a:xfrm>
            <a:off x="5262077" y="455761"/>
            <a:ext cx="825500" cy="640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</a:t>
            </a: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endParaRPr lang="pt-BR" sz="1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22E1C5D-DA69-4451-B11A-D233777D0B8E}"/>
              </a:ext>
            </a:extLst>
          </p:cNvPr>
          <p:cNvSpPr txBox="1">
            <a:spLocks/>
          </p:cNvSpPr>
          <p:nvPr/>
        </p:nvSpPr>
        <p:spPr>
          <a:xfrm>
            <a:off x="7938789" y="357332"/>
            <a:ext cx="1085615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endParaRPr lang="pt-BR" sz="1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B8C2C7-8346-4FA6-B573-338228D8837C}"/>
              </a:ext>
            </a:extLst>
          </p:cNvPr>
          <p:cNvSpPr txBox="1">
            <a:spLocks/>
          </p:cNvSpPr>
          <p:nvPr/>
        </p:nvSpPr>
        <p:spPr>
          <a:xfrm>
            <a:off x="8755963" y="345493"/>
            <a:ext cx="1085615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endParaRPr lang="pt-BR" sz="1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D47012-112A-48E2-8526-4D3CA3FCB4E7}"/>
              </a:ext>
            </a:extLst>
          </p:cNvPr>
          <p:cNvSpPr txBox="1">
            <a:spLocks/>
          </p:cNvSpPr>
          <p:nvPr/>
        </p:nvSpPr>
        <p:spPr>
          <a:xfrm>
            <a:off x="9864332" y="401207"/>
            <a:ext cx="8255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187C32-1C50-4DFE-B09F-315C4CD08682}"/>
              </a:ext>
            </a:extLst>
          </p:cNvPr>
          <p:cNvSpPr txBox="1">
            <a:spLocks/>
          </p:cNvSpPr>
          <p:nvPr/>
        </p:nvSpPr>
        <p:spPr>
          <a:xfrm>
            <a:off x="10552675" y="369456"/>
            <a:ext cx="8255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folding</a:t>
            </a: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8587E70-6BB7-43B9-BD2B-B89BCF7A7DFD}"/>
              </a:ext>
            </a:extLst>
          </p:cNvPr>
          <p:cNvSpPr txBox="1">
            <a:spLocks/>
          </p:cNvSpPr>
          <p:nvPr/>
        </p:nvSpPr>
        <p:spPr>
          <a:xfrm>
            <a:off x="11327714" y="279976"/>
            <a:ext cx="825500" cy="640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</a:t>
            </a: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pt-BR" sz="1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endParaRPr lang="pt-BR" sz="1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990074-A261-45B5-B647-C3BA2E7FD891}"/>
              </a:ext>
            </a:extLst>
          </p:cNvPr>
          <p:cNvSpPr txBox="1">
            <a:spLocks/>
          </p:cNvSpPr>
          <p:nvPr/>
        </p:nvSpPr>
        <p:spPr>
          <a:xfrm>
            <a:off x="54024" y="663290"/>
            <a:ext cx="8255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7544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C1A8E-2A2D-4889-9260-5E12F0285BF1}"/>
              </a:ext>
            </a:extLst>
          </p:cNvPr>
          <p:cNvSpPr/>
          <p:nvPr/>
        </p:nvSpPr>
        <p:spPr>
          <a:xfrm>
            <a:off x="0" y="6249312"/>
            <a:ext cx="368531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Modos de </a:t>
            </a:r>
            <a:r>
              <a:rPr lang="pt-BR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Ciclogênese</a:t>
            </a:r>
            <a:endParaRPr lang="pt-BR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44C47-8A60-4F2A-A5D7-B14BB5463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4" t="19379" r="14318" b="20389"/>
          <a:stretch/>
        </p:blipFill>
        <p:spPr>
          <a:xfrm>
            <a:off x="108692" y="763425"/>
            <a:ext cx="5456378" cy="2665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E96CC-56DB-4B16-B4D1-0C9779FAB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64" t="22007" r="48977" b="17964"/>
          <a:stretch/>
        </p:blipFill>
        <p:spPr>
          <a:xfrm>
            <a:off x="83996" y="3444280"/>
            <a:ext cx="2783896" cy="2710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FE5FD-471D-4184-A43A-36869F4F2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7" t="47878" r="13409" b="44096"/>
          <a:stretch/>
        </p:blipFill>
        <p:spPr>
          <a:xfrm>
            <a:off x="108692" y="0"/>
            <a:ext cx="5091220" cy="647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8B810-648A-42A8-8EFF-75E9D033B0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50" t="18356" r="48864" b="22007"/>
          <a:stretch/>
        </p:blipFill>
        <p:spPr>
          <a:xfrm>
            <a:off x="6877691" y="459949"/>
            <a:ext cx="2773423" cy="266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82CB11-D059-4393-9107-71E72DD22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50" t="78314" r="48864" b="15551"/>
          <a:stretch/>
        </p:blipFill>
        <p:spPr>
          <a:xfrm>
            <a:off x="6096000" y="0"/>
            <a:ext cx="4366058" cy="431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30BE0F-F4BE-45CD-8E5B-966F53907E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77" t="16953" r="14433" b="22411"/>
          <a:stretch/>
        </p:blipFill>
        <p:spPr>
          <a:xfrm>
            <a:off x="6457995" y="3732477"/>
            <a:ext cx="5456378" cy="2692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530E97-E5ED-4D54-BBC2-7C05B50AE7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00" t="77590" r="24367" b="15075"/>
          <a:stretch/>
        </p:blipFill>
        <p:spPr>
          <a:xfrm>
            <a:off x="6457995" y="3255423"/>
            <a:ext cx="5625313" cy="47705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821A0A-F386-4AF7-BFFC-E8EC38C842FE}"/>
              </a:ext>
            </a:extLst>
          </p:cNvPr>
          <p:cNvSpPr txBox="1">
            <a:spLocks/>
          </p:cNvSpPr>
          <p:nvPr/>
        </p:nvSpPr>
        <p:spPr>
          <a:xfrm>
            <a:off x="10252794" y="2841751"/>
            <a:ext cx="1939206" cy="62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de  Conjunto de Fase Aleatória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A35EF-7C4C-44A7-90B9-74E9B6694EA6}"/>
              </a:ext>
            </a:extLst>
          </p:cNvPr>
          <p:cNvSpPr txBox="1">
            <a:spLocks/>
          </p:cNvSpPr>
          <p:nvPr/>
        </p:nvSpPr>
        <p:spPr>
          <a:xfrm>
            <a:off x="9651114" y="319314"/>
            <a:ext cx="1939206" cy="4601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de Corrente de Distúrbio Médio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CB01E5-1C66-4519-B8C1-681C1E700A7C}"/>
              </a:ext>
            </a:extLst>
          </p:cNvPr>
          <p:cNvSpPr txBox="1">
            <a:spLocks/>
          </p:cNvSpPr>
          <p:nvPr/>
        </p:nvSpPr>
        <p:spPr>
          <a:xfrm>
            <a:off x="4490441" y="420815"/>
            <a:ext cx="1939206" cy="32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5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Automodos</a:t>
            </a:r>
            <a:endParaRPr lang="pt-BR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4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ACFA-33BA-4B17-8CCC-15B82078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4" y="55422"/>
            <a:ext cx="11353800" cy="678873"/>
          </a:xfrm>
        </p:spPr>
        <p:txBody>
          <a:bodyPr>
            <a:norm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Instabilidade de </a:t>
            </a:r>
            <a:r>
              <a:rPr lang="pt-BR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Phillip (1954)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aplicado ao Estado Básico de </a:t>
            </a: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Janeiro/1979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generalizado para Geometria de Esfera dos caso: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D790C-64C0-431B-9235-7B4A5D99B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6" t="13923" r="10340" b="19783"/>
          <a:stretch/>
        </p:blipFill>
        <p:spPr>
          <a:xfrm>
            <a:off x="273629" y="734295"/>
            <a:ext cx="10876274" cy="52231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C5B66B-F090-4C59-98B2-2A3EF4C48D20}"/>
              </a:ext>
            </a:extLst>
          </p:cNvPr>
          <p:cNvSpPr txBox="1">
            <a:spLocks/>
          </p:cNvSpPr>
          <p:nvPr/>
        </p:nvSpPr>
        <p:spPr>
          <a:xfrm>
            <a:off x="439883" y="5825839"/>
            <a:ext cx="445077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Estabilidade Estática Variável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 o vento zonal médio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AB7A90-B981-407A-BB28-021F2C590318}"/>
              </a:ext>
            </a:extLst>
          </p:cNvPr>
          <p:cNvSpPr txBox="1">
            <a:spLocks/>
          </p:cNvSpPr>
          <p:nvPr/>
        </p:nvSpPr>
        <p:spPr>
          <a:xfrm>
            <a:off x="5843155" y="5825839"/>
            <a:ext cx="5414122" cy="78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Estabilidade Estática Constante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 somente a Rotação do Vento Zonal</a:t>
            </a:r>
          </a:p>
        </p:txBody>
      </p:sp>
    </p:spTree>
    <p:extLst>
      <p:ext uri="{BB962C8B-B14F-4D97-AF65-F5344CB8AC3E}">
        <p14:creationId xmlns:p14="http://schemas.microsoft.com/office/powerpoint/2010/main" val="247432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4511</TotalTime>
  <Words>1018</Words>
  <Application>Microsoft Office PowerPoint</Application>
  <PresentationFormat>Widescreen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Critérios de Instabilidade de Phillip (1954) aplicado ao Estado Básico de Janeiro/1979 e generalizado para Geometria de Esfera dos caso: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andremedeiros197@hotmail.com</dc:creator>
  <cp:lastModifiedBy>andremedeiros197@hotmail.com</cp:lastModifiedBy>
  <cp:revision>333</cp:revision>
  <dcterms:created xsi:type="dcterms:W3CDTF">2019-08-09T15:00:26Z</dcterms:created>
  <dcterms:modified xsi:type="dcterms:W3CDTF">2019-08-27T18:40:26Z</dcterms:modified>
</cp:coreProperties>
</file>