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3"/>
  </p:notesMasterIdLst>
  <p:handoutMasterIdLst>
    <p:handoutMasterId r:id="rId84"/>
  </p:handoutMasterIdLst>
  <p:sldIdLst>
    <p:sldId id="256" r:id="rId2"/>
    <p:sldId id="258" r:id="rId3"/>
    <p:sldId id="268" r:id="rId4"/>
    <p:sldId id="500" r:id="rId5"/>
    <p:sldId id="577" r:id="rId6"/>
    <p:sldId id="501" r:id="rId7"/>
    <p:sldId id="502" r:id="rId8"/>
    <p:sldId id="503" r:id="rId9"/>
    <p:sldId id="504" r:id="rId10"/>
    <p:sldId id="505" r:id="rId11"/>
    <p:sldId id="506" r:id="rId12"/>
    <p:sldId id="510" r:id="rId13"/>
    <p:sldId id="511" r:id="rId14"/>
    <p:sldId id="507" r:id="rId15"/>
    <p:sldId id="521" r:id="rId16"/>
    <p:sldId id="522" r:id="rId17"/>
    <p:sldId id="512" r:id="rId18"/>
    <p:sldId id="513" r:id="rId19"/>
    <p:sldId id="514" r:id="rId20"/>
    <p:sldId id="515" r:id="rId21"/>
    <p:sldId id="578" r:id="rId22"/>
    <p:sldId id="580" r:id="rId23"/>
    <p:sldId id="581" r:id="rId24"/>
    <p:sldId id="524" r:id="rId25"/>
    <p:sldId id="525" r:id="rId26"/>
    <p:sldId id="528" r:id="rId27"/>
    <p:sldId id="526" r:id="rId28"/>
    <p:sldId id="527" r:id="rId29"/>
    <p:sldId id="516" r:id="rId30"/>
    <p:sldId id="517" r:id="rId31"/>
    <p:sldId id="529" r:id="rId32"/>
    <p:sldId id="518" r:id="rId33"/>
    <p:sldId id="519" r:id="rId34"/>
    <p:sldId id="530" r:id="rId35"/>
    <p:sldId id="531" r:id="rId36"/>
    <p:sldId id="532" r:id="rId37"/>
    <p:sldId id="533" r:id="rId38"/>
    <p:sldId id="534" r:id="rId39"/>
    <p:sldId id="535" r:id="rId40"/>
    <p:sldId id="536" r:id="rId41"/>
    <p:sldId id="537" r:id="rId42"/>
    <p:sldId id="539" r:id="rId43"/>
    <p:sldId id="540" r:id="rId44"/>
    <p:sldId id="541" r:id="rId45"/>
    <p:sldId id="544" r:id="rId46"/>
    <p:sldId id="538" r:id="rId47"/>
    <p:sldId id="583" r:id="rId48"/>
    <p:sldId id="542" r:id="rId49"/>
    <p:sldId id="545" r:id="rId50"/>
    <p:sldId id="552" r:id="rId51"/>
    <p:sldId id="553" r:id="rId52"/>
    <p:sldId id="546" r:id="rId53"/>
    <p:sldId id="555" r:id="rId54"/>
    <p:sldId id="547" r:id="rId55"/>
    <p:sldId id="548" r:id="rId56"/>
    <p:sldId id="554" r:id="rId57"/>
    <p:sldId id="549" r:id="rId58"/>
    <p:sldId id="550" r:id="rId59"/>
    <p:sldId id="551" r:id="rId60"/>
    <p:sldId id="556" r:id="rId61"/>
    <p:sldId id="543" r:id="rId62"/>
    <p:sldId id="557" r:id="rId63"/>
    <p:sldId id="558" r:id="rId64"/>
    <p:sldId id="559" r:id="rId65"/>
    <p:sldId id="560" r:id="rId66"/>
    <p:sldId id="561" r:id="rId67"/>
    <p:sldId id="562" r:id="rId68"/>
    <p:sldId id="563" r:id="rId69"/>
    <p:sldId id="584" r:id="rId70"/>
    <p:sldId id="564" r:id="rId71"/>
    <p:sldId id="567" r:id="rId72"/>
    <p:sldId id="568" r:id="rId73"/>
    <p:sldId id="569" r:id="rId74"/>
    <p:sldId id="570" r:id="rId75"/>
    <p:sldId id="571" r:id="rId76"/>
    <p:sldId id="572" r:id="rId77"/>
    <p:sldId id="573" r:id="rId78"/>
    <p:sldId id="574" r:id="rId79"/>
    <p:sldId id="575" r:id="rId80"/>
    <p:sldId id="383" r:id="rId81"/>
    <p:sldId id="582" r:id="rId8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achel" initials="r"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D91D8"/>
    <a:srgbClr val="0B00EE"/>
    <a:srgbClr val="FF0000"/>
    <a:srgbClr val="F7F214"/>
    <a:srgbClr val="FAFA32"/>
    <a:srgbClr val="3F6EA7"/>
    <a:srgbClr val="FF3399"/>
    <a:srgbClr val="009900"/>
    <a:srgbClr val="E46C0A"/>
    <a:srgbClr val="CF19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7784" autoAdjust="0"/>
    <p:restoredTop sz="94660"/>
  </p:normalViewPr>
  <p:slideViewPr>
    <p:cSldViewPr>
      <p:cViewPr varScale="1">
        <p:scale>
          <a:sx n="85" d="100"/>
          <a:sy n="85" d="100"/>
        </p:scale>
        <p:origin x="1482" y="60"/>
      </p:cViewPr>
      <p:guideLst>
        <p:guide orient="horz" pos="2160"/>
        <p:guide pos="2880"/>
      </p:guideLst>
    </p:cSldViewPr>
  </p:slideViewPr>
  <p:notesTextViewPr>
    <p:cViewPr>
      <p:scale>
        <a:sx n="1" d="1"/>
        <a:sy n="1" d="1"/>
      </p:scale>
      <p:origin x="0" y="0"/>
    </p:cViewPr>
  </p:notesTextViewPr>
  <p:notesViewPr>
    <p:cSldViewPr showGuides="1">
      <p:cViewPr varScale="1">
        <p:scale>
          <a:sx n="71" d="100"/>
          <a:sy n="71" d="100"/>
        </p:scale>
        <p:origin x="-3186"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handoutMaster" Target="handoutMasters/handoutMaster1.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Espaço Reservado para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2216334-7D80-480B-8C6A-57DAF0E6E336}" type="datetimeFigureOut">
              <a:rPr lang="en-US" smtClean="0"/>
              <a:t>7/14/2021</a:t>
            </a:fld>
            <a:endParaRPr lang="en-US"/>
          </a:p>
        </p:txBody>
      </p:sp>
      <p:sp>
        <p:nvSpPr>
          <p:cNvPr id="4" name="Espaço Reservado para Rodapé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Espaço Reservado para Número de Slid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F73AD64-EEE8-473B-8D67-62418CEE2F0A}" type="slidenum">
              <a:rPr lang="en-US" smtClean="0"/>
              <a:t>‹nº›</a:t>
            </a:fld>
            <a:endParaRPr lang="en-US"/>
          </a:p>
        </p:txBody>
      </p:sp>
    </p:spTree>
    <p:extLst>
      <p:ext uri="{BB962C8B-B14F-4D97-AF65-F5344CB8AC3E}">
        <p14:creationId xmlns:p14="http://schemas.microsoft.com/office/powerpoint/2010/main" val="9344726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5B006CE-8A80-4600-A80C-9A9F7361D5C0}" type="datetimeFigureOut">
              <a:rPr lang="pt-BR" smtClean="0"/>
              <a:t>14/07/2021</a:t>
            </a:fld>
            <a:endParaRPr lang="pt-BR"/>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D989AC7-7826-4F29-B1D6-71039A2E5E6D}" type="slidenum">
              <a:rPr lang="pt-BR" smtClean="0"/>
              <a:t>‹nº›</a:t>
            </a:fld>
            <a:endParaRPr lang="pt-BR"/>
          </a:p>
        </p:txBody>
      </p:sp>
    </p:spTree>
    <p:extLst>
      <p:ext uri="{BB962C8B-B14F-4D97-AF65-F5344CB8AC3E}">
        <p14:creationId xmlns:p14="http://schemas.microsoft.com/office/powerpoint/2010/main" val="3975250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BD989AC7-7826-4F29-B1D6-71039A2E5E6D}" type="slidenum">
              <a:rPr lang="pt-BR" smtClean="0"/>
              <a:t>3</a:t>
            </a:fld>
            <a:endParaRPr lang="pt-BR" dirty="0"/>
          </a:p>
        </p:txBody>
      </p:sp>
    </p:spTree>
    <p:extLst>
      <p:ext uri="{BB962C8B-B14F-4D97-AF65-F5344CB8AC3E}">
        <p14:creationId xmlns:p14="http://schemas.microsoft.com/office/powerpoint/2010/main" val="11503667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Espaço Reservado para Imagem de Slide 1"/>
          <p:cNvSpPr>
            <a:spLocks noGrp="1" noRot="1" noChangeAspect="1" noTextEdit="1"/>
          </p:cNvSpPr>
          <p:nvPr>
            <p:ph type="sldImg"/>
          </p:nvPr>
        </p:nvSpPr>
        <p:spPr>
          <a:ln/>
        </p:spPr>
      </p:sp>
      <p:sp>
        <p:nvSpPr>
          <p:cNvPr id="111619"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t-BR"/>
          </a:p>
        </p:txBody>
      </p:sp>
      <p:sp>
        <p:nvSpPr>
          <p:cNvPr id="111620"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Arial" charset="0"/>
              </a:defRPr>
            </a:lvl1pPr>
            <a:lvl2pPr marL="702756" indent="-270291" defTabSz="914485" eaLnBrk="0" hangingPunct="0">
              <a:defRPr sz="2300">
                <a:solidFill>
                  <a:schemeClr val="tx1"/>
                </a:solidFill>
                <a:latin typeface="Arial" charset="0"/>
              </a:defRPr>
            </a:lvl2pPr>
            <a:lvl3pPr marL="1081164" indent="-216233" defTabSz="914485" eaLnBrk="0" hangingPunct="0">
              <a:defRPr sz="2300">
                <a:solidFill>
                  <a:schemeClr val="tx1"/>
                </a:solidFill>
                <a:latin typeface="Arial" charset="0"/>
              </a:defRPr>
            </a:lvl3pPr>
            <a:lvl4pPr marL="1513629" indent="-216233" defTabSz="914485" eaLnBrk="0" hangingPunct="0">
              <a:defRPr sz="2300">
                <a:solidFill>
                  <a:schemeClr val="tx1"/>
                </a:solidFill>
                <a:latin typeface="Arial" charset="0"/>
              </a:defRPr>
            </a:lvl4pPr>
            <a:lvl5pPr marL="1946095" indent="-216233" defTabSz="914485" eaLnBrk="0" hangingPunct="0">
              <a:defRPr sz="2300">
                <a:solidFill>
                  <a:schemeClr val="tx1"/>
                </a:solidFill>
                <a:latin typeface="Arial" charset="0"/>
              </a:defRPr>
            </a:lvl5pPr>
            <a:lvl6pPr marL="2378560" indent="-216233" defTabSz="914485" eaLnBrk="0" fontAlgn="base" hangingPunct="0">
              <a:spcBef>
                <a:spcPct val="0"/>
              </a:spcBef>
              <a:spcAft>
                <a:spcPct val="0"/>
              </a:spcAft>
              <a:defRPr sz="2300">
                <a:solidFill>
                  <a:schemeClr val="tx1"/>
                </a:solidFill>
                <a:latin typeface="Arial" charset="0"/>
              </a:defRPr>
            </a:lvl6pPr>
            <a:lvl7pPr marL="2811026" indent="-216233" defTabSz="914485" eaLnBrk="0" fontAlgn="base" hangingPunct="0">
              <a:spcBef>
                <a:spcPct val="0"/>
              </a:spcBef>
              <a:spcAft>
                <a:spcPct val="0"/>
              </a:spcAft>
              <a:defRPr sz="2300">
                <a:solidFill>
                  <a:schemeClr val="tx1"/>
                </a:solidFill>
                <a:latin typeface="Arial" charset="0"/>
              </a:defRPr>
            </a:lvl7pPr>
            <a:lvl8pPr marL="3243491" indent="-216233" defTabSz="914485" eaLnBrk="0" fontAlgn="base" hangingPunct="0">
              <a:spcBef>
                <a:spcPct val="0"/>
              </a:spcBef>
              <a:spcAft>
                <a:spcPct val="0"/>
              </a:spcAft>
              <a:defRPr sz="2300">
                <a:solidFill>
                  <a:schemeClr val="tx1"/>
                </a:solidFill>
                <a:latin typeface="Arial" charset="0"/>
              </a:defRPr>
            </a:lvl8pPr>
            <a:lvl9pPr marL="3675957" indent="-216233" defTabSz="914485" eaLnBrk="0" fontAlgn="base" hangingPunct="0">
              <a:spcBef>
                <a:spcPct val="0"/>
              </a:spcBef>
              <a:spcAft>
                <a:spcPct val="0"/>
              </a:spcAft>
              <a:defRPr sz="2300">
                <a:solidFill>
                  <a:schemeClr val="tx1"/>
                </a:solidFill>
                <a:latin typeface="Arial" charset="0"/>
              </a:defRPr>
            </a:lvl9pPr>
          </a:lstStyle>
          <a:p>
            <a:pPr eaLnBrk="1" hangingPunct="1"/>
            <a:fld id="{E2F040C7-1422-48A6-A01F-ED6EBA3C0E91}" type="slidenum">
              <a:rPr lang="pt-BR" sz="1200"/>
              <a:pPr eaLnBrk="1" hangingPunct="1"/>
              <a:t>76</a:t>
            </a:fld>
            <a:endParaRPr lang="pt-BR"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Espaço Reservado para Imagem de Slide 1"/>
          <p:cNvSpPr>
            <a:spLocks noGrp="1" noRot="1" noChangeAspect="1" noTextEdit="1"/>
          </p:cNvSpPr>
          <p:nvPr>
            <p:ph type="sldImg"/>
          </p:nvPr>
        </p:nvSpPr>
        <p:spPr>
          <a:ln/>
        </p:spPr>
      </p:sp>
      <p:sp>
        <p:nvSpPr>
          <p:cNvPr id="112643"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t-BR"/>
          </a:p>
        </p:txBody>
      </p:sp>
      <p:sp>
        <p:nvSpPr>
          <p:cNvPr id="112644"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Arial" charset="0"/>
              </a:defRPr>
            </a:lvl1pPr>
            <a:lvl2pPr marL="702756" indent="-270291" defTabSz="914485" eaLnBrk="0" hangingPunct="0">
              <a:defRPr sz="2300">
                <a:solidFill>
                  <a:schemeClr val="tx1"/>
                </a:solidFill>
                <a:latin typeface="Arial" charset="0"/>
              </a:defRPr>
            </a:lvl2pPr>
            <a:lvl3pPr marL="1081164" indent="-216233" defTabSz="914485" eaLnBrk="0" hangingPunct="0">
              <a:defRPr sz="2300">
                <a:solidFill>
                  <a:schemeClr val="tx1"/>
                </a:solidFill>
                <a:latin typeface="Arial" charset="0"/>
              </a:defRPr>
            </a:lvl3pPr>
            <a:lvl4pPr marL="1513629" indent="-216233" defTabSz="914485" eaLnBrk="0" hangingPunct="0">
              <a:defRPr sz="2300">
                <a:solidFill>
                  <a:schemeClr val="tx1"/>
                </a:solidFill>
                <a:latin typeface="Arial" charset="0"/>
              </a:defRPr>
            </a:lvl4pPr>
            <a:lvl5pPr marL="1946095" indent="-216233" defTabSz="914485" eaLnBrk="0" hangingPunct="0">
              <a:defRPr sz="2300">
                <a:solidFill>
                  <a:schemeClr val="tx1"/>
                </a:solidFill>
                <a:latin typeface="Arial" charset="0"/>
              </a:defRPr>
            </a:lvl5pPr>
            <a:lvl6pPr marL="2378560" indent="-216233" defTabSz="914485" eaLnBrk="0" fontAlgn="base" hangingPunct="0">
              <a:spcBef>
                <a:spcPct val="0"/>
              </a:spcBef>
              <a:spcAft>
                <a:spcPct val="0"/>
              </a:spcAft>
              <a:defRPr sz="2300">
                <a:solidFill>
                  <a:schemeClr val="tx1"/>
                </a:solidFill>
                <a:latin typeface="Arial" charset="0"/>
              </a:defRPr>
            </a:lvl6pPr>
            <a:lvl7pPr marL="2811026" indent="-216233" defTabSz="914485" eaLnBrk="0" fontAlgn="base" hangingPunct="0">
              <a:spcBef>
                <a:spcPct val="0"/>
              </a:spcBef>
              <a:spcAft>
                <a:spcPct val="0"/>
              </a:spcAft>
              <a:defRPr sz="2300">
                <a:solidFill>
                  <a:schemeClr val="tx1"/>
                </a:solidFill>
                <a:latin typeface="Arial" charset="0"/>
              </a:defRPr>
            </a:lvl7pPr>
            <a:lvl8pPr marL="3243491" indent="-216233" defTabSz="914485" eaLnBrk="0" fontAlgn="base" hangingPunct="0">
              <a:spcBef>
                <a:spcPct val="0"/>
              </a:spcBef>
              <a:spcAft>
                <a:spcPct val="0"/>
              </a:spcAft>
              <a:defRPr sz="2300">
                <a:solidFill>
                  <a:schemeClr val="tx1"/>
                </a:solidFill>
                <a:latin typeface="Arial" charset="0"/>
              </a:defRPr>
            </a:lvl8pPr>
            <a:lvl9pPr marL="3675957" indent="-216233" defTabSz="914485" eaLnBrk="0" fontAlgn="base" hangingPunct="0">
              <a:spcBef>
                <a:spcPct val="0"/>
              </a:spcBef>
              <a:spcAft>
                <a:spcPct val="0"/>
              </a:spcAft>
              <a:defRPr sz="2300">
                <a:solidFill>
                  <a:schemeClr val="tx1"/>
                </a:solidFill>
                <a:latin typeface="Arial" charset="0"/>
              </a:defRPr>
            </a:lvl9pPr>
          </a:lstStyle>
          <a:p>
            <a:pPr eaLnBrk="1" hangingPunct="1"/>
            <a:fld id="{B3E406EB-C3E3-410F-9694-E8DB0D8A5518}" type="slidenum">
              <a:rPr lang="pt-BR" sz="1200"/>
              <a:pPr eaLnBrk="1" hangingPunct="1"/>
              <a:t>77</a:t>
            </a:fld>
            <a:endParaRPr lang="pt-BR"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Espaço Reservado para Imagem de Slide 1"/>
          <p:cNvSpPr>
            <a:spLocks noGrp="1" noRot="1" noChangeAspect="1" noTextEdit="1"/>
          </p:cNvSpPr>
          <p:nvPr>
            <p:ph type="sldImg"/>
          </p:nvPr>
        </p:nvSpPr>
        <p:spPr>
          <a:ln/>
        </p:spPr>
      </p:sp>
      <p:sp>
        <p:nvSpPr>
          <p:cNvPr id="113667"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t-BR"/>
          </a:p>
        </p:txBody>
      </p:sp>
      <p:sp>
        <p:nvSpPr>
          <p:cNvPr id="113668"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Arial" charset="0"/>
              </a:defRPr>
            </a:lvl1pPr>
            <a:lvl2pPr marL="702756" indent="-270291" defTabSz="914485" eaLnBrk="0" hangingPunct="0">
              <a:defRPr sz="2300">
                <a:solidFill>
                  <a:schemeClr val="tx1"/>
                </a:solidFill>
                <a:latin typeface="Arial" charset="0"/>
              </a:defRPr>
            </a:lvl2pPr>
            <a:lvl3pPr marL="1081164" indent="-216233" defTabSz="914485" eaLnBrk="0" hangingPunct="0">
              <a:defRPr sz="2300">
                <a:solidFill>
                  <a:schemeClr val="tx1"/>
                </a:solidFill>
                <a:latin typeface="Arial" charset="0"/>
              </a:defRPr>
            </a:lvl3pPr>
            <a:lvl4pPr marL="1513629" indent="-216233" defTabSz="914485" eaLnBrk="0" hangingPunct="0">
              <a:defRPr sz="2300">
                <a:solidFill>
                  <a:schemeClr val="tx1"/>
                </a:solidFill>
                <a:latin typeface="Arial" charset="0"/>
              </a:defRPr>
            </a:lvl4pPr>
            <a:lvl5pPr marL="1946095" indent="-216233" defTabSz="914485" eaLnBrk="0" hangingPunct="0">
              <a:defRPr sz="2300">
                <a:solidFill>
                  <a:schemeClr val="tx1"/>
                </a:solidFill>
                <a:latin typeface="Arial" charset="0"/>
              </a:defRPr>
            </a:lvl5pPr>
            <a:lvl6pPr marL="2378560" indent="-216233" defTabSz="914485" eaLnBrk="0" fontAlgn="base" hangingPunct="0">
              <a:spcBef>
                <a:spcPct val="0"/>
              </a:spcBef>
              <a:spcAft>
                <a:spcPct val="0"/>
              </a:spcAft>
              <a:defRPr sz="2300">
                <a:solidFill>
                  <a:schemeClr val="tx1"/>
                </a:solidFill>
                <a:latin typeface="Arial" charset="0"/>
              </a:defRPr>
            </a:lvl6pPr>
            <a:lvl7pPr marL="2811026" indent="-216233" defTabSz="914485" eaLnBrk="0" fontAlgn="base" hangingPunct="0">
              <a:spcBef>
                <a:spcPct val="0"/>
              </a:spcBef>
              <a:spcAft>
                <a:spcPct val="0"/>
              </a:spcAft>
              <a:defRPr sz="2300">
                <a:solidFill>
                  <a:schemeClr val="tx1"/>
                </a:solidFill>
                <a:latin typeface="Arial" charset="0"/>
              </a:defRPr>
            </a:lvl7pPr>
            <a:lvl8pPr marL="3243491" indent="-216233" defTabSz="914485" eaLnBrk="0" fontAlgn="base" hangingPunct="0">
              <a:spcBef>
                <a:spcPct val="0"/>
              </a:spcBef>
              <a:spcAft>
                <a:spcPct val="0"/>
              </a:spcAft>
              <a:defRPr sz="2300">
                <a:solidFill>
                  <a:schemeClr val="tx1"/>
                </a:solidFill>
                <a:latin typeface="Arial" charset="0"/>
              </a:defRPr>
            </a:lvl8pPr>
            <a:lvl9pPr marL="3675957" indent="-216233" defTabSz="914485" eaLnBrk="0" fontAlgn="base" hangingPunct="0">
              <a:spcBef>
                <a:spcPct val="0"/>
              </a:spcBef>
              <a:spcAft>
                <a:spcPct val="0"/>
              </a:spcAft>
              <a:defRPr sz="2300">
                <a:solidFill>
                  <a:schemeClr val="tx1"/>
                </a:solidFill>
                <a:latin typeface="Arial" charset="0"/>
              </a:defRPr>
            </a:lvl9pPr>
          </a:lstStyle>
          <a:p>
            <a:pPr eaLnBrk="1" hangingPunct="1"/>
            <a:fld id="{C9A331F1-9ECB-4A65-9A1F-781B77A946CB}" type="slidenum">
              <a:rPr lang="pt-BR" sz="1200"/>
              <a:pPr eaLnBrk="1" hangingPunct="1"/>
              <a:t>78</a:t>
            </a:fld>
            <a:endParaRPr lang="pt-BR"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Espaço Reservado para Imagem de Slide 1"/>
          <p:cNvSpPr>
            <a:spLocks noGrp="1" noRot="1" noChangeAspect="1" noTextEdit="1"/>
          </p:cNvSpPr>
          <p:nvPr>
            <p:ph type="sldImg"/>
          </p:nvPr>
        </p:nvSpPr>
        <p:spPr>
          <a:ln/>
        </p:spPr>
      </p:sp>
      <p:sp>
        <p:nvSpPr>
          <p:cNvPr id="114691"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t-BR"/>
          </a:p>
        </p:txBody>
      </p:sp>
      <p:sp>
        <p:nvSpPr>
          <p:cNvPr id="114692"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Arial" charset="0"/>
              </a:defRPr>
            </a:lvl1pPr>
            <a:lvl2pPr marL="702756" indent="-270291" defTabSz="914485" eaLnBrk="0" hangingPunct="0">
              <a:defRPr sz="2300">
                <a:solidFill>
                  <a:schemeClr val="tx1"/>
                </a:solidFill>
                <a:latin typeface="Arial" charset="0"/>
              </a:defRPr>
            </a:lvl2pPr>
            <a:lvl3pPr marL="1081164" indent="-216233" defTabSz="914485" eaLnBrk="0" hangingPunct="0">
              <a:defRPr sz="2300">
                <a:solidFill>
                  <a:schemeClr val="tx1"/>
                </a:solidFill>
                <a:latin typeface="Arial" charset="0"/>
              </a:defRPr>
            </a:lvl3pPr>
            <a:lvl4pPr marL="1513629" indent="-216233" defTabSz="914485" eaLnBrk="0" hangingPunct="0">
              <a:defRPr sz="2300">
                <a:solidFill>
                  <a:schemeClr val="tx1"/>
                </a:solidFill>
                <a:latin typeface="Arial" charset="0"/>
              </a:defRPr>
            </a:lvl4pPr>
            <a:lvl5pPr marL="1946095" indent="-216233" defTabSz="914485" eaLnBrk="0" hangingPunct="0">
              <a:defRPr sz="2300">
                <a:solidFill>
                  <a:schemeClr val="tx1"/>
                </a:solidFill>
                <a:latin typeface="Arial" charset="0"/>
              </a:defRPr>
            </a:lvl5pPr>
            <a:lvl6pPr marL="2378560" indent="-216233" defTabSz="914485" eaLnBrk="0" fontAlgn="base" hangingPunct="0">
              <a:spcBef>
                <a:spcPct val="0"/>
              </a:spcBef>
              <a:spcAft>
                <a:spcPct val="0"/>
              </a:spcAft>
              <a:defRPr sz="2300">
                <a:solidFill>
                  <a:schemeClr val="tx1"/>
                </a:solidFill>
                <a:latin typeface="Arial" charset="0"/>
              </a:defRPr>
            </a:lvl6pPr>
            <a:lvl7pPr marL="2811026" indent="-216233" defTabSz="914485" eaLnBrk="0" fontAlgn="base" hangingPunct="0">
              <a:spcBef>
                <a:spcPct val="0"/>
              </a:spcBef>
              <a:spcAft>
                <a:spcPct val="0"/>
              </a:spcAft>
              <a:defRPr sz="2300">
                <a:solidFill>
                  <a:schemeClr val="tx1"/>
                </a:solidFill>
                <a:latin typeface="Arial" charset="0"/>
              </a:defRPr>
            </a:lvl7pPr>
            <a:lvl8pPr marL="3243491" indent="-216233" defTabSz="914485" eaLnBrk="0" fontAlgn="base" hangingPunct="0">
              <a:spcBef>
                <a:spcPct val="0"/>
              </a:spcBef>
              <a:spcAft>
                <a:spcPct val="0"/>
              </a:spcAft>
              <a:defRPr sz="2300">
                <a:solidFill>
                  <a:schemeClr val="tx1"/>
                </a:solidFill>
                <a:latin typeface="Arial" charset="0"/>
              </a:defRPr>
            </a:lvl8pPr>
            <a:lvl9pPr marL="3675957" indent="-216233" defTabSz="914485" eaLnBrk="0" fontAlgn="base" hangingPunct="0">
              <a:spcBef>
                <a:spcPct val="0"/>
              </a:spcBef>
              <a:spcAft>
                <a:spcPct val="0"/>
              </a:spcAft>
              <a:defRPr sz="2300">
                <a:solidFill>
                  <a:schemeClr val="tx1"/>
                </a:solidFill>
                <a:latin typeface="Arial" charset="0"/>
              </a:defRPr>
            </a:lvl9pPr>
          </a:lstStyle>
          <a:p>
            <a:pPr eaLnBrk="1" hangingPunct="1"/>
            <a:fld id="{71443317-A0D8-47E8-A83B-6DAFC9FBED1D}" type="slidenum">
              <a:rPr lang="pt-BR" sz="1200"/>
              <a:pPr eaLnBrk="1" hangingPunct="1"/>
              <a:t>79</a:t>
            </a:fld>
            <a:endParaRPr lang="pt-BR"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BD989AC7-7826-4F29-B1D6-71039A2E5E6D}" type="slidenum">
              <a:rPr lang="pt-BR" smtClean="0"/>
              <a:t>4</a:t>
            </a:fld>
            <a:endParaRPr lang="pt-BR"/>
          </a:p>
        </p:txBody>
      </p:sp>
    </p:spTree>
    <p:extLst>
      <p:ext uri="{BB962C8B-B14F-4D97-AF65-F5344CB8AC3E}">
        <p14:creationId xmlns:p14="http://schemas.microsoft.com/office/powerpoint/2010/main" val="1150366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BD989AC7-7826-4F29-B1D6-71039A2E5E6D}" type="slidenum">
              <a:rPr lang="pt-BR" smtClean="0"/>
              <a:t>5</a:t>
            </a:fld>
            <a:endParaRPr lang="pt-BR"/>
          </a:p>
        </p:txBody>
      </p:sp>
    </p:spTree>
    <p:extLst>
      <p:ext uri="{BB962C8B-B14F-4D97-AF65-F5344CB8AC3E}">
        <p14:creationId xmlns:p14="http://schemas.microsoft.com/office/powerpoint/2010/main" val="11503667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BD989AC7-7826-4F29-B1D6-71039A2E5E6D}" type="slidenum">
              <a:rPr lang="pt-BR" smtClean="0"/>
              <a:t>13</a:t>
            </a:fld>
            <a:endParaRPr lang="pt-BR"/>
          </a:p>
        </p:txBody>
      </p:sp>
    </p:spTree>
    <p:extLst>
      <p:ext uri="{BB962C8B-B14F-4D97-AF65-F5344CB8AC3E}">
        <p14:creationId xmlns:p14="http://schemas.microsoft.com/office/powerpoint/2010/main" val="11503667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Espaço Reservado para Imagem de Slide 1"/>
          <p:cNvSpPr>
            <a:spLocks noGrp="1" noRot="1" noChangeAspect="1" noTextEdit="1"/>
          </p:cNvSpPr>
          <p:nvPr>
            <p:ph type="sldImg"/>
          </p:nvPr>
        </p:nvSpPr>
        <p:spPr>
          <a:ln/>
        </p:spPr>
      </p:sp>
      <p:sp>
        <p:nvSpPr>
          <p:cNvPr id="106499"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t-BR"/>
          </a:p>
        </p:txBody>
      </p:sp>
      <p:sp>
        <p:nvSpPr>
          <p:cNvPr id="106500"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Arial" charset="0"/>
              </a:defRPr>
            </a:lvl1pPr>
            <a:lvl2pPr marL="702756" indent="-270291" defTabSz="914485" eaLnBrk="0" hangingPunct="0">
              <a:defRPr sz="2300">
                <a:solidFill>
                  <a:schemeClr val="tx1"/>
                </a:solidFill>
                <a:latin typeface="Arial" charset="0"/>
              </a:defRPr>
            </a:lvl2pPr>
            <a:lvl3pPr marL="1081164" indent="-216233" defTabSz="914485" eaLnBrk="0" hangingPunct="0">
              <a:defRPr sz="2300">
                <a:solidFill>
                  <a:schemeClr val="tx1"/>
                </a:solidFill>
                <a:latin typeface="Arial" charset="0"/>
              </a:defRPr>
            </a:lvl3pPr>
            <a:lvl4pPr marL="1513629" indent="-216233" defTabSz="914485" eaLnBrk="0" hangingPunct="0">
              <a:defRPr sz="2300">
                <a:solidFill>
                  <a:schemeClr val="tx1"/>
                </a:solidFill>
                <a:latin typeface="Arial" charset="0"/>
              </a:defRPr>
            </a:lvl4pPr>
            <a:lvl5pPr marL="1946095" indent="-216233" defTabSz="914485" eaLnBrk="0" hangingPunct="0">
              <a:defRPr sz="2300">
                <a:solidFill>
                  <a:schemeClr val="tx1"/>
                </a:solidFill>
                <a:latin typeface="Arial" charset="0"/>
              </a:defRPr>
            </a:lvl5pPr>
            <a:lvl6pPr marL="2378560" indent="-216233" defTabSz="914485" eaLnBrk="0" fontAlgn="base" hangingPunct="0">
              <a:spcBef>
                <a:spcPct val="0"/>
              </a:spcBef>
              <a:spcAft>
                <a:spcPct val="0"/>
              </a:spcAft>
              <a:defRPr sz="2300">
                <a:solidFill>
                  <a:schemeClr val="tx1"/>
                </a:solidFill>
                <a:latin typeface="Arial" charset="0"/>
              </a:defRPr>
            </a:lvl6pPr>
            <a:lvl7pPr marL="2811026" indent="-216233" defTabSz="914485" eaLnBrk="0" fontAlgn="base" hangingPunct="0">
              <a:spcBef>
                <a:spcPct val="0"/>
              </a:spcBef>
              <a:spcAft>
                <a:spcPct val="0"/>
              </a:spcAft>
              <a:defRPr sz="2300">
                <a:solidFill>
                  <a:schemeClr val="tx1"/>
                </a:solidFill>
                <a:latin typeface="Arial" charset="0"/>
              </a:defRPr>
            </a:lvl7pPr>
            <a:lvl8pPr marL="3243491" indent="-216233" defTabSz="914485" eaLnBrk="0" fontAlgn="base" hangingPunct="0">
              <a:spcBef>
                <a:spcPct val="0"/>
              </a:spcBef>
              <a:spcAft>
                <a:spcPct val="0"/>
              </a:spcAft>
              <a:defRPr sz="2300">
                <a:solidFill>
                  <a:schemeClr val="tx1"/>
                </a:solidFill>
                <a:latin typeface="Arial" charset="0"/>
              </a:defRPr>
            </a:lvl8pPr>
            <a:lvl9pPr marL="3675957" indent="-216233" defTabSz="914485" eaLnBrk="0" fontAlgn="base" hangingPunct="0">
              <a:spcBef>
                <a:spcPct val="0"/>
              </a:spcBef>
              <a:spcAft>
                <a:spcPct val="0"/>
              </a:spcAft>
              <a:defRPr sz="2300">
                <a:solidFill>
                  <a:schemeClr val="tx1"/>
                </a:solidFill>
                <a:latin typeface="Arial" charset="0"/>
              </a:defRPr>
            </a:lvl9pPr>
          </a:lstStyle>
          <a:p>
            <a:pPr eaLnBrk="1" hangingPunct="1"/>
            <a:fld id="{B58DAD03-44F9-4FB8-BF27-BC20BF4D880A}" type="slidenum">
              <a:rPr lang="pt-BR" sz="1200"/>
              <a:pPr eaLnBrk="1" hangingPunct="1"/>
              <a:t>71</a:t>
            </a:fld>
            <a:endParaRPr lang="pt-BR"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Espaço Reservado para Imagem de Slide 1"/>
          <p:cNvSpPr>
            <a:spLocks noGrp="1" noRot="1" noChangeAspect="1" noTextEdit="1"/>
          </p:cNvSpPr>
          <p:nvPr>
            <p:ph type="sldImg"/>
          </p:nvPr>
        </p:nvSpPr>
        <p:spPr>
          <a:ln/>
        </p:spPr>
      </p:sp>
      <p:sp>
        <p:nvSpPr>
          <p:cNvPr id="107523"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t-BR"/>
          </a:p>
        </p:txBody>
      </p:sp>
      <p:sp>
        <p:nvSpPr>
          <p:cNvPr id="107524"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Arial" charset="0"/>
              </a:defRPr>
            </a:lvl1pPr>
            <a:lvl2pPr marL="702756" indent="-270291" defTabSz="914485" eaLnBrk="0" hangingPunct="0">
              <a:defRPr sz="2300">
                <a:solidFill>
                  <a:schemeClr val="tx1"/>
                </a:solidFill>
                <a:latin typeface="Arial" charset="0"/>
              </a:defRPr>
            </a:lvl2pPr>
            <a:lvl3pPr marL="1081164" indent="-216233" defTabSz="914485" eaLnBrk="0" hangingPunct="0">
              <a:defRPr sz="2300">
                <a:solidFill>
                  <a:schemeClr val="tx1"/>
                </a:solidFill>
                <a:latin typeface="Arial" charset="0"/>
              </a:defRPr>
            </a:lvl3pPr>
            <a:lvl4pPr marL="1513629" indent="-216233" defTabSz="914485" eaLnBrk="0" hangingPunct="0">
              <a:defRPr sz="2300">
                <a:solidFill>
                  <a:schemeClr val="tx1"/>
                </a:solidFill>
                <a:latin typeface="Arial" charset="0"/>
              </a:defRPr>
            </a:lvl4pPr>
            <a:lvl5pPr marL="1946095" indent="-216233" defTabSz="914485" eaLnBrk="0" hangingPunct="0">
              <a:defRPr sz="2300">
                <a:solidFill>
                  <a:schemeClr val="tx1"/>
                </a:solidFill>
                <a:latin typeface="Arial" charset="0"/>
              </a:defRPr>
            </a:lvl5pPr>
            <a:lvl6pPr marL="2378560" indent="-216233" defTabSz="914485" eaLnBrk="0" fontAlgn="base" hangingPunct="0">
              <a:spcBef>
                <a:spcPct val="0"/>
              </a:spcBef>
              <a:spcAft>
                <a:spcPct val="0"/>
              </a:spcAft>
              <a:defRPr sz="2300">
                <a:solidFill>
                  <a:schemeClr val="tx1"/>
                </a:solidFill>
                <a:latin typeface="Arial" charset="0"/>
              </a:defRPr>
            </a:lvl6pPr>
            <a:lvl7pPr marL="2811026" indent="-216233" defTabSz="914485" eaLnBrk="0" fontAlgn="base" hangingPunct="0">
              <a:spcBef>
                <a:spcPct val="0"/>
              </a:spcBef>
              <a:spcAft>
                <a:spcPct val="0"/>
              </a:spcAft>
              <a:defRPr sz="2300">
                <a:solidFill>
                  <a:schemeClr val="tx1"/>
                </a:solidFill>
                <a:latin typeface="Arial" charset="0"/>
              </a:defRPr>
            </a:lvl7pPr>
            <a:lvl8pPr marL="3243491" indent="-216233" defTabSz="914485" eaLnBrk="0" fontAlgn="base" hangingPunct="0">
              <a:spcBef>
                <a:spcPct val="0"/>
              </a:spcBef>
              <a:spcAft>
                <a:spcPct val="0"/>
              </a:spcAft>
              <a:defRPr sz="2300">
                <a:solidFill>
                  <a:schemeClr val="tx1"/>
                </a:solidFill>
                <a:latin typeface="Arial" charset="0"/>
              </a:defRPr>
            </a:lvl8pPr>
            <a:lvl9pPr marL="3675957" indent="-216233" defTabSz="914485" eaLnBrk="0" fontAlgn="base" hangingPunct="0">
              <a:spcBef>
                <a:spcPct val="0"/>
              </a:spcBef>
              <a:spcAft>
                <a:spcPct val="0"/>
              </a:spcAft>
              <a:defRPr sz="2300">
                <a:solidFill>
                  <a:schemeClr val="tx1"/>
                </a:solidFill>
                <a:latin typeface="Arial" charset="0"/>
              </a:defRPr>
            </a:lvl9pPr>
          </a:lstStyle>
          <a:p>
            <a:pPr eaLnBrk="1" hangingPunct="1"/>
            <a:fld id="{0FE1F86B-48E7-4139-B12A-4CFC16B3858A}" type="slidenum">
              <a:rPr lang="pt-BR" sz="1200"/>
              <a:pPr eaLnBrk="1" hangingPunct="1"/>
              <a:t>72</a:t>
            </a:fld>
            <a:endParaRPr lang="pt-BR"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Espaço Reservado para Imagem de Slide 1"/>
          <p:cNvSpPr>
            <a:spLocks noGrp="1" noRot="1" noChangeAspect="1" noTextEdit="1"/>
          </p:cNvSpPr>
          <p:nvPr>
            <p:ph type="sldImg"/>
          </p:nvPr>
        </p:nvSpPr>
        <p:spPr>
          <a:ln/>
        </p:spPr>
      </p:sp>
      <p:sp>
        <p:nvSpPr>
          <p:cNvPr id="108547"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t-BR"/>
          </a:p>
        </p:txBody>
      </p:sp>
      <p:sp>
        <p:nvSpPr>
          <p:cNvPr id="108548"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Arial" charset="0"/>
              </a:defRPr>
            </a:lvl1pPr>
            <a:lvl2pPr marL="702756" indent="-270291" defTabSz="914485" eaLnBrk="0" hangingPunct="0">
              <a:defRPr sz="2300">
                <a:solidFill>
                  <a:schemeClr val="tx1"/>
                </a:solidFill>
                <a:latin typeface="Arial" charset="0"/>
              </a:defRPr>
            </a:lvl2pPr>
            <a:lvl3pPr marL="1081164" indent="-216233" defTabSz="914485" eaLnBrk="0" hangingPunct="0">
              <a:defRPr sz="2300">
                <a:solidFill>
                  <a:schemeClr val="tx1"/>
                </a:solidFill>
                <a:latin typeface="Arial" charset="0"/>
              </a:defRPr>
            </a:lvl3pPr>
            <a:lvl4pPr marL="1513629" indent="-216233" defTabSz="914485" eaLnBrk="0" hangingPunct="0">
              <a:defRPr sz="2300">
                <a:solidFill>
                  <a:schemeClr val="tx1"/>
                </a:solidFill>
                <a:latin typeface="Arial" charset="0"/>
              </a:defRPr>
            </a:lvl4pPr>
            <a:lvl5pPr marL="1946095" indent="-216233" defTabSz="914485" eaLnBrk="0" hangingPunct="0">
              <a:defRPr sz="2300">
                <a:solidFill>
                  <a:schemeClr val="tx1"/>
                </a:solidFill>
                <a:latin typeface="Arial" charset="0"/>
              </a:defRPr>
            </a:lvl5pPr>
            <a:lvl6pPr marL="2378560" indent="-216233" defTabSz="914485" eaLnBrk="0" fontAlgn="base" hangingPunct="0">
              <a:spcBef>
                <a:spcPct val="0"/>
              </a:spcBef>
              <a:spcAft>
                <a:spcPct val="0"/>
              </a:spcAft>
              <a:defRPr sz="2300">
                <a:solidFill>
                  <a:schemeClr val="tx1"/>
                </a:solidFill>
                <a:latin typeface="Arial" charset="0"/>
              </a:defRPr>
            </a:lvl6pPr>
            <a:lvl7pPr marL="2811026" indent="-216233" defTabSz="914485" eaLnBrk="0" fontAlgn="base" hangingPunct="0">
              <a:spcBef>
                <a:spcPct val="0"/>
              </a:spcBef>
              <a:spcAft>
                <a:spcPct val="0"/>
              </a:spcAft>
              <a:defRPr sz="2300">
                <a:solidFill>
                  <a:schemeClr val="tx1"/>
                </a:solidFill>
                <a:latin typeface="Arial" charset="0"/>
              </a:defRPr>
            </a:lvl7pPr>
            <a:lvl8pPr marL="3243491" indent="-216233" defTabSz="914485" eaLnBrk="0" fontAlgn="base" hangingPunct="0">
              <a:spcBef>
                <a:spcPct val="0"/>
              </a:spcBef>
              <a:spcAft>
                <a:spcPct val="0"/>
              </a:spcAft>
              <a:defRPr sz="2300">
                <a:solidFill>
                  <a:schemeClr val="tx1"/>
                </a:solidFill>
                <a:latin typeface="Arial" charset="0"/>
              </a:defRPr>
            </a:lvl8pPr>
            <a:lvl9pPr marL="3675957" indent="-216233" defTabSz="914485" eaLnBrk="0" fontAlgn="base" hangingPunct="0">
              <a:spcBef>
                <a:spcPct val="0"/>
              </a:spcBef>
              <a:spcAft>
                <a:spcPct val="0"/>
              </a:spcAft>
              <a:defRPr sz="2300">
                <a:solidFill>
                  <a:schemeClr val="tx1"/>
                </a:solidFill>
                <a:latin typeface="Arial" charset="0"/>
              </a:defRPr>
            </a:lvl9pPr>
          </a:lstStyle>
          <a:p>
            <a:pPr eaLnBrk="1" hangingPunct="1"/>
            <a:fld id="{DFB4B8ED-BE09-48D1-B0DA-523979B11B69}" type="slidenum">
              <a:rPr lang="pt-BR" sz="1200"/>
              <a:pPr eaLnBrk="1" hangingPunct="1"/>
              <a:t>73</a:t>
            </a:fld>
            <a:endParaRPr lang="pt-BR"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Espaço Reservado para Imagem de Slide 1"/>
          <p:cNvSpPr>
            <a:spLocks noGrp="1" noRot="1" noChangeAspect="1" noTextEdit="1"/>
          </p:cNvSpPr>
          <p:nvPr>
            <p:ph type="sldImg"/>
          </p:nvPr>
        </p:nvSpPr>
        <p:spPr>
          <a:ln/>
        </p:spPr>
      </p:sp>
      <p:sp>
        <p:nvSpPr>
          <p:cNvPr id="109571"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t-BR"/>
          </a:p>
        </p:txBody>
      </p:sp>
      <p:sp>
        <p:nvSpPr>
          <p:cNvPr id="109572"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Arial" charset="0"/>
              </a:defRPr>
            </a:lvl1pPr>
            <a:lvl2pPr marL="702756" indent="-270291" defTabSz="914485" eaLnBrk="0" hangingPunct="0">
              <a:defRPr sz="2300">
                <a:solidFill>
                  <a:schemeClr val="tx1"/>
                </a:solidFill>
                <a:latin typeface="Arial" charset="0"/>
              </a:defRPr>
            </a:lvl2pPr>
            <a:lvl3pPr marL="1081164" indent="-216233" defTabSz="914485" eaLnBrk="0" hangingPunct="0">
              <a:defRPr sz="2300">
                <a:solidFill>
                  <a:schemeClr val="tx1"/>
                </a:solidFill>
                <a:latin typeface="Arial" charset="0"/>
              </a:defRPr>
            </a:lvl3pPr>
            <a:lvl4pPr marL="1513629" indent="-216233" defTabSz="914485" eaLnBrk="0" hangingPunct="0">
              <a:defRPr sz="2300">
                <a:solidFill>
                  <a:schemeClr val="tx1"/>
                </a:solidFill>
                <a:latin typeface="Arial" charset="0"/>
              </a:defRPr>
            </a:lvl4pPr>
            <a:lvl5pPr marL="1946095" indent="-216233" defTabSz="914485" eaLnBrk="0" hangingPunct="0">
              <a:defRPr sz="2300">
                <a:solidFill>
                  <a:schemeClr val="tx1"/>
                </a:solidFill>
                <a:latin typeface="Arial" charset="0"/>
              </a:defRPr>
            </a:lvl5pPr>
            <a:lvl6pPr marL="2378560" indent="-216233" defTabSz="914485" eaLnBrk="0" fontAlgn="base" hangingPunct="0">
              <a:spcBef>
                <a:spcPct val="0"/>
              </a:spcBef>
              <a:spcAft>
                <a:spcPct val="0"/>
              </a:spcAft>
              <a:defRPr sz="2300">
                <a:solidFill>
                  <a:schemeClr val="tx1"/>
                </a:solidFill>
                <a:latin typeface="Arial" charset="0"/>
              </a:defRPr>
            </a:lvl6pPr>
            <a:lvl7pPr marL="2811026" indent="-216233" defTabSz="914485" eaLnBrk="0" fontAlgn="base" hangingPunct="0">
              <a:spcBef>
                <a:spcPct val="0"/>
              </a:spcBef>
              <a:spcAft>
                <a:spcPct val="0"/>
              </a:spcAft>
              <a:defRPr sz="2300">
                <a:solidFill>
                  <a:schemeClr val="tx1"/>
                </a:solidFill>
                <a:latin typeface="Arial" charset="0"/>
              </a:defRPr>
            </a:lvl7pPr>
            <a:lvl8pPr marL="3243491" indent="-216233" defTabSz="914485" eaLnBrk="0" fontAlgn="base" hangingPunct="0">
              <a:spcBef>
                <a:spcPct val="0"/>
              </a:spcBef>
              <a:spcAft>
                <a:spcPct val="0"/>
              </a:spcAft>
              <a:defRPr sz="2300">
                <a:solidFill>
                  <a:schemeClr val="tx1"/>
                </a:solidFill>
                <a:latin typeface="Arial" charset="0"/>
              </a:defRPr>
            </a:lvl8pPr>
            <a:lvl9pPr marL="3675957" indent="-216233" defTabSz="914485" eaLnBrk="0" fontAlgn="base" hangingPunct="0">
              <a:spcBef>
                <a:spcPct val="0"/>
              </a:spcBef>
              <a:spcAft>
                <a:spcPct val="0"/>
              </a:spcAft>
              <a:defRPr sz="2300">
                <a:solidFill>
                  <a:schemeClr val="tx1"/>
                </a:solidFill>
                <a:latin typeface="Arial" charset="0"/>
              </a:defRPr>
            </a:lvl9pPr>
          </a:lstStyle>
          <a:p>
            <a:pPr eaLnBrk="1" hangingPunct="1"/>
            <a:fld id="{61A8367A-3F11-44FA-B8D5-CEC8ECF3F45E}" type="slidenum">
              <a:rPr lang="pt-BR" sz="1200"/>
              <a:pPr eaLnBrk="1" hangingPunct="1"/>
              <a:t>74</a:t>
            </a:fld>
            <a:endParaRPr lang="pt-BR"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Espaço Reservado para Imagem de Slide 1"/>
          <p:cNvSpPr>
            <a:spLocks noGrp="1" noRot="1" noChangeAspect="1" noTextEdit="1"/>
          </p:cNvSpPr>
          <p:nvPr>
            <p:ph type="sldImg"/>
          </p:nvPr>
        </p:nvSpPr>
        <p:spPr>
          <a:ln/>
        </p:spPr>
      </p:sp>
      <p:sp>
        <p:nvSpPr>
          <p:cNvPr id="110595"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t-BR"/>
          </a:p>
        </p:txBody>
      </p:sp>
      <p:sp>
        <p:nvSpPr>
          <p:cNvPr id="110596"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Arial" charset="0"/>
              </a:defRPr>
            </a:lvl1pPr>
            <a:lvl2pPr marL="702756" indent="-270291" defTabSz="914485" eaLnBrk="0" hangingPunct="0">
              <a:defRPr sz="2300">
                <a:solidFill>
                  <a:schemeClr val="tx1"/>
                </a:solidFill>
                <a:latin typeface="Arial" charset="0"/>
              </a:defRPr>
            </a:lvl2pPr>
            <a:lvl3pPr marL="1081164" indent="-216233" defTabSz="914485" eaLnBrk="0" hangingPunct="0">
              <a:defRPr sz="2300">
                <a:solidFill>
                  <a:schemeClr val="tx1"/>
                </a:solidFill>
                <a:latin typeface="Arial" charset="0"/>
              </a:defRPr>
            </a:lvl3pPr>
            <a:lvl4pPr marL="1513629" indent="-216233" defTabSz="914485" eaLnBrk="0" hangingPunct="0">
              <a:defRPr sz="2300">
                <a:solidFill>
                  <a:schemeClr val="tx1"/>
                </a:solidFill>
                <a:latin typeface="Arial" charset="0"/>
              </a:defRPr>
            </a:lvl4pPr>
            <a:lvl5pPr marL="1946095" indent="-216233" defTabSz="914485" eaLnBrk="0" hangingPunct="0">
              <a:defRPr sz="2300">
                <a:solidFill>
                  <a:schemeClr val="tx1"/>
                </a:solidFill>
                <a:latin typeface="Arial" charset="0"/>
              </a:defRPr>
            </a:lvl5pPr>
            <a:lvl6pPr marL="2378560" indent="-216233" defTabSz="914485" eaLnBrk="0" fontAlgn="base" hangingPunct="0">
              <a:spcBef>
                <a:spcPct val="0"/>
              </a:spcBef>
              <a:spcAft>
                <a:spcPct val="0"/>
              </a:spcAft>
              <a:defRPr sz="2300">
                <a:solidFill>
                  <a:schemeClr val="tx1"/>
                </a:solidFill>
                <a:latin typeface="Arial" charset="0"/>
              </a:defRPr>
            </a:lvl6pPr>
            <a:lvl7pPr marL="2811026" indent="-216233" defTabSz="914485" eaLnBrk="0" fontAlgn="base" hangingPunct="0">
              <a:spcBef>
                <a:spcPct val="0"/>
              </a:spcBef>
              <a:spcAft>
                <a:spcPct val="0"/>
              </a:spcAft>
              <a:defRPr sz="2300">
                <a:solidFill>
                  <a:schemeClr val="tx1"/>
                </a:solidFill>
                <a:latin typeface="Arial" charset="0"/>
              </a:defRPr>
            </a:lvl7pPr>
            <a:lvl8pPr marL="3243491" indent="-216233" defTabSz="914485" eaLnBrk="0" fontAlgn="base" hangingPunct="0">
              <a:spcBef>
                <a:spcPct val="0"/>
              </a:spcBef>
              <a:spcAft>
                <a:spcPct val="0"/>
              </a:spcAft>
              <a:defRPr sz="2300">
                <a:solidFill>
                  <a:schemeClr val="tx1"/>
                </a:solidFill>
                <a:latin typeface="Arial" charset="0"/>
              </a:defRPr>
            </a:lvl8pPr>
            <a:lvl9pPr marL="3675957" indent="-216233" defTabSz="914485" eaLnBrk="0" fontAlgn="base" hangingPunct="0">
              <a:spcBef>
                <a:spcPct val="0"/>
              </a:spcBef>
              <a:spcAft>
                <a:spcPct val="0"/>
              </a:spcAft>
              <a:defRPr sz="2300">
                <a:solidFill>
                  <a:schemeClr val="tx1"/>
                </a:solidFill>
                <a:latin typeface="Arial" charset="0"/>
              </a:defRPr>
            </a:lvl9pPr>
          </a:lstStyle>
          <a:p>
            <a:pPr eaLnBrk="1" hangingPunct="1"/>
            <a:fld id="{19784E98-3FFD-48FE-8662-83C32F754C85}" type="slidenum">
              <a:rPr lang="pt-BR" sz="1200"/>
              <a:pPr eaLnBrk="1" hangingPunct="1"/>
              <a:t>75</a:t>
            </a:fld>
            <a:endParaRPr lang="pt-BR"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a:prstGeom prst="rect">
            <a:avLst/>
          </a:prstGeom>
        </p:spPr>
        <p:txBody>
          <a:bodyPr anchor="ctr"/>
          <a:lstStyle>
            <a:lvl1pPr>
              <a:defRPr>
                <a:solidFill>
                  <a:srgbClr val="0070C0"/>
                </a:solidFill>
              </a:defRPr>
            </a:lvl1pPr>
          </a:lstStyle>
          <a:p>
            <a:r>
              <a:rPr lang="pt-BR"/>
              <a:t>Clique para editar o título mestre</a:t>
            </a:r>
            <a:endParaRPr lang="en-US" dirty="0"/>
          </a:p>
        </p:txBody>
      </p:sp>
      <p:sp>
        <p:nvSpPr>
          <p:cNvPr id="3" name="Subtítulo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endParaRPr lang="en-US"/>
          </a:p>
        </p:txBody>
      </p:sp>
    </p:spTree>
    <p:extLst>
      <p:ext uri="{BB962C8B-B14F-4D97-AF65-F5344CB8AC3E}">
        <p14:creationId xmlns:p14="http://schemas.microsoft.com/office/powerpoint/2010/main" val="22139473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a:prstGeom prst="rect">
            <a:avLst/>
          </a:prstGeom>
        </p:spPr>
        <p:txBody>
          <a:bodyPr anchor="b"/>
          <a:lstStyle>
            <a:lvl1pPr algn="l">
              <a:defRPr sz="2000" b="1"/>
            </a:lvl1pPr>
          </a:lstStyle>
          <a:p>
            <a:r>
              <a:rPr lang="pt-BR"/>
              <a:t>Clique para editar o título mestre</a:t>
            </a:r>
            <a:endParaRPr lang="en-US"/>
          </a:p>
        </p:txBody>
      </p:sp>
      <p:sp>
        <p:nvSpPr>
          <p:cNvPr id="3" name="Espaço Reservado para Imagem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en-US"/>
          </a:p>
        </p:txBody>
      </p:sp>
      <p:sp>
        <p:nvSpPr>
          <p:cNvPr id="4" name="Espaço Reservado para Texto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10" name="CaixaDeTexto 9"/>
          <p:cNvSpPr txBox="1"/>
          <p:nvPr/>
        </p:nvSpPr>
        <p:spPr>
          <a:xfrm>
            <a:off x="8172400" y="6525344"/>
            <a:ext cx="936104" cy="338554"/>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805E85FC-6A76-41CD-B448-B8A7DCD3D0B9}" type="slidenum">
              <a:rPr lang="en-US" sz="1600" smtClean="0">
                <a:solidFill>
                  <a:schemeClr val="bg1">
                    <a:lumMod val="50000"/>
                  </a:schemeClr>
                </a:solidFill>
              </a:rPr>
              <a:pPr marL="0" marR="0" indent="0" algn="ctr" defTabSz="914400" rtl="0" eaLnBrk="1" fontAlgn="auto" latinLnBrk="0" hangingPunct="1">
                <a:lnSpc>
                  <a:spcPct val="100000"/>
                </a:lnSpc>
                <a:spcBef>
                  <a:spcPts val="0"/>
                </a:spcBef>
                <a:spcAft>
                  <a:spcPts val="0"/>
                </a:spcAft>
                <a:buClrTx/>
                <a:buSzTx/>
                <a:buFontTx/>
                <a:buNone/>
                <a:tabLst/>
                <a:defRPr/>
              </a:pPr>
              <a:t>‹nº›</a:t>
            </a:fld>
            <a:endParaRPr lang="en-US" sz="1600" dirty="0">
              <a:solidFill>
                <a:schemeClr val="bg1">
                  <a:lumMod val="50000"/>
                </a:schemeClr>
              </a:solidFill>
            </a:endParaRPr>
          </a:p>
        </p:txBody>
      </p:sp>
    </p:spTree>
    <p:extLst>
      <p:ext uri="{BB962C8B-B14F-4D97-AF65-F5344CB8AC3E}">
        <p14:creationId xmlns:p14="http://schemas.microsoft.com/office/powerpoint/2010/main" val="725945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457200" y="116632"/>
            <a:ext cx="8229600" cy="720080"/>
          </a:xfrm>
          <a:prstGeom prst="rect">
            <a:avLst/>
          </a:prstGeom>
        </p:spPr>
        <p:txBody>
          <a:bodyPr/>
          <a:lstStyle/>
          <a:p>
            <a:r>
              <a:rPr lang="pt-BR"/>
              <a:t>Clique para editar o título mestre</a:t>
            </a:r>
            <a:endParaRPr lang="en-US"/>
          </a:p>
        </p:txBody>
      </p:sp>
      <p:sp>
        <p:nvSpPr>
          <p:cNvPr id="3" name="Espaço Reservado para Texto Vertical 2"/>
          <p:cNvSpPr>
            <a:spLocks noGrp="1"/>
          </p:cNvSpPr>
          <p:nvPr>
            <p:ph type="body" orient="vert" idx="1"/>
          </p:nvPr>
        </p:nvSpPr>
        <p:spPr>
          <a:xfrm>
            <a:off x="457200" y="980728"/>
            <a:ext cx="8229600" cy="5145435"/>
          </a:xfrm>
          <a:prstGeom prst="rect">
            <a:avLst/>
          </a:prstGeo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9" name="CaixaDeTexto 8"/>
          <p:cNvSpPr txBox="1"/>
          <p:nvPr/>
        </p:nvSpPr>
        <p:spPr>
          <a:xfrm>
            <a:off x="8172400" y="6525344"/>
            <a:ext cx="936104" cy="338554"/>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805E85FC-6A76-41CD-B448-B8A7DCD3D0B9}" type="slidenum">
              <a:rPr lang="en-US" sz="1600" smtClean="0">
                <a:solidFill>
                  <a:schemeClr val="bg1">
                    <a:lumMod val="50000"/>
                  </a:schemeClr>
                </a:solidFill>
              </a:rPr>
              <a:pPr marL="0" marR="0" indent="0" algn="ctr" defTabSz="914400" rtl="0" eaLnBrk="1" fontAlgn="auto" latinLnBrk="0" hangingPunct="1">
                <a:lnSpc>
                  <a:spcPct val="100000"/>
                </a:lnSpc>
                <a:spcBef>
                  <a:spcPts val="0"/>
                </a:spcBef>
                <a:spcAft>
                  <a:spcPts val="0"/>
                </a:spcAft>
                <a:buClrTx/>
                <a:buSzTx/>
                <a:buFontTx/>
                <a:buNone/>
                <a:tabLst/>
                <a:defRPr/>
              </a:pPr>
              <a:t>‹nº›</a:t>
            </a:fld>
            <a:endParaRPr lang="en-US" sz="1600" dirty="0">
              <a:solidFill>
                <a:schemeClr val="bg1">
                  <a:lumMod val="50000"/>
                </a:schemeClr>
              </a:solidFill>
            </a:endParaRPr>
          </a:p>
        </p:txBody>
      </p:sp>
    </p:spTree>
    <p:extLst>
      <p:ext uri="{BB962C8B-B14F-4D97-AF65-F5344CB8AC3E}">
        <p14:creationId xmlns:p14="http://schemas.microsoft.com/office/powerpoint/2010/main" val="37545481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a:prstGeom prst="rect">
            <a:avLst/>
          </a:prstGeom>
        </p:spPr>
        <p:txBody>
          <a:bodyPr vert="eaVert"/>
          <a:lstStyle/>
          <a:p>
            <a:r>
              <a:rPr lang="pt-BR"/>
              <a:t>Clique para editar o título mestre</a:t>
            </a:r>
            <a:endParaRPr lang="en-US"/>
          </a:p>
        </p:txBody>
      </p:sp>
      <p:sp>
        <p:nvSpPr>
          <p:cNvPr id="3" name="Espaço Reservado para Texto Vertical 2"/>
          <p:cNvSpPr>
            <a:spLocks noGrp="1"/>
          </p:cNvSpPr>
          <p:nvPr>
            <p:ph type="body" orient="vert" idx="1"/>
          </p:nvPr>
        </p:nvSpPr>
        <p:spPr>
          <a:xfrm>
            <a:off x="457200" y="274638"/>
            <a:ext cx="6019800" cy="5851525"/>
          </a:xfrm>
          <a:prstGeom prst="rect">
            <a:avLst/>
          </a:prstGeo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9" name="CaixaDeTexto 8"/>
          <p:cNvSpPr txBox="1"/>
          <p:nvPr/>
        </p:nvSpPr>
        <p:spPr>
          <a:xfrm>
            <a:off x="8172400" y="6525344"/>
            <a:ext cx="936104" cy="338554"/>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805E85FC-6A76-41CD-B448-B8A7DCD3D0B9}" type="slidenum">
              <a:rPr lang="en-US" sz="1600" smtClean="0">
                <a:solidFill>
                  <a:schemeClr val="bg1">
                    <a:lumMod val="50000"/>
                  </a:schemeClr>
                </a:solidFill>
              </a:rPr>
              <a:pPr marL="0" marR="0" indent="0" algn="ctr" defTabSz="914400" rtl="0" eaLnBrk="1" fontAlgn="auto" latinLnBrk="0" hangingPunct="1">
                <a:lnSpc>
                  <a:spcPct val="100000"/>
                </a:lnSpc>
                <a:spcBef>
                  <a:spcPts val="0"/>
                </a:spcBef>
                <a:spcAft>
                  <a:spcPts val="0"/>
                </a:spcAft>
                <a:buClrTx/>
                <a:buSzTx/>
                <a:buFontTx/>
                <a:buNone/>
                <a:tabLst/>
                <a:defRPr/>
              </a:pPr>
              <a:t>‹nº›</a:t>
            </a:fld>
            <a:endParaRPr lang="en-US" sz="1600" dirty="0">
              <a:solidFill>
                <a:schemeClr val="bg1">
                  <a:lumMod val="50000"/>
                </a:schemeClr>
              </a:solidFill>
            </a:endParaRPr>
          </a:p>
        </p:txBody>
      </p:sp>
    </p:spTree>
    <p:extLst>
      <p:ext uri="{BB962C8B-B14F-4D97-AF65-F5344CB8AC3E}">
        <p14:creationId xmlns:p14="http://schemas.microsoft.com/office/powerpoint/2010/main" val="1941736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116632"/>
            <a:ext cx="8229600" cy="706090"/>
          </a:xfrm>
          <a:prstGeom prst="rect">
            <a:avLst/>
          </a:prstGeom>
        </p:spPr>
        <p:txBody>
          <a:bodyPr>
            <a:normAutofit/>
          </a:bodyPr>
          <a:lstStyle>
            <a:lvl1pPr algn="l">
              <a:defRPr sz="4000">
                <a:solidFill>
                  <a:srgbClr val="0070C0"/>
                </a:solidFill>
              </a:defRPr>
            </a:lvl1pPr>
          </a:lstStyle>
          <a:p>
            <a:r>
              <a:rPr lang="pt-BR"/>
              <a:t>Clique para editar o título mestre</a:t>
            </a:r>
            <a:endParaRPr lang="en-US" dirty="0"/>
          </a:p>
        </p:txBody>
      </p:sp>
      <p:sp>
        <p:nvSpPr>
          <p:cNvPr id="3" name="Espaço Reservado para Conteúdo 2"/>
          <p:cNvSpPr>
            <a:spLocks noGrp="1"/>
          </p:cNvSpPr>
          <p:nvPr>
            <p:ph idx="1"/>
          </p:nvPr>
        </p:nvSpPr>
        <p:spPr>
          <a:xfrm>
            <a:off x="457200" y="980728"/>
            <a:ext cx="8229600" cy="5544616"/>
          </a:xfrm>
          <a:prstGeom prst="rect">
            <a:avLst/>
          </a:prstGeom>
        </p:spPr>
        <p:txBody>
          <a:bodyPr/>
          <a:lstStyle>
            <a:lvl1pPr>
              <a:buClr>
                <a:srgbClr val="0070C0"/>
              </a:buClr>
              <a:defRPr sz="2800"/>
            </a:lvl1pPr>
            <a:lvl2pPr>
              <a:buClr>
                <a:srgbClr val="0070C0"/>
              </a:buClr>
              <a:defRPr sz="2400"/>
            </a:lvl2pPr>
            <a:lvl3pPr>
              <a:buClr>
                <a:srgbClr val="0070C0"/>
              </a:buClr>
              <a:defRPr sz="2000"/>
            </a:lvl3pPr>
            <a:lvl4pPr>
              <a:buClr>
                <a:srgbClr val="0070C0"/>
              </a:buClr>
              <a:defRPr sz="1800"/>
            </a:lvl4pPr>
            <a:lvl5pPr>
              <a:buClr>
                <a:srgbClr val="0070C0"/>
              </a:buClr>
              <a:defRPr sz="18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10" name="CaixaDeTexto 9"/>
          <p:cNvSpPr txBox="1"/>
          <p:nvPr/>
        </p:nvSpPr>
        <p:spPr>
          <a:xfrm>
            <a:off x="8172400" y="6525344"/>
            <a:ext cx="936104" cy="338554"/>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805E85FC-6A76-41CD-B448-B8A7DCD3D0B9}" type="slidenum">
              <a:rPr lang="en-US" sz="1600" smtClean="0">
                <a:solidFill>
                  <a:schemeClr val="bg1">
                    <a:lumMod val="50000"/>
                  </a:schemeClr>
                </a:solidFill>
              </a:rPr>
              <a:pPr marL="0" marR="0" indent="0" algn="ctr" defTabSz="914400" rtl="0" eaLnBrk="1" fontAlgn="auto" latinLnBrk="0" hangingPunct="1">
                <a:lnSpc>
                  <a:spcPct val="100000"/>
                </a:lnSpc>
                <a:spcBef>
                  <a:spcPts val="0"/>
                </a:spcBef>
                <a:spcAft>
                  <a:spcPts val="0"/>
                </a:spcAft>
                <a:buClrTx/>
                <a:buSzTx/>
                <a:buFontTx/>
                <a:buNone/>
                <a:tabLst/>
                <a:defRPr/>
              </a:pPr>
              <a:t>‹nº›</a:t>
            </a:fld>
            <a:endParaRPr lang="en-US" sz="1600" dirty="0">
              <a:solidFill>
                <a:schemeClr val="bg1">
                  <a:lumMod val="50000"/>
                </a:schemeClr>
              </a:solidFill>
            </a:endParaRPr>
          </a:p>
        </p:txBody>
      </p:sp>
    </p:spTree>
    <p:extLst>
      <p:ext uri="{BB962C8B-B14F-4D97-AF65-F5344CB8AC3E}">
        <p14:creationId xmlns:p14="http://schemas.microsoft.com/office/powerpoint/2010/main" val="2809514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ítul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116632"/>
            <a:ext cx="8229600" cy="360040"/>
          </a:xfrm>
          <a:prstGeom prst="rect">
            <a:avLst/>
          </a:prstGeom>
        </p:spPr>
        <p:txBody>
          <a:bodyPr>
            <a:normAutofit/>
          </a:bodyPr>
          <a:lstStyle>
            <a:lvl1pPr algn="r">
              <a:defRPr sz="2000">
                <a:solidFill>
                  <a:schemeClr val="accent1">
                    <a:lumMod val="60000"/>
                    <a:lumOff val="40000"/>
                  </a:schemeClr>
                </a:solidFill>
              </a:defRPr>
            </a:lvl1pPr>
          </a:lstStyle>
          <a:p>
            <a:r>
              <a:rPr lang="pt-BR"/>
              <a:t>Clique para editar o título mestre</a:t>
            </a:r>
            <a:endParaRPr lang="en-US" dirty="0"/>
          </a:p>
        </p:txBody>
      </p:sp>
      <p:sp>
        <p:nvSpPr>
          <p:cNvPr id="3" name="Espaço Reservado para Conteúdo 2"/>
          <p:cNvSpPr>
            <a:spLocks noGrp="1"/>
          </p:cNvSpPr>
          <p:nvPr>
            <p:ph idx="1"/>
          </p:nvPr>
        </p:nvSpPr>
        <p:spPr>
          <a:xfrm>
            <a:off x="457200" y="620688"/>
            <a:ext cx="8229600" cy="5904656"/>
          </a:xfrm>
          <a:prstGeom prst="rect">
            <a:avLst/>
          </a:prstGeom>
        </p:spPr>
        <p:txBody>
          <a:bodyPr/>
          <a:lstStyle>
            <a:lvl1pPr>
              <a:buClr>
                <a:srgbClr val="0070C0"/>
              </a:buClr>
              <a:defRPr sz="2800"/>
            </a:lvl1pPr>
            <a:lvl2pPr>
              <a:buClr>
                <a:srgbClr val="0070C0"/>
              </a:buClr>
              <a:defRPr sz="2400"/>
            </a:lvl2pPr>
            <a:lvl3pPr>
              <a:buClr>
                <a:srgbClr val="0070C0"/>
              </a:buClr>
              <a:defRPr sz="2000"/>
            </a:lvl3pPr>
            <a:lvl4pPr>
              <a:buClr>
                <a:srgbClr val="0070C0"/>
              </a:buClr>
              <a:defRPr sz="1800"/>
            </a:lvl4pPr>
            <a:lvl5pPr>
              <a:buClr>
                <a:srgbClr val="0070C0"/>
              </a:buClr>
              <a:defRPr sz="18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10" name="CaixaDeTexto 9"/>
          <p:cNvSpPr txBox="1"/>
          <p:nvPr/>
        </p:nvSpPr>
        <p:spPr>
          <a:xfrm>
            <a:off x="8172400" y="6525344"/>
            <a:ext cx="936104" cy="338554"/>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805E85FC-6A76-41CD-B448-B8A7DCD3D0B9}" type="slidenum">
              <a:rPr lang="en-US" sz="1600" smtClean="0">
                <a:solidFill>
                  <a:schemeClr val="bg1">
                    <a:lumMod val="50000"/>
                  </a:schemeClr>
                </a:solidFill>
              </a:rPr>
              <a:pPr marL="0" marR="0" indent="0" algn="ctr" defTabSz="914400" rtl="0" eaLnBrk="1" fontAlgn="auto" latinLnBrk="0" hangingPunct="1">
                <a:lnSpc>
                  <a:spcPct val="100000"/>
                </a:lnSpc>
                <a:spcBef>
                  <a:spcPts val="0"/>
                </a:spcBef>
                <a:spcAft>
                  <a:spcPts val="0"/>
                </a:spcAft>
                <a:buClrTx/>
                <a:buSzTx/>
                <a:buFontTx/>
                <a:buNone/>
                <a:tabLst/>
                <a:defRPr/>
              </a:pPr>
              <a:t>‹nº›</a:t>
            </a:fld>
            <a:endParaRPr lang="en-US" sz="1600" dirty="0">
              <a:solidFill>
                <a:schemeClr val="bg1">
                  <a:lumMod val="50000"/>
                </a:schemeClr>
              </a:solidFill>
            </a:endParaRPr>
          </a:p>
        </p:txBody>
      </p:sp>
    </p:spTree>
    <p:extLst>
      <p:ext uri="{BB962C8B-B14F-4D97-AF65-F5344CB8AC3E}">
        <p14:creationId xmlns:p14="http://schemas.microsoft.com/office/powerpoint/2010/main" val="39612056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683568" y="3417019"/>
            <a:ext cx="7811145" cy="1362075"/>
          </a:xfrm>
          <a:prstGeom prst="rect">
            <a:avLst/>
          </a:prstGeom>
        </p:spPr>
        <p:txBody>
          <a:bodyPr anchor="t"/>
          <a:lstStyle>
            <a:lvl1pPr algn="l">
              <a:defRPr sz="4000" b="1" cap="all">
                <a:solidFill>
                  <a:srgbClr val="0070C0"/>
                </a:solidFill>
              </a:defRPr>
            </a:lvl1pPr>
          </a:lstStyle>
          <a:p>
            <a:r>
              <a:rPr lang="pt-BR"/>
              <a:t>Clique para editar o título mestre</a:t>
            </a:r>
            <a:endParaRPr lang="en-US" dirty="0"/>
          </a:p>
        </p:txBody>
      </p:sp>
      <p:sp>
        <p:nvSpPr>
          <p:cNvPr id="3" name="Espaço Reservado para Texto 2"/>
          <p:cNvSpPr>
            <a:spLocks noGrp="1"/>
          </p:cNvSpPr>
          <p:nvPr>
            <p:ph type="body" idx="1"/>
          </p:nvPr>
        </p:nvSpPr>
        <p:spPr>
          <a:xfrm>
            <a:off x="683568" y="1916832"/>
            <a:ext cx="7811145"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9" name="CaixaDeTexto 8"/>
          <p:cNvSpPr txBox="1"/>
          <p:nvPr/>
        </p:nvSpPr>
        <p:spPr>
          <a:xfrm>
            <a:off x="8172400" y="6525344"/>
            <a:ext cx="936104" cy="338554"/>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805E85FC-6A76-41CD-B448-B8A7DCD3D0B9}" type="slidenum">
              <a:rPr lang="en-US" sz="1600" smtClean="0">
                <a:solidFill>
                  <a:schemeClr val="bg1">
                    <a:lumMod val="50000"/>
                  </a:schemeClr>
                </a:solidFill>
              </a:rPr>
              <a:pPr marL="0" marR="0" indent="0" algn="ctr" defTabSz="914400" rtl="0" eaLnBrk="1" fontAlgn="auto" latinLnBrk="0" hangingPunct="1">
                <a:lnSpc>
                  <a:spcPct val="100000"/>
                </a:lnSpc>
                <a:spcBef>
                  <a:spcPts val="0"/>
                </a:spcBef>
                <a:spcAft>
                  <a:spcPts val="0"/>
                </a:spcAft>
                <a:buClrTx/>
                <a:buSzTx/>
                <a:buFontTx/>
                <a:buNone/>
                <a:tabLst/>
                <a:defRPr/>
              </a:pPr>
              <a:t>‹nº›</a:t>
            </a:fld>
            <a:endParaRPr lang="en-US" sz="1600" dirty="0">
              <a:solidFill>
                <a:schemeClr val="bg1">
                  <a:lumMod val="50000"/>
                </a:schemeClr>
              </a:solidFill>
            </a:endParaRPr>
          </a:p>
        </p:txBody>
      </p:sp>
    </p:spTree>
    <p:extLst>
      <p:ext uri="{BB962C8B-B14F-4D97-AF65-F5344CB8AC3E}">
        <p14:creationId xmlns:p14="http://schemas.microsoft.com/office/powerpoint/2010/main" val="1101566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Duas Partes de Conteúdo">
    <p:spTree>
      <p:nvGrpSpPr>
        <p:cNvPr id="1" name=""/>
        <p:cNvGrpSpPr/>
        <p:nvPr/>
      </p:nvGrpSpPr>
      <p:grpSpPr>
        <a:xfrm>
          <a:off x="0" y="0"/>
          <a:ext cx="0" cy="0"/>
          <a:chOff x="0" y="0"/>
          <a:chExt cx="0" cy="0"/>
        </a:xfrm>
      </p:grpSpPr>
      <p:sp>
        <p:nvSpPr>
          <p:cNvPr id="10" name="CaixaDeTexto 9"/>
          <p:cNvSpPr txBox="1"/>
          <p:nvPr/>
        </p:nvSpPr>
        <p:spPr>
          <a:xfrm>
            <a:off x="8172400" y="6525344"/>
            <a:ext cx="936104" cy="338554"/>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805E85FC-6A76-41CD-B448-B8A7DCD3D0B9}" type="slidenum">
              <a:rPr lang="en-US" sz="1600" smtClean="0">
                <a:solidFill>
                  <a:schemeClr val="bg1">
                    <a:lumMod val="50000"/>
                  </a:schemeClr>
                </a:solidFill>
              </a:rPr>
              <a:pPr marL="0" marR="0" indent="0" algn="ctr" defTabSz="914400" rtl="0" eaLnBrk="1" fontAlgn="auto" latinLnBrk="0" hangingPunct="1">
                <a:lnSpc>
                  <a:spcPct val="100000"/>
                </a:lnSpc>
                <a:spcBef>
                  <a:spcPts val="0"/>
                </a:spcBef>
                <a:spcAft>
                  <a:spcPts val="0"/>
                </a:spcAft>
                <a:buClrTx/>
                <a:buSzTx/>
                <a:buFontTx/>
                <a:buNone/>
                <a:tabLst/>
                <a:defRPr/>
              </a:pPr>
              <a:t>‹nº›</a:t>
            </a:fld>
            <a:endParaRPr lang="en-US" sz="1600" dirty="0">
              <a:solidFill>
                <a:schemeClr val="bg1">
                  <a:lumMod val="50000"/>
                </a:schemeClr>
              </a:solidFill>
            </a:endParaRPr>
          </a:p>
        </p:txBody>
      </p:sp>
      <p:sp>
        <p:nvSpPr>
          <p:cNvPr id="6" name="Espaço Reservado para Conteúdo 2"/>
          <p:cNvSpPr>
            <a:spLocks noGrp="1"/>
          </p:cNvSpPr>
          <p:nvPr>
            <p:ph idx="1"/>
          </p:nvPr>
        </p:nvSpPr>
        <p:spPr>
          <a:xfrm>
            <a:off x="457200" y="548680"/>
            <a:ext cx="4042792" cy="5544616"/>
          </a:xfrm>
          <a:prstGeom prst="rect">
            <a:avLst/>
          </a:prstGeom>
        </p:spPr>
        <p:txBody>
          <a:bodyPr/>
          <a:lstStyle>
            <a:lvl1pPr>
              <a:buClr>
                <a:srgbClr val="0070C0"/>
              </a:buClr>
              <a:defRPr sz="2800"/>
            </a:lvl1pPr>
            <a:lvl2pPr>
              <a:buClr>
                <a:srgbClr val="0070C0"/>
              </a:buClr>
              <a:defRPr sz="2400"/>
            </a:lvl2pPr>
            <a:lvl3pPr>
              <a:buClr>
                <a:srgbClr val="0070C0"/>
              </a:buClr>
              <a:defRPr sz="2000"/>
            </a:lvl3pPr>
            <a:lvl4pPr>
              <a:buClr>
                <a:srgbClr val="0070C0"/>
              </a:buClr>
              <a:defRPr sz="1800"/>
            </a:lvl4pPr>
            <a:lvl5pPr>
              <a:buClr>
                <a:srgbClr val="0070C0"/>
              </a:buClr>
              <a:defRPr sz="18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Espaço Reservado para Conteúdo 2"/>
          <p:cNvSpPr>
            <a:spLocks noGrp="1"/>
          </p:cNvSpPr>
          <p:nvPr>
            <p:ph idx="10"/>
          </p:nvPr>
        </p:nvSpPr>
        <p:spPr>
          <a:xfrm>
            <a:off x="4644008" y="548680"/>
            <a:ext cx="4042792" cy="5544616"/>
          </a:xfrm>
          <a:prstGeom prst="rect">
            <a:avLst/>
          </a:prstGeom>
        </p:spPr>
        <p:txBody>
          <a:bodyPr/>
          <a:lstStyle>
            <a:lvl1pPr>
              <a:buClr>
                <a:srgbClr val="0070C0"/>
              </a:buClr>
              <a:defRPr sz="2800"/>
            </a:lvl1pPr>
            <a:lvl2pPr>
              <a:buClr>
                <a:srgbClr val="0070C0"/>
              </a:buClr>
              <a:defRPr sz="2400"/>
            </a:lvl2pPr>
            <a:lvl3pPr>
              <a:buClr>
                <a:srgbClr val="0070C0"/>
              </a:buClr>
              <a:defRPr sz="2000"/>
            </a:lvl3pPr>
            <a:lvl4pPr>
              <a:buClr>
                <a:srgbClr val="0070C0"/>
              </a:buClr>
              <a:defRPr sz="1800"/>
            </a:lvl4pPr>
            <a:lvl5pPr>
              <a:buClr>
                <a:srgbClr val="0070C0"/>
              </a:buClr>
              <a:defRPr sz="18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Tree>
    <p:extLst>
      <p:ext uri="{BB962C8B-B14F-4D97-AF65-F5344CB8AC3E}">
        <p14:creationId xmlns:p14="http://schemas.microsoft.com/office/powerpoint/2010/main" val="965646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116632"/>
            <a:ext cx="8229600" cy="720080"/>
          </a:xfrm>
          <a:prstGeom prst="rect">
            <a:avLst/>
          </a:prstGeom>
        </p:spPr>
        <p:txBody>
          <a:bodyPr/>
          <a:lstStyle>
            <a:lvl1pPr>
              <a:defRPr/>
            </a:lvl1pPr>
          </a:lstStyle>
          <a:p>
            <a:r>
              <a:rPr lang="pt-BR"/>
              <a:t>Clique para editar o título mestre</a:t>
            </a:r>
            <a:endParaRPr lang="en-US"/>
          </a:p>
        </p:txBody>
      </p:sp>
      <p:sp>
        <p:nvSpPr>
          <p:cNvPr id="3" name="Espaço Reservado para Texto 2"/>
          <p:cNvSpPr>
            <a:spLocks noGrp="1"/>
          </p:cNvSpPr>
          <p:nvPr>
            <p:ph type="body" idx="1"/>
          </p:nvPr>
        </p:nvSpPr>
        <p:spPr>
          <a:xfrm>
            <a:off x="457200" y="980728"/>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5" name="Espaço Reservado para Texto 4"/>
          <p:cNvSpPr>
            <a:spLocks noGrp="1"/>
          </p:cNvSpPr>
          <p:nvPr>
            <p:ph type="body" sz="quarter" idx="3"/>
          </p:nvPr>
        </p:nvSpPr>
        <p:spPr>
          <a:xfrm>
            <a:off x="4645025" y="980728"/>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12" name="CaixaDeTexto 11"/>
          <p:cNvSpPr txBox="1"/>
          <p:nvPr/>
        </p:nvSpPr>
        <p:spPr>
          <a:xfrm>
            <a:off x="8172400" y="6525344"/>
            <a:ext cx="936104" cy="338554"/>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805E85FC-6A76-41CD-B448-B8A7DCD3D0B9}" type="slidenum">
              <a:rPr lang="en-US" sz="1600" smtClean="0">
                <a:solidFill>
                  <a:schemeClr val="bg1">
                    <a:lumMod val="50000"/>
                  </a:schemeClr>
                </a:solidFill>
              </a:rPr>
              <a:pPr marL="0" marR="0" indent="0" algn="ctr" defTabSz="914400" rtl="0" eaLnBrk="1" fontAlgn="auto" latinLnBrk="0" hangingPunct="1">
                <a:lnSpc>
                  <a:spcPct val="100000"/>
                </a:lnSpc>
                <a:spcBef>
                  <a:spcPts val="0"/>
                </a:spcBef>
                <a:spcAft>
                  <a:spcPts val="0"/>
                </a:spcAft>
                <a:buClrTx/>
                <a:buSzTx/>
                <a:buFontTx/>
                <a:buNone/>
                <a:tabLst/>
                <a:defRPr/>
              </a:pPr>
              <a:t>‹nº›</a:t>
            </a:fld>
            <a:endParaRPr lang="en-US" sz="1600" dirty="0">
              <a:solidFill>
                <a:schemeClr val="bg1">
                  <a:lumMod val="50000"/>
                </a:schemeClr>
              </a:solidFill>
            </a:endParaRPr>
          </a:p>
        </p:txBody>
      </p:sp>
      <p:sp>
        <p:nvSpPr>
          <p:cNvPr id="8" name="Espaço Reservado para Conteúdo 2"/>
          <p:cNvSpPr>
            <a:spLocks noGrp="1"/>
          </p:cNvSpPr>
          <p:nvPr>
            <p:ph idx="10"/>
          </p:nvPr>
        </p:nvSpPr>
        <p:spPr>
          <a:xfrm>
            <a:off x="457200" y="1700808"/>
            <a:ext cx="4042792" cy="4608512"/>
          </a:xfrm>
          <a:prstGeom prst="rect">
            <a:avLst/>
          </a:prstGeom>
        </p:spPr>
        <p:txBody>
          <a:bodyPr/>
          <a:lstStyle>
            <a:lvl1pPr>
              <a:buClr>
                <a:srgbClr val="0070C0"/>
              </a:buClr>
              <a:defRPr sz="2800"/>
            </a:lvl1pPr>
            <a:lvl2pPr>
              <a:buClr>
                <a:srgbClr val="0070C0"/>
              </a:buClr>
              <a:defRPr sz="2400"/>
            </a:lvl2pPr>
            <a:lvl3pPr>
              <a:buClr>
                <a:srgbClr val="0070C0"/>
              </a:buClr>
              <a:defRPr sz="2000"/>
            </a:lvl3pPr>
            <a:lvl4pPr>
              <a:buClr>
                <a:srgbClr val="0070C0"/>
              </a:buClr>
              <a:defRPr sz="1800"/>
            </a:lvl4pPr>
            <a:lvl5pPr>
              <a:buClr>
                <a:srgbClr val="0070C0"/>
              </a:buClr>
              <a:defRPr sz="18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9" name="Espaço Reservado para Conteúdo 2"/>
          <p:cNvSpPr>
            <a:spLocks noGrp="1"/>
          </p:cNvSpPr>
          <p:nvPr>
            <p:ph idx="11"/>
          </p:nvPr>
        </p:nvSpPr>
        <p:spPr>
          <a:xfrm>
            <a:off x="4644008" y="1700808"/>
            <a:ext cx="4042792" cy="4608512"/>
          </a:xfrm>
          <a:prstGeom prst="rect">
            <a:avLst/>
          </a:prstGeom>
        </p:spPr>
        <p:txBody>
          <a:bodyPr/>
          <a:lstStyle>
            <a:lvl1pPr>
              <a:buClr>
                <a:srgbClr val="0070C0"/>
              </a:buClr>
              <a:defRPr sz="2800"/>
            </a:lvl1pPr>
            <a:lvl2pPr>
              <a:buClr>
                <a:srgbClr val="0070C0"/>
              </a:buClr>
              <a:defRPr sz="2400"/>
            </a:lvl2pPr>
            <a:lvl3pPr>
              <a:buClr>
                <a:srgbClr val="0070C0"/>
              </a:buClr>
              <a:defRPr sz="2000"/>
            </a:lvl3pPr>
            <a:lvl4pPr>
              <a:buClr>
                <a:srgbClr val="0070C0"/>
              </a:buClr>
              <a:defRPr sz="1800"/>
            </a:lvl4pPr>
            <a:lvl5pPr>
              <a:buClr>
                <a:srgbClr val="0070C0"/>
              </a:buClr>
              <a:defRPr sz="18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Tree>
    <p:extLst>
      <p:ext uri="{BB962C8B-B14F-4D97-AF65-F5344CB8AC3E}">
        <p14:creationId xmlns:p14="http://schemas.microsoft.com/office/powerpoint/2010/main" val="598130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116632"/>
            <a:ext cx="8229600" cy="720080"/>
          </a:xfrm>
          <a:prstGeom prst="rect">
            <a:avLst/>
          </a:prstGeom>
        </p:spPr>
        <p:txBody>
          <a:bodyPr/>
          <a:lstStyle/>
          <a:p>
            <a:r>
              <a:rPr lang="pt-BR"/>
              <a:t>Clique para editar o título mestre</a:t>
            </a:r>
            <a:endParaRPr lang="en-US"/>
          </a:p>
        </p:txBody>
      </p:sp>
      <p:sp>
        <p:nvSpPr>
          <p:cNvPr id="8" name="CaixaDeTexto 7"/>
          <p:cNvSpPr txBox="1"/>
          <p:nvPr/>
        </p:nvSpPr>
        <p:spPr>
          <a:xfrm>
            <a:off x="8172400" y="6525344"/>
            <a:ext cx="936104" cy="338554"/>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805E85FC-6A76-41CD-B448-B8A7DCD3D0B9}" type="slidenum">
              <a:rPr lang="en-US" sz="1600" smtClean="0">
                <a:solidFill>
                  <a:schemeClr val="bg1">
                    <a:lumMod val="50000"/>
                  </a:schemeClr>
                </a:solidFill>
              </a:rPr>
              <a:pPr marL="0" marR="0" indent="0" algn="ctr" defTabSz="914400" rtl="0" eaLnBrk="1" fontAlgn="auto" latinLnBrk="0" hangingPunct="1">
                <a:lnSpc>
                  <a:spcPct val="100000"/>
                </a:lnSpc>
                <a:spcBef>
                  <a:spcPts val="0"/>
                </a:spcBef>
                <a:spcAft>
                  <a:spcPts val="0"/>
                </a:spcAft>
                <a:buClrTx/>
                <a:buSzTx/>
                <a:buFontTx/>
                <a:buNone/>
                <a:tabLst/>
                <a:defRPr/>
              </a:pPr>
              <a:t>‹nº›</a:t>
            </a:fld>
            <a:endParaRPr lang="en-US" sz="1600" dirty="0">
              <a:solidFill>
                <a:schemeClr val="bg1">
                  <a:lumMod val="50000"/>
                </a:schemeClr>
              </a:solidFill>
            </a:endParaRPr>
          </a:p>
        </p:txBody>
      </p:sp>
    </p:spTree>
    <p:extLst>
      <p:ext uri="{BB962C8B-B14F-4D97-AF65-F5344CB8AC3E}">
        <p14:creationId xmlns:p14="http://schemas.microsoft.com/office/powerpoint/2010/main" val="394130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7" name="CaixaDeTexto 6"/>
          <p:cNvSpPr txBox="1"/>
          <p:nvPr/>
        </p:nvSpPr>
        <p:spPr>
          <a:xfrm>
            <a:off x="8172400" y="6525344"/>
            <a:ext cx="936104" cy="338554"/>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805E85FC-6A76-41CD-B448-B8A7DCD3D0B9}" type="slidenum">
              <a:rPr lang="en-US" sz="1600" smtClean="0">
                <a:solidFill>
                  <a:schemeClr val="bg1">
                    <a:lumMod val="50000"/>
                  </a:schemeClr>
                </a:solidFill>
              </a:rPr>
              <a:pPr marL="0" marR="0" indent="0" algn="ctr" defTabSz="914400" rtl="0" eaLnBrk="1" fontAlgn="auto" latinLnBrk="0" hangingPunct="1">
                <a:lnSpc>
                  <a:spcPct val="100000"/>
                </a:lnSpc>
                <a:spcBef>
                  <a:spcPts val="0"/>
                </a:spcBef>
                <a:spcAft>
                  <a:spcPts val="0"/>
                </a:spcAft>
                <a:buClrTx/>
                <a:buSzTx/>
                <a:buFontTx/>
                <a:buNone/>
                <a:tabLst/>
                <a:defRPr/>
              </a:pPr>
              <a:t>‹nº›</a:t>
            </a:fld>
            <a:endParaRPr lang="en-US" sz="1600" dirty="0">
              <a:solidFill>
                <a:schemeClr val="bg1">
                  <a:lumMod val="50000"/>
                </a:schemeClr>
              </a:solidFill>
            </a:endParaRPr>
          </a:p>
        </p:txBody>
      </p:sp>
    </p:spTree>
    <p:extLst>
      <p:ext uri="{BB962C8B-B14F-4D97-AF65-F5344CB8AC3E}">
        <p14:creationId xmlns:p14="http://schemas.microsoft.com/office/powerpoint/2010/main" val="3545996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a:prstGeom prst="rect">
            <a:avLst/>
          </a:prstGeom>
        </p:spPr>
        <p:txBody>
          <a:bodyPr anchor="b"/>
          <a:lstStyle>
            <a:lvl1pPr algn="l">
              <a:defRPr sz="2000" b="1"/>
            </a:lvl1pPr>
          </a:lstStyle>
          <a:p>
            <a:r>
              <a:rPr lang="pt-BR"/>
              <a:t>Clique para editar o título mestre</a:t>
            </a:r>
            <a:endParaRPr lang="en-US"/>
          </a:p>
        </p:txBody>
      </p:sp>
      <p:sp>
        <p:nvSpPr>
          <p:cNvPr id="4" name="Espaço Reservado para Texto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10" name="CaixaDeTexto 9"/>
          <p:cNvSpPr txBox="1"/>
          <p:nvPr/>
        </p:nvSpPr>
        <p:spPr>
          <a:xfrm>
            <a:off x="8172400" y="6525344"/>
            <a:ext cx="936104" cy="338554"/>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805E85FC-6A76-41CD-B448-B8A7DCD3D0B9}" type="slidenum">
              <a:rPr lang="en-US" sz="1600" smtClean="0">
                <a:solidFill>
                  <a:schemeClr val="bg1">
                    <a:lumMod val="50000"/>
                  </a:schemeClr>
                </a:solidFill>
              </a:rPr>
              <a:pPr marL="0" marR="0" indent="0" algn="ctr" defTabSz="914400" rtl="0" eaLnBrk="1" fontAlgn="auto" latinLnBrk="0" hangingPunct="1">
                <a:lnSpc>
                  <a:spcPct val="100000"/>
                </a:lnSpc>
                <a:spcBef>
                  <a:spcPts val="0"/>
                </a:spcBef>
                <a:spcAft>
                  <a:spcPts val="0"/>
                </a:spcAft>
                <a:buClrTx/>
                <a:buSzTx/>
                <a:buFontTx/>
                <a:buNone/>
                <a:tabLst/>
                <a:defRPr/>
              </a:pPr>
              <a:t>‹nº›</a:t>
            </a:fld>
            <a:endParaRPr lang="en-US" sz="1600" dirty="0">
              <a:solidFill>
                <a:schemeClr val="bg1">
                  <a:lumMod val="50000"/>
                </a:schemeClr>
              </a:solidFill>
            </a:endParaRPr>
          </a:p>
        </p:txBody>
      </p:sp>
      <p:sp>
        <p:nvSpPr>
          <p:cNvPr id="6" name="Espaço Reservado para Conteúdo 2"/>
          <p:cNvSpPr>
            <a:spLocks noGrp="1"/>
          </p:cNvSpPr>
          <p:nvPr>
            <p:ph idx="10"/>
          </p:nvPr>
        </p:nvSpPr>
        <p:spPr>
          <a:xfrm>
            <a:off x="3697560" y="260648"/>
            <a:ext cx="4942892" cy="5904656"/>
          </a:xfrm>
          <a:prstGeom prst="rect">
            <a:avLst/>
          </a:prstGeom>
        </p:spPr>
        <p:txBody>
          <a:bodyPr/>
          <a:lstStyle>
            <a:lvl1pPr>
              <a:buClr>
                <a:srgbClr val="0070C0"/>
              </a:buClr>
              <a:defRPr sz="2800"/>
            </a:lvl1pPr>
            <a:lvl2pPr>
              <a:buClr>
                <a:srgbClr val="0070C0"/>
              </a:buClr>
              <a:defRPr sz="2400"/>
            </a:lvl2pPr>
            <a:lvl3pPr>
              <a:buClr>
                <a:srgbClr val="0070C0"/>
              </a:buClr>
              <a:defRPr sz="2000"/>
            </a:lvl3pPr>
            <a:lvl4pPr>
              <a:buClr>
                <a:srgbClr val="0070C0"/>
              </a:buClr>
              <a:defRPr sz="1800"/>
            </a:lvl4pPr>
            <a:lvl5pPr>
              <a:buClr>
                <a:srgbClr val="0070C0"/>
              </a:buClr>
              <a:defRPr sz="18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Tree>
    <p:extLst>
      <p:ext uri="{BB962C8B-B14F-4D97-AF65-F5344CB8AC3E}">
        <p14:creationId xmlns:p14="http://schemas.microsoft.com/office/powerpoint/2010/main" val="13317813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tângulo 11"/>
          <p:cNvSpPr/>
          <p:nvPr/>
        </p:nvSpPr>
        <p:spPr>
          <a:xfrm>
            <a:off x="0" y="6597352"/>
            <a:ext cx="8172400" cy="2606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600" dirty="0"/>
          </a:p>
        </p:txBody>
      </p:sp>
      <p:sp>
        <p:nvSpPr>
          <p:cNvPr id="4" name="CaixaDeTexto 3"/>
          <p:cNvSpPr txBox="1"/>
          <p:nvPr userDrawn="1"/>
        </p:nvSpPr>
        <p:spPr>
          <a:xfrm>
            <a:off x="-36512" y="6577607"/>
            <a:ext cx="8208912" cy="307777"/>
          </a:xfrm>
          <a:prstGeom prst="rect">
            <a:avLst/>
          </a:prstGeom>
          <a:noFill/>
        </p:spPr>
        <p:txBody>
          <a:bodyPr wrap="square" rtlCol="0">
            <a:spAutoFit/>
          </a:bodyPr>
          <a:lstStyle/>
          <a:p>
            <a:r>
              <a:rPr lang="pt-BR" sz="1400" dirty="0">
                <a:solidFill>
                  <a:schemeClr val="bg1"/>
                </a:solidFill>
              </a:rPr>
              <a:t>Aula</a:t>
            </a:r>
            <a:r>
              <a:rPr lang="pt-BR" sz="1400" baseline="0" dirty="0">
                <a:solidFill>
                  <a:schemeClr val="bg1"/>
                </a:solidFill>
              </a:rPr>
              <a:t> 14  – </a:t>
            </a:r>
            <a:r>
              <a:rPr lang="pt-BR" sz="1400" dirty="0">
                <a:solidFill>
                  <a:schemeClr val="bg1"/>
                </a:solidFill>
              </a:rPr>
              <a:t> Clima da Terra</a:t>
            </a:r>
          </a:p>
        </p:txBody>
      </p:sp>
    </p:spTree>
    <p:extLst>
      <p:ext uri="{BB962C8B-B14F-4D97-AF65-F5344CB8AC3E}">
        <p14:creationId xmlns:p14="http://schemas.microsoft.com/office/powerpoint/2010/main" val="39961109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000" kern="1200">
          <a:solidFill>
            <a:srgbClr val="0070C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www.wavemetrics.com/products/igorpro/gallery/user_cramer.htm" TargetMode="External"/><Relationship Id="rId2" Type="http://schemas.openxmlformats.org/officeDocument/2006/relationships/image" Target="../media/image23.png"/><Relationship Id="rId1" Type="http://schemas.openxmlformats.org/officeDocument/2006/relationships/slideLayout" Target="../slideLayouts/slideLayout3.xml"/><Relationship Id="rId5" Type="http://schemas.openxmlformats.org/officeDocument/2006/relationships/hyperlink" Target="http://ageofrocks.org/2014/09/03/seafloor-sediments-ice-cores-and-milankovitch-theory-paleoclimate-in-harmony/" TargetMode="Externa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image" Target="../media/image32.wmf"/><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37.png"/><Relationship Id="rId1" Type="http://schemas.openxmlformats.org/officeDocument/2006/relationships/slideLayout" Target="../slideLayouts/slideLayout3.xml"/><Relationship Id="rId4" Type="http://schemas.openxmlformats.org/officeDocument/2006/relationships/image" Target="../media/image38.jpg"/></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 Id="rId5" Type="http://schemas.openxmlformats.org/officeDocument/2006/relationships/image" Target="../media/image49.gif"/><Relationship Id="rId4" Type="http://schemas.openxmlformats.org/officeDocument/2006/relationships/image" Target="../media/image48.jpeg"/></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wmf"/><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oleObject" Target="../embeddings/oleObject1.bin"/><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oleObject" Target="../embeddings/oleObject2.bin"/></Relationships>
</file>

<file path=ppt/slides/_rels/slide4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image" Target="../media/image61.jpeg"/><Relationship Id="rId1" Type="http://schemas.openxmlformats.org/officeDocument/2006/relationships/slideLayout" Target="../slideLayouts/slideLayout3.xml"/><Relationship Id="rId4" Type="http://schemas.openxmlformats.org/officeDocument/2006/relationships/image" Target="../media/image63.jpeg"/></Relationships>
</file>

<file path=ppt/slides/_rels/slide4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68.gif"/><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3.xml"/><Relationship Id="rId4" Type="http://schemas.openxmlformats.org/officeDocument/2006/relationships/image" Target="../media/image73.png"/></Relationships>
</file>

<file path=ppt/slides/_rels/slide54.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oleObject" Target="../embeddings/oleObject3.bin"/><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hyperlink" Target="http://eaulas.usp.br/portal/video.action?idItem=458" TargetMode="External"/><Relationship Id="rId2" Type="http://schemas.openxmlformats.org/officeDocument/2006/relationships/hyperlink" Target="http://eaulas.usp.br/portal/video.action?idItem=1212" TargetMode="Externa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7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91.png"/><Relationship Id="rId4" Type="http://schemas.openxmlformats.org/officeDocument/2006/relationships/image" Target="../media/image90.png"/></Relationships>
</file>

<file path=ppt/slides/_rels/slide7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94.png"/><Relationship Id="rId4" Type="http://schemas.openxmlformats.org/officeDocument/2006/relationships/image" Target="../media/image93.png"/></Relationships>
</file>

<file path=ppt/slides/_rels/slide7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97.png"/><Relationship Id="rId4" Type="http://schemas.openxmlformats.org/officeDocument/2006/relationships/image" Target="../media/image96.png"/></Relationships>
</file>

<file path=ppt/slides/_rels/slide7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100.png"/><Relationship Id="rId4" Type="http://schemas.openxmlformats.org/officeDocument/2006/relationships/image" Target="../media/image99.png"/></Relationships>
</file>

<file path=ppt/slides/_rels/slide7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104.png"/><Relationship Id="rId4" Type="http://schemas.openxmlformats.org/officeDocument/2006/relationships/image" Target="../media/image103.png"/></Relationships>
</file>

<file path=ppt/slides/_rels/slide7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107.png"/><Relationship Id="rId4" Type="http://schemas.openxmlformats.org/officeDocument/2006/relationships/image" Target="../media/image106.png"/></Relationships>
</file>

<file path=ppt/slides/_rels/slide7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110.png"/><Relationship Id="rId4" Type="http://schemas.openxmlformats.org/officeDocument/2006/relationships/image" Target="../media/image109.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p:cNvSpPr/>
          <p:nvPr/>
        </p:nvSpPr>
        <p:spPr>
          <a:xfrm>
            <a:off x="-29481" y="6597352"/>
            <a:ext cx="8201881" cy="2606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6" name="Título 1"/>
          <p:cNvSpPr>
            <a:spLocks noGrp="1"/>
          </p:cNvSpPr>
          <p:nvPr>
            <p:ph type="ctrTitle"/>
          </p:nvPr>
        </p:nvSpPr>
        <p:spPr>
          <a:xfrm>
            <a:off x="251520" y="2320358"/>
            <a:ext cx="8640960" cy="1470025"/>
          </a:xfrm>
        </p:spPr>
        <p:txBody>
          <a:bodyPr/>
          <a:lstStyle/>
          <a:p>
            <a:r>
              <a:rPr lang="en-US" b="1" dirty="0"/>
              <a:t>ACA0220 – </a:t>
            </a:r>
            <a:r>
              <a:rPr lang="en-US" b="1" dirty="0" err="1"/>
              <a:t>Climatologia</a:t>
            </a:r>
            <a:r>
              <a:rPr lang="en-US" b="1" dirty="0"/>
              <a:t> e </a:t>
            </a:r>
            <a:r>
              <a:rPr lang="en-US" b="1" dirty="0" err="1"/>
              <a:t>Hidrometeorologia</a:t>
            </a:r>
            <a:endParaRPr lang="en-US" b="1" dirty="0"/>
          </a:p>
        </p:txBody>
      </p:sp>
      <p:sp>
        <p:nvSpPr>
          <p:cNvPr id="7" name="CaixaDeTexto 6"/>
          <p:cNvSpPr txBox="1"/>
          <p:nvPr/>
        </p:nvSpPr>
        <p:spPr>
          <a:xfrm>
            <a:off x="-29481" y="6546830"/>
            <a:ext cx="1638397" cy="338554"/>
          </a:xfrm>
          <a:prstGeom prst="rect">
            <a:avLst/>
          </a:prstGeom>
          <a:noFill/>
        </p:spPr>
        <p:txBody>
          <a:bodyPr wrap="none" rtlCol="0">
            <a:spAutoFit/>
          </a:bodyPr>
          <a:lstStyle/>
          <a:p>
            <a:r>
              <a:rPr lang="en-US" sz="1600" dirty="0">
                <a:solidFill>
                  <a:schemeClr val="bg1"/>
                </a:solidFill>
              </a:rPr>
              <a:t>1</a:t>
            </a:r>
            <a:r>
              <a:rPr lang="en-US" sz="1600" baseline="30000" dirty="0">
                <a:solidFill>
                  <a:schemeClr val="bg1"/>
                </a:solidFill>
              </a:rPr>
              <a:t>o</a:t>
            </a:r>
            <a:r>
              <a:rPr lang="en-US" sz="1600" dirty="0">
                <a:solidFill>
                  <a:schemeClr val="bg1"/>
                </a:solidFill>
              </a:rPr>
              <a:t> </a:t>
            </a:r>
            <a:r>
              <a:rPr lang="en-US" sz="1600" dirty="0" err="1">
                <a:solidFill>
                  <a:schemeClr val="bg1"/>
                </a:solidFill>
              </a:rPr>
              <a:t>semestre</a:t>
            </a:r>
            <a:r>
              <a:rPr lang="en-US" sz="1600" dirty="0">
                <a:solidFill>
                  <a:schemeClr val="bg1"/>
                </a:solidFill>
              </a:rPr>
              <a:t> 2016</a:t>
            </a:r>
            <a:endParaRPr lang="pt-BR" sz="1600" dirty="0">
              <a:solidFill>
                <a:schemeClr val="bg1"/>
              </a:solidFill>
            </a:endParaRPr>
          </a:p>
        </p:txBody>
      </p:sp>
    </p:spTree>
    <p:extLst>
      <p:ext uri="{BB962C8B-B14F-4D97-AF65-F5344CB8AC3E}">
        <p14:creationId xmlns:p14="http://schemas.microsoft.com/office/powerpoint/2010/main" val="19561260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1. Introdução</a:t>
            </a:r>
            <a:endParaRPr lang="en-US" dirty="0"/>
          </a:p>
        </p:txBody>
      </p:sp>
      <p:sp>
        <p:nvSpPr>
          <p:cNvPr id="3" name="Espaço Reservado para Conteúdo 2"/>
          <p:cNvSpPr>
            <a:spLocks noGrp="1"/>
          </p:cNvSpPr>
          <p:nvPr>
            <p:ph idx="1"/>
          </p:nvPr>
        </p:nvSpPr>
        <p:spPr/>
        <p:txBody>
          <a:bodyPr/>
          <a:lstStyle/>
          <a:p>
            <a:r>
              <a:rPr lang="pt-BR" sz="2000" dirty="0"/>
              <a:t>No clima global, os fatores que controlam o clima (i.e., fatores climáticos) são:</a:t>
            </a:r>
          </a:p>
          <a:p>
            <a:pPr lvl="1"/>
            <a:r>
              <a:rPr lang="pt-BR" sz="1600" dirty="0"/>
              <a:t>Sistemas predominantes de tempo vento e pressão (i.e., circulação geral da atmosfera)</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2279469"/>
            <a:ext cx="3240360" cy="3109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9632" y="1659939"/>
            <a:ext cx="3341015" cy="2417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88279" y="4180219"/>
            <a:ext cx="3312368" cy="2417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62630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1. Introdução</a:t>
            </a:r>
            <a:endParaRPr lang="en-US" dirty="0"/>
          </a:p>
        </p:txBody>
      </p:sp>
      <p:sp>
        <p:nvSpPr>
          <p:cNvPr id="3" name="Espaço Reservado para Conteúdo 2"/>
          <p:cNvSpPr>
            <a:spLocks noGrp="1"/>
          </p:cNvSpPr>
          <p:nvPr>
            <p:ph idx="1"/>
          </p:nvPr>
        </p:nvSpPr>
        <p:spPr/>
        <p:txBody>
          <a:bodyPr/>
          <a:lstStyle/>
          <a:p>
            <a:r>
              <a:rPr lang="pt-BR" sz="2400" dirty="0"/>
              <a:t>Todos esses fatores mudam ao longo do tempo e espaço, em escalas de 1 ano a bilhões de anos, de microrregiões à escala global, sendo influenciados por fatores geológicos de formação e evolução da Terra, e até mesmo pela influência humana, levando às </a:t>
            </a:r>
            <a:r>
              <a:rPr lang="pt-BR" sz="2400" dirty="0">
                <a:solidFill>
                  <a:srgbClr val="FF0000"/>
                </a:solidFill>
              </a:rPr>
              <a:t>mudanças climáticas</a:t>
            </a:r>
            <a:r>
              <a:rPr lang="pt-BR" sz="2400" dirty="0"/>
              <a:t>.</a:t>
            </a:r>
          </a:p>
          <a:p>
            <a:endParaRPr lang="pt-BR" sz="2400" dirty="0"/>
          </a:p>
          <a:p>
            <a:r>
              <a:rPr lang="pt-BR" sz="2400" i="1" dirty="0">
                <a:solidFill>
                  <a:srgbClr val="FF0000"/>
                </a:solidFill>
              </a:rPr>
              <a:t>Mudança climática é uma mudança significativa no estado médio e na frequência média de eventos na atmosfera.</a:t>
            </a:r>
          </a:p>
          <a:p>
            <a:endParaRPr lang="pt-BR" sz="2400" dirty="0"/>
          </a:p>
          <a:p>
            <a:r>
              <a:rPr lang="pt-BR" sz="2400" i="1" dirty="0">
                <a:solidFill>
                  <a:srgbClr val="FF0000"/>
                </a:solidFill>
              </a:rPr>
              <a:t>Ademais, a </a:t>
            </a:r>
            <a:r>
              <a:rPr lang="pt-BR" sz="2400" i="1" u="sng" dirty="0">
                <a:solidFill>
                  <a:srgbClr val="FF0000"/>
                </a:solidFill>
              </a:rPr>
              <a:t>mudança climática </a:t>
            </a:r>
            <a:r>
              <a:rPr lang="pt-BR" sz="2400" i="1" dirty="0">
                <a:solidFill>
                  <a:srgbClr val="FF0000"/>
                </a:solidFill>
              </a:rPr>
              <a:t>é uma </a:t>
            </a:r>
            <a:r>
              <a:rPr lang="pt-BR" sz="2400" i="1" u="sng" dirty="0">
                <a:solidFill>
                  <a:srgbClr val="FF0000"/>
                </a:solidFill>
              </a:rPr>
              <a:t>componente normal da variabilidade natural da Terra</a:t>
            </a:r>
            <a:r>
              <a:rPr lang="pt-BR" sz="2400" i="1" dirty="0">
                <a:solidFill>
                  <a:srgbClr val="FF0000"/>
                </a:solidFill>
              </a:rPr>
              <a:t>.</a:t>
            </a:r>
          </a:p>
          <a:p>
            <a:endParaRPr lang="pt-BR" sz="2400" dirty="0"/>
          </a:p>
          <a:p>
            <a:r>
              <a:rPr lang="pt-BR" sz="2400" dirty="0"/>
              <a:t>Uma grande quantidade de evidências indicam que o clima da Terra mudou e vem se alterando continuamente.</a:t>
            </a:r>
          </a:p>
        </p:txBody>
      </p:sp>
    </p:spTree>
    <p:extLst>
      <p:ext uri="{BB962C8B-B14F-4D97-AF65-F5344CB8AC3E}">
        <p14:creationId xmlns:p14="http://schemas.microsoft.com/office/powerpoint/2010/main" val="3436263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3568" y="608707"/>
            <a:ext cx="7811145" cy="804069"/>
          </a:xfrm>
          <a:prstGeom prst="rect">
            <a:avLst/>
          </a:prstGeom>
        </p:spPr>
        <p:txBody>
          <a:bodyPr/>
          <a:lstStyle/>
          <a:p>
            <a:pPr fontAlgn="b"/>
            <a:r>
              <a:rPr lang="pt-BR" dirty="0"/>
              <a:t>Clima da terra</a:t>
            </a:r>
            <a:endParaRPr lang="pt-BR" sz="2400" b="0" cap="none" dirty="0">
              <a:solidFill>
                <a:srgbClr val="000000"/>
              </a:solidFill>
            </a:endParaRPr>
          </a:p>
        </p:txBody>
      </p:sp>
      <p:sp>
        <p:nvSpPr>
          <p:cNvPr id="3" name="Espaço Reservado para Texto 2"/>
          <p:cNvSpPr>
            <a:spLocks noGrp="1"/>
          </p:cNvSpPr>
          <p:nvPr>
            <p:ph type="body" idx="1"/>
          </p:nvPr>
        </p:nvSpPr>
        <p:spPr>
          <a:xfrm>
            <a:off x="683568" y="44624"/>
            <a:ext cx="7811145" cy="564083"/>
          </a:xfrm>
        </p:spPr>
        <p:txBody>
          <a:bodyPr/>
          <a:lstStyle/>
          <a:p>
            <a:r>
              <a:rPr lang="en-US" dirty="0"/>
              <a:t>Aula 14*</a:t>
            </a:r>
          </a:p>
        </p:txBody>
      </p:sp>
      <p:sp>
        <p:nvSpPr>
          <p:cNvPr id="6" name="Retângulo 5"/>
          <p:cNvSpPr/>
          <p:nvPr/>
        </p:nvSpPr>
        <p:spPr>
          <a:xfrm>
            <a:off x="-29481" y="6597352"/>
            <a:ext cx="8201881" cy="2606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p:cNvSpPr txBox="1"/>
          <p:nvPr/>
        </p:nvSpPr>
        <p:spPr>
          <a:xfrm>
            <a:off x="663780" y="1340768"/>
            <a:ext cx="7776864" cy="3631763"/>
          </a:xfrm>
          <a:prstGeom prst="rect">
            <a:avLst/>
          </a:prstGeom>
          <a:noFill/>
        </p:spPr>
        <p:txBody>
          <a:bodyPr wrap="square" rtlCol="0">
            <a:spAutoFit/>
          </a:bodyPr>
          <a:lstStyle/>
          <a:p>
            <a:pPr marL="815975" indent="-457200">
              <a:lnSpc>
                <a:spcPct val="200000"/>
              </a:lnSpc>
              <a:buClr>
                <a:srgbClr val="0070C0"/>
              </a:buClr>
              <a:buFont typeface="+mj-lt"/>
              <a:buAutoNum type="arabicPeriod"/>
            </a:pPr>
            <a:r>
              <a:rPr lang="pt-BR" sz="2200" dirty="0"/>
              <a:t>Introdução</a:t>
            </a:r>
          </a:p>
          <a:p>
            <a:pPr marL="815975" indent="-457200">
              <a:lnSpc>
                <a:spcPct val="150000"/>
              </a:lnSpc>
              <a:buClr>
                <a:srgbClr val="0070C0"/>
              </a:buClr>
              <a:buFont typeface="+mj-lt"/>
              <a:buAutoNum type="arabicPeriod"/>
            </a:pPr>
            <a:r>
              <a:rPr lang="pt-BR" sz="2200" b="1" dirty="0">
                <a:solidFill>
                  <a:schemeClr val="accent6">
                    <a:lumMod val="75000"/>
                  </a:schemeClr>
                </a:solidFill>
              </a:rPr>
              <a:t>Reconstruindo o clima do passado</a:t>
            </a:r>
          </a:p>
          <a:p>
            <a:pPr marL="815975" indent="-457200">
              <a:lnSpc>
                <a:spcPct val="150000"/>
              </a:lnSpc>
              <a:buClr>
                <a:srgbClr val="0070C0"/>
              </a:buClr>
              <a:buFont typeface="+mj-lt"/>
              <a:buAutoNum type="arabicPeriod"/>
            </a:pPr>
            <a:r>
              <a:rPr lang="pt-BR" sz="2200" dirty="0"/>
              <a:t>Possíveis causas das mudanças climáticas</a:t>
            </a:r>
          </a:p>
          <a:p>
            <a:pPr marL="815975" indent="-457200">
              <a:lnSpc>
                <a:spcPct val="150000"/>
              </a:lnSpc>
              <a:buClr>
                <a:srgbClr val="0070C0"/>
              </a:buClr>
              <a:buFont typeface="+mj-lt"/>
              <a:buAutoNum type="arabicPeriod"/>
            </a:pPr>
            <a:r>
              <a:rPr lang="pt-BR" sz="2200" dirty="0"/>
              <a:t>Aquecimento global</a:t>
            </a:r>
          </a:p>
          <a:p>
            <a:pPr marL="815975" indent="-457200">
              <a:lnSpc>
                <a:spcPct val="150000"/>
              </a:lnSpc>
              <a:buClr>
                <a:srgbClr val="0070C0"/>
              </a:buClr>
              <a:buFont typeface="+mj-lt"/>
              <a:buAutoNum type="arabicPeriod"/>
            </a:pPr>
            <a:r>
              <a:rPr lang="pt-BR" sz="2200" dirty="0"/>
              <a:t>Clima atual da Terra</a:t>
            </a:r>
          </a:p>
          <a:p>
            <a:pPr marL="1273175" lvl="1" indent="-457200">
              <a:lnSpc>
                <a:spcPct val="150000"/>
              </a:lnSpc>
              <a:buClr>
                <a:srgbClr val="0070C0"/>
              </a:buClr>
              <a:buFont typeface="+mj-lt"/>
              <a:buAutoNum type="alphaLcParenR"/>
            </a:pPr>
            <a:r>
              <a:rPr lang="pt-BR" dirty="0"/>
              <a:t>Classificação climática</a:t>
            </a:r>
          </a:p>
          <a:p>
            <a:pPr marL="1273175" lvl="1" indent="-457200">
              <a:lnSpc>
                <a:spcPct val="150000"/>
              </a:lnSpc>
              <a:buClr>
                <a:srgbClr val="0070C0"/>
              </a:buClr>
              <a:buFont typeface="+mj-lt"/>
              <a:buAutoNum type="alphaLcParenR"/>
            </a:pPr>
            <a:r>
              <a:rPr lang="pt-BR" dirty="0"/>
              <a:t>Climatologia dinâmica do Brasil</a:t>
            </a:r>
          </a:p>
        </p:txBody>
      </p:sp>
      <p:sp>
        <p:nvSpPr>
          <p:cNvPr id="8" name="Espaço Reservado para Texto 2"/>
          <p:cNvSpPr txBox="1">
            <a:spLocks/>
          </p:cNvSpPr>
          <p:nvPr/>
        </p:nvSpPr>
        <p:spPr>
          <a:xfrm>
            <a:off x="646639" y="6018972"/>
            <a:ext cx="7811145" cy="564083"/>
          </a:xfrm>
          <a:prstGeom prst="rect">
            <a:avLst/>
          </a:prstGeom>
        </p:spPr>
        <p:txBody>
          <a:bodyPr anchor="b"/>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sz="1600" dirty="0"/>
              <a:t>* </a:t>
            </a:r>
            <a:r>
              <a:rPr lang="en-US" sz="1600" dirty="0" err="1"/>
              <a:t>Capítulos</a:t>
            </a:r>
            <a:r>
              <a:rPr lang="en-US" sz="1600" dirty="0"/>
              <a:t> 16 e 17 </a:t>
            </a:r>
            <a:r>
              <a:rPr lang="en-US" sz="1600" dirty="0" err="1"/>
              <a:t>em</a:t>
            </a:r>
            <a:r>
              <a:rPr lang="en-US" sz="1600" dirty="0"/>
              <a:t> “</a:t>
            </a:r>
            <a:r>
              <a:rPr lang="en-US" sz="1600" i="1" dirty="0"/>
              <a:t>Meteorology Today – Ahrens</a:t>
            </a:r>
            <a:r>
              <a:rPr lang="en-US" sz="1600" dirty="0"/>
              <a:t>”</a:t>
            </a:r>
          </a:p>
        </p:txBody>
      </p:sp>
    </p:spTree>
    <p:extLst>
      <p:ext uri="{BB962C8B-B14F-4D97-AF65-F5344CB8AC3E}">
        <p14:creationId xmlns:p14="http://schemas.microsoft.com/office/powerpoint/2010/main" val="29160102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Imagem 35"/>
          <p:cNvPicPr>
            <a:picLocks noChangeAspect="1"/>
          </p:cNvPicPr>
          <p:nvPr/>
        </p:nvPicPr>
        <p:blipFill rotWithShape="1">
          <a:blip r:embed="rId3" cstate="print">
            <a:extLst>
              <a:ext uri="{28A0092B-C50C-407E-A947-70E740481C1C}">
                <a14:useLocalDpi xmlns:a14="http://schemas.microsoft.com/office/drawing/2010/main" val="0"/>
              </a:ext>
            </a:extLst>
          </a:blip>
          <a:srcRect l="31475" t="16793" r="31468" b="17269"/>
          <a:stretch/>
        </p:blipFill>
        <p:spPr>
          <a:xfrm>
            <a:off x="7082716" y="3259241"/>
            <a:ext cx="1564082" cy="1564080"/>
          </a:xfrm>
          <a:prstGeom prst="rect">
            <a:avLst/>
          </a:prstGeom>
        </p:spPr>
      </p:pic>
      <p:sp>
        <p:nvSpPr>
          <p:cNvPr id="5" name="Espaço Reservado para Conteúdo 4"/>
          <p:cNvSpPr>
            <a:spLocks noGrp="1"/>
          </p:cNvSpPr>
          <p:nvPr>
            <p:ph idx="1"/>
          </p:nvPr>
        </p:nvSpPr>
        <p:spPr>
          <a:xfrm>
            <a:off x="457200" y="1052736"/>
            <a:ext cx="8291264" cy="5472608"/>
          </a:xfrm>
        </p:spPr>
        <p:txBody>
          <a:bodyPr/>
          <a:lstStyle/>
          <a:p>
            <a:r>
              <a:rPr lang="pt-BR" sz="2400" dirty="0"/>
              <a:t>A Terra foi formada a cerca de 10 bilhões de anos depois da formação do universo (15 bilhões de anos atrás), e desde então as mudanças geológicas da Terra e do universo determinam o </a:t>
            </a:r>
            <a:r>
              <a:rPr lang="pt-BR" sz="2400" dirty="0">
                <a:solidFill>
                  <a:srgbClr val="FF0000"/>
                </a:solidFill>
              </a:rPr>
              <a:t>clima da Terra</a:t>
            </a:r>
            <a:r>
              <a:rPr lang="pt-BR" sz="2400" dirty="0"/>
              <a:t>.</a:t>
            </a:r>
          </a:p>
          <a:p>
            <a:endParaRPr lang="pt-BR" sz="2400" dirty="0"/>
          </a:p>
          <a:p>
            <a:pPr marL="457200" lvl="1" indent="0">
              <a:buNone/>
            </a:pPr>
            <a:endParaRPr lang="pt-BR" dirty="0"/>
          </a:p>
        </p:txBody>
      </p:sp>
      <p:sp>
        <p:nvSpPr>
          <p:cNvPr id="4" name="Título 3"/>
          <p:cNvSpPr>
            <a:spLocks noGrp="1"/>
          </p:cNvSpPr>
          <p:nvPr>
            <p:ph type="title"/>
          </p:nvPr>
        </p:nvSpPr>
        <p:spPr/>
        <p:txBody>
          <a:bodyPr>
            <a:normAutofit/>
          </a:bodyPr>
          <a:lstStyle/>
          <a:p>
            <a:pPr marL="446088" indent="-446088"/>
            <a:r>
              <a:rPr lang="pt-BR" dirty="0"/>
              <a:t>2. Reconstruindo o clima do passado</a:t>
            </a:r>
          </a:p>
        </p:txBody>
      </p:sp>
      <p:sp>
        <p:nvSpPr>
          <p:cNvPr id="30" name="Rectangle 1049"/>
          <p:cNvSpPr>
            <a:spLocks noChangeArrowheads="1"/>
          </p:cNvSpPr>
          <p:nvPr/>
        </p:nvSpPr>
        <p:spPr bwMode="auto">
          <a:xfrm>
            <a:off x="395536" y="2833117"/>
            <a:ext cx="1784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defTabSz="762000"/>
            <a:r>
              <a:rPr lang="pt-BR" altLang="pt-BR" sz="2800" dirty="0"/>
              <a:t>Big-</a:t>
            </a:r>
            <a:r>
              <a:rPr lang="pt-BR" altLang="pt-BR" sz="2800" dirty="0" err="1"/>
              <a:t>Bang</a:t>
            </a:r>
            <a:endParaRPr lang="pt-BR" altLang="pt-BR" sz="2800" dirty="0"/>
          </a:p>
        </p:txBody>
      </p:sp>
      <p:sp>
        <p:nvSpPr>
          <p:cNvPr id="31" name="Rectangle 1050"/>
          <p:cNvSpPr>
            <a:spLocks noChangeArrowheads="1"/>
          </p:cNvSpPr>
          <p:nvPr/>
        </p:nvSpPr>
        <p:spPr bwMode="auto">
          <a:xfrm>
            <a:off x="4941924" y="2402905"/>
            <a:ext cx="19050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defTabSz="762000"/>
            <a:r>
              <a:rPr lang="pt-BR" altLang="pt-BR" sz="2800" dirty="0"/>
              <a:t>Formação</a:t>
            </a:r>
          </a:p>
          <a:p>
            <a:pPr algn="ctr" defTabSz="762000"/>
            <a:r>
              <a:rPr lang="pt-BR" altLang="pt-BR" sz="2800" dirty="0"/>
              <a:t>da Terra</a:t>
            </a:r>
          </a:p>
        </p:txBody>
      </p:sp>
      <p:sp>
        <p:nvSpPr>
          <p:cNvPr id="32" name="Rectangle 1051"/>
          <p:cNvSpPr>
            <a:spLocks noChangeArrowheads="1"/>
          </p:cNvSpPr>
          <p:nvPr/>
        </p:nvSpPr>
        <p:spPr bwMode="auto">
          <a:xfrm>
            <a:off x="7321832" y="2474069"/>
            <a:ext cx="108585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defTabSz="762000"/>
            <a:r>
              <a:rPr lang="pt-BR" altLang="pt-BR" sz="2800" dirty="0"/>
              <a:t>Terra</a:t>
            </a:r>
          </a:p>
          <a:p>
            <a:pPr algn="ctr" defTabSz="762000"/>
            <a:r>
              <a:rPr lang="pt-BR" altLang="pt-BR" sz="2800" dirty="0"/>
              <a:t>Atual</a:t>
            </a:r>
          </a:p>
        </p:txBody>
      </p:sp>
      <p:grpSp>
        <p:nvGrpSpPr>
          <p:cNvPr id="37" name="Grupo 36"/>
          <p:cNvGrpSpPr/>
          <p:nvPr/>
        </p:nvGrpSpPr>
        <p:grpSpPr>
          <a:xfrm>
            <a:off x="1181195" y="4941168"/>
            <a:ext cx="7114980" cy="1541463"/>
            <a:chOff x="1678819" y="5559427"/>
            <a:chExt cx="6617355" cy="1541463"/>
          </a:xfrm>
        </p:grpSpPr>
        <p:grpSp>
          <p:nvGrpSpPr>
            <p:cNvPr id="23" name="Group 1042"/>
            <p:cNvGrpSpPr>
              <a:grpSpLocks/>
            </p:cNvGrpSpPr>
            <p:nvPr/>
          </p:nvGrpSpPr>
          <p:grpSpPr bwMode="auto">
            <a:xfrm>
              <a:off x="1678819" y="5559427"/>
              <a:ext cx="6617355" cy="1541463"/>
              <a:chOff x="696" y="3172"/>
              <a:chExt cx="4648" cy="971"/>
            </a:xfrm>
          </p:grpSpPr>
          <p:sp>
            <p:nvSpPr>
              <p:cNvPr id="24" name="AutoShape 1043"/>
              <p:cNvSpPr>
                <a:spLocks noChangeArrowheads="1"/>
              </p:cNvSpPr>
              <p:nvPr/>
            </p:nvSpPr>
            <p:spPr bwMode="auto">
              <a:xfrm>
                <a:off x="696" y="3671"/>
                <a:ext cx="4648" cy="472"/>
              </a:xfrm>
              <a:prstGeom prst="rightArrow">
                <a:avLst>
                  <a:gd name="adj1" fmla="val 75009"/>
                  <a:gd name="adj2" fmla="val 50377"/>
                </a:avLst>
              </a:prstGeom>
              <a:solidFill>
                <a:schemeClr val="accent1"/>
              </a:solidFill>
              <a:ln w="12700">
                <a:solidFill>
                  <a:schemeClr val="tx1"/>
                </a:solidFill>
                <a:miter lim="800000"/>
                <a:headEnd/>
                <a:tailEnd/>
              </a:ln>
            </p:spPr>
            <p:txBody>
              <a:bodyPr wrap="none" anchor="ctr"/>
              <a:lstStyle/>
              <a:p>
                <a:pPr eaLnBrk="1" hangingPunct="1"/>
                <a:endParaRPr lang="en-US" altLang="pt-BR"/>
              </a:p>
            </p:txBody>
          </p:sp>
          <p:sp>
            <p:nvSpPr>
              <p:cNvPr id="28" name="AutoShape 1047"/>
              <p:cNvSpPr>
                <a:spLocks noChangeArrowheads="1"/>
              </p:cNvSpPr>
              <p:nvPr/>
            </p:nvSpPr>
            <p:spPr bwMode="auto">
              <a:xfrm>
                <a:off x="3775" y="3172"/>
                <a:ext cx="1549" cy="472"/>
              </a:xfrm>
              <a:prstGeom prst="rightArrow">
                <a:avLst>
                  <a:gd name="adj1" fmla="val 75009"/>
                  <a:gd name="adj2" fmla="val 44429"/>
                </a:avLst>
              </a:prstGeom>
              <a:solidFill>
                <a:srgbClr val="FF6633"/>
              </a:solidFill>
              <a:ln w="12700">
                <a:solidFill>
                  <a:schemeClr val="tx1"/>
                </a:solidFill>
                <a:miter lim="800000"/>
                <a:headEnd/>
                <a:tailEnd/>
              </a:ln>
            </p:spPr>
            <p:txBody>
              <a:bodyPr wrap="none" anchor="ctr"/>
              <a:lstStyle/>
              <a:p>
                <a:pPr eaLnBrk="1" hangingPunct="1"/>
                <a:endParaRPr lang="en-US" altLang="pt-BR"/>
              </a:p>
            </p:txBody>
          </p:sp>
        </p:grpSp>
        <p:sp>
          <p:nvSpPr>
            <p:cNvPr id="33" name="Rectangle 1052"/>
            <p:cNvSpPr>
              <a:spLocks noChangeArrowheads="1"/>
            </p:cNvSpPr>
            <p:nvPr/>
          </p:nvSpPr>
          <p:spPr bwMode="auto">
            <a:xfrm>
              <a:off x="2868613" y="6464302"/>
              <a:ext cx="3403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defTabSz="762000"/>
              <a:r>
                <a:rPr lang="pt-BR" altLang="pt-BR" sz="2800" dirty="0"/>
                <a:t>15 bilhões de anos</a:t>
              </a:r>
            </a:p>
          </p:txBody>
        </p:sp>
        <p:sp>
          <p:nvSpPr>
            <p:cNvPr id="34" name="Rectangle 1053"/>
            <p:cNvSpPr>
              <a:spLocks noChangeArrowheads="1"/>
            </p:cNvSpPr>
            <p:nvPr/>
          </p:nvSpPr>
          <p:spPr bwMode="auto">
            <a:xfrm>
              <a:off x="6171904" y="5703443"/>
              <a:ext cx="1774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defTabSz="762000"/>
              <a:r>
                <a:rPr lang="pt-BR" altLang="pt-BR" sz="2400" dirty="0"/>
                <a:t>4,5 bilhões</a:t>
              </a:r>
            </a:p>
          </p:txBody>
        </p:sp>
      </p:grpSp>
      <p:pic>
        <p:nvPicPr>
          <p:cNvPr id="35" name="Imagem 34"/>
          <p:cNvPicPr>
            <a:picLocks noChangeAspect="1"/>
          </p:cNvPicPr>
          <p:nvPr/>
        </p:nvPicPr>
        <p:blipFill rotWithShape="1">
          <a:blip r:embed="rId4" cstate="print">
            <a:extLst>
              <a:ext uri="{28A0092B-C50C-407E-A947-70E740481C1C}">
                <a14:useLocalDpi xmlns:a14="http://schemas.microsoft.com/office/drawing/2010/main" val="0"/>
              </a:ext>
            </a:extLst>
          </a:blip>
          <a:srcRect l="15428" r="18111"/>
          <a:stretch/>
        </p:blipFill>
        <p:spPr>
          <a:xfrm>
            <a:off x="467544" y="3249642"/>
            <a:ext cx="1859349" cy="1573679"/>
          </a:xfrm>
          <a:prstGeom prst="rect">
            <a:avLst/>
          </a:prstGeom>
        </p:spPr>
      </p:pic>
      <p:pic>
        <p:nvPicPr>
          <p:cNvPr id="38" name="Imagem 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0032" y="3271733"/>
            <a:ext cx="2068784" cy="1551588"/>
          </a:xfrm>
          <a:prstGeom prst="rect">
            <a:avLst/>
          </a:prstGeom>
        </p:spPr>
      </p:pic>
    </p:spTree>
    <p:extLst>
      <p:ext uri="{BB962C8B-B14F-4D97-AF65-F5344CB8AC3E}">
        <p14:creationId xmlns:p14="http://schemas.microsoft.com/office/powerpoint/2010/main" val="17368355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2. Reconstruindo o clima do passado</a:t>
            </a:r>
            <a:endParaRPr lang="en-US" dirty="0"/>
          </a:p>
        </p:txBody>
      </p:sp>
      <p:sp>
        <p:nvSpPr>
          <p:cNvPr id="3" name="Espaço Reservado para Conteúdo 2"/>
          <p:cNvSpPr>
            <a:spLocks noGrp="1"/>
          </p:cNvSpPr>
          <p:nvPr>
            <p:ph idx="1"/>
          </p:nvPr>
        </p:nvSpPr>
        <p:spPr/>
        <p:txBody>
          <a:bodyPr/>
          <a:lstStyle/>
          <a:p>
            <a:r>
              <a:rPr lang="pt-BR" sz="2000" dirty="0"/>
              <a:t>O estudo do clima passado é conhecido como </a:t>
            </a:r>
            <a:r>
              <a:rPr lang="pt-BR" sz="2000" i="1" dirty="0">
                <a:solidFill>
                  <a:srgbClr val="FF0000"/>
                </a:solidFill>
              </a:rPr>
              <a:t>paleoclimatologia</a:t>
            </a:r>
            <a:r>
              <a:rPr lang="pt-BR" sz="2000" dirty="0"/>
              <a:t>.</a:t>
            </a:r>
          </a:p>
          <a:p>
            <a:endParaRPr lang="pt-BR" sz="2000" dirty="0"/>
          </a:p>
          <a:p>
            <a:r>
              <a:rPr lang="pt-BR" sz="2000" dirty="0"/>
              <a:t>Esse estudo é realizado através de medidas indiretas (</a:t>
            </a:r>
            <a:r>
              <a:rPr lang="pt-BR" sz="2000" i="1" dirty="0"/>
              <a:t>proxies climáticos</a:t>
            </a:r>
            <a:r>
              <a:rPr lang="pt-BR" sz="2000" dirty="0"/>
              <a:t>), uma vez que as observações meteorológicas datam de somente 200 anos.</a:t>
            </a:r>
          </a:p>
          <a:p>
            <a:endParaRPr lang="pt-BR" sz="2000" dirty="0"/>
          </a:p>
          <a:p>
            <a:r>
              <a:rPr lang="pt-BR" sz="2000" dirty="0"/>
              <a:t>Alguns dos proxies climáticos usados para o estudo do clima da Terra são:</a:t>
            </a:r>
          </a:p>
          <a:p>
            <a:pPr lvl="1"/>
            <a:endParaRPr lang="pt-BR" sz="1800" dirty="0"/>
          </a:p>
          <a:p>
            <a:endParaRPr lang="pt-BR" sz="2000"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3140968"/>
            <a:ext cx="4032448" cy="2905598"/>
          </a:xfrm>
          <a:prstGeom prst="rect">
            <a:avLst/>
          </a:prstGeom>
        </p:spPr>
      </p:pic>
      <p:sp>
        <p:nvSpPr>
          <p:cNvPr id="6" name="Retângulo 5"/>
          <p:cNvSpPr/>
          <p:nvPr/>
        </p:nvSpPr>
        <p:spPr>
          <a:xfrm>
            <a:off x="395536" y="3140968"/>
            <a:ext cx="4176464" cy="2529923"/>
          </a:xfrm>
          <a:prstGeom prst="rect">
            <a:avLst/>
          </a:prstGeom>
        </p:spPr>
        <p:txBody>
          <a:bodyPr wrap="square">
            <a:spAutoFit/>
          </a:bodyPr>
          <a:lstStyle/>
          <a:p>
            <a:pPr marL="742950" lvl="1" indent="-285750">
              <a:spcBef>
                <a:spcPct val="20000"/>
              </a:spcBef>
              <a:buClr>
                <a:srgbClr val="0070C0"/>
              </a:buClr>
              <a:buFont typeface="Arial" pitchFamily="34" charset="0"/>
              <a:buChar char="–"/>
            </a:pPr>
            <a:r>
              <a:rPr lang="pt-BR" sz="2000" dirty="0">
                <a:solidFill>
                  <a:prstClr val="black"/>
                </a:solidFill>
              </a:rPr>
              <a:t>Anéis de árvores (1.000+ anos antes do presente - AP):</a:t>
            </a:r>
          </a:p>
          <a:p>
            <a:pPr marL="1143000" lvl="2" indent="-228600">
              <a:spcBef>
                <a:spcPct val="20000"/>
              </a:spcBef>
              <a:buClr>
                <a:srgbClr val="0070C0"/>
              </a:buClr>
              <a:buFont typeface="Arial" pitchFamily="34" charset="0"/>
              <a:buChar char="•"/>
            </a:pPr>
            <a:endParaRPr lang="pt-BR" sz="1600" dirty="0">
              <a:solidFill>
                <a:prstClr val="black"/>
              </a:solidFill>
            </a:endParaRPr>
          </a:p>
          <a:p>
            <a:pPr marL="1143000" lvl="2" indent="-228600">
              <a:spcBef>
                <a:spcPct val="20000"/>
              </a:spcBef>
              <a:buClr>
                <a:srgbClr val="0070C0"/>
              </a:buClr>
              <a:buFont typeface="Arial" pitchFamily="34" charset="0"/>
              <a:buChar char="•"/>
            </a:pPr>
            <a:r>
              <a:rPr lang="pt-BR" sz="1600" dirty="0">
                <a:solidFill>
                  <a:prstClr val="black"/>
                </a:solidFill>
              </a:rPr>
              <a:t>Largura do anel de árvore depende da umidade do solo, temperatura e outras condições de crescimento. Úteis somente em espécies de árvores que sofrem estresse hídrico e térmico.</a:t>
            </a:r>
          </a:p>
        </p:txBody>
      </p:sp>
    </p:spTree>
    <p:extLst>
      <p:ext uri="{BB962C8B-B14F-4D97-AF65-F5344CB8AC3E}">
        <p14:creationId xmlns:p14="http://schemas.microsoft.com/office/powerpoint/2010/main" val="32572292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2. Reconstruindo o clima do passado</a:t>
            </a:r>
            <a:endParaRPr lang="en-US" dirty="0"/>
          </a:p>
        </p:txBody>
      </p:sp>
      <p:sp>
        <p:nvSpPr>
          <p:cNvPr id="3" name="Espaço Reservado para Conteúdo 2"/>
          <p:cNvSpPr>
            <a:spLocks noGrp="1"/>
          </p:cNvSpPr>
          <p:nvPr>
            <p:ph idx="1"/>
          </p:nvPr>
        </p:nvSpPr>
        <p:spPr/>
        <p:txBody>
          <a:bodyPr/>
          <a:lstStyle/>
          <a:p>
            <a:pPr lvl="1"/>
            <a:r>
              <a:rPr lang="pt-BR" sz="1800" dirty="0"/>
              <a:t>Pólen em sedimentos  (10.000+ anos AP):</a:t>
            </a:r>
          </a:p>
          <a:p>
            <a:pPr lvl="2"/>
            <a:r>
              <a:rPr lang="pt-BR" sz="1600" dirty="0"/>
              <a:t>Diferentes classes de plantas produzem grãos de pólen com diferentes formas distintas. Tais grãos de pólen são frequentemente encontrados preservados em sedimentos de lagoas, lagos e oceanos. Eles fornecem informações sobre o tipo de plantas que cresceram nas proximidades quando os sedimentos foram formados.</a:t>
            </a:r>
          </a:p>
          <a:p>
            <a:pPr lvl="1"/>
            <a:endParaRPr lang="pt-BR" sz="1800" dirty="0"/>
          </a:p>
          <a:p>
            <a:pPr lvl="1"/>
            <a:r>
              <a:rPr lang="pt-BR" sz="1800" dirty="0"/>
              <a:t>Núcleos de gelo glacial (800.000+ anos AP):</a:t>
            </a:r>
          </a:p>
          <a:p>
            <a:pPr lvl="2"/>
            <a:r>
              <a:rPr lang="pt-BR" sz="1600" dirty="0"/>
              <a:t>Amostras de gelo profundas, tais como do Lago </a:t>
            </a:r>
            <a:r>
              <a:rPr lang="pt-BR" sz="1600" dirty="0" err="1"/>
              <a:t>Vostok</a:t>
            </a:r>
            <a:r>
              <a:rPr lang="pt-BR" sz="1600" dirty="0"/>
              <a:t>, Antártica, Groenlândia e outras geleiras podem ser analisados para determinarmos o gás aprisionado, as razões de isótopos estáveis, além de material orgânico (pólen e microrganismos) preso dentro das camadas.</a:t>
            </a:r>
          </a:p>
          <a:p>
            <a:endParaRPr lang="pt-BR" sz="2000" dirty="0"/>
          </a:p>
          <a:p>
            <a:endParaRPr lang="pt-BR" sz="2000" dirty="0"/>
          </a:p>
          <a:p>
            <a:endParaRPr lang="pt-BR" sz="2000" dirty="0"/>
          </a:p>
          <a:p>
            <a:endParaRPr lang="pt-BR" sz="2000" dirty="0"/>
          </a:p>
          <a:p>
            <a:endParaRPr lang="pt-BR" sz="2000" dirty="0"/>
          </a:p>
          <a:p>
            <a:endParaRPr lang="pt-BR" sz="2000" dirty="0"/>
          </a:p>
        </p:txBody>
      </p:sp>
      <p:pic>
        <p:nvPicPr>
          <p:cNvPr id="6" name="Image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9912" y="3827994"/>
            <a:ext cx="5064518" cy="2398982"/>
          </a:xfrm>
          <a:prstGeom prst="rect">
            <a:avLst/>
          </a:prstGeom>
        </p:spPr>
      </p:pic>
      <p:pic>
        <p:nvPicPr>
          <p:cNvPr id="4" name="Imagem 3"/>
          <p:cNvPicPr>
            <a:picLocks noChangeAspect="1"/>
          </p:cNvPicPr>
          <p:nvPr/>
        </p:nvPicPr>
        <p:blipFill rotWithShape="1">
          <a:blip r:embed="rId3">
            <a:extLst>
              <a:ext uri="{28A0092B-C50C-407E-A947-70E740481C1C}">
                <a14:useLocalDpi xmlns:a14="http://schemas.microsoft.com/office/drawing/2010/main" val="0"/>
              </a:ext>
            </a:extLst>
          </a:blip>
          <a:srcRect l="10985" r="11243"/>
          <a:stretch/>
        </p:blipFill>
        <p:spPr>
          <a:xfrm>
            <a:off x="376124" y="3789040"/>
            <a:ext cx="3331780" cy="2409732"/>
          </a:xfrm>
          <a:prstGeom prst="rect">
            <a:avLst/>
          </a:prstGeom>
        </p:spPr>
      </p:pic>
    </p:spTree>
    <p:extLst>
      <p:ext uri="{BB962C8B-B14F-4D97-AF65-F5344CB8AC3E}">
        <p14:creationId xmlns:p14="http://schemas.microsoft.com/office/powerpoint/2010/main" val="30857145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2. Reconstruindo o clima do passado</a:t>
            </a:r>
            <a:endParaRPr lang="en-US" dirty="0"/>
          </a:p>
        </p:txBody>
      </p:sp>
      <p:sp>
        <p:nvSpPr>
          <p:cNvPr id="3" name="Espaço Reservado para Conteúdo 2"/>
          <p:cNvSpPr>
            <a:spLocks noGrp="1"/>
          </p:cNvSpPr>
          <p:nvPr>
            <p:ph idx="1"/>
          </p:nvPr>
        </p:nvSpPr>
        <p:spPr/>
        <p:txBody>
          <a:bodyPr/>
          <a:lstStyle/>
          <a:p>
            <a:pPr lvl="1"/>
            <a:r>
              <a:rPr lang="pt-BR" sz="1800" dirty="0"/>
              <a:t>Sedimentos dos oceanos  (1 milhão+ anos AP):</a:t>
            </a:r>
          </a:p>
          <a:p>
            <a:pPr lvl="2"/>
            <a:r>
              <a:rPr lang="pt-BR" sz="1600" dirty="0"/>
              <a:t>Laminações de sedimentos, ou camadas, podem indicar a taxa de sedimentação através do tempo. Carvão vegetal preso em sedimentos pode indicar eventos de queimadas. Restos de organismos, tais como diatomáceas, foraminíferos, microbiota e pólen dentro de sedimento podem indicar mudanças no clima do passado, uma vez que cada espécie tem uma gama limitada de condições de habitabilidade. Análises de isótopos de gases também indicam composição química da atmosfera.</a:t>
            </a:r>
            <a:endParaRPr lang="pt-BR" sz="2000" dirty="0"/>
          </a:p>
          <a:p>
            <a:endParaRPr lang="pt-BR" sz="2000" dirty="0"/>
          </a:p>
        </p:txBody>
      </p:sp>
      <p:pic>
        <p:nvPicPr>
          <p:cNvPr id="8" name="Imagem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9952" y="2686520"/>
            <a:ext cx="4732714" cy="3531048"/>
          </a:xfrm>
          <a:prstGeom prst="rect">
            <a:avLst/>
          </a:prstGeom>
        </p:spPr>
      </p:pic>
      <p:sp>
        <p:nvSpPr>
          <p:cNvPr id="4" name="Retângulo 3"/>
          <p:cNvSpPr/>
          <p:nvPr/>
        </p:nvSpPr>
        <p:spPr>
          <a:xfrm>
            <a:off x="4283967" y="6063679"/>
            <a:ext cx="4594713" cy="461665"/>
          </a:xfrm>
          <a:prstGeom prst="rect">
            <a:avLst/>
          </a:prstGeom>
        </p:spPr>
        <p:txBody>
          <a:bodyPr wrap="square">
            <a:spAutoFit/>
          </a:bodyPr>
          <a:lstStyle/>
          <a:p>
            <a:pPr lvl="1" algn="ctr"/>
            <a:r>
              <a:rPr lang="pt-BR" sz="1200" dirty="0">
                <a:hlinkClick r:id="rId3"/>
              </a:rPr>
              <a:t>http://www.wavemetrics.com/products/igorpro/gallery/user_cramer.htm</a:t>
            </a:r>
            <a:endParaRPr lang="pt-BR" sz="1200" dirty="0"/>
          </a:p>
        </p:txBody>
      </p:sp>
      <p:pic>
        <p:nvPicPr>
          <p:cNvPr id="5" name="Image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20" y="3189612"/>
            <a:ext cx="3779912" cy="2524863"/>
          </a:xfrm>
          <a:prstGeom prst="rect">
            <a:avLst/>
          </a:prstGeom>
        </p:spPr>
      </p:pic>
      <p:sp>
        <p:nvSpPr>
          <p:cNvPr id="6" name="Retângulo 5"/>
          <p:cNvSpPr/>
          <p:nvPr/>
        </p:nvSpPr>
        <p:spPr>
          <a:xfrm>
            <a:off x="251520" y="5817458"/>
            <a:ext cx="3779912" cy="646331"/>
          </a:xfrm>
          <a:prstGeom prst="rect">
            <a:avLst/>
          </a:prstGeom>
        </p:spPr>
        <p:txBody>
          <a:bodyPr wrap="square">
            <a:spAutoFit/>
          </a:bodyPr>
          <a:lstStyle/>
          <a:p>
            <a:pPr algn="ctr"/>
            <a:r>
              <a:rPr lang="en-US" sz="1200" dirty="0">
                <a:hlinkClick r:id="rId5"/>
              </a:rPr>
              <a:t>http://ageofrocks.org/2014/09/03/seafloor-sediments-ice-cores-and-milankovitch-theory-paleoclimate-in-harmony/</a:t>
            </a:r>
            <a:endParaRPr lang="en-US" sz="1200" dirty="0"/>
          </a:p>
        </p:txBody>
      </p:sp>
    </p:spTree>
    <p:extLst>
      <p:ext uri="{BB962C8B-B14F-4D97-AF65-F5344CB8AC3E}">
        <p14:creationId xmlns:p14="http://schemas.microsoft.com/office/powerpoint/2010/main" val="14780097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2. Reconstruindo o clima do passado</a:t>
            </a:r>
            <a:endParaRPr lang="en-US" dirty="0"/>
          </a:p>
        </p:txBody>
      </p:sp>
      <p:sp>
        <p:nvSpPr>
          <p:cNvPr id="3" name="Espaço Reservado para Conteúdo 2"/>
          <p:cNvSpPr>
            <a:spLocks noGrp="1"/>
          </p:cNvSpPr>
          <p:nvPr>
            <p:ph idx="1"/>
          </p:nvPr>
        </p:nvSpPr>
        <p:spPr/>
        <p:txBody>
          <a:bodyPr/>
          <a:lstStyle/>
          <a:p>
            <a:r>
              <a:rPr lang="pt-BR" sz="2000" dirty="0"/>
              <a:t>Por exemplo, através desses registros de núcleos de gelo e sedimentos, sabemos que a apenas 18.000 anos atrás a terra estava em um período muito frio, ou seja, em uma “era do gelo”.</a:t>
            </a:r>
          </a:p>
          <a:p>
            <a:r>
              <a:rPr lang="pt-BR" sz="2000" dirty="0"/>
              <a:t>A extensão das geleiras continentais há 18.000 anos atrás (AP) era bem maior:</a:t>
            </a:r>
          </a:p>
          <a:p>
            <a:endParaRPr lang="pt-BR" sz="2000" dirty="0"/>
          </a:p>
          <a:p>
            <a:endParaRPr lang="pt-BR" sz="2000" dirty="0"/>
          </a:p>
          <a:p>
            <a:endParaRPr lang="pt-BR" sz="2000" dirty="0"/>
          </a:p>
          <a:p>
            <a:endParaRPr lang="pt-BR" sz="2000" dirty="0"/>
          </a:p>
          <a:p>
            <a:endParaRPr lang="pt-BR" sz="2000" dirty="0"/>
          </a:p>
          <a:p>
            <a:endParaRPr lang="pt-BR" sz="2000" dirty="0"/>
          </a:p>
          <a:p>
            <a:endParaRPr lang="pt-BR" sz="2000" dirty="0"/>
          </a:p>
          <a:p>
            <a:endParaRPr lang="pt-BR" sz="2000" dirty="0"/>
          </a:p>
          <a:p>
            <a:pPr lvl="1"/>
            <a:endParaRPr lang="pt-BR" sz="1600" dirty="0"/>
          </a:p>
          <a:p>
            <a:pPr lvl="1"/>
            <a:r>
              <a:rPr lang="pt-BR" sz="1600" dirty="0"/>
              <a:t>O nível do mar era 100-125 m menor do que presente.</a:t>
            </a:r>
          </a:p>
          <a:p>
            <a:pPr lvl="1"/>
            <a:r>
              <a:rPr lang="pt-BR" sz="1600" dirty="0"/>
              <a:t>Geleiras avançaram cerca de 10 vezes nos últimos 2,5 milhões de anos.</a:t>
            </a:r>
          </a:p>
          <a:p>
            <a:pPr lvl="1"/>
            <a:r>
              <a:rPr lang="pt-BR" sz="1600" dirty="0"/>
              <a:t>Atualmente, 10% (e diminuindo a cada ano) do globo está coberto por geleiras </a:t>
            </a:r>
            <a:r>
              <a:rPr lang="pt-BR" sz="1600" dirty="0">
                <a:sym typeface="Wingdings" pitchFamily="2" charset="2"/>
              </a:rPr>
              <a:t>         25 milhões km</a:t>
            </a:r>
            <a:r>
              <a:rPr lang="pt-BR" sz="1600" baseline="30000" dirty="0">
                <a:sym typeface="Wingdings" pitchFamily="2" charset="2"/>
              </a:rPr>
              <a:t>3</a:t>
            </a:r>
            <a:r>
              <a:rPr lang="pt-BR" sz="1600" dirty="0">
                <a:sym typeface="Wingdings" pitchFamily="2" charset="2"/>
              </a:rPr>
              <a:t>.</a:t>
            </a:r>
            <a:endParaRPr lang="pt-BR" sz="1600" dirty="0"/>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3628" y="2276872"/>
            <a:ext cx="6732748" cy="3168352"/>
          </a:xfrm>
          <a:prstGeom prst="rect">
            <a:avLst/>
          </a:prstGeom>
        </p:spPr>
      </p:pic>
    </p:spTree>
    <p:extLst>
      <p:ext uri="{BB962C8B-B14F-4D97-AF65-F5344CB8AC3E}">
        <p14:creationId xmlns:p14="http://schemas.microsoft.com/office/powerpoint/2010/main" val="35210767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2. Reconstruindo o clima do passado</a:t>
            </a:r>
            <a:endParaRPr lang="en-US" dirty="0"/>
          </a:p>
        </p:txBody>
      </p:sp>
      <p:sp>
        <p:nvSpPr>
          <p:cNvPr id="3" name="Espaço Reservado para Conteúdo 2"/>
          <p:cNvSpPr>
            <a:spLocks noGrp="1"/>
          </p:cNvSpPr>
          <p:nvPr>
            <p:ph idx="1"/>
          </p:nvPr>
        </p:nvSpPr>
        <p:spPr/>
        <p:txBody>
          <a:bodyPr/>
          <a:lstStyle/>
          <a:p>
            <a:r>
              <a:rPr lang="pt-BR" sz="2000" dirty="0"/>
              <a:t>Há 18.000 AP, a temperatura da superfície do mar (TSM) era bem menor:</a:t>
            </a:r>
          </a:p>
          <a:p>
            <a:pPr marL="4568825" lvl="1"/>
            <a:endParaRPr lang="pt-BR" sz="1600" dirty="0"/>
          </a:p>
          <a:p>
            <a:pPr marL="4568825" lvl="1"/>
            <a:endParaRPr lang="pt-BR" sz="1600" dirty="0"/>
          </a:p>
          <a:p>
            <a:pPr marL="4568825" lvl="1"/>
            <a:r>
              <a:rPr lang="pt-BR" sz="1600" u="sng" dirty="0">
                <a:solidFill>
                  <a:srgbClr val="0070C0"/>
                </a:solidFill>
              </a:rPr>
              <a:t>Muito mais frio </a:t>
            </a:r>
            <a:r>
              <a:rPr lang="pt-BR" sz="1600" dirty="0"/>
              <a:t>sobre o Oceano Atlântico Norte.</a:t>
            </a:r>
          </a:p>
          <a:p>
            <a:pPr marL="4568825" lvl="1"/>
            <a:endParaRPr lang="pt-BR" sz="1600" dirty="0"/>
          </a:p>
          <a:p>
            <a:pPr marL="4568825" lvl="1"/>
            <a:r>
              <a:rPr lang="pt-BR" sz="1600" dirty="0"/>
              <a:t>As correntes oceânicas eram, sem dúvida, diferentes!</a:t>
            </a:r>
          </a:p>
        </p:txBody>
      </p:sp>
      <p:grpSp>
        <p:nvGrpSpPr>
          <p:cNvPr id="7" name="Grupo 6"/>
          <p:cNvGrpSpPr/>
          <p:nvPr/>
        </p:nvGrpSpPr>
        <p:grpSpPr>
          <a:xfrm>
            <a:off x="323528" y="3657019"/>
            <a:ext cx="8532440" cy="2724309"/>
            <a:chOff x="288032" y="1268759"/>
            <a:chExt cx="8532440" cy="2724309"/>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032" y="1268759"/>
              <a:ext cx="8532440" cy="2724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ixaDeTexto 3"/>
            <p:cNvSpPr txBox="1"/>
            <p:nvPr/>
          </p:nvSpPr>
          <p:spPr>
            <a:xfrm>
              <a:off x="288032" y="1275429"/>
              <a:ext cx="2754344" cy="307777"/>
            </a:xfrm>
            <a:prstGeom prst="rect">
              <a:avLst/>
            </a:prstGeom>
            <a:solidFill>
              <a:srgbClr val="FF0000"/>
            </a:solidFill>
          </p:spPr>
          <p:txBody>
            <a:bodyPr wrap="none" rtlCol="0">
              <a:spAutoFit/>
            </a:bodyPr>
            <a:lstStyle/>
            <a:p>
              <a:r>
                <a:rPr lang="en-US" sz="1400" b="1" dirty="0">
                  <a:solidFill>
                    <a:schemeClr val="bg1"/>
                  </a:solidFill>
                </a:rPr>
                <a:t>TSM </a:t>
              </a:r>
              <a:r>
                <a:rPr lang="en-US" sz="1400" b="1" dirty="0" err="1">
                  <a:solidFill>
                    <a:schemeClr val="bg1"/>
                  </a:solidFill>
                </a:rPr>
                <a:t>em</a:t>
              </a:r>
              <a:r>
                <a:rPr lang="en-US" sz="1400" b="1" dirty="0">
                  <a:solidFill>
                    <a:schemeClr val="bg1"/>
                  </a:solidFill>
                </a:rPr>
                <a:t> </a:t>
              </a:r>
              <a:r>
                <a:rPr lang="en-US" sz="1400" b="1" dirty="0" err="1">
                  <a:solidFill>
                    <a:schemeClr val="bg1"/>
                  </a:solidFill>
                </a:rPr>
                <a:t>Agosto</a:t>
              </a:r>
              <a:r>
                <a:rPr lang="en-US" sz="1400" b="1" dirty="0">
                  <a:solidFill>
                    <a:schemeClr val="bg1"/>
                  </a:solidFill>
                </a:rPr>
                <a:t> de 18.000 </a:t>
              </a:r>
              <a:r>
                <a:rPr lang="en-US" sz="1400" b="1" dirty="0" err="1">
                  <a:solidFill>
                    <a:schemeClr val="bg1"/>
                  </a:solidFill>
                </a:rPr>
                <a:t>anos</a:t>
              </a:r>
              <a:r>
                <a:rPr lang="en-US" sz="1400" b="1" dirty="0">
                  <a:solidFill>
                    <a:schemeClr val="bg1"/>
                  </a:solidFill>
                </a:rPr>
                <a:t> AP</a:t>
              </a:r>
            </a:p>
          </p:txBody>
        </p:sp>
        <p:sp>
          <p:nvSpPr>
            <p:cNvPr id="6" name="CaixaDeTexto 5"/>
            <p:cNvSpPr txBox="1"/>
            <p:nvPr/>
          </p:nvSpPr>
          <p:spPr>
            <a:xfrm>
              <a:off x="4644008" y="1275429"/>
              <a:ext cx="2481770" cy="307777"/>
            </a:xfrm>
            <a:prstGeom prst="rect">
              <a:avLst/>
            </a:prstGeom>
            <a:solidFill>
              <a:srgbClr val="FF0000"/>
            </a:solidFill>
          </p:spPr>
          <p:txBody>
            <a:bodyPr wrap="none" rtlCol="0">
              <a:spAutoFit/>
            </a:bodyPr>
            <a:lstStyle/>
            <a:p>
              <a:r>
                <a:rPr lang="en-US" sz="1400" b="1" dirty="0">
                  <a:solidFill>
                    <a:schemeClr val="bg1"/>
                  </a:solidFill>
                </a:rPr>
                <a:t>TSM </a:t>
              </a:r>
              <a:r>
                <a:rPr lang="en-US" sz="1400" b="1" dirty="0" err="1">
                  <a:solidFill>
                    <a:schemeClr val="bg1"/>
                  </a:solidFill>
                </a:rPr>
                <a:t>em</a:t>
              </a:r>
              <a:r>
                <a:rPr lang="en-US" sz="1400" b="1" dirty="0">
                  <a:solidFill>
                    <a:schemeClr val="bg1"/>
                  </a:solidFill>
                </a:rPr>
                <a:t> </a:t>
              </a:r>
              <a:r>
                <a:rPr lang="en-US" sz="1400" b="1" dirty="0" err="1">
                  <a:solidFill>
                    <a:schemeClr val="bg1"/>
                  </a:solidFill>
                </a:rPr>
                <a:t>Agosto</a:t>
              </a:r>
              <a:r>
                <a:rPr lang="en-US" sz="1400" b="1" dirty="0">
                  <a:solidFill>
                    <a:schemeClr val="bg1"/>
                  </a:solidFill>
                </a:rPr>
                <a:t> </a:t>
              </a:r>
              <a:r>
                <a:rPr lang="en-US" sz="1400" b="1" dirty="0" err="1">
                  <a:solidFill>
                    <a:schemeClr val="bg1"/>
                  </a:solidFill>
                </a:rPr>
                <a:t>nos</a:t>
              </a:r>
              <a:r>
                <a:rPr lang="en-US" sz="1400" b="1" dirty="0">
                  <a:solidFill>
                    <a:schemeClr val="bg1"/>
                  </a:solidFill>
                </a:rPr>
                <a:t> </a:t>
              </a:r>
              <a:r>
                <a:rPr lang="en-US" sz="1400" b="1" dirty="0" err="1">
                  <a:solidFill>
                    <a:schemeClr val="bg1"/>
                  </a:solidFill>
                </a:rPr>
                <a:t>dias</a:t>
              </a:r>
              <a:r>
                <a:rPr lang="en-US" sz="1400" b="1" dirty="0">
                  <a:solidFill>
                    <a:schemeClr val="bg1"/>
                  </a:solidFill>
                </a:rPr>
                <a:t> </a:t>
              </a:r>
              <a:r>
                <a:rPr lang="en-US" sz="1400" b="1" dirty="0" err="1">
                  <a:solidFill>
                    <a:schemeClr val="bg1"/>
                  </a:solidFill>
                </a:rPr>
                <a:t>atuais</a:t>
              </a:r>
              <a:endParaRPr lang="en-US" sz="1400" b="1" dirty="0">
                <a:solidFill>
                  <a:schemeClr val="bg1"/>
                </a:solidFill>
              </a:endParaRPr>
            </a:p>
          </p:txBody>
        </p:sp>
      </p:grpSp>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959" y="1052736"/>
            <a:ext cx="4175142" cy="2519884"/>
          </a:xfrm>
          <a:prstGeom prst="rect">
            <a:avLst/>
          </a:prstGeom>
        </p:spPr>
      </p:pic>
      <p:cxnSp>
        <p:nvCxnSpPr>
          <p:cNvPr id="9" name="Conector de seta reta 8"/>
          <p:cNvCxnSpPr/>
          <p:nvPr/>
        </p:nvCxnSpPr>
        <p:spPr>
          <a:xfrm flipH="1">
            <a:off x="3203848" y="1844824"/>
            <a:ext cx="2592289" cy="2304256"/>
          </a:xfrm>
          <a:prstGeom prst="straightConnector1">
            <a:avLst/>
          </a:prstGeom>
          <a:ln w="57150">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13" name="Conector de seta reta 12"/>
          <p:cNvCxnSpPr/>
          <p:nvPr/>
        </p:nvCxnSpPr>
        <p:spPr>
          <a:xfrm>
            <a:off x="5796136" y="1844824"/>
            <a:ext cx="1872208" cy="2304256"/>
          </a:xfrm>
          <a:prstGeom prst="straightConnector1">
            <a:avLst/>
          </a:prstGeom>
          <a:ln w="57150">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10767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2. Reconstruindo o clima do passado</a:t>
            </a:r>
            <a:endParaRPr lang="en-US" dirty="0"/>
          </a:p>
        </p:txBody>
      </p:sp>
      <p:sp>
        <p:nvSpPr>
          <p:cNvPr id="3" name="Espaço Reservado para Conteúdo 2"/>
          <p:cNvSpPr>
            <a:spLocks noGrp="1"/>
          </p:cNvSpPr>
          <p:nvPr>
            <p:ph idx="1"/>
          </p:nvPr>
        </p:nvSpPr>
        <p:spPr/>
        <p:txBody>
          <a:bodyPr/>
          <a:lstStyle/>
          <a:p>
            <a:r>
              <a:rPr lang="pt-BR" sz="2400" dirty="0"/>
              <a:t>Ao longo da história da Terra, a temperatura média do clima global foi provavelmente entre 8</a:t>
            </a:r>
            <a:r>
              <a:rPr lang="pt-BR" sz="2400" baseline="30000" dirty="0"/>
              <a:t>o</a:t>
            </a:r>
            <a:r>
              <a:rPr lang="pt-BR" sz="2400" dirty="0"/>
              <a:t>C e 15</a:t>
            </a:r>
            <a:r>
              <a:rPr lang="pt-BR" sz="2400" baseline="30000" dirty="0"/>
              <a:t>o</a:t>
            </a:r>
            <a:r>
              <a:rPr lang="pt-BR" sz="2400" dirty="0"/>
              <a:t>C, sendo então até mais quente do que nos dias atuais (12,7</a:t>
            </a:r>
            <a:r>
              <a:rPr lang="pt-BR" sz="2400" baseline="30000" dirty="0"/>
              <a:t>o</a:t>
            </a:r>
            <a:r>
              <a:rPr lang="pt-BR" sz="2400" dirty="0"/>
              <a:t>C – média século XX, 14,8</a:t>
            </a:r>
            <a:r>
              <a:rPr lang="pt-BR" sz="2400" baseline="30000" dirty="0"/>
              <a:t>o</a:t>
            </a:r>
            <a:r>
              <a:rPr lang="pt-BR" sz="2400" dirty="0"/>
              <a:t>C – média de 2015).</a:t>
            </a:r>
          </a:p>
          <a:p>
            <a:endParaRPr lang="pt-BR" sz="2400" dirty="0"/>
          </a:p>
          <a:p>
            <a:r>
              <a:rPr lang="pt-BR" sz="2400" dirty="0"/>
              <a:t>Durante a maior parte do tempo, as regiões polares não possuíam cobertura de gelo.</a:t>
            </a:r>
          </a:p>
          <a:p>
            <a:endParaRPr lang="pt-BR" sz="2400" dirty="0"/>
          </a:p>
          <a:p>
            <a:r>
              <a:rPr lang="pt-BR" sz="2400" dirty="0"/>
              <a:t>Porém, essas condições de clima quente foram interrompidas por vários períodos de </a:t>
            </a:r>
            <a:r>
              <a:rPr lang="pt-BR" sz="2400" dirty="0">
                <a:solidFill>
                  <a:srgbClr val="0070C0"/>
                </a:solidFill>
              </a:rPr>
              <a:t>glaciação</a:t>
            </a:r>
            <a:r>
              <a:rPr lang="pt-BR" sz="2400" dirty="0"/>
              <a:t>.</a:t>
            </a:r>
          </a:p>
          <a:p>
            <a:endParaRPr lang="pt-BR" sz="2400" dirty="0"/>
          </a:p>
          <a:p>
            <a:r>
              <a:rPr lang="pt-BR" sz="2400" dirty="0"/>
              <a:t>Evidências geológicas indicam que um período glacial ocorreu há cerca de 700 milhões de anos atrás (</a:t>
            </a:r>
            <a:r>
              <a:rPr lang="pt-BR" sz="2400" dirty="0" err="1"/>
              <a:t>m.a.a</a:t>
            </a:r>
            <a:r>
              <a:rPr lang="pt-BR" sz="2400" dirty="0"/>
              <a:t>.), e outro a cerca de 300 </a:t>
            </a:r>
            <a:r>
              <a:rPr lang="pt-BR" sz="2400" dirty="0" err="1"/>
              <a:t>m.a</a:t>
            </a:r>
            <a:r>
              <a:rPr lang="pt-BR" sz="2400" dirty="0"/>
              <a:t>..</a:t>
            </a:r>
          </a:p>
        </p:txBody>
      </p:sp>
    </p:spTree>
    <p:extLst>
      <p:ext uri="{BB962C8B-B14F-4D97-AF65-F5344CB8AC3E}">
        <p14:creationId xmlns:p14="http://schemas.microsoft.com/office/powerpoint/2010/main" val="35210767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3568" y="608707"/>
            <a:ext cx="7811145" cy="804069"/>
          </a:xfrm>
          <a:prstGeom prst="rect">
            <a:avLst/>
          </a:prstGeom>
        </p:spPr>
        <p:txBody>
          <a:bodyPr/>
          <a:lstStyle/>
          <a:p>
            <a:pPr fontAlgn="b"/>
            <a:r>
              <a:rPr lang="pt-BR" dirty="0"/>
              <a:t>Clima da terra</a:t>
            </a:r>
            <a:endParaRPr lang="pt-BR" sz="2400" b="0" cap="none" dirty="0">
              <a:solidFill>
                <a:srgbClr val="000000"/>
              </a:solidFill>
            </a:endParaRPr>
          </a:p>
        </p:txBody>
      </p:sp>
      <p:sp>
        <p:nvSpPr>
          <p:cNvPr id="3" name="Espaço Reservado para Texto 2"/>
          <p:cNvSpPr>
            <a:spLocks noGrp="1"/>
          </p:cNvSpPr>
          <p:nvPr>
            <p:ph type="body" idx="1"/>
          </p:nvPr>
        </p:nvSpPr>
        <p:spPr>
          <a:xfrm>
            <a:off x="683568" y="44624"/>
            <a:ext cx="7811145" cy="564083"/>
          </a:xfrm>
        </p:spPr>
        <p:txBody>
          <a:bodyPr/>
          <a:lstStyle/>
          <a:p>
            <a:r>
              <a:rPr lang="en-US" dirty="0"/>
              <a:t>Aula 14*</a:t>
            </a:r>
          </a:p>
        </p:txBody>
      </p:sp>
      <p:sp>
        <p:nvSpPr>
          <p:cNvPr id="6" name="Retângulo 5"/>
          <p:cNvSpPr/>
          <p:nvPr/>
        </p:nvSpPr>
        <p:spPr>
          <a:xfrm>
            <a:off x="-29481" y="6597352"/>
            <a:ext cx="8201881" cy="2606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p:cNvSpPr txBox="1"/>
          <p:nvPr/>
        </p:nvSpPr>
        <p:spPr>
          <a:xfrm>
            <a:off x="663780" y="1340768"/>
            <a:ext cx="7776864" cy="4139595"/>
          </a:xfrm>
          <a:prstGeom prst="rect">
            <a:avLst/>
          </a:prstGeom>
          <a:noFill/>
        </p:spPr>
        <p:txBody>
          <a:bodyPr wrap="square" rtlCol="0">
            <a:spAutoFit/>
          </a:bodyPr>
          <a:lstStyle/>
          <a:p>
            <a:pPr marL="815975" indent="-457200">
              <a:lnSpc>
                <a:spcPct val="200000"/>
              </a:lnSpc>
              <a:buClr>
                <a:srgbClr val="0070C0"/>
              </a:buClr>
              <a:buFont typeface="+mj-lt"/>
              <a:buAutoNum type="arabicPeriod"/>
            </a:pPr>
            <a:r>
              <a:rPr lang="pt-BR" sz="2200" b="1" dirty="0">
                <a:solidFill>
                  <a:schemeClr val="accent6">
                    <a:lumMod val="75000"/>
                  </a:schemeClr>
                </a:solidFill>
              </a:rPr>
              <a:t>Introdução</a:t>
            </a:r>
          </a:p>
          <a:p>
            <a:pPr marL="815975" indent="-457200">
              <a:lnSpc>
                <a:spcPct val="150000"/>
              </a:lnSpc>
              <a:buClr>
                <a:srgbClr val="0070C0"/>
              </a:buClr>
              <a:buFont typeface="+mj-lt"/>
              <a:buAutoNum type="arabicPeriod"/>
            </a:pPr>
            <a:r>
              <a:rPr lang="pt-BR" sz="2200" dirty="0"/>
              <a:t>Reconstruindo o clima do passado</a:t>
            </a:r>
          </a:p>
          <a:p>
            <a:pPr marL="815975" indent="-457200">
              <a:lnSpc>
                <a:spcPct val="150000"/>
              </a:lnSpc>
              <a:buClr>
                <a:srgbClr val="0070C0"/>
              </a:buClr>
              <a:buFont typeface="+mj-lt"/>
              <a:buAutoNum type="arabicPeriod"/>
            </a:pPr>
            <a:r>
              <a:rPr lang="pt-BR" sz="2200" dirty="0"/>
              <a:t>Possíveis causas das mudanças climáticas</a:t>
            </a:r>
          </a:p>
          <a:p>
            <a:pPr marL="815975" indent="-457200">
              <a:lnSpc>
                <a:spcPct val="150000"/>
              </a:lnSpc>
              <a:buClr>
                <a:srgbClr val="0070C0"/>
              </a:buClr>
              <a:buFont typeface="+mj-lt"/>
              <a:buAutoNum type="arabicPeriod"/>
            </a:pPr>
            <a:r>
              <a:rPr lang="pt-BR" sz="2200" dirty="0"/>
              <a:t>Aquecimento global</a:t>
            </a:r>
          </a:p>
          <a:p>
            <a:pPr marL="815975" indent="-457200">
              <a:lnSpc>
                <a:spcPct val="150000"/>
              </a:lnSpc>
              <a:buClr>
                <a:srgbClr val="0070C0"/>
              </a:buClr>
              <a:buFont typeface="+mj-lt"/>
              <a:buAutoNum type="arabicPeriod"/>
            </a:pPr>
            <a:r>
              <a:rPr lang="pt-BR" sz="2200" dirty="0"/>
              <a:t>Clima atual da Terra</a:t>
            </a:r>
          </a:p>
          <a:p>
            <a:pPr marL="1273175" lvl="1" indent="-457200">
              <a:lnSpc>
                <a:spcPct val="150000"/>
              </a:lnSpc>
              <a:buClr>
                <a:srgbClr val="0070C0"/>
              </a:buClr>
              <a:buFont typeface="+mj-lt"/>
              <a:buAutoNum type="alphaLcParenR"/>
            </a:pPr>
            <a:r>
              <a:rPr lang="pt-BR" dirty="0"/>
              <a:t>Classificação climática</a:t>
            </a:r>
          </a:p>
          <a:p>
            <a:pPr marL="1273175" lvl="1" indent="-457200">
              <a:lnSpc>
                <a:spcPct val="150000"/>
              </a:lnSpc>
              <a:buClr>
                <a:srgbClr val="0070C0"/>
              </a:buClr>
              <a:buFont typeface="+mj-lt"/>
              <a:buAutoNum type="alphaLcParenR"/>
            </a:pPr>
            <a:r>
              <a:rPr lang="pt-BR" dirty="0"/>
              <a:t>Climatologia dinâmica do Brasil</a:t>
            </a:r>
          </a:p>
          <a:p>
            <a:pPr marL="815975" indent="-457200">
              <a:lnSpc>
                <a:spcPct val="150000"/>
              </a:lnSpc>
              <a:buClr>
                <a:srgbClr val="0070C0"/>
              </a:buClr>
              <a:buFont typeface="+mj-lt"/>
              <a:buAutoNum type="arabicPeriod"/>
            </a:pPr>
            <a:endParaRPr lang="pt-BR" sz="2200" dirty="0"/>
          </a:p>
        </p:txBody>
      </p:sp>
      <p:sp>
        <p:nvSpPr>
          <p:cNvPr id="8" name="Espaço Reservado para Texto 2"/>
          <p:cNvSpPr txBox="1">
            <a:spLocks/>
          </p:cNvSpPr>
          <p:nvPr/>
        </p:nvSpPr>
        <p:spPr>
          <a:xfrm>
            <a:off x="646639" y="6018972"/>
            <a:ext cx="7811145" cy="564083"/>
          </a:xfrm>
          <a:prstGeom prst="rect">
            <a:avLst/>
          </a:prstGeom>
        </p:spPr>
        <p:txBody>
          <a:bodyPr anchor="b"/>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sz="1600" dirty="0"/>
              <a:t>* </a:t>
            </a:r>
            <a:r>
              <a:rPr lang="en-US" sz="1600" dirty="0" err="1"/>
              <a:t>Capítulos</a:t>
            </a:r>
            <a:r>
              <a:rPr lang="en-US" sz="1600" dirty="0"/>
              <a:t> 16 e 17 </a:t>
            </a:r>
            <a:r>
              <a:rPr lang="en-US" sz="1600" dirty="0" err="1"/>
              <a:t>em</a:t>
            </a:r>
            <a:r>
              <a:rPr lang="en-US" sz="1600" dirty="0"/>
              <a:t> “</a:t>
            </a:r>
            <a:r>
              <a:rPr lang="en-US" sz="1600" i="1" dirty="0"/>
              <a:t>Meteorology Today – Ahrens</a:t>
            </a:r>
            <a:r>
              <a:rPr lang="en-US" sz="1600" dirty="0"/>
              <a:t>”</a:t>
            </a:r>
          </a:p>
        </p:txBody>
      </p:sp>
    </p:spTree>
    <p:extLst>
      <p:ext uri="{BB962C8B-B14F-4D97-AF65-F5344CB8AC3E}">
        <p14:creationId xmlns:p14="http://schemas.microsoft.com/office/powerpoint/2010/main" val="41010164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2. Reconstruindo o clima do passado</a:t>
            </a:r>
            <a:endParaRPr lang="en-US" dirty="0"/>
          </a:p>
        </p:txBody>
      </p:sp>
      <p:sp>
        <p:nvSpPr>
          <p:cNvPr id="3" name="Espaço Reservado para Conteúdo 2"/>
          <p:cNvSpPr>
            <a:spLocks noGrp="1"/>
          </p:cNvSpPr>
          <p:nvPr>
            <p:ph idx="1"/>
          </p:nvPr>
        </p:nvSpPr>
        <p:spPr/>
        <p:txBody>
          <a:bodyPr/>
          <a:lstStyle/>
          <a:p>
            <a:r>
              <a:rPr lang="pt-BR" sz="2000" dirty="0"/>
              <a:t>Escala de tempo geológica e a evolução da Terra:</a:t>
            </a:r>
          </a:p>
        </p:txBody>
      </p:sp>
      <p:pic>
        <p:nvPicPr>
          <p:cNvPr id="5" name="Picture 2" descr="derivacontinen2"/>
          <p:cNvPicPr>
            <a:picLocks noChangeAspect="1" noChangeArrowheads="1"/>
          </p:cNvPicPr>
          <p:nvPr/>
        </p:nvPicPr>
        <p:blipFill>
          <a:blip r:embed="rId2">
            <a:extLst>
              <a:ext uri="{28A0092B-C50C-407E-A947-70E740481C1C}">
                <a14:useLocalDpi xmlns:a14="http://schemas.microsoft.com/office/drawing/2010/main" val="0"/>
              </a:ext>
            </a:extLst>
          </a:blip>
          <a:srcRect l="34576" t="7874" r="13649" b="39474"/>
          <a:stretch>
            <a:fillRect/>
          </a:stretch>
        </p:blipFill>
        <p:spPr bwMode="auto">
          <a:xfrm>
            <a:off x="3130550" y="1111051"/>
            <a:ext cx="4105275" cy="2357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p:nvPicPr>
        <p:blipFill>
          <a:blip r:embed="rId3">
            <a:lum bright="12000"/>
            <a:extLst>
              <a:ext uri="{28A0092B-C50C-407E-A947-70E740481C1C}">
                <a14:useLocalDpi xmlns:a14="http://schemas.microsoft.com/office/drawing/2010/main" val="0"/>
              </a:ext>
            </a:extLst>
          </a:blip>
          <a:srcRect l="20262"/>
          <a:stretch>
            <a:fillRect/>
          </a:stretch>
        </p:blipFill>
        <p:spPr bwMode="auto">
          <a:xfrm>
            <a:off x="0" y="1052314"/>
            <a:ext cx="2124075" cy="116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8"/>
          <p:cNvSpPr txBox="1">
            <a:spLocks noChangeArrowheads="1"/>
          </p:cNvSpPr>
          <p:nvPr/>
        </p:nvSpPr>
        <p:spPr bwMode="auto">
          <a:xfrm>
            <a:off x="0" y="2565523"/>
            <a:ext cx="26273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ts val="0"/>
              </a:spcBef>
              <a:buFontTx/>
              <a:buNone/>
            </a:pPr>
            <a:r>
              <a:rPr lang="pt-BR" altLang="pt-BR" sz="1600" dirty="0" err="1">
                <a:latin typeface="+mn-lt"/>
              </a:rPr>
              <a:t>Hadeano</a:t>
            </a:r>
            <a:r>
              <a:rPr lang="pt-BR" altLang="pt-BR" sz="1600" dirty="0">
                <a:latin typeface="+mn-lt"/>
              </a:rPr>
              <a:t> (4,6 – 3,9 </a:t>
            </a:r>
            <a:r>
              <a:rPr lang="pt-BR" altLang="pt-BR" sz="1600" dirty="0" err="1">
                <a:latin typeface="+mn-lt"/>
              </a:rPr>
              <a:t>b.a</a:t>
            </a:r>
            <a:r>
              <a:rPr lang="pt-BR" altLang="pt-BR" sz="1600" dirty="0">
                <a:latin typeface="+mn-lt"/>
              </a:rPr>
              <a:t>.)   </a:t>
            </a:r>
          </a:p>
          <a:p>
            <a:pPr eaLnBrk="1" hangingPunct="1">
              <a:spcBef>
                <a:spcPts val="0"/>
              </a:spcBef>
              <a:buFontTx/>
              <a:buNone/>
            </a:pPr>
            <a:r>
              <a:rPr lang="pt-BR" altLang="pt-BR" sz="1600" dirty="0">
                <a:latin typeface="+mn-lt"/>
              </a:rPr>
              <a:t>   - meteoritos e CO</a:t>
            </a:r>
            <a:r>
              <a:rPr lang="pt-BR" altLang="pt-BR" sz="1600" baseline="-25000" dirty="0">
                <a:latin typeface="+mn-lt"/>
              </a:rPr>
              <a:t>2</a:t>
            </a:r>
          </a:p>
        </p:txBody>
      </p:sp>
      <p:pic>
        <p:nvPicPr>
          <p:cNvPr id="1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2087" y="2564904"/>
            <a:ext cx="1119187" cy="969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0"/>
          <p:cNvSpPr txBox="1">
            <a:spLocks noChangeArrowheads="1"/>
          </p:cNvSpPr>
          <p:nvPr/>
        </p:nvSpPr>
        <p:spPr bwMode="auto">
          <a:xfrm>
            <a:off x="7835900" y="3527213"/>
            <a:ext cx="11525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pt-BR" altLang="pt-BR" sz="1200" dirty="0">
                <a:latin typeface="+mn-lt"/>
              </a:rPr>
              <a:t>Deriva continental   (A. </a:t>
            </a:r>
            <a:r>
              <a:rPr lang="pt-BR" altLang="pt-BR" sz="1200" dirty="0" err="1">
                <a:latin typeface="+mn-lt"/>
              </a:rPr>
              <a:t>Wegener</a:t>
            </a:r>
            <a:r>
              <a:rPr lang="pt-BR" altLang="pt-BR" sz="1200" dirty="0">
                <a:latin typeface="+mn-lt"/>
              </a:rPr>
              <a:t>)</a:t>
            </a:r>
          </a:p>
        </p:txBody>
      </p:sp>
      <p:pic>
        <p:nvPicPr>
          <p:cNvPr id="12"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15181" y="3568877"/>
            <a:ext cx="1727200" cy="564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95513" y="1052313"/>
            <a:ext cx="2016125" cy="1156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3"/>
          <p:cNvSpPr txBox="1">
            <a:spLocks noChangeArrowheads="1"/>
          </p:cNvSpPr>
          <p:nvPr/>
        </p:nvSpPr>
        <p:spPr bwMode="auto">
          <a:xfrm>
            <a:off x="720725" y="3068761"/>
            <a:ext cx="262713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spcBef>
                <a:spcPts val="0"/>
              </a:spcBef>
              <a:buFontTx/>
              <a:buNone/>
              <a:defRPr sz="1600"/>
            </a:lvl1pPr>
            <a:lvl2pPr marL="742950" indent="-285750" eaLnBrk="0" hangingPunct="0">
              <a:spcBef>
                <a:spcPct val="20000"/>
              </a:spcBef>
              <a:buChar char="–"/>
              <a:defRPr sz="2800">
                <a:latin typeface="Arial" charset="0"/>
              </a:defRPr>
            </a:lvl2pPr>
            <a:lvl3pPr marL="1143000" indent="-228600" eaLnBrk="0" hangingPunct="0">
              <a:spcBef>
                <a:spcPct val="20000"/>
              </a:spcBef>
              <a:buChar char="•"/>
              <a:defRPr sz="2400">
                <a:latin typeface="Arial" charset="0"/>
              </a:defRPr>
            </a:lvl3pPr>
            <a:lvl4pPr marL="1600200" indent="-228600" eaLnBrk="0" hangingPunct="0">
              <a:spcBef>
                <a:spcPct val="20000"/>
              </a:spcBef>
              <a:buChar char="–"/>
              <a:defRPr sz="2000">
                <a:latin typeface="Arial" charset="0"/>
              </a:defRPr>
            </a:lvl4pPr>
            <a:lvl5pPr marL="2057400" indent="-228600" eaLnBrk="0" hangingPunct="0">
              <a:spcBef>
                <a:spcPct val="20000"/>
              </a:spcBef>
              <a:buChar char="»"/>
              <a:defRPr sz="2000">
                <a:latin typeface="Arial" charset="0"/>
              </a:defRPr>
            </a:lvl5pPr>
            <a:lvl6pPr marL="2514600" indent="-228600" eaLnBrk="0" fontAlgn="base" hangingPunct="0">
              <a:spcBef>
                <a:spcPct val="20000"/>
              </a:spcBef>
              <a:spcAft>
                <a:spcPct val="0"/>
              </a:spcAft>
              <a:buChar char="»"/>
              <a:defRPr sz="2000">
                <a:latin typeface="Arial" charset="0"/>
              </a:defRPr>
            </a:lvl6pPr>
            <a:lvl7pPr marL="2971800" indent="-228600" eaLnBrk="0" fontAlgn="base" hangingPunct="0">
              <a:spcBef>
                <a:spcPct val="20000"/>
              </a:spcBef>
              <a:spcAft>
                <a:spcPct val="0"/>
              </a:spcAft>
              <a:buChar char="»"/>
              <a:defRPr sz="2000">
                <a:latin typeface="Arial" charset="0"/>
              </a:defRPr>
            </a:lvl7pPr>
            <a:lvl8pPr marL="3429000" indent="-228600" eaLnBrk="0" fontAlgn="base" hangingPunct="0">
              <a:spcBef>
                <a:spcPct val="20000"/>
              </a:spcBef>
              <a:spcAft>
                <a:spcPct val="0"/>
              </a:spcAft>
              <a:buChar char="»"/>
              <a:defRPr sz="2000">
                <a:latin typeface="Arial" charset="0"/>
              </a:defRPr>
            </a:lvl8pPr>
            <a:lvl9pPr marL="3886200" indent="-228600" eaLnBrk="0" fontAlgn="base" hangingPunct="0">
              <a:spcBef>
                <a:spcPct val="20000"/>
              </a:spcBef>
              <a:spcAft>
                <a:spcPct val="0"/>
              </a:spcAft>
              <a:buChar char="»"/>
              <a:defRPr sz="2000">
                <a:latin typeface="Arial" charset="0"/>
              </a:defRPr>
            </a:lvl9pPr>
          </a:lstStyle>
          <a:p>
            <a:r>
              <a:rPr lang="pt-BR" altLang="pt-BR" dirty="0"/>
              <a:t>Arqueano (3,9 </a:t>
            </a:r>
            <a:r>
              <a:rPr lang="pt-BR" altLang="pt-BR" dirty="0" err="1"/>
              <a:t>b.a</a:t>
            </a:r>
            <a:r>
              <a:rPr lang="pt-BR" altLang="pt-BR" dirty="0"/>
              <a:t>.)        </a:t>
            </a:r>
          </a:p>
          <a:p>
            <a:r>
              <a:rPr lang="pt-BR" altLang="pt-BR" dirty="0"/>
              <a:t>   - massas continentais, CH</a:t>
            </a:r>
            <a:r>
              <a:rPr lang="pt-BR" altLang="pt-BR" baseline="-25000" dirty="0"/>
              <a:t>4</a:t>
            </a:r>
          </a:p>
        </p:txBody>
      </p:sp>
      <p:sp>
        <p:nvSpPr>
          <p:cNvPr id="15" name="Text Box 13"/>
          <p:cNvSpPr txBox="1">
            <a:spLocks noChangeArrowheads="1"/>
          </p:cNvSpPr>
          <p:nvPr/>
        </p:nvSpPr>
        <p:spPr bwMode="auto">
          <a:xfrm>
            <a:off x="1187450" y="3589461"/>
            <a:ext cx="23034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spcBef>
                <a:spcPts val="0"/>
              </a:spcBef>
              <a:buFontTx/>
              <a:buNone/>
              <a:defRPr sz="1600"/>
            </a:lvl1pPr>
            <a:lvl2pPr marL="742950" indent="-285750" eaLnBrk="0" hangingPunct="0">
              <a:spcBef>
                <a:spcPct val="20000"/>
              </a:spcBef>
              <a:buChar char="–"/>
              <a:defRPr sz="2800">
                <a:latin typeface="Arial" charset="0"/>
              </a:defRPr>
            </a:lvl2pPr>
            <a:lvl3pPr marL="1143000" indent="-228600" eaLnBrk="0" hangingPunct="0">
              <a:spcBef>
                <a:spcPct val="20000"/>
              </a:spcBef>
              <a:buChar char="•"/>
              <a:defRPr sz="2400">
                <a:latin typeface="Arial" charset="0"/>
              </a:defRPr>
            </a:lvl3pPr>
            <a:lvl4pPr marL="1600200" indent="-228600" eaLnBrk="0" hangingPunct="0">
              <a:spcBef>
                <a:spcPct val="20000"/>
              </a:spcBef>
              <a:buChar char="–"/>
              <a:defRPr sz="2000">
                <a:latin typeface="Arial" charset="0"/>
              </a:defRPr>
            </a:lvl4pPr>
            <a:lvl5pPr marL="2057400" indent="-228600" eaLnBrk="0" hangingPunct="0">
              <a:spcBef>
                <a:spcPct val="20000"/>
              </a:spcBef>
              <a:buChar char="»"/>
              <a:defRPr sz="2000">
                <a:latin typeface="Arial" charset="0"/>
              </a:defRPr>
            </a:lvl5pPr>
            <a:lvl6pPr marL="2514600" indent="-228600" eaLnBrk="0" fontAlgn="base" hangingPunct="0">
              <a:spcBef>
                <a:spcPct val="20000"/>
              </a:spcBef>
              <a:spcAft>
                <a:spcPct val="0"/>
              </a:spcAft>
              <a:buChar char="»"/>
              <a:defRPr sz="2000">
                <a:latin typeface="Arial" charset="0"/>
              </a:defRPr>
            </a:lvl6pPr>
            <a:lvl7pPr marL="2971800" indent="-228600" eaLnBrk="0" fontAlgn="base" hangingPunct="0">
              <a:spcBef>
                <a:spcPct val="20000"/>
              </a:spcBef>
              <a:spcAft>
                <a:spcPct val="0"/>
              </a:spcAft>
              <a:buChar char="»"/>
              <a:defRPr sz="2000">
                <a:latin typeface="Arial" charset="0"/>
              </a:defRPr>
            </a:lvl7pPr>
            <a:lvl8pPr marL="3429000" indent="-228600" eaLnBrk="0" fontAlgn="base" hangingPunct="0">
              <a:spcBef>
                <a:spcPct val="20000"/>
              </a:spcBef>
              <a:spcAft>
                <a:spcPct val="0"/>
              </a:spcAft>
              <a:buChar char="»"/>
              <a:defRPr sz="2000">
                <a:latin typeface="Arial" charset="0"/>
              </a:defRPr>
            </a:lvl8pPr>
            <a:lvl9pPr marL="3886200" indent="-228600" eaLnBrk="0" fontAlgn="base" hangingPunct="0">
              <a:spcBef>
                <a:spcPct val="20000"/>
              </a:spcBef>
              <a:spcAft>
                <a:spcPct val="0"/>
              </a:spcAft>
              <a:buChar char="»"/>
              <a:defRPr sz="2000">
                <a:latin typeface="Arial" charset="0"/>
              </a:defRPr>
            </a:lvl9pPr>
          </a:lstStyle>
          <a:p>
            <a:r>
              <a:rPr lang="pt-BR" altLang="pt-BR" dirty="0" err="1"/>
              <a:t>Proterozóico</a:t>
            </a:r>
            <a:r>
              <a:rPr lang="pt-BR" altLang="pt-BR" dirty="0"/>
              <a:t> 2,5 </a:t>
            </a:r>
            <a:r>
              <a:rPr lang="pt-BR" altLang="pt-BR" dirty="0" err="1"/>
              <a:t>b.a</a:t>
            </a:r>
            <a:r>
              <a:rPr lang="pt-BR" altLang="pt-BR" dirty="0"/>
              <a:t>.    </a:t>
            </a:r>
          </a:p>
          <a:p>
            <a:r>
              <a:rPr lang="pt-BR" altLang="pt-BR" dirty="0"/>
              <a:t>   - Oxigenação, algas</a:t>
            </a:r>
          </a:p>
        </p:txBody>
      </p:sp>
      <p:pic>
        <p:nvPicPr>
          <p:cNvPr id="16" name="Imagem 2"/>
          <p:cNvPicPr>
            <a:picLocks noChangeAspect="1"/>
          </p:cNvPicPr>
          <p:nvPr/>
        </p:nvPicPr>
        <p:blipFill>
          <a:blip r:embed="rId7">
            <a:extLst>
              <a:ext uri="{28A0092B-C50C-407E-A947-70E740481C1C}">
                <a14:useLocalDpi xmlns:a14="http://schemas.microsoft.com/office/drawing/2010/main" val="0"/>
              </a:ext>
            </a:extLst>
          </a:blip>
          <a:srcRect l="6146" t="31805" r="5415" b="25833"/>
          <a:stretch>
            <a:fillRect/>
          </a:stretch>
        </p:blipFill>
        <p:spPr bwMode="auto">
          <a:xfrm>
            <a:off x="1219200" y="4274005"/>
            <a:ext cx="7313613" cy="1891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2"/>
          <p:cNvSpPr txBox="1">
            <a:spLocks noChangeArrowheads="1"/>
          </p:cNvSpPr>
          <p:nvPr/>
        </p:nvSpPr>
        <p:spPr bwMode="auto">
          <a:xfrm>
            <a:off x="4921547" y="6236890"/>
            <a:ext cx="10906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pt-BR" altLang="pt-BR" sz="1200" b="1" dirty="0">
                <a:solidFill>
                  <a:srgbClr val="33CC33"/>
                </a:solidFill>
              </a:rPr>
              <a:t>dinossauros</a:t>
            </a:r>
            <a:endParaRPr lang="en-US" altLang="pt-BR" sz="1200" b="1" dirty="0">
              <a:solidFill>
                <a:srgbClr val="33CC33"/>
              </a:solidFill>
            </a:endParaRPr>
          </a:p>
        </p:txBody>
      </p:sp>
      <p:sp>
        <p:nvSpPr>
          <p:cNvPr id="18" name="Text Box 3"/>
          <p:cNvSpPr txBox="1">
            <a:spLocks noChangeArrowheads="1"/>
          </p:cNvSpPr>
          <p:nvPr/>
        </p:nvSpPr>
        <p:spPr bwMode="auto">
          <a:xfrm>
            <a:off x="6732240" y="6237312"/>
            <a:ext cx="1143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pt-BR" altLang="pt-BR" sz="1200" b="1" dirty="0">
                <a:solidFill>
                  <a:srgbClr val="33CC33"/>
                </a:solidFill>
              </a:rPr>
              <a:t>Homo </a:t>
            </a:r>
            <a:r>
              <a:rPr lang="pt-BR" altLang="pt-BR" sz="1200" b="1" dirty="0" err="1">
                <a:solidFill>
                  <a:srgbClr val="33CC33"/>
                </a:solidFill>
              </a:rPr>
              <a:t>habilis</a:t>
            </a:r>
            <a:endParaRPr lang="en-US" altLang="pt-BR" sz="1200" b="1" dirty="0">
              <a:solidFill>
                <a:srgbClr val="33CC33"/>
              </a:solidFill>
            </a:endParaRPr>
          </a:p>
        </p:txBody>
      </p:sp>
      <p:sp>
        <p:nvSpPr>
          <p:cNvPr id="19" name="Line 4"/>
          <p:cNvSpPr>
            <a:spLocks noChangeShapeType="1"/>
          </p:cNvSpPr>
          <p:nvPr/>
        </p:nvSpPr>
        <p:spPr bwMode="auto">
          <a:xfrm flipV="1">
            <a:off x="7308304" y="6093991"/>
            <a:ext cx="0" cy="287337"/>
          </a:xfrm>
          <a:prstGeom prst="line">
            <a:avLst/>
          </a:prstGeom>
          <a:noFill/>
          <a:ln w="9525">
            <a:solidFill>
              <a:srgbClr val="33CC33"/>
            </a:solidFill>
            <a:round/>
            <a:headEnd/>
            <a:tailEnd type="triangle" w="med" len="med"/>
          </a:ln>
          <a:extLst>
            <a:ext uri="{909E8E84-426E-40DD-AFC4-6F175D3DCCD1}">
              <a14:hiddenFill xmlns:a14="http://schemas.microsoft.com/office/drawing/2010/main">
                <a:noFill/>
              </a14:hiddenFill>
            </a:ext>
          </a:extLst>
        </p:spPr>
        <p:txBody>
          <a:bodyPr anchor="ctr"/>
          <a:lstStyle/>
          <a:p>
            <a:endParaRPr lang="pt-BR"/>
          </a:p>
        </p:txBody>
      </p:sp>
      <p:sp>
        <p:nvSpPr>
          <p:cNvPr id="20" name="Text Box 5"/>
          <p:cNvSpPr txBox="1">
            <a:spLocks noChangeArrowheads="1"/>
          </p:cNvSpPr>
          <p:nvPr/>
        </p:nvSpPr>
        <p:spPr bwMode="auto">
          <a:xfrm>
            <a:off x="1763713" y="6020990"/>
            <a:ext cx="13509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pt-BR" altLang="pt-BR" sz="1200" b="1" dirty="0">
                <a:solidFill>
                  <a:srgbClr val="33CC33"/>
                </a:solidFill>
              </a:rPr>
              <a:t>Fotossíntese</a:t>
            </a:r>
          </a:p>
          <a:p>
            <a:pPr algn="ctr" eaLnBrk="1" hangingPunct="1">
              <a:spcBef>
                <a:spcPct val="0"/>
              </a:spcBef>
              <a:buFontTx/>
              <a:buNone/>
            </a:pPr>
            <a:r>
              <a:rPr lang="pt-BR" altLang="pt-BR" sz="1200" b="1" dirty="0">
                <a:solidFill>
                  <a:srgbClr val="33CC33"/>
                </a:solidFill>
              </a:rPr>
              <a:t>(cianobactérias)</a:t>
            </a:r>
            <a:endParaRPr lang="en-US" altLang="pt-BR" sz="1200" b="1" dirty="0">
              <a:solidFill>
                <a:srgbClr val="33CC33"/>
              </a:solidFill>
            </a:endParaRPr>
          </a:p>
        </p:txBody>
      </p:sp>
      <p:sp>
        <p:nvSpPr>
          <p:cNvPr id="21" name="Line 6"/>
          <p:cNvSpPr>
            <a:spLocks noChangeShapeType="1"/>
          </p:cNvSpPr>
          <p:nvPr/>
        </p:nvSpPr>
        <p:spPr bwMode="auto">
          <a:xfrm>
            <a:off x="5004048" y="6164658"/>
            <a:ext cx="864940" cy="794"/>
          </a:xfrm>
          <a:prstGeom prst="line">
            <a:avLst/>
          </a:prstGeom>
          <a:noFill/>
          <a:ln w="38100">
            <a:solidFill>
              <a:srgbClr val="33CC33"/>
            </a:solidFill>
            <a:round/>
            <a:headEnd type="triangle" w="med" len="med"/>
            <a:tailEnd type="triangle" w="med" len="med"/>
          </a:ln>
          <a:extLst>
            <a:ext uri="{909E8E84-426E-40DD-AFC4-6F175D3DCCD1}">
              <a14:hiddenFill xmlns:a14="http://schemas.microsoft.com/office/drawing/2010/main">
                <a:noFill/>
              </a14:hiddenFill>
            </a:ext>
          </a:extLst>
        </p:spPr>
        <p:txBody>
          <a:bodyPr anchor="ctr"/>
          <a:lstStyle/>
          <a:p>
            <a:endParaRPr lang="pt-BR"/>
          </a:p>
        </p:txBody>
      </p:sp>
      <p:sp>
        <p:nvSpPr>
          <p:cNvPr id="6" name="Text Box 20"/>
          <p:cNvSpPr txBox="1">
            <a:spLocks noChangeArrowheads="1"/>
          </p:cNvSpPr>
          <p:nvPr/>
        </p:nvSpPr>
        <p:spPr bwMode="auto">
          <a:xfrm>
            <a:off x="2987675" y="4005064"/>
            <a:ext cx="2345531" cy="451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70000"/>
              </a:lnSpc>
              <a:spcBef>
                <a:spcPct val="50000"/>
              </a:spcBef>
              <a:buFontTx/>
              <a:buNone/>
            </a:pPr>
            <a:r>
              <a:rPr lang="pt-BR" altLang="pt-BR" sz="1200" dirty="0">
                <a:latin typeface="+mn-lt"/>
              </a:rPr>
              <a:t>1 bi a </a:t>
            </a:r>
            <a:r>
              <a:rPr lang="pt-BR" altLang="pt-BR" sz="1200" u="sng" dirty="0" err="1">
                <a:latin typeface="+mn-lt"/>
              </a:rPr>
              <a:t>Rodinia</a:t>
            </a:r>
            <a:r>
              <a:rPr lang="pt-BR" altLang="pt-BR" sz="1200" u="sng" dirty="0">
                <a:latin typeface="+mn-lt"/>
              </a:rPr>
              <a:t> (</a:t>
            </a:r>
            <a:r>
              <a:rPr lang="pt-BR" altLang="pt-BR" sz="1200" u="sng" dirty="0" err="1">
                <a:latin typeface="+mn-lt"/>
              </a:rPr>
              <a:t>Super</a:t>
            </a:r>
            <a:r>
              <a:rPr lang="pt-BR" altLang="pt-BR" sz="1200" u="sng" dirty="0">
                <a:latin typeface="+mn-lt"/>
              </a:rPr>
              <a:t> continente )</a:t>
            </a:r>
          </a:p>
          <a:p>
            <a:pPr eaLnBrk="1" hangingPunct="1">
              <a:lnSpc>
                <a:spcPct val="70000"/>
              </a:lnSpc>
              <a:spcBef>
                <a:spcPct val="50000"/>
              </a:spcBef>
              <a:buFontTx/>
              <a:buNone/>
            </a:pPr>
            <a:r>
              <a:rPr lang="pt-BR" altLang="pt-BR" sz="1200" dirty="0">
                <a:latin typeface="+mn-lt"/>
              </a:rPr>
              <a:t>     550 </a:t>
            </a:r>
            <a:r>
              <a:rPr lang="pt-BR" altLang="pt-BR" sz="1200" dirty="0" err="1">
                <a:latin typeface="+mn-lt"/>
              </a:rPr>
              <a:t>ma</a:t>
            </a:r>
            <a:r>
              <a:rPr lang="pt-BR" altLang="pt-BR" sz="1200" dirty="0">
                <a:latin typeface="+mn-lt"/>
              </a:rPr>
              <a:t> </a:t>
            </a:r>
            <a:r>
              <a:rPr lang="pt-BR" altLang="pt-BR" sz="1000" dirty="0" err="1">
                <a:latin typeface="+mn-lt"/>
              </a:rPr>
              <a:t>Gondwana,Laurentia</a:t>
            </a:r>
            <a:r>
              <a:rPr lang="pt-BR" altLang="pt-BR" sz="1000" dirty="0">
                <a:latin typeface="+mn-lt"/>
              </a:rPr>
              <a:t>...</a:t>
            </a:r>
          </a:p>
        </p:txBody>
      </p:sp>
      <p:sp>
        <p:nvSpPr>
          <p:cNvPr id="7" name="Text Box 21"/>
          <p:cNvSpPr txBox="1">
            <a:spLocks noChangeArrowheads="1"/>
          </p:cNvSpPr>
          <p:nvPr/>
        </p:nvSpPr>
        <p:spPr bwMode="auto">
          <a:xfrm>
            <a:off x="5868988" y="4159038"/>
            <a:ext cx="1582737" cy="229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70000"/>
              </a:lnSpc>
              <a:spcBef>
                <a:spcPct val="50000"/>
              </a:spcBef>
              <a:buFontTx/>
              <a:buNone/>
            </a:pPr>
            <a:r>
              <a:rPr lang="pt-BR" altLang="pt-BR" sz="1200">
                <a:latin typeface="+mn-lt"/>
              </a:rPr>
              <a:t>225 ma </a:t>
            </a:r>
            <a:r>
              <a:rPr lang="pt-BR" altLang="pt-BR" sz="1200" u="sng">
                <a:latin typeface="+mn-lt"/>
              </a:rPr>
              <a:t>Pangaea</a:t>
            </a:r>
          </a:p>
        </p:txBody>
      </p:sp>
    </p:spTree>
    <p:extLst>
      <p:ext uri="{BB962C8B-B14F-4D97-AF65-F5344CB8AC3E}">
        <p14:creationId xmlns:p14="http://schemas.microsoft.com/office/powerpoint/2010/main" val="35210767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6"/>
          <p:cNvPicPr>
            <a:picLocks noChangeAspect="1" noChangeArrowheads="1"/>
          </p:cNvPicPr>
          <p:nvPr/>
        </p:nvPicPr>
        <p:blipFill>
          <a:blip r:embed="rId2">
            <a:extLst>
              <a:ext uri="{28A0092B-C50C-407E-A947-70E740481C1C}">
                <a14:useLocalDpi xmlns:a14="http://schemas.microsoft.com/office/drawing/2010/main" val="0"/>
              </a:ext>
            </a:extLst>
          </a:blip>
          <a:srcRect r="22273"/>
          <a:stretch>
            <a:fillRect/>
          </a:stretch>
        </p:blipFill>
        <p:spPr bwMode="auto">
          <a:xfrm>
            <a:off x="332432" y="548680"/>
            <a:ext cx="8479135" cy="453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ítulo 1"/>
          <p:cNvSpPr>
            <a:spLocks noGrp="1"/>
          </p:cNvSpPr>
          <p:nvPr>
            <p:ph type="title"/>
          </p:nvPr>
        </p:nvSpPr>
        <p:spPr/>
        <p:txBody>
          <a:bodyPr>
            <a:normAutofit fontScale="90000"/>
          </a:bodyPr>
          <a:lstStyle/>
          <a:p>
            <a:r>
              <a:rPr lang="pt-BR" dirty="0"/>
              <a:t>2. Reconstruindo o clima do passado</a:t>
            </a:r>
            <a:endParaRPr lang="en-US" dirty="0"/>
          </a:p>
        </p:txBody>
      </p:sp>
      <p:sp>
        <p:nvSpPr>
          <p:cNvPr id="6" name="Retângulo 5"/>
          <p:cNvSpPr/>
          <p:nvPr/>
        </p:nvSpPr>
        <p:spPr>
          <a:xfrm>
            <a:off x="422697" y="5229200"/>
            <a:ext cx="8253759" cy="707886"/>
          </a:xfrm>
          <a:prstGeom prst="rect">
            <a:avLst/>
          </a:prstGeom>
        </p:spPr>
        <p:txBody>
          <a:bodyPr wrap="square">
            <a:spAutoFit/>
          </a:bodyPr>
          <a:lstStyle/>
          <a:p>
            <a:pPr marL="342900" lvl="0" indent="-342900">
              <a:spcBef>
                <a:spcPct val="20000"/>
              </a:spcBef>
              <a:buClr>
                <a:srgbClr val="0070C0"/>
              </a:buClr>
              <a:buFont typeface="Arial" pitchFamily="34" charset="0"/>
              <a:buChar char="•"/>
            </a:pPr>
            <a:r>
              <a:rPr lang="pt-BR" sz="2000" dirty="0">
                <a:solidFill>
                  <a:prstClr val="black"/>
                </a:solidFill>
              </a:rPr>
              <a:t>Cerca de 65 milhões de anos atrás, a Terra era </a:t>
            </a:r>
            <a:r>
              <a:rPr lang="pt-BR" sz="2000" dirty="0">
                <a:solidFill>
                  <a:srgbClr val="FF0000"/>
                </a:solidFill>
              </a:rPr>
              <a:t>mais quente </a:t>
            </a:r>
            <a:r>
              <a:rPr lang="pt-BR" sz="2000" dirty="0">
                <a:solidFill>
                  <a:prstClr val="black"/>
                </a:solidFill>
              </a:rPr>
              <a:t>do que é agora; não existia calotas polares.</a:t>
            </a:r>
          </a:p>
        </p:txBody>
      </p:sp>
      <p:sp>
        <p:nvSpPr>
          <p:cNvPr id="7" name="Retângulo 6"/>
          <p:cNvSpPr/>
          <p:nvPr/>
        </p:nvSpPr>
        <p:spPr>
          <a:xfrm>
            <a:off x="2843808" y="908720"/>
            <a:ext cx="576064" cy="3888432"/>
          </a:xfrm>
          <a:prstGeom prst="rect">
            <a:avLst/>
          </a:prstGeom>
          <a:noFill/>
          <a:ln w="38100">
            <a:solidFill>
              <a:srgbClr val="FF0000">
                <a:alpha val="72941"/>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0736688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2. Reconstruindo o clima do passado</a:t>
            </a:r>
            <a:endParaRPr lang="en-US" dirty="0"/>
          </a:p>
        </p:txBody>
      </p:sp>
      <p:pic>
        <p:nvPicPr>
          <p:cNvPr id="4" name="Picture 16"/>
          <p:cNvPicPr>
            <a:picLocks noChangeAspect="1" noChangeArrowheads="1"/>
          </p:cNvPicPr>
          <p:nvPr/>
        </p:nvPicPr>
        <p:blipFill>
          <a:blip r:embed="rId2">
            <a:extLst>
              <a:ext uri="{28A0092B-C50C-407E-A947-70E740481C1C}">
                <a14:useLocalDpi xmlns:a14="http://schemas.microsoft.com/office/drawing/2010/main" val="0"/>
              </a:ext>
            </a:extLst>
          </a:blip>
          <a:srcRect r="22273"/>
          <a:stretch>
            <a:fillRect/>
          </a:stretch>
        </p:blipFill>
        <p:spPr bwMode="auto">
          <a:xfrm>
            <a:off x="332432" y="548680"/>
            <a:ext cx="8479135" cy="453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tângulo 5"/>
          <p:cNvSpPr/>
          <p:nvPr/>
        </p:nvSpPr>
        <p:spPr>
          <a:xfrm>
            <a:off x="422697" y="5085184"/>
            <a:ext cx="8253759" cy="1545038"/>
          </a:xfrm>
          <a:prstGeom prst="rect">
            <a:avLst/>
          </a:prstGeom>
        </p:spPr>
        <p:txBody>
          <a:bodyPr wrap="square">
            <a:spAutoFit/>
          </a:bodyPr>
          <a:lstStyle/>
          <a:p>
            <a:pPr marL="342900" lvl="0" indent="-342900">
              <a:spcBef>
                <a:spcPct val="20000"/>
              </a:spcBef>
              <a:buClr>
                <a:srgbClr val="0070C0"/>
              </a:buClr>
              <a:buFont typeface="Arial" pitchFamily="34" charset="0"/>
              <a:buChar char="•"/>
            </a:pPr>
            <a:r>
              <a:rPr lang="pt-BR" sz="2000" dirty="0">
                <a:solidFill>
                  <a:prstClr val="black"/>
                </a:solidFill>
              </a:rPr>
              <a:t>Começando cerca de 55 milhões de anos atrás, a Terra entrou em uma </a:t>
            </a:r>
            <a:r>
              <a:rPr lang="pt-BR" sz="2000" dirty="0">
                <a:solidFill>
                  <a:srgbClr val="0070C0"/>
                </a:solidFill>
              </a:rPr>
              <a:t>tendência de longo resfriamento</a:t>
            </a:r>
            <a:r>
              <a:rPr lang="pt-BR" sz="2000" dirty="0">
                <a:solidFill>
                  <a:prstClr val="black"/>
                </a:solidFill>
              </a:rPr>
              <a:t>:</a:t>
            </a:r>
          </a:p>
          <a:p>
            <a:pPr marL="742950" lvl="1" indent="-285750">
              <a:spcBef>
                <a:spcPct val="20000"/>
              </a:spcBef>
              <a:buClr>
                <a:srgbClr val="0070C0"/>
              </a:buClr>
              <a:buFont typeface="Arial" pitchFamily="34" charset="0"/>
              <a:buChar char="–"/>
            </a:pPr>
            <a:r>
              <a:rPr lang="pt-BR" sz="1600" dirty="0">
                <a:solidFill>
                  <a:prstClr val="black"/>
                </a:solidFill>
              </a:rPr>
              <a:t>10 milhões de anos atrás uma profunda cobertura do gelo cobriu a Antártida.</a:t>
            </a:r>
          </a:p>
          <a:p>
            <a:pPr marL="742950" lvl="1" indent="-285750">
              <a:spcBef>
                <a:spcPct val="20000"/>
              </a:spcBef>
              <a:buClr>
                <a:srgbClr val="0070C0"/>
              </a:buClr>
              <a:buFont typeface="Arial" pitchFamily="34" charset="0"/>
              <a:buChar char="–"/>
            </a:pPr>
            <a:r>
              <a:rPr lang="pt-BR" sz="1600" dirty="0">
                <a:solidFill>
                  <a:prstClr val="black"/>
                </a:solidFill>
              </a:rPr>
              <a:t>Enquanto isso, a neve e o gelo começou a se acumular em vales de alta montanha do hemisfério Norte, e geleiras alpinas logo apareceram.</a:t>
            </a:r>
          </a:p>
        </p:txBody>
      </p:sp>
      <p:sp>
        <p:nvSpPr>
          <p:cNvPr id="7" name="Retângulo 6"/>
          <p:cNvSpPr/>
          <p:nvPr/>
        </p:nvSpPr>
        <p:spPr>
          <a:xfrm>
            <a:off x="3131839" y="908720"/>
            <a:ext cx="5679727" cy="3888432"/>
          </a:xfrm>
          <a:prstGeom prst="rect">
            <a:avLst/>
          </a:prstGeom>
          <a:noFill/>
          <a:ln w="38100">
            <a:solidFill>
              <a:srgbClr val="0070C0">
                <a:alpha val="72941"/>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5" name="Conector de seta reta 4"/>
          <p:cNvCxnSpPr/>
          <p:nvPr/>
        </p:nvCxnSpPr>
        <p:spPr>
          <a:xfrm flipV="1">
            <a:off x="4788024" y="3429000"/>
            <a:ext cx="0" cy="1008112"/>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69351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2. Reconstruindo o clima do passado</a:t>
            </a:r>
            <a:endParaRPr lang="en-US" dirty="0"/>
          </a:p>
        </p:txBody>
      </p:sp>
      <p:pic>
        <p:nvPicPr>
          <p:cNvPr id="4" name="Picture 16"/>
          <p:cNvPicPr>
            <a:picLocks noChangeAspect="1" noChangeArrowheads="1"/>
          </p:cNvPicPr>
          <p:nvPr/>
        </p:nvPicPr>
        <p:blipFill>
          <a:blip r:embed="rId2">
            <a:extLst>
              <a:ext uri="{28A0092B-C50C-407E-A947-70E740481C1C}">
                <a14:useLocalDpi xmlns:a14="http://schemas.microsoft.com/office/drawing/2010/main" val="0"/>
              </a:ext>
            </a:extLst>
          </a:blip>
          <a:srcRect r="22273"/>
          <a:stretch>
            <a:fillRect/>
          </a:stretch>
        </p:blipFill>
        <p:spPr bwMode="auto">
          <a:xfrm>
            <a:off x="332432" y="548680"/>
            <a:ext cx="8479135" cy="453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tângulo 5"/>
          <p:cNvSpPr/>
          <p:nvPr/>
        </p:nvSpPr>
        <p:spPr>
          <a:xfrm>
            <a:off x="422697" y="5085184"/>
            <a:ext cx="8253759" cy="2296013"/>
          </a:xfrm>
          <a:prstGeom prst="rect">
            <a:avLst/>
          </a:prstGeom>
        </p:spPr>
        <p:txBody>
          <a:bodyPr wrap="square">
            <a:spAutoFit/>
          </a:bodyPr>
          <a:lstStyle/>
          <a:p>
            <a:pPr marL="342900" lvl="0" indent="-342900">
              <a:spcBef>
                <a:spcPct val="20000"/>
              </a:spcBef>
              <a:buClr>
                <a:srgbClr val="0070C0"/>
              </a:buClr>
              <a:buFont typeface="Arial" pitchFamily="34" charset="0"/>
              <a:buChar char="•"/>
            </a:pPr>
            <a:r>
              <a:rPr lang="pt-BR" sz="2000" dirty="0">
                <a:solidFill>
                  <a:prstClr val="black"/>
                </a:solidFill>
              </a:rPr>
              <a:t>Cerca de 2,5 milhões de anos atrás, as geleiras continentais apareceram no Hemisfério Norte, marcando o início do </a:t>
            </a:r>
            <a:r>
              <a:rPr lang="pt-BR" sz="2000" b="1" dirty="0">
                <a:solidFill>
                  <a:srgbClr val="00B0F0"/>
                </a:solidFill>
                <a:effectLst>
                  <a:outerShdw blurRad="38100" dist="38100" dir="2700000" algn="tl">
                    <a:srgbClr val="000000">
                      <a:alpha val="43137"/>
                    </a:srgbClr>
                  </a:outerShdw>
                </a:effectLst>
              </a:rPr>
              <a:t>Pleistoceno </a:t>
            </a:r>
            <a:r>
              <a:rPr lang="pt-BR" sz="2000" dirty="0"/>
              <a:t>(“</a:t>
            </a:r>
            <a:r>
              <a:rPr lang="pt-BR" sz="2000" b="1" dirty="0">
                <a:solidFill>
                  <a:srgbClr val="00B0F0"/>
                </a:solidFill>
                <a:effectLst>
                  <a:outerShdw blurRad="38100" dist="38100" dir="2700000" algn="tl">
                    <a:srgbClr val="000000">
                      <a:alpha val="43137"/>
                    </a:srgbClr>
                  </a:outerShdw>
                </a:effectLst>
              </a:rPr>
              <a:t>Era do Gelo</a:t>
            </a:r>
            <a:r>
              <a:rPr lang="pt-BR" sz="2000" dirty="0"/>
              <a:t>”) </a:t>
            </a:r>
            <a:r>
              <a:rPr lang="pt-BR" sz="2000" dirty="0">
                <a:solidFill>
                  <a:prstClr val="black"/>
                </a:solidFill>
              </a:rPr>
              <a:t>.</a:t>
            </a:r>
          </a:p>
          <a:p>
            <a:pPr marL="742950" lvl="1" indent="-285750">
              <a:spcBef>
                <a:spcPct val="20000"/>
              </a:spcBef>
              <a:buClr>
                <a:srgbClr val="0070C0"/>
              </a:buClr>
              <a:buFont typeface="Arial" pitchFamily="34" charset="0"/>
              <a:buChar char="–"/>
            </a:pPr>
            <a:r>
              <a:rPr lang="pt-BR" sz="1600" dirty="0">
                <a:solidFill>
                  <a:prstClr val="black"/>
                </a:solidFill>
              </a:rPr>
              <a:t>O Pleistoceno, no entanto, não foi um período de glaciação contínua, mas um momento em que as geleiras alternadamente avançaram e se retiraram (derretimento) ao longo de grande parte da América do Norte e Europa. </a:t>
            </a:r>
          </a:p>
          <a:p>
            <a:pPr marL="342900" lvl="0" indent="-342900">
              <a:spcBef>
                <a:spcPct val="20000"/>
              </a:spcBef>
              <a:buClr>
                <a:srgbClr val="0070C0"/>
              </a:buClr>
              <a:buFont typeface="Arial" pitchFamily="34" charset="0"/>
              <a:buChar char="•"/>
            </a:pPr>
            <a:endParaRPr lang="pt-BR" sz="2000" dirty="0">
              <a:solidFill>
                <a:prstClr val="black"/>
              </a:solidFill>
            </a:endParaRPr>
          </a:p>
          <a:p>
            <a:pPr marL="342900" lvl="0" indent="-342900">
              <a:spcBef>
                <a:spcPct val="20000"/>
              </a:spcBef>
              <a:buClr>
                <a:srgbClr val="0070C0"/>
              </a:buClr>
              <a:buFont typeface="Arial" pitchFamily="34" charset="0"/>
              <a:buChar char="•"/>
            </a:pPr>
            <a:endParaRPr lang="pt-BR" sz="2000" dirty="0">
              <a:solidFill>
                <a:prstClr val="black"/>
              </a:solidFill>
            </a:endParaRPr>
          </a:p>
        </p:txBody>
      </p:sp>
      <p:cxnSp>
        <p:nvCxnSpPr>
          <p:cNvPr id="5" name="Conector de seta reta 4"/>
          <p:cNvCxnSpPr/>
          <p:nvPr/>
        </p:nvCxnSpPr>
        <p:spPr>
          <a:xfrm flipV="1">
            <a:off x="6372200" y="3934192"/>
            <a:ext cx="0" cy="504056"/>
          </a:xfrm>
          <a:prstGeom prst="straightConnector1">
            <a:avLst/>
          </a:prstGeom>
          <a:ln w="76200">
            <a:solidFill>
              <a:srgbClr val="00B0F0"/>
            </a:solidFill>
            <a:tailEnd type="arrow"/>
          </a:ln>
        </p:spPr>
        <p:style>
          <a:lnRef idx="1">
            <a:schemeClr val="accent1"/>
          </a:lnRef>
          <a:fillRef idx="0">
            <a:schemeClr val="accent1"/>
          </a:fillRef>
          <a:effectRef idx="0">
            <a:schemeClr val="accent1"/>
          </a:effectRef>
          <a:fontRef idx="minor">
            <a:schemeClr val="tx1"/>
          </a:fontRef>
        </p:style>
      </p:cxnSp>
      <p:pic>
        <p:nvPicPr>
          <p:cNvPr id="8" name="Image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3020" y="2458905"/>
            <a:ext cx="649939" cy="751995"/>
          </a:xfrm>
          <a:prstGeom prst="rect">
            <a:avLst/>
          </a:prstGeom>
        </p:spPr>
      </p:pic>
    </p:spTree>
    <p:extLst>
      <p:ext uri="{BB962C8B-B14F-4D97-AF65-F5344CB8AC3E}">
        <p14:creationId xmlns:p14="http://schemas.microsoft.com/office/powerpoint/2010/main" val="11559645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2. Reconstruindo o clima do passado</a:t>
            </a:r>
            <a:endParaRPr lang="en-US" dirty="0"/>
          </a:p>
        </p:txBody>
      </p:sp>
      <p:sp>
        <p:nvSpPr>
          <p:cNvPr id="3" name="Espaço Reservado para Conteúdo 2"/>
          <p:cNvSpPr>
            <a:spLocks noGrp="1"/>
          </p:cNvSpPr>
          <p:nvPr>
            <p:ph idx="1"/>
          </p:nvPr>
        </p:nvSpPr>
        <p:spPr/>
        <p:txBody>
          <a:bodyPr/>
          <a:lstStyle/>
          <a:p>
            <a:r>
              <a:rPr lang="pt-BR" sz="2000" dirty="0"/>
              <a:t>Entre os avanços glaciais, os períodos </a:t>
            </a:r>
            <a:r>
              <a:rPr lang="pt-BR" sz="2000" dirty="0">
                <a:solidFill>
                  <a:srgbClr val="FF0000"/>
                </a:solidFill>
              </a:rPr>
              <a:t>mais quentes </a:t>
            </a:r>
            <a:r>
              <a:rPr lang="pt-BR" sz="2000" dirty="0"/>
              <a:t>são chamados </a:t>
            </a:r>
            <a:r>
              <a:rPr lang="pt-BR" sz="2000" i="1" u="sng" dirty="0">
                <a:solidFill>
                  <a:srgbClr val="FF0000"/>
                </a:solidFill>
              </a:rPr>
              <a:t>períodos interglaciais</a:t>
            </a:r>
            <a:r>
              <a:rPr lang="pt-BR" sz="2000" dirty="0"/>
              <a:t>, que duraram por 10.000 anos ou mais.</a:t>
            </a:r>
          </a:p>
          <a:p>
            <a:endParaRPr lang="pt-BR" sz="2000" dirty="0"/>
          </a:p>
          <a:p>
            <a:r>
              <a:rPr lang="pt-BR" sz="2000" dirty="0"/>
              <a:t>As mais recentes geleiras da América do Norte alcançaram sua espessura e extensão máximas há 18.000-22.000 anos atrás (a.a.). Naquela época, as temperaturas médias na Groenlândia eram mais baixas do que são hoje em cerca de 10</a:t>
            </a:r>
            <a:r>
              <a:rPr lang="pt-BR" sz="2000" baseline="30000" dirty="0"/>
              <a:t>o</a:t>
            </a:r>
            <a:r>
              <a:rPr lang="pt-BR" sz="2000" dirty="0"/>
              <a:t>C,  e nos trópicos cerca de 4</a:t>
            </a:r>
            <a:r>
              <a:rPr lang="pt-BR" sz="2000" baseline="30000" dirty="0"/>
              <a:t>o</a:t>
            </a:r>
            <a:r>
              <a:rPr lang="pt-BR" sz="2000" dirty="0"/>
              <a:t>C mais baixas.</a:t>
            </a:r>
          </a:p>
          <a:p>
            <a:endParaRPr lang="pt-BR" sz="2000" dirty="0"/>
          </a:p>
          <a:p>
            <a:pPr marL="4211638"/>
            <a:r>
              <a:rPr lang="pt-BR" sz="2000" dirty="0"/>
              <a:t>Porque uma grande quantidade de água estava na forma de gelo sobre a terra, o nível do mar era 120 m menor do que é agora:</a:t>
            </a:r>
          </a:p>
          <a:p>
            <a:pPr marL="4841875" lvl="1"/>
            <a:endParaRPr lang="pt-BR" sz="1200" dirty="0"/>
          </a:p>
          <a:p>
            <a:pPr marL="4841875" lvl="1"/>
            <a:r>
              <a:rPr lang="pt-BR" sz="1600" dirty="0"/>
              <a:t>O nível do mar inferior expôs vastas áreas de terra, como o </a:t>
            </a:r>
            <a:r>
              <a:rPr lang="pt-BR" sz="1600" b="1" i="1" dirty="0"/>
              <a:t>estreito de Bering</a:t>
            </a:r>
            <a:r>
              <a:rPr lang="pt-BR" sz="1600" dirty="0"/>
              <a:t> (uma faixa de terra que ligava a Sibéria ao Alasca), o que permitiu a migração humana e animal da Ásia para a América do Norte.</a:t>
            </a:r>
          </a:p>
          <a:p>
            <a:endParaRPr lang="pt-BR" sz="2000" dirty="0"/>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51767"/>
          <a:stretch/>
        </p:blipFill>
        <p:spPr bwMode="auto">
          <a:xfrm>
            <a:off x="755576" y="3140968"/>
            <a:ext cx="3456384" cy="338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77658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2. Reconstruindo o clima do passado</a:t>
            </a:r>
            <a:endParaRPr lang="en-US" dirty="0"/>
          </a:p>
        </p:txBody>
      </p:sp>
      <p:sp>
        <p:nvSpPr>
          <p:cNvPr id="3" name="Espaço Reservado para Conteúdo 2"/>
          <p:cNvSpPr>
            <a:spLocks noGrp="1"/>
          </p:cNvSpPr>
          <p:nvPr>
            <p:ph idx="1"/>
          </p:nvPr>
        </p:nvSpPr>
        <p:spPr/>
        <p:txBody>
          <a:bodyPr/>
          <a:lstStyle/>
          <a:p>
            <a:endParaRPr lang="pt-BR" sz="2000" dirty="0"/>
          </a:p>
          <a:p>
            <a:endParaRPr lang="pt-BR" sz="2000" dirty="0"/>
          </a:p>
          <a:p>
            <a:endParaRPr lang="pt-BR" sz="2000" dirty="0"/>
          </a:p>
          <a:p>
            <a:endParaRPr lang="pt-BR" sz="2000" dirty="0"/>
          </a:p>
          <a:p>
            <a:endParaRPr lang="pt-BR" sz="2000" dirty="0"/>
          </a:p>
          <a:p>
            <a:endParaRPr lang="pt-BR" sz="2000" dirty="0"/>
          </a:p>
          <a:p>
            <a:endParaRPr lang="pt-BR" sz="2000" dirty="0"/>
          </a:p>
          <a:p>
            <a:r>
              <a:rPr lang="pt-BR" sz="2000" dirty="0"/>
              <a:t>O gelo começou a recuar cerca de 14.000 a.a. à medida que a temperatura da superfície subiu lentamente, produzindo um período de aquecimento chamado </a:t>
            </a:r>
            <a:r>
              <a:rPr lang="pt-BR" sz="2000" i="1" dirty="0">
                <a:solidFill>
                  <a:srgbClr val="009900"/>
                </a:solidFill>
              </a:rPr>
              <a:t>período </a:t>
            </a:r>
            <a:r>
              <a:rPr lang="pt-BR" sz="2000" i="1" dirty="0" err="1">
                <a:solidFill>
                  <a:srgbClr val="009900"/>
                </a:solidFill>
              </a:rPr>
              <a:t>Bölling-Allerod</a:t>
            </a:r>
            <a:r>
              <a:rPr lang="pt-BR" sz="2000" dirty="0"/>
              <a:t>.</a:t>
            </a:r>
          </a:p>
          <a:p>
            <a:endParaRPr lang="pt-BR" sz="800" dirty="0"/>
          </a:p>
          <a:p>
            <a:r>
              <a:rPr lang="pt-BR" sz="2000" dirty="0"/>
              <a:t>Em seguida, cerca de 12.700 a.a., a temperatura média passou a decair no noroeste da América do Norte e no norte da Europa revertendo para as </a:t>
            </a:r>
            <a:r>
              <a:rPr lang="pt-BR" sz="2000" dirty="0">
                <a:solidFill>
                  <a:srgbClr val="0070C0"/>
                </a:solidFill>
              </a:rPr>
              <a:t>condições glaciais</a:t>
            </a:r>
            <a:r>
              <a:rPr lang="pt-BR" sz="2000" dirty="0"/>
              <a:t>.</a:t>
            </a:r>
          </a:p>
          <a:p>
            <a:endParaRPr lang="pt-BR" sz="800" dirty="0"/>
          </a:p>
          <a:p>
            <a:r>
              <a:rPr lang="pt-BR" sz="2000" dirty="0"/>
              <a:t>Cerca de 1.000 anos mais tarde, o período de frio (</a:t>
            </a:r>
            <a:r>
              <a:rPr lang="pt-BR" sz="2000" i="1" dirty="0" err="1">
                <a:solidFill>
                  <a:srgbClr val="FF3399"/>
                </a:solidFill>
              </a:rPr>
              <a:t>Younger</a:t>
            </a:r>
            <a:r>
              <a:rPr lang="pt-BR" sz="2000" i="1" dirty="0">
                <a:solidFill>
                  <a:srgbClr val="FF3399"/>
                </a:solidFill>
              </a:rPr>
              <a:t> </a:t>
            </a:r>
            <a:r>
              <a:rPr lang="pt-BR" sz="2000" i="1" dirty="0" err="1">
                <a:solidFill>
                  <a:srgbClr val="FF3399"/>
                </a:solidFill>
              </a:rPr>
              <a:t>Dryas</a:t>
            </a:r>
            <a:r>
              <a:rPr lang="pt-BR" sz="2000" dirty="0"/>
              <a:t>) terminou abruptamente e as temperaturas subiram rapidamente em muitas áreas. </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1556" y="548680"/>
            <a:ext cx="5960888"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tângulo 5"/>
          <p:cNvSpPr/>
          <p:nvPr/>
        </p:nvSpPr>
        <p:spPr>
          <a:xfrm>
            <a:off x="3131840" y="1628800"/>
            <a:ext cx="576064" cy="913906"/>
          </a:xfrm>
          <a:prstGeom prst="rect">
            <a:avLst/>
          </a:prstGeom>
          <a:noFill/>
          <a:ln>
            <a:solidFill>
              <a:srgbClr val="0099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tângulo 7"/>
          <p:cNvSpPr/>
          <p:nvPr/>
        </p:nvSpPr>
        <p:spPr>
          <a:xfrm>
            <a:off x="3707904" y="1628800"/>
            <a:ext cx="576064" cy="913906"/>
          </a:xfrm>
          <a:prstGeom prst="rect">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tângulo 8"/>
          <p:cNvSpPr/>
          <p:nvPr/>
        </p:nvSpPr>
        <p:spPr>
          <a:xfrm>
            <a:off x="4297486" y="1628800"/>
            <a:ext cx="418530" cy="913906"/>
          </a:xfrm>
          <a:prstGeom prst="rect">
            <a:avLst/>
          </a:prstGeom>
          <a:noFill/>
          <a:ln>
            <a:solidFill>
              <a:srgbClr val="FF339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08738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2. Reconstruindo o clima do passado</a:t>
            </a:r>
            <a:endParaRPr lang="en-US" dirty="0"/>
          </a:p>
        </p:txBody>
      </p:sp>
      <p:sp>
        <p:nvSpPr>
          <p:cNvPr id="3" name="Espaço Reservado para Conteúdo 2"/>
          <p:cNvSpPr>
            <a:spLocks noGrp="1"/>
          </p:cNvSpPr>
          <p:nvPr>
            <p:ph idx="1"/>
          </p:nvPr>
        </p:nvSpPr>
        <p:spPr/>
        <p:txBody>
          <a:bodyPr/>
          <a:lstStyle/>
          <a:p>
            <a:endParaRPr lang="pt-BR" sz="2000" dirty="0"/>
          </a:p>
          <a:p>
            <a:endParaRPr lang="pt-BR" sz="2000" dirty="0"/>
          </a:p>
          <a:p>
            <a:endParaRPr lang="pt-BR" sz="2000" dirty="0"/>
          </a:p>
          <a:p>
            <a:endParaRPr lang="pt-BR" sz="2000" dirty="0"/>
          </a:p>
          <a:p>
            <a:endParaRPr lang="pt-BR" sz="2000" dirty="0"/>
          </a:p>
          <a:p>
            <a:endParaRPr lang="pt-BR" sz="2000" dirty="0"/>
          </a:p>
          <a:p>
            <a:endParaRPr lang="pt-BR" sz="2000" dirty="0"/>
          </a:p>
          <a:p>
            <a:r>
              <a:rPr lang="pt-BR" sz="1800" dirty="0"/>
              <a:t>A abrupta queda de temperatura a 11.000 a.a. se deve à mudança das correntes oceânicas e consequente não-transporte de calor para o Atlântico Norte:</a:t>
            </a:r>
          </a:p>
          <a:p>
            <a:pPr marL="5830888" lvl="1" defTabSz="1081088"/>
            <a:endParaRPr lang="pt-BR" sz="1400" dirty="0"/>
          </a:p>
          <a:p>
            <a:pPr marL="5830888" lvl="1" defTabSz="1081088"/>
            <a:r>
              <a:rPr lang="pt-BR" sz="1400" dirty="0"/>
              <a:t>Água fresca do derretimento das geleiras na América do Norte mudou a salinidade da água (menos densa), a qual cessou o transporte de águas quentes até o norte do Atlântico. A corrente voltou (10.000 a.a.) quando água fresca passou a ser escoada para o Mississipi ao invés do Atlântico Norte.</a:t>
            </a:r>
          </a:p>
          <a:p>
            <a:endParaRPr lang="pt-BR" sz="2000" dirty="0"/>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1556" y="548680"/>
            <a:ext cx="5960888"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tângulo 6"/>
          <p:cNvSpPr/>
          <p:nvPr/>
        </p:nvSpPr>
        <p:spPr>
          <a:xfrm>
            <a:off x="4139952" y="1628800"/>
            <a:ext cx="576064" cy="913906"/>
          </a:xfrm>
          <a:prstGeom prst="rect">
            <a:avLst/>
          </a:prstGeom>
          <a:noFill/>
          <a:ln>
            <a:solidFill>
              <a:srgbClr val="FF339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Image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3934235"/>
            <a:ext cx="3707356" cy="2519884"/>
          </a:xfrm>
          <a:prstGeom prst="rect">
            <a:avLst/>
          </a:prstGeom>
        </p:spPr>
      </p:pic>
      <p:pic>
        <p:nvPicPr>
          <p:cNvPr id="4" name="Image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1130" y="3968072"/>
            <a:ext cx="1794985" cy="2519884"/>
          </a:xfrm>
          <a:prstGeom prst="rect">
            <a:avLst/>
          </a:prstGeom>
        </p:spPr>
      </p:pic>
    </p:spTree>
    <p:extLst>
      <p:ext uri="{BB962C8B-B14F-4D97-AF65-F5344CB8AC3E}">
        <p14:creationId xmlns:p14="http://schemas.microsoft.com/office/powerpoint/2010/main" val="23101835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2. Reconstruindo o clima do passado</a:t>
            </a:r>
            <a:endParaRPr lang="en-US" dirty="0"/>
          </a:p>
        </p:txBody>
      </p:sp>
      <p:sp>
        <p:nvSpPr>
          <p:cNvPr id="3" name="Espaço Reservado para Conteúdo 2"/>
          <p:cNvSpPr>
            <a:spLocks noGrp="1"/>
          </p:cNvSpPr>
          <p:nvPr>
            <p:ph idx="1"/>
          </p:nvPr>
        </p:nvSpPr>
        <p:spPr>
          <a:xfrm>
            <a:off x="457200" y="620688"/>
            <a:ext cx="8291264" cy="5904656"/>
          </a:xfrm>
        </p:spPr>
        <p:txBody>
          <a:bodyPr/>
          <a:lstStyle/>
          <a:p>
            <a:endParaRPr lang="pt-BR" sz="2000" dirty="0"/>
          </a:p>
          <a:p>
            <a:endParaRPr lang="pt-BR" sz="2000" dirty="0"/>
          </a:p>
          <a:p>
            <a:endParaRPr lang="pt-BR" sz="2000" dirty="0"/>
          </a:p>
          <a:p>
            <a:endParaRPr lang="pt-BR" sz="2000" dirty="0"/>
          </a:p>
          <a:p>
            <a:endParaRPr lang="pt-BR" sz="2000" dirty="0"/>
          </a:p>
          <a:p>
            <a:endParaRPr lang="pt-BR" sz="2000" dirty="0"/>
          </a:p>
          <a:p>
            <a:endParaRPr lang="pt-BR" sz="2000" dirty="0"/>
          </a:p>
          <a:p>
            <a:r>
              <a:rPr lang="pt-BR" sz="2000" dirty="0"/>
              <a:t>Até 8.000 a.a., a </a:t>
            </a:r>
            <a:r>
              <a:rPr lang="pt-BR" sz="2000" dirty="0">
                <a:solidFill>
                  <a:schemeClr val="accent6">
                    <a:lumMod val="75000"/>
                  </a:schemeClr>
                </a:solidFill>
              </a:rPr>
              <a:t>temperatura média diminuiu cerca de 2</a:t>
            </a:r>
            <a:r>
              <a:rPr lang="pt-BR" sz="2000" baseline="30000" dirty="0">
                <a:solidFill>
                  <a:schemeClr val="accent6">
                    <a:lumMod val="75000"/>
                  </a:schemeClr>
                </a:solidFill>
              </a:rPr>
              <a:t>o</a:t>
            </a:r>
            <a:r>
              <a:rPr lang="pt-BR" sz="2000" dirty="0">
                <a:solidFill>
                  <a:schemeClr val="accent6">
                    <a:lumMod val="75000"/>
                  </a:schemeClr>
                </a:solidFill>
              </a:rPr>
              <a:t>C ao longo de Europa Central</a:t>
            </a:r>
            <a:r>
              <a:rPr lang="pt-BR" sz="2000" dirty="0"/>
              <a:t>. Durante este período de frio, que não foi experimentado em todo o mundo, os glaciais alpinos europeus avançaram cerca de 200 m.</a:t>
            </a:r>
          </a:p>
          <a:p>
            <a:endParaRPr lang="pt-BR" sz="1050" dirty="0"/>
          </a:p>
          <a:p>
            <a:r>
              <a:rPr lang="pt-BR" sz="2000" dirty="0"/>
              <a:t>As temperaturas começaram a subir e, há cerca de 6.000 a.a., as camadas de gelo continentais a América do Norte sumiram. Este período de aquecimento durante o período interglacial atual (</a:t>
            </a:r>
            <a:r>
              <a:rPr lang="pt-BR" sz="2000" i="1" dirty="0" err="1"/>
              <a:t>Holoceno</a:t>
            </a:r>
            <a:r>
              <a:rPr lang="pt-BR" sz="2000" dirty="0"/>
              <a:t>) é chamado de </a:t>
            </a:r>
            <a:r>
              <a:rPr lang="pt-BR" sz="2000" dirty="0">
                <a:solidFill>
                  <a:srgbClr val="7030A0"/>
                </a:solidFill>
              </a:rPr>
              <a:t>máximo do </a:t>
            </a:r>
            <a:r>
              <a:rPr lang="pt-BR" sz="2000" dirty="0" err="1">
                <a:solidFill>
                  <a:srgbClr val="7030A0"/>
                </a:solidFill>
              </a:rPr>
              <a:t>Holoceno</a:t>
            </a:r>
            <a:r>
              <a:rPr lang="pt-BR" sz="2000" dirty="0">
                <a:solidFill>
                  <a:srgbClr val="7030A0"/>
                </a:solidFill>
              </a:rPr>
              <a:t> Médio</a:t>
            </a:r>
            <a:r>
              <a:rPr lang="pt-BR" sz="2000" dirty="0"/>
              <a:t>, e porque este período de aquecimento favoreceram o desenvolvimento das plantas, ele também é conhecido como o </a:t>
            </a:r>
            <a:r>
              <a:rPr lang="pt-BR" sz="2000" i="1" dirty="0"/>
              <a:t>ótimo climático</a:t>
            </a:r>
            <a:r>
              <a:rPr lang="pt-BR" sz="2000" dirty="0"/>
              <a:t>. </a:t>
            </a:r>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1556" y="548680"/>
            <a:ext cx="5960888"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tângulo 12"/>
          <p:cNvSpPr/>
          <p:nvPr/>
        </p:nvSpPr>
        <p:spPr>
          <a:xfrm>
            <a:off x="4716016" y="1412776"/>
            <a:ext cx="288032" cy="1129930"/>
          </a:xfrm>
          <a:prstGeom prst="rect">
            <a:avLst/>
          </a:prstGeom>
          <a:noFill/>
          <a:ln>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tângulo 13"/>
          <p:cNvSpPr/>
          <p:nvPr/>
        </p:nvSpPr>
        <p:spPr>
          <a:xfrm>
            <a:off x="5004049" y="1412776"/>
            <a:ext cx="936104" cy="1129930"/>
          </a:xfrm>
          <a:prstGeom prst="rect">
            <a:avLst/>
          </a:prstGeom>
          <a:noFill/>
          <a:ln>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48584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2. Reconstruindo o clima do passado</a:t>
            </a:r>
            <a:endParaRPr lang="en-US" dirty="0"/>
          </a:p>
        </p:txBody>
      </p:sp>
      <p:sp>
        <p:nvSpPr>
          <p:cNvPr id="3" name="Espaço Reservado para Conteúdo 2"/>
          <p:cNvSpPr>
            <a:spLocks noGrp="1"/>
          </p:cNvSpPr>
          <p:nvPr>
            <p:ph idx="1"/>
          </p:nvPr>
        </p:nvSpPr>
        <p:spPr/>
        <p:txBody>
          <a:bodyPr/>
          <a:lstStyle/>
          <a:p>
            <a:endParaRPr lang="pt-BR" sz="2000" dirty="0"/>
          </a:p>
          <a:p>
            <a:endParaRPr lang="pt-BR" sz="2000" dirty="0"/>
          </a:p>
          <a:p>
            <a:endParaRPr lang="pt-BR" sz="2000" dirty="0"/>
          </a:p>
          <a:p>
            <a:endParaRPr lang="pt-BR" sz="2000" dirty="0"/>
          </a:p>
          <a:p>
            <a:endParaRPr lang="pt-BR" sz="2000" dirty="0"/>
          </a:p>
          <a:p>
            <a:endParaRPr lang="pt-BR" sz="2000" dirty="0"/>
          </a:p>
          <a:p>
            <a:endParaRPr lang="pt-BR" sz="2000" dirty="0"/>
          </a:p>
          <a:p>
            <a:r>
              <a:rPr lang="pt-BR" sz="2000" dirty="0"/>
              <a:t>Há 5.000 a.a. começou uma </a:t>
            </a:r>
            <a:r>
              <a:rPr lang="pt-BR" sz="2000" dirty="0">
                <a:solidFill>
                  <a:srgbClr val="0B00EE"/>
                </a:solidFill>
              </a:rPr>
              <a:t>tendência de resfriamento</a:t>
            </a:r>
            <a:r>
              <a:rPr lang="pt-BR" sz="2000" dirty="0"/>
              <a:t>, na qual as extensas geleiras alpinas voltaram, mas não as geleiras continentais.</a:t>
            </a:r>
          </a:p>
          <a:p>
            <a:endParaRPr lang="pt-BR" sz="1050" dirty="0"/>
          </a:p>
          <a:p>
            <a:r>
              <a:rPr lang="pt-BR" sz="2000" dirty="0"/>
              <a:t>Nas últimas centenas de anos, começou novamente um</a:t>
            </a:r>
            <a:r>
              <a:rPr lang="pt-BR" sz="2000" dirty="0">
                <a:solidFill>
                  <a:srgbClr val="FF0000"/>
                </a:solidFill>
              </a:rPr>
              <a:t> aquecimento</a:t>
            </a:r>
            <a:r>
              <a:rPr lang="pt-BR" sz="2000" dirty="0"/>
              <a:t>, provavelmente devido à ação humana. </a:t>
            </a:r>
            <a:endParaRPr lang="pt-BR" sz="1600" dirty="0"/>
          </a:p>
          <a:p>
            <a:endParaRPr lang="pt-BR" sz="2000" dirty="0"/>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1556" y="548680"/>
            <a:ext cx="5960888"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tângulo 13"/>
          <p:cNvSpPr/>
          <p:nvPr/>
        </p:nvSpPr>
        <p:spPr>
          <a:xfrm>
            <a:off x="5868144" y="1412776"/>
            <a:ext cx="1296143" cy="1129930"/>
          </a:xfrm>
          <a:prstGeom prst="rect">
            <a:avLst/>
          </a:prstGeom>
          <a:noFill/>
          <a:ln>
            <a:solidFill>
              <a:srgbClr val="0B00EE"/>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tângulo 6"/>
          <p:cNvSpPr/>
          <p:nvPr/>
        </p:nvSpPr>
        <p:spPr>
          <a:xfrm>
            <a:off x="7164289" y="1412776"/>
            <a:ext cx="144015" cy="1129930"/>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47180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2. Reconstruindo o clima do passado</a:t>
            </a:r>
            <a:endParaRPr lang="en-US" dirty="0"/>
          </a:p>
        </p:txBody>
      </p:sp>
      <p:sp>
        <p:nvSpPr>
          <p:cNvPr id="3" name="Espaço Reservado para Conteúdo 2"/>
          <p:cNvSpPr>
            <a:spLocks noGrp="1"/>
          </p:cNvSpPr>
          <p:nvPr>
            <p:ph idx="1"/>
          </p:nvPr>
        </p:nvSpPr>
        <p:spPr/>
        <p:txBody>
          <a:bodyPr/>
          <a:lstStyle/>
          <a:p>
            <a:r>
              <a:rPr lang="pt-BR" sz="2000" dirty="0"/>
              <a:t>Nos últimos 1.000 anos, o Hemisfério Norte teve temperaturas acima da média no começo e abaixo logo depois. </a:t>
            </a:r>
          </a:p>
          <a:p>
            <a:endParaRPr lang="pt-BR" sz="2000" dirty="0"/>
          </a:p>
          <a:p>
            <a:r>
              <a:rPr lang="pt-BR" sz="2000" dirty="0"/>
              <a:t>Nesse período mais quente os Vikings colonizaram a Groelândia e Islândia, e então viajaram para a América do Norte.</a:t>
            </a:r>
          </a:p>
        </p:txBody>
      </p:sp>
      <p:pic>
        <p:nvPicPr>
          <p:cNvPr id="4" name="Picture 3" descr="temp europe 1000 b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5596" y="2488655"/>
            <a:ext cx="7272808" cy="3867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4648200" y="3811701"/>
            <a:ext cx="2286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rtl="0" eaLnBrk="0" fontAlgn="base" hangingPunct="0">
              <a:spcBef>
                <a:spcPct val="0"/>
              </a:spcBef>
              <a:spcAft>
                <a:spcPct val="0"/>
              </a:spcAft>
              <a:defRPr sz="2400" kern="1200">
                <a:solidFill>
                  <a:schemeClr val="tx1"/>
                </a:solidFill>
                <a:latin typeface="Times New Roman" pitchFamily="1"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 charset="0"/>
                <a:ea typeface="+mn-ea"/>
                <a:cs typeface="+mn-cs"/>
              </a:defRPr>
            </a:lvl5pPr>
            <a:lvl6pPr marL="2286000" algn="l" defTabSz="914400" rtl="0" eaLnBrk="1" latinLnBrk="0" hangingPunct="1">
              <a:defRPr sz="2400" kern="1200">
                <a:solidFill>
                  <a:schemeClr val="tx1"/>
                </a:solidFill>
                <a:latin typeface="Times New Roman" pitchFamily="1" charset="0"/>
                <a:ea typeface="+mn-ea"/>
                <a:cs typeface="+mn-cs"/>
              </a:defRPr>
            </a:lvl6pPr>
            <a:lvl7pPr marL="2743200" algn="l" defTabSz="914400" rtl="0" eaLnBrk="1" latinLnBrk="0" hangingPunct="1">
              <a:defRPr sz="2400" kern="1200">
                <a:solidFill>
                  <a:schemeClr val="tx1"/>
                </a:solidFill>
                <a:latin typeface="Times New Roman" pitchFamily="1" charset="0"/>
                <a:ea typeface="+mn-ea"/>
                <a:cs typeface="+mn-cs"/>
              </a:defRPr>
            </a:lvl7pPr>
            <a:lvl8pPr marL="3200400" algn="l" defTabSz="914400" rtl="0" eaLnBrk="1" latinLnBrk="0" hangingPunct="1">
              <a:defRPr sz="2400" kern="1200">
                <a:solidFill>
                  <a:schemeClr val="tx1"/>
                </a:solidFill>
                <a:latin typeface="Times New Roman" pitchFamily="1" charset="0"/>
                <a:ea typeface="+mn-ea"/>
                <a:cs typeface="+mn-cs"/>
              </a:defRPr>
            </a:lvl8pPr>
            <a:lvl9pPr marL="3657600" algn="l" defTabSz="914400" rtl="0" eaLnBrk="1" latinLnBrk="0" hangingPunct="1">
              <a:defRPr sz="2400" kern="1200">
                <a:solidFill>
                  <a:schemeClr val="tx1"/>
                </a:solidFill>
                <a:latin typeface="Times New Roman" pitchFamily="1" charset="0"/>
                <a:ea typeface="+mn-ea"/>
                <a:cs typeface="+mn-cs"/>
              </a:defRPr>
            </a:lvl9pPr>
          </a:lstStyle>
          <a:p>
            <a:pPr>
              <a:spcBef>
                <a:spcPct val="50000"/>
              </a:spcBef>
            </a:pPr>
            <a:r>
              <a:rPr lang="en-US" sz="2000" b="1" dirty="0">
                <a:latin typeface="+mn-lt"/>
              </a:rPr>
              <a:t>Vikings </a:t>
            </a:r>
            <a:r>
              <a:rPr lang="en-US" sz="2000" b="1" dirty="0" err="1">
                <a:latin typeface="+mn-lt"/>
              </a:rPr>
              <a:t>perderam</a:t>
            </a:r>
            <a:r>
              <a:rPr lang="en-US" sz="2000" b="1" dirty="0">
                <a:latin typeface="+mn-lt"/>
              </a:rPr>
              <a:t> </a:t>
            </a:r>
            <a:r>
              <a:rPr lang="en-US" sz="2000" b="1" dirty="0" err="1">
                <a:latin typeface="+mn-lt"/>
              </a:rPr>
              <a:t>estabelecimento</a:t>
            </a:r>
            <a:r>
              <a:rPr lang="en-US" sz="2000" b="1" dirty="0">
                <a:latin typeface="+mn-lt"/>
              </a:rPr>
              <a:t> </a:t>
            </a:r>
            <a:r>
              <a:rPr lang="en-US" sz="2000" b="1" dirty="0" err="1">
                <a:latin typeface="+mn-lt"/>
              </a:rPr>
              <a:t>na</a:t>
            </a:r>
            <a:r>
              <a:rPr lang="en-US" sz="2000" b="1" dirty="0">
                <a:latin typeface="+mn-lt"/>
              </a:rPr>
              <a:t> </a:t>
            </a:r>
            <a:r>
              <a:rPr lang="en-US" sz="2000" b="1" dirty="0" err="1">
                <a:latin typeface="+mn-lt"/>
              </a:rPr>
              <a:t>Groenlândia</a:t>
            </a:r>
            <a:endParaRPr lang="en-US" dirty="0">
              <a:latin typeface="+mn-lt"/>
            </a:endParaRPr>
          </a:p>
        </p:txBody>
      </p:sp>
      <p:sp>
        <p:nvSpPr>
          <p:cNvPr id="6" name="Text Box 6"/>
          <p:cNvSpPr txBox="1">
            <a:spLocks noChangeArrowheads="1"/>
          </p:cNvSpPr>
          <p:nvPr/>
        </p:nvSpPr>
        <p:spPr bwMode="auto">
          <a:xfrm>
            <a:off x="2209800" y="4319533"/>
            <a:ext cx="2514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rtl="0" eaLnBrk="0" fontAlgn="base" hangingPunct="0">
              <a:spcBef>
                <a:spcPct val="0"/>
              </a:spcBef>
              <a:spcAft>
                <a:spcPct val="0"/>
              </a:spcAft>
              <a:defRPr sz="2400" kern="1200">
                <a:solidFill>
                  <a:schemeClr val="tx1"/>
                </a:solidFill>
                <a:latin typeface="Times New Roman" pitchFamily="1"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 charset="0"/>
                <a:ea typeface="+mn-ea"/>
                <a:cs typeface="+mn-cs"/>
              </a:defRPr>
            </a:lvl5pPr>
            <a:lvl6pPr marL="2286000" algn="l" defTabSz="914400" rtl="0" eaLnBrk="1" latinLnBrk="0" hangingPunct="1">
              <a:defRPr sz="2400" kern="1200">
                <a:solidFill>
                  <a:schemeClr val="tx1"/>
                </a:solidFill>
                <a:latin typeface="Times New Roman" pitchFamily="1" charset="0"/>
                <a:ea typeface="+mn-ea"/>
                <a:cs typeface="+mn-cs"/>
              </a:defRPr>
            </a:lvl6pPr>
            <a:lvl7pPr marL="2743200" algn="l" defTabSz="914400" rtl="0" eaLnBrk="1" latinLnBrk="0" hangingPunct="1">
              <a:defRPr sz="2400" kern="1200">
                <a:solidFill>
                  <a:schemeClr val="tx1"/>
                </a:solidFill>
                <a:latin typeface="Times New Roman" pitchFamily="1" charset="0"/>
                <a:ea typeface="+mn-ea"/>
                <a:cs typeface="+mn-cs"/>
              </a:defRPr>
            </a:lvl7pPr>
            <a:lvl8pPr marL="3200400" algn="l" defTabSz="914400" rtl="0" eaLnBrk="1" latinLnBrk="0" hangingPunct="1">
              <a:defRPr sz="2400" kern="1200">
                <a:solidFill>
                  <a:schemeClr val="tx1"/>
                </a:solidFill>
                <a:latin typeface="Times New Roman" pitchFamily="1" charset="0"/>
                <a:ea typeface="+mn-ea"/>
                <a:cs typeface="+mn-cs"/>
              </a:defRPr>
            </a:lvl8pPr>
            <a:lvl9pPr marL="3657600" algn="l" defTabSz="914400" rtl="0" eaLnBrk="1" latinLnBrk="0" hangingPunct="1">
              <a:defRPr sz="2400" kern="1200">
                <a:solidFill>
                  <a:schemeClr val="tx1"/>
                </a:solidFill>
                <a:latin typeface="Times New Roman" pitchFamily="1" charset="0"/>
                <a:ea typeface="+mn-ea"/>
                <a:cs typeface="+mn-cs"/>
              </a:defRPr>
            </a:lvl9pPr>
          </a:lstStyle>
          <a:p>
            <a:pPr>
              <a:spcBef>
                <a:spcPct val="50000"/>
              </a:spcBef>
            </a:pPr>
            <a:r>
              <a:rPr lang="en-US" sz="2000" b="1" dirty="0">
                <a:latin typeface="+mn-lt"/>
              </a:rPr>
              <a:t>Vikings </a:t>
            </a:r>
            <a:r>
              <a:rPr lang="en-US" sz="2000" b="1" dirty="0" err="1">
                <a:latin typeface="+mn-lt"/>
              </a:rPr>
              <a:t>colonizaram</a:t>
            </a:r>
            <a:r>
              <a:rPr lang="en-US" sz="2000" b="1" dirty="0">
                <a:latin typeface="+mn-lt"/>
              </a:rPr>
              <a:t> a </a:t>
            </a:r>
            <a:r>
              <a:rPr lang="en-US" sz="2000" b="1" dirty="0" err="1">
                <a:latin typeface="+mn-lt"/>
              </a:rPr>
              <a:t>Groenlândia</a:t>
            </a:r>
            <a:endParaRPr lang="en-US" dirty="0">
              <a:latin typeface="+mn-lt"/>
            </a:endParaRPr>
          </a:p>
        </p:txBody>
      </p:sp>
    </p:spTree>
    <p:extLst>
      <p:ext uri="{BB962C8B-B14F-4D97-AF65-F5344CB8AC3E}">
        <p14:creationId xmlns:p14="http://schemas.microsoft.com/office/powerpoint/2010/main" val="35210767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Conteúdo 4"/>
          <p:cNvSpPr>
            <a:spLocks noGrp="1"/>
          </p:cNvSpPr>
          <p:nvPr>
            <p:ph idx="1"/>
          </p:nvPr>
        </p:nvSpPr>
        <p:spPr>
          <a:xfrm>
            <a:off x="457200" y="1052736"/>
            <a:ext cx="8291264" cy="5472608"/>
          </a:xfrm>
        </p:spPr>
        <p:txBody>
          <a:bodyPr/>
          <a:lstStyle/>
          <a:p>
            <a:r>
              <a:rPr lang="pt-BR" sz="2000" dirty="0"/>
              <a:t>Os fenômenos atmosféricos, como a formação de nuvens e sua precipitação (i.e., nuvens isoladas, ciclones tropicais e extratropicais) e a temperatura (estações do ano e movimento das massas de ar), afetam nosso dia-a-dia numa escala de tempo local e imediata (minutos a dias) e a longo prazo (meses a milhões de ano).</a:t>
            </a:r>
          </a:p>
          <a:p>
            <a:endParaRPr lang="pt-BR" sz="600" dirty="0"/>
          </a:p>
          <a:p>
            <a:endParaRPr lang="pt-BR" sz="600" dirty="0"/>
          </a:p>
          <a:p>
            <a:pPr marL="3402013" defTabSz="1135063">
              <a:tabLst>
                <a:tab pos="3678238" algn="l"/>
              </a:tabLst>
            </a:pPr>
            <a:r>
              <a:rPr lang="pt-BR" sz="2000" dirty="0"/>
              <a:t>O </a:t>
            </a:r>
            <a:r>
              <a:rPr lang="pt-BR" sz="2000" b="1" u="sng" dirty="0">
                <a:solidFill>
                  <a:srgbClr val="FF0000"/>
                </a:solidFill>
              </a:rPr>
              <a:t>tempo</a:t>
            </a:r>
            <a:r>
              <a:rPr lang="pt-BR" sz="2000" dirty="0"/>
              <a:t> é o estado físico das condições atmosféricas em um determinado momento e local. Isto é, a influência do estado físico da atmosfera sobre a vida e as atividades do homem.</a:t>
            </a:r>
          </a:p>
          <a:p>
            <a:endParaRPr lang="pt-BR" sz="1000" dirty="0"/>
          </a:p>
          <a:p>
            <a:endParaRPr lang="pt-BR" sz="1000" dirty="0"/>
          </a:p>
          <a:p>
            <a:endParaRPr lang="pt-BR" sz="1000" dirty="0"/>
          </a:p>
          <a:p>
            <a:endParaRPr lang="pt-BR" sz="1000" dirty="0"/>
          </a:p>
          <a:p>
            <a:endParaRPr lang="pt-BR" sz="1000" dirty="0"/>
          </a:p>
          <a:p>
            <a:endParaRPr lang="pt-BR" sz="1000" dirty="0"/>
          </a:p>
          <a:p>
            <a:r>
              <a:rPr lang="pt-BR" sz="2000" dirty="0"/>
              <a:t>O </a:t>
            </a:r>
            <a:r>
              <a:rPr lang="pt-BR" sz="2000" b="1" u="sng" dirty="0">
                <a:solidFill>
                  <a:srgbClr val="FF0000"/>
                </a:solidFill>
              </a:rPr>
              <a:t>clima</a:t>
            </a:r>
            <a:r>
              <a:rPr lang="pt-BR" sz="2000" dirty="0"/>
              <a:t> é o estado médio do tempo para um</a:t>
            </a:r>
          </a:p>
          <a:p>
            <a:pPr marL="357188" indent="0">
              <a:buNone/>
              <a:tabLst>
                <a:tab pos="357188" algn="l"/>
              </a:tabLst>
            </a:pPr>
            <a:r>
              <a:rPr lang="pt-BR" sz="2000" dirty="0"/>
              <a:t>determinado período ou mês em uma certa localidade. </a:t>
            </a:r>
          </a:p>
        </p:txBody>
      </p:sp>
      <p:sp>
        <p:nvSpPr>
          <p:cNvPr id="4" name="Título 3"/>
          <p:cNvSpPr>
            <a:spLocks noGrp="1"/>
          </p:cNvSpPr>
          <p:nvPr>
            <p:ph type="title"/>
          </p:nvPr>
        </p:nvSpPr>
        <p:spPr/>
        <p:txBody>
          <a:bodyPr>
            <a:normAutofit/>
          </a:bodyPr>
          <a:lstStyle/>
          <a:p>
            <a:pPr marL="446088" indent="-446088"/>
            <a:r>
              <a:rPr lang="pt-BR" dirty="0"/>
              <a:t>1. Introdução</a:t>
            </a:r>
          </a:p>
        </p:txBody>
      </p:sp>
      <p:pic>
        <p:nvPicPr>
          <p:cNvPr id="6" name="Picture 4" descr="tmedano"/>
          <p:cNvPicPr>
            <a:picLocks noChangeAspect="1" noChangeArrowheads="1"/>
          </p:cNvPicPr>
          <p:nvPr/>
        </p:nvPicPr>
        <p:blipFill>
          <a:blip r:embed="rId3">
            <a:extLst>
              <a:ext uri="{28A0092B-C50C-407E-A947-70E740481C1C}">
                <a14:useLocalDpi xmlns:a14="http://schemas.microsoft.com/office/drawing/2010/main" val="0"/>
              </a:ext>
            </a:extLst>
          </a:blip>
          <a:srcRect b="18187"/>
          <a:stretch>
            <a:fillRect/>
          </a:stretch>
        </p:blipFill>
        <p:spPr bwMode="auto">
          <a:xfrm>
            <a:off x="6156176" y="4293096"/>
            <a:ext cx="2520280" cy="2301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m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7624" y="2852936"/>
            <a:ext cx="2126729" cy="2126729"/>
          </a:xfrm>
          <a:prstGeom prst="rect">
            <a:avLst/>
          </a:prstGeom>
        </p:spPr>
      </p:pic>
    </p:spTree>
    <p:extLst>
      <p:ext uri="{BB962C8B-B14F-4D97-AF65-F5344CB8AC3E}">
        <p14:creationId xmlns:p14="http://schemas.microsoft.com/office/powerpoint/2010/main" val="35455640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2. Reconstruindo o clima do passado</a:t>
            </a:r>
            <a:endParaRPr lang="en-US" dirty="0"/>
          </a:p>
        </p:txBody>
      </p:sp>
      <p:sp>
        <p:nvSpPr>
          <p:cNvPr id="3" name="Espaço Reservado para Conteúdo 2"/>
          <p:cNvSpPr>
            <a:spLocks noGrp="1"/>
          </p:cNvSpPr>
          <p:nvPr>
            <p:ph idx="1"/>
          </p:nvPr>
        </p:nvSpPr>
        <p:spPr/>
        <p:txBody>
          <a:bodyPr/>
          <a:lstStyle/>
          <a:p>
            <a:r>
              <a:rPr lang="pt-BR" sz="2000" dirty="0"/>
              <a:t>Um aumento abrupto da temperatura (</a:t>
            </a:r>
            <a:r>
              <a:rPr lang="pt-BR" sz="2000" i="1" dirty="0"/>
              <a:t>nunca antes registrado</a:t>
            </a:r>
            <a:r>
              <a:rPr lang="pt-BR" sz="2000" dirty="0"/>
              <a:t>) é observado logo após a Revolução Industrial (1760-1820), coincidindo com alta emissão de gases de efeito estufa pelos processos de produção que passaram de manuais para maquinário.</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3749" y="2132856"/>
            <a:ext cx="51816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6"/>
          <p:cNvSpPr txBox="1">
            <a:spLocks noChangeArrowheads="1"/>
          </p:cNvSpPr>
          <p:nvPr/>
        </p:nvSpPr>
        <p:spPr bwMode="auto">
          <a:xfrm>
            <a:off x="6012160" y="1932801"/>
            <a:ext cx="2514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rtl="0" eaLnBrk="0" fontAlgn="base" hangingPunct="0">
              <a:spcBef>
                <a:spcPct val="0"/>
              </a:spcBef>
              <a:spcAft>
                <a:spcPct val="0"/>
              </a:spcAft>
              <a:defRPr sz="2400" kern="1200">
                <a:solidFill>
                  <a:schemeClr val="tx1"/>
                </a:solidFill>
                <a:latin typeface="Times New Roman" pitchFamily="1"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 charset="0"/>
                <a:ea typeface="+mn-ea"/>
                <a:cs typeface="+mn-cs"/>
              </a:defRPr>
            </a:lvl5pPr>
            <a:lvl6pPr marL="2286000" algn="l" defTabSz="914400" rtl="0" eaLnBrk="1" latinLnBrk="0" hangingPunct="1">
              <a:defRPr sz="2400" kern="1200">
                <a:solidFill>
                  <a:schemeClr val="tx1"/>
                </a:solidFill>
                <a:latin typeface="Times New Roman" pitchFamily="1" charset="0"/>
                <a:ea typeface="+mn-ea"/>
                <a:cs typeface="+mn-cs"/>
              </a:defRPr>
            </a:lvl6pPr>
            <a:lvl7pPr marL="2743200" algn="l" defTabSz="914400" rtl="0" eaLnBrk="1" latinLnBrk="0" hangingPunct="1">
              <a:defRPr sz="2400" kern="1200">
                <a:solidFill>
                  <a:schemeClr val="tx1"/>
                </a:solidFill>
                <a:latin typeface="Times New Roman" pitchFamily="1" charset="0"/>
                <a:ea typeface="+mn-ea"/>
                <a:cs typeface="+mn-cs"/>
              </a:defRPr>
            </a:lvl7pPr>
            <a:lvl8pPr marL="3200400" algn="l" defTabSz="914400" rtl="0" eaLnBrk="1" latinLnBrk="0" hangingPunct="1">
              <a:defRPr sz="2400" kern="1200">
                <a:solidFill>
                  <a:schemeClr val="tx1"/>
                </a:solidFill>
                <a:latin typeface="Times New Roman" pitchFamily="1" charset="0"/>
                <a:ea typeface="+mn-ea"/>
                <a:cs typeface="+mn-cs"/>
              </a:defRPr>
            </a:lvl8pPr>
            <a:lvl9pPr marL="3657600" algn="l" defTabSz="914400" rtl="0" eaLnBrk="1" latinLnBrk="0" hangingPunct="1">
              <a:defRPr sz="2400" kern="1200">
                <a:solidFill>
                  <a:schemeClr val="tx1"/>
                </a:solidFill>
                <a:latin typeface="Times New Roman" pitchFamily="1" charset="0"/>
                <a:ea typeface="+mn-ea"/>
                <a:cs typeface="+mn-cs"/>
              </a:defRPr>
            </a:lvl9pPr>
          </a:lstStyle>
          <a:p>
            <a:pPr>
              <a:spcBef>
                <a:spcPct val="50000"/>
              </a:spcBef>
            </a:pPr>
            <a:r>
              <a:rPr lang="en-US" sz="2000" b="1" dirty="0">
                <a:solidFill>
                  <a:srgbClr val="FF0000"/>
                </a:solidFill>
                <a:latin typeface="+mn-lt"/>
              </a:rPr>
              <a:t>1,0</a:t>
            </a:r>
            <a:r>
              <a:rPr lang="en-US" sz="2000" b="1" baseline="30000" dirty="0">
                <a:solidFill>
                  <a:srgbClr val="FF0000"/>
                </a:solidFill>
                <a:latin typeface="+mn-lt"/>
              </a:rPr>
              <a:t>o</a:t>
            </a:r>
            <a:r>
              <a:rPr lang="en-US" sz="2000" b="1" dirty="0">
                <a:solidFill>
                  <a:srgbClr val="FF0000"/>
                </a:solidFill>
                <a:latin typeface="+mn-lt"/>
              </a:rPr>
              <a:t>C </a:t>
            </a:r>
            <a:r>
              <a:rPr lang="en-US" sz="2000" b="1" dirty="0" err="1">
                <a:solidFill>
                  <a:srgbClr val="FF0000"/>
                </a:solidFill>
                <a:latin typeface="+mn-lt"/>
              </a:rPr>
              <a:t>desde</a:t>
            </a:r>
            <a:r>
              <a:rPr lang="en-US" sz="2000" b="1" dirty="0">
                <a:solidFill>
                  <a:srgbClr val="FF0000"/>
                </a:solidFill>
                <a:latin typeface="+mn-lt"/>
              </a:rPr>
              <a:t> 1800</a:t>
            </a:r>
            <a:endParaRPr lang="en-US" dirty="0">
              <a:solidFill>
                <a:srgbClr val="FF0000"/>
              </a:solidFill>
              <a:latin typeface="+mn-lt"/>
            </a:endParaRPr>
          </a:p>
        </p:txBody>
      </p:sp>
      <p:cxnSp>
        <p:nvCxnSpPr>
          <p:cNvPr id="6" name="Conector reto 5"/>
          <p:cNvCxnSpPr/>
          <p:nvPr/>
        </p:nvCxnSpPr>
        <p:spPr>
          <a:xfrm flipH="1">
            <a:off x="6096000" y="2476927"/>
            <a:ext cx="780256" cy="172721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10767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3568" y="608707"/>
            <a:ext cx="7811145" cy="804069"/>
          </a:xfrm>
          <a:prstGeom prst="rect">
            <a:avLst/>
          </a:prstGeom>
        </p:spPr>
        <p:txBody>
          <a:bodyPr/>
          <a:lstStyle/>
          <a:p>
            <a:pPr fontAlgn="b"/>
            <a:r>
              <a:rPr lang="pt-BR" dirty="0"/>
              <a:t>Clima da terra</a:t>
            </a:r>
            <a:endParaRPr lang="pt-BR" sz="2400" b="0" cap="none" dirty="0">
              <a:solidFill>
                <a:srgbClr val="000000"/>
              </a:solidFill>
            </a:endParaRPr>
          </a:p>
        </p:txBody>
      </p:sp>
      <p:sp>
        <p:nvSpPr>
          <p:cNvPr id="3" name="Espaço Reservado para Texto 2"/>
          <p:cNvSpPr>
            <a:spLocks noGrp="1"/>
          </p:cNvSpPr>
          <p:nvPr>
            <p:ph type="body" idx="1"/>
          </p:nvPr>
        </p:nvSpPr>
        <p:spPr>
          <a:xfrm>
            <a:off x="683568" y="44624"/>
            <a:ext cx="7811145" cy="564083"/>
          </a:xfrm>
        </p:spPr>
        <p:txBody>
          <a:bodyPr/>
          <a:lstStyle/>
          <a:p>
            <a:r>
              <a:rPr lang="en-US" dirty="0"/>
              <a:t>Aula 14*</a:t>
            </a:r>
          </a:p>
        </p:txBody>
      </p:sp>
      <p:sp>
        <p:nvSpPr>
          <p:cNvPr id="6" name="Retângulo 5"/>
          <p:cNvSpPr/>
          <p:nvPr/>
        </p:nvSpPr>
        <p:spPr>
          <a:xfrm>
            <a:off x="-29481" y="6597352"/>
            <a:ext cx="8201881" cy="2606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p:cNvSpPr txBox="1"/>
          <p:nvPr/>
        </p:nvSpPr>
        <p:spPr>
          <a:xfrm>
            <a:off x="663780" y="1340768"/>
            <a:ext cx="7776864" cy="4139595"/>
          </a:xfrm>
          <a:prstGeom prst="rect">
            <a:avLst/>
          </a:prstGeom>
          <a:noFill/>
        </p:spPr>
        <p:txBody>
          <a:bodyPr wrap="square" rtlCol="0">
            <a:spAutoFit/>
          </a:bodyPr>
          <a:lstStyle/>
          <a:p>
            <a:pPr marL="815975" indent="-457200">
              <a:lnSpc>
                <a:spcPct val="200000"/>
              </a:lnSpc>
              <a:buClr>
                <a:srgbClr val="0070C0"/>
              </a:buClr>
              <a:buFont typeface="+mj-lt"/>
              <a:buAutoNum type="arabicPeriod"/>
            </a:pPr>
            <a:r>
              <a:rPr lang="pt-BR" sz="2200" dirty="0"/>
              <a:t>Introdução</a:t>
            </a:r>
          </a:p>
          <a:p>
            <a:pPr marL="815975" indent="-457200">
              <a:lnSpc>
                <a:spcPct val="150000"/>
              </a:lnSpc>
              <a:buClr>
                <a:srgbClr val="0070C0"/>
              </a:buClr>
              <a:buFont typeface="+mj-lt"/>
              <a:buAutoNum type="arabicPeriod"/>
            </a:pPr>
            <a:r>
              <a:rPr lang="pt-BR" sz="2200" dirty="0"/>
              <a:t>Reconstruindo o clima do passado</a:t>
            </a:r>
          </a:p>
          <a:p>
            <a:pPr marL="815975" indent="-457200">
              <a:lnSpc>
                <a:spcPct val="150000"/>
              </a:lnSpc>
              <a:buClr>
                <a:srgbClr val="0070C0"/>
              </a:buClr>
              <a:buFont typeface="+mj-lt"/>
              <a:buAutoNum type="arabicPeriod"/>
            </a:pPr>
            <a:r>
              <a:rPr lang="pt-BR" sz="2200" b="1" dirty="0">
                <a:solidFill>
                  <a:schemeClr val="accent6">
                    <a:lumMod val="75000"/>
                  </a:schemeClr>
                </a:solidFill>
              </a:rPr>
              <a:t>Possíveis causas das mudanças climáticas</a:t>
            </a:r>
          </a:p>
          <a:p>
            <a:pPr marL="815975" indent="-457200">
              <a:lnSpc>
                <a:spcPct val="150000"/>
              </a:lnSpc>
              <a:buClr>
                <a:srgbClr val="0070C0"/>
              </a:buClr>
              <a:buFont typeface="+mj-lt"/>
              <a:buAutoNum type="arabicPeriod"/>
            </a:pPr>
            <a:r>
              <a:rPr lang="pt-BR" sz="2200" dirty="0"/>
              <a:t>Aquecimento global</a:t>
            </a:r>
          </a:p>
          <a:p>
            <a:pPr marL="815975" indent="-457200">
              <a:lnSpc>
                <a:spcPct val="150000"/>
              </a:lnSpc>
              <a:buClr>
                <a:srgbClr val="0070C0"/>
              </a:buClr>
              <a:buFont typeface="+mj-lt"/>
              <a:buAutoNum type="arabicPeriod"/>
            </a:pPr>
            <a:r>
              <a:rPr lang="pt-BR" sz="2200" dirty="0"/>
              <a:t>Clima atual da Terra</a:t>
            </a:r>
          </a:p>
          <a:p>
            <a:pPr marL="1273175" lvl="1" indent="-457200">
              <a:lnSpc>
                <a:spcPct val="150000"/>
              </a:lnSpc>
              <a:buClr>
                <a:srgbClr val="0070C0"/>
              </a:buClr>
              <a:buFont typeface="+mj-lt"/>
              <a:buAutoNum type="alphaLcParenR"/>
            </a:pPr>
            <a:r>
              <a:rPr lang="pt-BR" dirty="0"/>
              <a:t>Classificação climática</a:t>
            </a:r>
          </a:p>
          <a:p>
            <a:pPr marL="1273175" lvl="1" indent="-457200">
              <a:lnSpc>
                <a:spcPct val="150000"/>
              </a:lnSpc>
              <a:buClr>
                <a:srgbClr val="0070C0"/>
              </a:buClr>
              <a:buFont typeface="+mj-lt"/>
              <a:buAutoNum type="alphaLcParenR"/>
            </a:pPr>
            <a:r>
              <a:rPr lang="pt-BR" dirty="0"/>
              <a:t>Climatologia dinâmica do Brasil</a:t>
            </a:r>
          </a:p>
          <a:p>
            <a:pPr marL="815975" indent="-457200">
              <a:lnSpc>
                <a:spcPct val="150000"/>
              </a:lnSpc>
              <a:buClr>
                <a:srgbClr val="0070C0"/>
              </a:buClr>
              <a:buFont typeface="+mj-lt"/>
              <a:buAutoNum type="arabicPeriod"/>
            </a:pPr>
            <a:endParaRPr lang="pt-BR" sz="2200" dirty="0"/>
          </a:p>
        </p:txBody>
      </p:sp>
      <p:sp>
        <p:nvSpPr>
          <p:cNvPr id="8" name="Espaço Reservado para Texto 2"/>
          <p:cNvSpPr txBox="1">
            <a:spLocks/>
          </p:cNvSpPr>
          <p:nvPr/>
        </p:nvSpPr>
        <p:spPr>
          <a:xfrm>
            <a:off x="646639" y="6018972"/>
            <a:ext cx="7811145" cy="564083"/>
          </a:xfrm>
          <a:prstGeom prst="rect">
            <a:avLst/>
          </a:prstGeom>
        </p:spPr>
        <p:txBody>
          <a:bodyPr anchor="b"/>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sz="1600" dirty="0"/>
              <a:t>* </a:t>
            </a:r>
            <a:r>
              <a:rPr lang="en-US" sz="1600" dirty="0" err="1"/>
              <a:t>Capítulos</a:t>
            </a:r>
            <a:r>
              <a:rPr lang="en-US" sz="1600" dirty="0"/>
              <a:t> 16 e 17 </a:t>
            </a:r>
            <a:r>
              <a:rPr lang="en-US" sz="1600" dirty="0" err="1"/>
              <a:t>em</a:t>
            </a:r>
            <a:r>
              <a:rPr lang="en-US" sz="1600" dirty="0"/>
              <a:t> “</a:t>
            </a:r>
            <a:r>
              <a:rPr lang="en-US" sz="1600" i="1" dirty="0"/>
              <a:t>Meteorology Today – Ahrens</a:t>
            </a:r>
            <a:r>
              <a:rPr lang="en-US" sz="1600" dirty="0"/>
              <a:t>”</a:t>
            </a:r>
          </a:p>
        </p:txBody>
      </p:sp>
    </p:spTree>
    <p:extLst>
      <p:ext uri="{BB962C8B-B14F-4D97-AF65-F5344CB8AC3E}">
        <p14:creationId xmlns:p14="http://schemas.microsoft.com/office/powerpoint/2010/main" val="20635309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Possíveis causas das mudanças climáticas</a:t>
            </a:r>
          </a:p>
        </p:txBody>
      </p:sp>
      <p:sp>
        <p:nvSpPr>
          <p:cNvPr id="3" name="Espaço Reservado para Conteúdo 2"/>
          <p:cNvSpPr>
            <a:spLocks noGrp="1"/>
          </p:cNvSpPr>
          <p:nvPr>
            <p:ph idx="1"/>
          </p:nvPr>
        </p:nvSpPr>
        <p:spPr>
          <a:xfrm>
            <a:off x="457200" y="1412776"/>
            <a:ext cx="8229600" cy="5112568"/>
          </a:xfrm>
        </p:spPr>
        <p:txBody>
          <a:bodyPr/>
          <a:lstStyle/>
          <a:p>
            <a:r>
              <a:rPr lang="pt-BR" sz="2400" dirty="0"/>
              <a:t>Existem três “causas externas” que provocam mudanças climáticas (controles do clima na </a:t>
            </a:r>
            <a:r>
              <a:rPr lang="pt-BR" sz="2400" dirty="0" err="1"/>
              <a:t>paleo</a:t>
            </a:r>
            <a:r>
              <a:rPr lang="pt-BR" sz="2400" dirty="0"/>
              <a:t>-escala):</a:t>
            </a:r>
          </a:p>
          <a:p>
            <a:pPr lvl="1"/>
            <a:r>
              <a:rPr lang="pt-BR" sz="2000" dirty="0"/>
              <a:t>Astronômica :</a:t>
            </a:r>
          </a:p>
          <a:p>
            <a:pPr lvl="2"/>
            <a:r>
              <a:rPr lang="pt-BR" sz="1600" dirty="0"/>
              <a:t>Alteração da quantidade ou distribuição de energia solar interceptada pela Terra (variabilidade solar (e.g., manchas solares), variações orbitais).</a:t>
            </a:r>
          </a:p>
          <a:p>
            <a:pPr lvl="1"/>
            <a:r>
              <a:rPr lang="pt-BR" sz="2000" dirty="0"/>
              <a:t>Superfície da Terra:</a:t>
            </a:r>
          </a:p>
          <a:p>
            <a:pPr lvl="2"/>
            <a:r>
              <a:rPr lang="pt-BR" sz="1600" dirty="0"/>
              <a:t>Alteração no fluxo de energia na superfície da Terra ou alteração sua distribuição (desertificação, a deriva continental).</a:t>
            </a:r>
          </a:p>
          <a:p>
            <a:pPr lvl="1"/>
            <a:r>
              <a:rPr lang="pt-BR" sz="2000" dirty="0"/>
              <a:t>Composição atmosférica:</a:t>
            </a:r>
          </a:p>
          <a:p>
            <a:pPr lvl="2"/>
            <a:r>
              <a:rPr lang="pt-BR" sz="1600" dirty="0"/>
              <a:t>Gases e aerossóis que mudam as propriedades radiativas da atmosfera</a:t>
            </a:r>
          </a:p>
          <a:p>
            <a:endParaRPr lang="pt-BR" sz="2400" dirty="0"/>
          </a:p>
          <a:p>
            <a:r>
              <a:rPr lang="pt-BR" sz="2400" dirty="0"/>
              <a:t>Fenômenos naturais podem alterar qualquer uma dessas três causas, enquanto que a atividade humana pode alterar somente as duas últimas.</a:t>
            </a:r>
          </a:p>
        </p:txBody>
      </p:sp>
    </p:spTree>
    <p:extLst>
      <p:ext uri="{BB962C8B-B14F-4D97-AF65-F5344CB8AC3E}">
        <p14:creationId xmlns:p14="http://schemas.microsoft.com/office/powerpoint/2010/main" val="35210767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Possíveis causas das mudanças climáticas</a:t>
            </a:r>
            <a:endParaRPr lang="en-US" dirty="0"/>
          </a:p>
        </p:txBody>
      </p:sp>
      <p:sp>
        <p:nvSpPr>
          <p:cNvPr id="3" name="Espaço Reservado para Conteúdo 2"/>
          <p:cNvSpPr>
            <a:spLocks noGrp="1"/>
          </p:cNvSpPr>
          <p:nvPr>
            <p:ph idx="1"/>
          </p:nvPr>
        </p:nvSpPr>
        <p:spPr/>
        <p:txBody>
          <a:bodyPr/>
          <a:lstStyle/>
          <a:p>
            <a:r>
              <a:rPr lang="pt-BR" sz="2000" dirty="0"/>
              <a:t>As alterações na composição química podem gerar mecanismos de retroalimentação positiva na absorção de radiação de onda longa, como o efeito estufa atmosférico pelo vapor d’água e CO</a:t>
            </a:r>
            <a:r>
              <a:rPr lang="pt-BR" sz="2000" baseline="-25000" dirty="0"/>
              <a:t>2</a:t>
            </a:r>
            <a:r>
              <a:rPr lang="pt-BR" sz="2000" dirty="0"/>
              <a:t>:</a:t>
            </a:r>
          </a:p>
        </p:txBody>
      </p:sp>
      <p:pic>
        <p:nvPicPr>
          <p:cNvPr id="4" name="Picture 3" descr="gh_effec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880" y="1772816"/>
            <a:ext cx="8610600" cy="467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10767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Possíveis causas das mudanças climáticas</a:t>
            </a:r>
            <a:endParaRPr lang="en-US" dirty="0"/>
          </a:p>
        </p:txBody>
      </p:sp>
      <p:sp>
        <p:nvSpPr>
          <p:cNvPr id="3" name="Espaço Reservado para Conteúdo 2"/>
          <p:cNvSpPr>
            <a:spLocks noGrp="1"/>
          </p:cNvSpPr>
          <p:nvPr>
            <p:ph idx="1"/>
          </p:nvPr>
        </p:nvSpPr>
        <p:spPr/>
        <p:txBody>
          <a:bodyPr/>
          <a:lstStyle/>
          <a:p>
            <a:r>
              <a:rPr lang="pt-BR" sz="2000" dirty="0"/>
              <a:t>As alterações de superfície podem gerar mecanismos de retroalimentação negativa na absorção radiação solar incidente:</a:t>
            </a:r>
          </a:p>
          <a:p>
            <a:endParaRPr lang="pt-BR" sz="2000" dirty="0"/>
          </a:p>
          <a:p>
            <a:endParaRPr lang="pt-BR" sz="2000" dirty="0"/>
          </a:p>
          <a:p>
            <a:endParaRPr lang="pt-BR" sz="2000" dirty="0"/>
          </a:p>
          <a:p>
            <a:endParaRPr lang="pt-BR" sz="2000" dirty="0"/>
          </a:p>
          <a:p>
            <a:endParaRPr lang="pt-BR" sz="2000" dirty="0"/>
          </a:p>
          <a:p>
            <a:endParaRPr lang="pt-BR" sz="2000" dirty="0"/>
          </a:p>
          <a:p>
            <a:endParaRPr lang="pt-BR" sz="2000" dirty="0"/>
          </a:p>
          <a:p>
            <a:endParaRPr lang="pt-BR" sz="2000" dirty="0"/>
          </a:p>
          <a:p>
            <a:endParaRPr lang="pt-BR" sz="2000" dirty="0"/>
          </a:p>
          <a:p>
            <a:endParaRPr lang="pt-BR" sz="2000" dirty="0"/>
          </a:p>
          <a:p>
            <a:pPr lvl="1"/>
            <a:r>
              <a:rPr lang="pt-BR" sz="1600" dirty="0"/>
              <a:t> </a:t>
            </a:r>
            <a:r>
              <a:rPr lang="pt-BR" sz="1600" b="1" dirty="0">
                <a:solidFill>
                  <a:srgbClr val="FF0000"/>
                </a:solidFill>
              </a:rPr>
              <a:t>↑ T </a:t>
            </a:r>
            <a:r>
              <a:rPr lang="pt-BR" sz="1600" dirty="0">
                <a:sym typeface="Wingdings" pitchFamily="2" charset="2"/>
              </a:rPr>
              <a:t> </a:t>
            </a:r>
            <a:r>
              <a:rPr lang="pt-BR" sz="1600" dirty="0"/>
              <a:t>menos geleiras (baixo albedo) </a:t>
            </a:r>
            <a:r>
              <a:rPr lang="pt-BR" sz="1600" dirty="0">
                <a:sym typeface="Wingdings" pitchFamily="2" charset="2"/>
              </a:rPr>
              <a:t> mais radiação solar absorvida  </a:t>
            </a:r>
            <a:r>
              <a:rPr lang="pt-BR" sz="1600" b="1" dirty="0">
                <a:solidFill>
                  <a:srgbClr val="FF0000"/>
                </a:solidFill>
              </a:rPr>
              <a:t>↑ T</a:t>
            </a:r>
            <a:endParaRPr lang="pt-BR" sz="1600" dirty="0">
              <a:sym typeface="Wingdings" pitchFamily="2" charset="2"/>
            </a:endParaRPr>
          </a:p>
          <a:p>
            <a:pPr lvl="1"/>
            <a:r>
              <a:rPr lang="pt-BR" sz="1600" b="1" dirty="0">
                <a:solidFill>
                  <a:srgbClr val="0070C0"/>
                </a:solidFill>
              </a:rPr>
              <a:t>↓ T </a:t>
            </a:r>
            <a:r>
              <a:rPr lang="pt-BR" sz="1600" dirty="0">
                <a:sym typeface="Wingdings" pitchFamily="2" charset="2"/>
              </a:rPr>
              <a:t> </a:t>
            </a:r>
            <a:r>
              <a:rPr lang="pt-BR" sz="1600" dirty="0"/>
              <a:t>mais geleiras (alto albedo) </a:t>
            </a:r>
            <a:r>
              <a:rPr lang="pt-BR" sz="1600" dirty="0">
                <a:sym typeface="Wingdings" pitchFamily="2" charset="2"/>
              </a:rPr>
              <a:t> menos radiação solar absorvida  </a:t>
            </a:r>
            <a:r>
              <a:rPr lang="pt-BR" sz="1600" b="1" dirty="0">
                <a:solidFill>
                  <a:srgbClr val="0070C0"/>
                </a:solidFill>
              </a:rPr>
              <a:t>↓ T </a:t>
            </a:r>
            <a:endParaRPr lang="pt-BR" sz="2000"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548" y="1666875"/>
            <a:ext cx="8860904" cy="2914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828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Possíveis causas das mudanças climáticas</a:t>
            </a:r>
            <a:endParaRPr lang="en-US" dirty="0"/>
          </a:p>
        </p:txBody>
      </p:sp>
      <p:sp>
        <p:nvSpPr>
          <p:cNvPr id="3" name="Espaço Reservado para Conteúdo 2"/>
          <p:cNvSpPr>
            <a:spLocks noGrp="1"/>
          </p:cNvSpPr>
          <p:nvPr>
            <p:ph idx="1"/>
          </p:nvPr>
        </p:nvSpPr>
        <p:spPr/>
        <p:txBody>
          <a:bodyPr/>
          <a:lstStyle/>
          <a:p>
            <a:r>
              <a:rPr lang="pt-BR" sz="2000" dirty="0"/>
              <a:t>As mudanças na superfície não são apenas na cobertura da vegetação, mas também na disposição dos continentes:</a:t>
            </a:r>
          </a:p>
          <a:p>
            <a:pPr lvl="1"/>
            <a:r>
              <a:rPr lang="pt-BR" sz="1600" dirty="0"/>
              <a:t>Há 250 milhões de anos atrás, as massas de terra do mundo eram unidas e formando um supercontinente chamado </a:t>
            </a:r>
            <a:r>
              <a:rPr lang="pt-BR" sz="1600" i="1" dirty="0" err="1"/>
              <a:t>Pangea</a:t>
            </a:r>
            <a:r>
              <a:rPr lang="pt-BR" sz="1600" dirty="0"/>
              <a:t>.</a:t>
            </a:r>
          </a:p>
          <a:p>
            <a:pPr lvl="1"/>
            <a:r>
              <a:rPr lang="pt-BR" sz="1600" dirty="0"/>
              <a:t>Atualmente, os continentes se separaram devido ao movimento tectônico de placas, mudando para diferentes faixas de latitudes.</a:t>
            </a:r>
          </a:p>
          <a:p>
            <a:pPr lvl="1"/>
            <a:r>
              <a:rPr lang="pt-BR" sz="1600" dirty="0"/>
              <a:t>Isto alterou os ventos e as correntes oceânicas em vigor.</a:t>
            </a:r>
          </a:p>
          <a:p>
            <a:endParaRPr lang="pt-BR" sz="2000" dirty="0"/>
          </a:p>
          <a:p>
            <a:endParaRPr lang="pt-BR" sz="2000"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027" y="3429000"/>
            <a:ext cx="8191945" cy="2497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ixaDeTexto 3"/>
          <p:cNvSpPr txBox="1"/>
          <p:nvPr/>
        </p:nvSpPr>
        <p:spPr>
          <a:xfrm>
            <a:off x="1907704" y="3106074"/>
            <a:ext cx="863891" cy="369332"/>
          </a:xfrm>
          <a:prstGeom prst="rect">
            <a:avLst/>
          </a:prstGeom>
          <a:noFill/>
        </p:spPr>
        <p:txBody>
          <a:bodyPr wrap="none" rtlCol="0">
            <a:spAutoFit/>
          </a:bodyPr>
          <a:lstStyle/>
          <a:p>
            <a:r>
              <a:rPr lang="en-US" dirty="0" err="1"/>
              <a:t>Pangea</a:t>
            </a:r>
            <a:endParaRPr lang="en-US" dirty="0"/>
          </a:p>
        </p:txBody>
      </p:sp>
      <p:sp>
        <p:nvSpPr>
          <p:cNvPr id="6" name="CaixaDeTexto 5"/>
          <p:cNvSpPr txBox="1"/>
          <p:nvPr/>
        </p:nvSpPr>
        <p:spPr>
          <a:xfrm>
            <a:off x="6327581" y="3106074"/>
            <a:ext cx="620683" cy="369332"/>
          </a:xfrm>
          <a:prstGeom prst="rect">
            <a:avLst/>
          </a:prstGeom>
          <a:noFill/>
        </p:spPr>
        <p:txBody>
          <a:bodyPr wrap="none" rtlCol="0">
            <a:spAutoFit/>
          </a:bodyPr>
          <a:lstStyle/>
          <a:p>
            <a:r>
              <a:rPr lang="en-US" dirty="0" err="1"/>
              <a:t>Hoje</a:t>
            </a:r>
            <a:endParaRPr lang="en-US" dirty="0"/>
          </a:p>
        </p:txBody>
      </p:sp>
    </p:spTree>
    <p:extLst>
      <p:ext uri="{BB962C8B-B14F-4D97-AF65-F5344CB8AC3E}">
        <p14:creationId xmlns:p14="http://schemas.microsoft.com/office/powerpoint/2010/main" val="308828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Possíveis causas das mudanças climáticas</a:t>
            </a:r>
            <a:endParaRPr lang="en-US" dirty="0"/>
          </a:p>
        </p:txBody>
      </p:sp>
      <p:sp>
        <p:nvSpPr>
          <p:cNvPr id="3" name="Espaço Reservado para Conteúdo 2"/>
          <p:cNvSpPr>
            <a:spLocks noGrp="1"/>
          </p:cNvSpPr>
          <p:nvPr>
            <p:ph idx="1"/>
          </p:nvPr>
        </p:nvSpPr>
        <p:spPr/>
        <p:txBody>
          <a:bodyPr/>
          <a:lstStyle/>
          <a:p>
            <a:endParaRPr lang="pt-BR" sz="2000" dirty="0"/>
          </a:p>
          <a:p>
            <a:endParaRPr lang="pt-BR" sz="2000" dirty="0"/>
          </a:p>
          <a:p>
            <a:endParaRPr lang="pt-BR" sz="2000" dirty="0"/>
          </a:p>
          <a:p>
            <a:endParaRPr lang="pt-BR" sz="2000" dirty="0"/>
          </a:p>
          <a:p>
            <a:endParaRPr lang="pt-BR" sz="2000" dirty="0"/>
          </a:p>
          <a:p>
            <a:endParaRPr lang="pt-BR" sz="2000" dirty="0"/>
          </a:p>
          <a:p>
            <a:endParaRPr lang="pt-BR" sz="2000" dirty="0"/>
          </a:p>
          <a:p>
            <a:endParaRPr lang="pt-BR" sz="2000" dirty="0"/>
          </a:p>
          <a:p>
            <a:pPr lvl="1"/>
            <a:r>
              <a:rPr lang="pt-BR" sz="1600" dirty="0"/>
              <a:t>Por exemplo, a corrente oceânica </a:t>
            </a:r>
            <a:r>
              <a:rPr lang="pt-BR" sz="1600" i="1" u="sng" dirty="0"/>
              <a:t>Circumpolar Antártica</a:t>
            </a:r>
            <a:r>
              <a:rPr lang="pt-BR" sz="1600" dirty="0"/>
              <a:t> se formou em torno de 40-55 milhões de anos atrás, quando a Antártica e Austrália se separaram.</a:t>
            </a:r>
          </a:p>
          <a:p>
            <a:pPr lvl="1"/>
            <a:r>
              <a:rPr lang="pt-BR" sz="1600" dirty="0"/>
              <a:t>Isso impediu que o ar quente das latitudes mais baixas penetrasse na Antarctica.</a:t>
            </a:r>
          </a:p>
          <a:p>
            <a:pPr lvl="1"/>
            <a:r>
              <a:rPr lang="pt-BR" sz="1600" dirty="0"/>
              <a:t>Ausência de ar quente provocou o crescimento acelerado da camada de gelo da Antártida.</a:t>
            </a:r>
          </a:p>
        </p:txBody>
      </p:sp>
      <p:pic>
        <p:nvPicPr>
          <p:cNvPr id="4" name="Picture 4" descr="icehouse"/>
          <p:cNvPicPr>
            <a:picLocks noChangeAspect="1" noChangeArrowheads="1"/>
          </p:cNvPicPr>
          <p:nvPr/>
        </p:nvPicPr>
        <p:blipFill rotWithShape="1">
          <a:blip r:embed="rId2">
            <a:extLst>
              <a:ext uri="{28A0092B-C50C-407E-A947-70E740481C1C}">
                <a14:useLocalDpi xmlns:a14="http://schemas.microsoft.com/office/drawing/2010/main" val="0"/>
              </a:ext>
            </a:extLst>
          </a:blip>
          <a:srcRect b="50000"/>
          <a:stretch/>
        </p:blipFill>
        <p:spPr bwMode="auto">
          <a:xfrm>
            <a:off x="487971" y="908720"/>
            <a:ext cx="3957638"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icehouse"/>
          <p:cNvPicPr>
            <a:picLocks noChangeAspect="1" noChangeArrowheads="1"/>
          </p:cNvPicPr>
          <p:nvPr/>
        </p:nvPicPr>
        <p:blipFill rotWithShape="1">
          <a:blip r:embed="rId2">
            <a:extLst>
              <a:ext uri="{28A0092B-C50C-407E-A947-70E740481C1C}">
                <a14:useLocalDpi xmlns:a14="http://schemas.microsoft.com/office/drawing/2010/main" val="0"/>
              </a:ext>
            </a:extLst>
          </a:blip>
          <a:srcRect t="52075"/>
          <a:stretch/>
        </p:blipFill>
        <p:spPr bwMode="auto">
          <a:xfrm>
            <a:off x="4663993" y="932610"/>
            <a:ext cx="4084471" cy="2192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828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Possíveis causas das mudanças climáticas</a:t>
            </a:r>
            <a:endParaRPr lang="en-US" dirty="0"/>
          </a:p>
        </p:txBody>
      </p:sp>
      <p:sp>
        <p:nvSpPr>
          <p:cNvPr id="3" name="Espaço Reservado para Conteúdo 2"/>
          <p:cNvSpPr>
            <a:spLocks noGrp="1"/>
          </p:cNvSpPr>
          <p:nvPr>
            <p:ph idx="1"/>
          </p:nvPr>
        </p:nvSpPr>
        <p:spPr/>
        <p:txBody>
          <a:bodyPr/>
          <a:lstStyle/>
          <a:p>
            <a:r>
              <a:rPr lang="pt-BR" sz="2400" dirty="0"/>
              <a:t>O movimento das tectônica de placas também ocasiona em erupções vulcânicas que injetam gases e aerossóis na atmosfera, alterando sua composição química.</a:t>
            </a:r>
          </a:p>
          <a:p>
            <a:endParaRPr lang="pt-BR" sz="2400"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808" y="2103071"/>
            <a:ext cx="8028384" cy="3825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828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457200" y="620688"/>
            <a:ext cx="8363272" cy="5904656"/>
          </a:xfrm>
        </p:spPr>
        <p:txBody>
          <a:bodyPr/>
          <a:lstStyle/>
          <a:p>
            <a:r>
              <a:rPr lang="pt-BR" sz="2400" dirty="0"/>
              <a:t>A órbita da Terra em torno do Sol determina a quantidade de radiação solar incidente no topo da atmosfera, descrita pela </a:t>
            </a:r>
            <a:r>
              <a:rPr lang="pt-BR" sz="2400" b="1" i="1" dirty="0">
                <a:solidFill>
                  <a:srgbClr val="FF0000"/>
                </a:solidFill>
              </a:rPr>
              <a:t>teoria de </a:t>
            </a:r>
            <a:r>
              <a:rPr lang="pt-BR" sz="2400" b="1" i="1" dirty="0" err="1">
                <a:solidFill>
                  <a:srgbClr val="FF0000"/>
                </a:solidFill>
              </a:rPr>
              <a:t>Croll-Milankovitch</a:t>
            </a:r>
            <a:r>
              <a:rPr lang="pt-BR" sz="2400" b="1" i="1" dirty="0">
                <a:solidFill>
                  <a:srgbClr val="FF0000"/>
                </a:solidFill>
              </a:rPr>
              <a:t> </a:t>
            </a:r>
            <a:r>
              <a:rPr lang="pt-BR" sz="2400" dirty="0"/>
              <a:t>:</a:t>
            </a:r>
          </a:p>
          <a:p>
            <a:endParaRPr lang="pt-BR" sz="2400" dirty="0"/>
          </a:p>
          <a:p>
            <a:pPr marL="4211638"/>
            <a:endParaRPr lang="pt-BR" sz="2400" dirty="0"/>
          </a:p>
          <a:p>
            <a:pPr marL="4211638"/>
            <a:endParaRPr lang="pt-BR" sz="2000" dirty="0"/>
          </a:p>
          <a:p>
            <a:pPr marL="4211638"/>
            <a:endParaRPr lang="pt-BR" sz="2000" dirty="0"/>
          </a:p>
          <a:p>
            <a:pPr marL="4211638"/>
            <a:r>
              <a:rPr lang="pt-BR" sz="2000" dirty="0"/>
              <a:t>Nesta teoria, três movimentos cíclicos da Terra em torno do Sol são combinados:</a:t>
            </a:r>
          </a:p>
          <a:p>
            <a:pPr marL="4611688" lvl="1"/>
            <a:r>
              <a:rPr lang="pt-BR" sz="1600" dirty="0"/>
              <a:t>Excentricidade (ciclo de 100.000 anos):</a:t>
            </a:r>
          </a:p>
          <a:p>
            <a:pPr marL="5011738" lvl="2"/>
            <a:r>
              <a:rPr lang="pt-BR" sz="1200" dirty="0"/>
              <a:t>Mudanças da translação de elíptica para circular</a:t>
            </a:r>
          </a:p>
          <a:p>
            <a:pPr marL="5011738" lvl="2"/>
            <a:endParaRPr lang="pt-BR" sz="1200" dirty="0"/>
          </a:p>
          <a:p>
            <a:pPr marL="4611688" lvl="1"/>
            <a:r>
              <a:rPr lang="pt-BR" sz="1600" dirty="0"/>
              <a:t>Obliquidade (ciclo de 41.000 anos):</a:t>
            </a:r>
          </a:p>
          <a:p>
            <a:pPr marL="5011738" lvl="2"/>
            <a:r>
              <a:rPr lang="pt-BR" sz="1200" dirty="0"/>
              <a:t>Mudança na inclinação do eixo de rotação da Terra (de 22</a:t>
            </a:r>
            <a:r>
              <a:rPr lang="pt-BR" sz="1200" baseline="30000" dirty="0"/>
              <a:t>o</a:t>
            </a:r>
            <a:r>
              <a:rPr lang="pt-BR" sz="1200" dirty="0"/>
              <a:t> a 24,5</a:t>
            </a:r>
            <a:r>
              <a:rPr lang="pt-BR" sz="1200" baseline="30000" dirty="0"/>
              <a:t>o</a:t>
            </a:r>
            <a:r>
              <a:rPr lang="pt-BR" sz="1200" dirty="0"/>
              <a:t>)</a:t>
            </a:r>
          </a:p>
          <a:p>
            <a:pPr marL="5011738" lvl="2"/>
            <a:endParaRPr lang="pt-BR" sz="1200" dirty="0"/>
          </a:p>
          <a:p>
            <a:pPr marL="4611688" lvl="1"/>
            <a:r>
              <a:rPr lang="pt-BR" sz="1600" dirty="0"/>
              <a:t>Precessão (ciclo de 19.000 a 23.000 anos):</a:t>
            </a:r>
          </a:p>
          <a:p>
            <a:pPr marL="5011738" lvl="2"/>
            <a:r>
              <a:rPr lang="pt-BR" sz="1200" dirty="0"/>
              <a:t>Mudança no eixo de rotação da Terra</a:t>
            </a:r>
          </a:p>
          <a:p>
            <a:pPr marL="4611688" lvl="1"/>
            <a:endParaRPr lang="pt-BR" sz="1600" dirty="0"/>
          </a:p>
        </p:txBody>
      </p:sp>
      <p:sp>
        <p:nvSpPr>
          <p:cNvPr id="2" name="Título 1"/>
          <p:cNvSpPr>
            <a:spLocks noGrp="1"/>
          </p:cNvSpPr>
          <p:nvPr>
            <p:ph type="title"/>
          </p:nvPr>
        </p:nvSpPr>
        <p:spPr/>
        <p:txBody>
          <a:bodyPr>
            <a:normAutofit fontScale="90000"/>
          </a:bodyPr>
          <a:lstStyle/>
          <a:p>
            <a:r>
              <a:rPr lang="pt-BR" dirty="0"/>
              <a:t>3. Possíveis causas das mudanças climáticas</a:t>
            </a:r>
            <a:endParaRPr lang="en-US" dirty="0"/>
          </a:p>
        </p:txBody>
      </p:sp>
      <p:pic>
        <p:nvPicPr>
          <p:cNvPr id="4" name="Picture 3" descr="milankovit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983926"/>
            <a:ext cx="3479969" cy="4474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iceage1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6399"/>
          <a:stretch/>
        </p:blipFill>
        <p:spPr bwMode="auto">
          <a:xfrm>
            <a:off x="6876256" y="1693353"/>
            <a:ext cx="1224136" cy="1140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iceage07"/>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5382"/>
          <a:stretch/>
        </p:blipFill>
        <p:spPr bwMode="auto">
          <a:xfrm>
            <a:off x="4932040" y="1693353"/>
            <a:ext cx="1018703" cy="1140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ângulo 7"/>
          <p:cNvSpPr/>
          <p:nvPr/>
        </p:nvSpPr>
        <p:spPr>
          <a:xfrm>
            <a:off x="4945018" y="2833772"/>
            <a:ext cx="1005725" cy="523220"/>
          </a:xfrm>
          <a:prstGeom prst="rect">
            <a:avLst/>
          </a:prstGeom>
        </p:spPr>
        <p:txBody>
          <a:bodyPr wrap="none">
            <a:spAutoFit/>
          </a:bodyPr>
          <a:lstStyle/>
          <a:p>
            <a:r>
              <a:rPr lang="en-US" altLang="pt-BR" sz="1400" dirty="0"/>
              <a:t>James </a:t>
            </a:r>
            <a:r>
              <a:rPr lang="en-US" altLang="pt-BR" sz="1400" dirty="0" err="1"/>
              <a:t>Croll</a:t>
            </a:r>
            <a:endParaRPr lang="en-US" altLang="pt-BR" sz="1400" dirty="0"/>
          </a:p>
          <a:p>
            <a:pPr algn="ctr"/>
            <a:r>
              <a:rPr lang="en-US" altLang="pt-BR" sz="1400" dirty="0"/>
              <a:t>(1864)</a:t>
            </a:r>
            <a:endParaRPr lang="en-CA" sz="1400" dirty="0"/>
          </a:p>
        </p:txBody>
      </p:sp>
      <p:sp>
        <p:nvSpPr>
          <p:cNvPr id="9" name="Retângulo 8"/>
          <p:cNvSpPr/>
          <p:nvPr/>
        </p:nvSpPr>
        <p:spPr>
          <a:xfrm>
            <a:off x="6636298" y="2876861"/>
            <a:ext cx="1704052" cy="480131"/>
          </a:xfrm>
          <a:prstGeom prst="rect">
            <a:avLst/>
          </a:prstGeom>
        </p:spPr>
        <p:txBody>
          <a:bodyPr wrap="square">
            <a:spAutoFit/>
          </a:bodyPr>
          <a:lstStyle/>
          <a:p>
            <a:pPr algn="ctr">
              <a:lnSpc>
                <a:spcPct val="90000"/>
              </a:lnSpc>
            </a:pPr>
            <a:r>
              <a:rPr lang="en-US" altLang="pt-BR" sz="1400" dirty="0"/>
              <a:t>Mikhail </a:t>
            </a:r>
            <a:r>
              <a:rPr lang="en-US" altLang="pt-BR" sz="1400" dirty="0" err="1"/>
              <a:t>Milankovitch</a:t>
            </a:r>
            <a:endParaRPr lang="en-US" altLang="pt-BR" sz="1400" dirty="0"/>
          </a:p>
          <a:p>
            <a:pPr algn="ctr">
              <a:lnSpc>
                <a:spcPct val="90000"/>
              </a:lnSpc>
            </a:pPr>
            <a:r>
              <a:rPr lang="en-US" altLang="pt-BR" sz="1400" dirty="0"/>
              <a:t>(1920)</a:t>
            </a:r>
            <a:endParaRPr lang="pt-BR" altLang="pt-BR" sz="1400" dirty="0"/>
          </a:p>
        </p:txBody>
      </p:sp>
      <p:pic>
        <p:nvPicPr>
          <p:cNvPr id="5" name="Imagem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108" y="5284812"/>
            <a:ext cx="1096516" cy="1096516"/>
          </a:xfrm>
          <a:prstGeom prst="rect">
            <a:avLst/>
          </a:prstGeom>
        </p:spPr>
      </p:pic>
    </p:spTree>
    <p:extLst>
      <p:ext uri="{BB962C8B-B14F-4D97-AF65-F5344CB8AC3E}">
        <p14:creationId xmlns:p14="http://schemas.microsoft.com/office/powerpoint/2010/main" val="308828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2"/>
          <p:cNvPicPr>
            <a:picLocks noChangeAspect="1"/>
          </p:cNvPicPr>
          <p:nvPr/>
        </p:nvPicPr>
        <p:blipFill>
          <a:blip r:embed="rId2">
            <a:extLst>
              <a:ext uri="{28A0092B-C50C-407E-A947-70E740481C1C}">
                <a14:useLocalDpi xmlns:a14="http://schemas.microsoft.com/office/drawing/2010/main" val="0"/>
              </a:ext>
            </a:extLst>
          </a:blip>
          <a:srcRect l="14684" t="2963" r="30759"/>
          <a:stretch>
            <a:fillRect/>
          </a:stretch>
        </p:blipFill>
        <p:spPr bwMode="auto">
          <a:xfrm>
            <a:off x="249238" y="1196752"/>
            <a:ext cx="3980621" cy="5075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p:txBody>
          <a:bodyPr>
            <a:normAutofit fontScale="90000"/>
          </a:bodyPr>
          <a:lstStyle/>
          <a:p>
            <a:r>
              <a:rPr lang="pt-BR" dirty="0"/>
              <a:t>3. Possíveis causas das mudanças climáticas</a:t>
            </a:r>
            <a:endParaRPr lang="en-US" dirty="0"/>
          </a:p>
        </p:txBody>
      </p:sp>
      <p:sp>
        <p:nvSpPr>
          <p:cNvPr id="3" name="Espaço Reservado para Conteúdo 2"/>
          <p:cNvSpPr>
            <a:spLocks noGrp="1"/>
          </p:cNvSpPr>
          <p:nvPr>
            <p:ph idx="1"/>
          </p:nvPr>
        </p:nvSpPr>
        <p:spPr/>
        <p:txBody>
          <a:bodyPr/>
          <a:lstStyle/>
          <a:p>
            <a:r>
              <a:rPr lang="pt-BR" sz="2400" dirty="0"/>
              <a:t>Ciclos de </a:t>
            </a:r>
            <a:r>
              <a:rPr lang="pt-BR" sz="2400" dirty="0" err="1"/>
              <a:t>Croll-Milankovitch</a:t>
            </a:r>
            <a:r>
              <a:rPr lang="pt-BR" sz="2400" dirty="0"/>
              <a:t>:</a:t>
            </a:r>
          </a:p>
        </p:txBody>
      </p:sp>
      <p:sp>
        <p:nvSpPr>
          <p:cNvPr id="4" name="Rectangle 3"/>
          <p:cNvSpPr>
            <a:spLocks noChangeArrowheads="1"/>
          </p:cNvSpPr>
          <p:nvPr/>
        </p:nvSpPr>
        <p:spPr bwMode="auto">
          <a:xfrm>
            <a:off x="3114675" y="1840036"/>
            <a:ext cx="8313720"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pt-BR" altLang="pt-BR" sz="1800"/>
          </a:p>
        </p:txBody>
      </p:sp>
      <p:pic>
        <p:nvPicPr>
          <p:cNvPr id="6" name="Picture 6"/>
          <p:cNvPicPr>
            <a:picLocks noChangeAspect="1" noChangeArrowheads="1"/>
          </p:cNvPicPr>
          <p:nvPr/>
        </p:nvPicPr>
        <p:blipFill>
          <a:blip r:embed="rId3">
            <a:extLst>
              <a:ext uri="{28A0092B-C50C-407E-A947-70E740481C1C}">
                <a14:useLocalDpi xmlns:a14="http://schemas.microsoft.com/office/drawing/2010/main" val="0"/>
              </a:ext>
            </a:extLst>
          </a:blip>
          <a:srcRect r="41583"/>
          <a:stretch>
            <a:fillRect/>
          </a:stretch>
        </p:blipFill>
        <p:spPr bwMode="auto">
          <a:xfrm>
            <a:off x="4787900" y="476673"/>
            <a:ext cx="3983524" cy="6048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aixaDeTexto 7"/>
          <p:cNvSpPr txBox="1"/>
          <p:nvPr/>
        </p:nvSpPr>
        <p:spPr>
          <a:xfrm>
            <a:off x="107504" y="1058252"/>
            <a:ext cx="2880320" cy="276999"/>
          </a:xfrm>
          <a:prstGeom prst="rect">
            <a:avLst/>
          </a:prstGeom>
          <a:noFill/>
        </p:spPr>
        <p:txBody>
          <a:bodyPr wrap="square" rtlCol="0">
            <a:spAutoFit/>
          </a:bodyPr>
          <a:lstStyle/>
          <a:p>
            <a:r>
              <a:rPr lang="pt-BR" sz="1200" b="1" dirty="0">
                <a:latin typeface="+mj-lt"/>
              </a:rPr>
              <a:t>a) Excentricidade (ciclo 100.000  anos)</a:t>
            </a:r>
          </a:p>
        </p:txBody>
      </p:sp>
      <p:sp>
        <p:nvSpPr>
          <p:cNvPr id="9" name="Retângulo 8"/>
          <p:cNvSpPr/>
          <p:nvPr/>
        </p:nvSpPr>
        <p:spPr>
          <a:xfrm>
            <a:off x="6209433" y="1150585"/>
            <a:ext cx="2395015" cy="338554"/>
          </a:xfrm>
          <a:prstGeom prst="rect">
            <a:avLst/>
          </a:prstGeom>
        </p:spPr>
        <p:txBody>
          <a:bodyPr wrap="none">
            <a:spAutoFit/>
          </a:bodyPr>
          <a:lstStyle/>
          <a:p>
            <a:pPr>
              <a:spcBef>
                <a:spcPct val="0"/>
              </a:spcBef>
            </a:pPr>
            <a:r>
              <a:rPr lang="pt-BR" altLang="pt-BR" sz="1600" b="1" dirty="0">
                <a:solidFill>
                  <a:srgbClr val="FF0000"/>
                </a:solidFill>
              </a:rPr>
              <a:t>&gt; aquecimento diferencial</a:t>
            </a:r>
          </a:p>
        </p:txBody>
      </p:sp>
      <p:sp>
        <p:nvSpPr>
          <p:cNvPr id="10" name="Retângulo 9"/>
          <p:cNvSpPr/>
          <p:nvPr/>
        </p:nvSpPr>
        <p:spPr>
          <a:xfrm>
            <a:off x="5136331" y="2420888"/>
            <a:ext cx="3180085" cy="584775"/>
          </a:xfrm>
          <a:prstGeom prst="rect">
            <a:avLst/>
          </a:prstGeom>
        </p:spPr>
        <p:txBody>
          <a:bodyPr wrap="square">
            <a:spAutoFit/>
          </a:bodyPr>
          <a:lstStyle/>
          <a:p>
            <a:pPr>
              <a:spcBef>
                <a:spcPct val="0"/>
              </a:spcBef>
            </a:pPr>
            <a:r>
              <a:rPr lang="pt-BR" altLang="pt-BR" sz="1600" b="1" dirty="0">
                <a:solidFill>
                  <a:srgbClr val="FF0000"/>
                </a:solidFill>
              </a:rPr>
              <a:t>Variação radiação incidente de       –0,17   a  + 0,014%</a:t>
            </a:r>
            <a:endParaRPr lang="pt-BR" altLang="pt-BR" sz="1600" b="1" u="sng" dirty="0">
              <a:solidFill>
                <a:srgbClr val="FF0000"/>
              </a:solidFill>
            </a:endParaRPr>
          </a:p>
        </p:txBody>
      </p:sp>
      <p:sp>
        <p:nvSpPr>
          <p:cNvPr id="11" name="Retângulo 10"/>
          <p:cNvSpPr/>
          <p:nvPr/>
        </p:nvSpPr>
        <p:spPr>
          <a:xfrm>
            <a:off x="5169476" y="3743052"/>
            <a:ext cx="3146940" cy="1169551"/>
          </a:xfrm>
          <a:prstGeom prst="rect">
            <a:avLst/>
          </a:prstGeom>
        </p:spPr>
        <p:txBody>
          <a:bodyPr wrap="square">
            <a:spAutoFit/>
          </a:bodyPr>
          <a:lstStyle/>
          <a:p>
            <a:pPr>
              <a:spcBef>
                <a:spcPct val="0"/>
              </a:spcBef>
            </a:pPr>
            <a:r>
              <a:rPr lang="pt-BR" altLang="pt-BR" sz="1400" b="1" dirty="0">
                <a:solidFill>
                  <a:srgbClr val="FF0000"/>
                </a:solidFill>
              </a:rPr>
              <a:t>indica localização do periélio </a:t>
            </a:r>
          </a:p>
          <a:p>
            <a:pPr>
              <a:spcBef>
                <a:spcPct val="0"/>
              </a:spcBef>
            </a:pPr>
            <a:r>
              <a:rPr lang="pt-BR" altLang="pt-BR" sz="1400" b="1" dirty="0">
                <a:solidFill>
                  <a:srgbClr val="FF0000"/>
                </a:solidFill>
              </a:rPr>
              <a:t>hoje (t=0) :  05 Jan (oposto em Julho)</a:t>
            </a:r>
          </a:p>
          <a:p>
            <a:pPr>
              <a:spcBef>
                <a:spcPct val="0"/>
              </a:spcBef>
            </a:pPr>
            <a:endParaRPr lang="pt-BR" altLang="pt-BR" sz="1400" b="1" dirty="0">
              <a:solidFill>
                <a:srgbClr val="FF0000"/>
              </a:solidFill>
            </a:endParaRPr>
          </a:p>
          <a:p>
            <a:pPr>
              <a:spcBef>
                <a:spcPct val="0"/>
              </a:spcBef>
            </a:pPr>
            <a:r>
              <a:rPr lang="pt-BR" altLang="pt-BR" sz="1400" b="1" i="1" dirty="0">
                <a:solidFill>
                  <a:srgbClr val="FF0000"/>
                </a:solidFill>
              </a:rPr>
              <a:t>não altera total radiação</a:t>
            </a:r>
          </a:p>
          <a:p>
            <a:pPr>
              <a:spcBef>
                <a:spcPct val="0"/>
              </a:spcBef>
            </a:pPr>
            <a:r>
              <a:rPr lang="pt-BR" altLang="pt-BR" sz="1400" b="1" i="1" dirty="0">
                <a:solidFill>
                  <a:srgbClr val="FF0000"/>
                </a:solidFill>
              </a:rPr>
              <a:t>altera sazonalidade</a:t>
            </a:r>
          </a:p>
        </p:txBody>
      </p:sp>
      <p:sp>
        <p:nvSpPr>
          <p:cNvPr id="12" name="Retângulo 11"/>
          <p:cNvSpPr/>
          <p:nvPr/>
        </p:nvSpPr>
        <p:spPr>
          <a:xfrm>
            <a:off x="5136331" y="5229200"/>
            <a:ext cx="1342419" cy="338554"/>
          </a:xfrm>
          <a:prstGeom prst="rect">
            <a:avLst/>
          </a:prstGeom>
        </p:spPr>
        <p:txBody>
          <a:bodyPr wrap="none">
            <a:spAutoFit/>
          </a:bodyPr>
          <a:lstStyle/>
          <a:p>
            <a:pPr>
              <a:spcBef>
                <a:spcPct val="0"/>
              </a:spcBef>
            </a:pPr>
            <a:r>
              <a:rPr lang="pt-BR" altLang="pt-BR" sz="1600" b="1" dirty="0">
                <a:solidFill>
                  <a:srgbClr val="FF0000"/>
                </a:solidFill>
              </a:rPr>
              <a:t>Combinação:</a:t>
            </a:r>
          </a:p>
        </p:txBody>
      </p:sp>
      <p:cxnSp>
        <p:nvCxnSpPr>
          <p:cNvPr id="14" name="Conector de seta reta 13"/>
          <p:cNvCxnSpPr/>
          <p:nvPr/>
        </p:nvCxnSpPr>
        <p:spPr>
          <a:xfrm>
            <a:off x="1619672" y="2276872"/>
            <a:ext cx="3312368" cy="720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Conector de seta reta 14"/>
          <p:cNvCxnSpPr/>
          <p:nvPr/>
        </p:nvCxnSpPr>
        <p:spPr>
          <a:xfrm flipV="1">
            <a:off x="3275856" y="1196752"/>
            <a:ext cx="1656184" cy="10081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CaixaDeTexto 20"/>
          <p:cNvSpPr txBox="1"/>
          <p:nvPr/>
        </p:nvSpPr>
        <p:spPr>
          <a:xfrm>
            <a:off x="475928" y="2760901"/>
            <a:ext cx="1763620" cy="276999"/>
          </a:xfrm>
          <a:prstGeom prst="rect">
            <a:avLst/>
          </a:prstGeom>
          <a:noFill/>
        </p:spPr>
        <p:txBody>
          <a:bodyPr wrap="square" rtlCol="0">
            <a:spAutoFit/>
          </a:bodyPr>
          <a:lstStyle/>
          <a:p>
            <a:r>
              <a:rPr lang="pt-BR" sz="1200" b="1" dirty="0">
                <a:latin typeface="+mj-lt"/>
              </a:rPr>
              <a:t>(ciclo 40.000 anos )</a:t>
            </a:r>
          </a:p>
        </p:txBody>
      </p:sp>
      <p:sp>
        <p:nvSpPr>
          <p:cNvPr id="22" name="CaixaDeTexto 21"/>
          <p:cNvSpPr txBox="1"/>
          <p:nvPr/>
        </p:nvSpPr>
        <p:spPr>
          <a:xfrm>
            <a:off x="971599" y="4581128"/>
            <a:ext cx="2143075" cy="276999"/>
          </a:xfrm>
          <a:prstGeom prst="rect">
            <a:avLst/>
          </a:prstGeom>
          <a:noFill/>
        </p:spPr>
        <p:txBody>
          <a:bodyPr wrap="square" rtlCol="0">
            <a:spAutoFit/>
          </a:bodyPr>
          <a:lstStyle/>
          <a:p>
            <a:r>
              <a:rPr lang="pt-BR" sz="1200" b="1" dirty="0">
                <a:latin typeface="+mj-lt"/>
              </a:rPr>
              <a:t>(ciclo 19.000  a 24.000 anos)</a:t>
            </a:r>
          </a:p>
        </p:txBody>
      </p:sp>
    </p:spTree>
    <p:extLst>
      <p:ext uri="{BB962C8B-B14F-4D97-AF65-F5344CB8AC3E}">
        <p14:creationId xmlns:p14="http://schemas.microsoft.com/office/powerpoint/2010/main" val="220272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Conteúdo 4"/>
          <p:cNvSpPr>
            <a:spLocks noGrp="1"/>
          </p:cNvSpPr>
          <p:nvPr>
            <p:ph idx="1"/>
          </p:nvPr>
        </p:nvSpPr>
        <p:spPr>
          <a:xfrm>
            <a:off x="457200" y="620688"/>
            <a:ext cx="8435280" cy="5904656"/>
          </a:xfrm>
        </p:spPr>
        <p:txBody>
          <a:bodyPr/>
          <a:lstStyle/>
          <a:p>
            <a:r>
              <a:rPr lang="pt-BR" sz="2000" dirty="0"/>
              <a:t>O clima de uma região abrange um maior número de dados e eventos possíveis das condições de tempo para uma determinada localidade ou região. </a:t>
            </a:r>
            <a:r>
              <a:rPr lang="pt-BR" sz="2000" u="sng" dirty="0"/>
              <a:t>Inclui considerações sobre os desvios em relação às médias, variabilidade climática, condições extremas e a frequência de eventos que ocorrem em determinada condição do tempo</a:t>
            </a:r>
            <a:r>
              <a:rPr lang="pt-BR" sz="2400" dirty="0"/>
              <a:t>.</a:t>
            </a:r>
          </a:p>
          <a:p>
            <a:endParaRPr lang="pt-BR" sz="2000" dirty="0"/>
          </a:p>
          <a:p>
            <a:r>
              <a:rPr lang="pt-BR" sz="2000" dirty="0"/>
              <a:t>A Organização Meteorológica Mundial (WMO, sigla em inglês) define como </a:t>
            </a:r>
            <a:r>
              <a:rPr lang="pt-BR" sz="2000" dirty="0">
                <a:solidFill>
                  <a:srgbClr val="FF0000"/>
                </a:solidFill>
              </a:rPr>
              <a:t>clima de uma região a média com períodos de </a:t>
            </a:r>
            <a:r>
              <a:rPr lang="pt-BR" sz="2000" b="1" dirty="0">
                <a:solidFill>
                  <a:srgbClr val="FF0000"/>
                </a:solidFill>
              </a:rPr>
              <a:t>30 anos</a:t>
            </a:r>
            <a:r>
              <a:rPr lang="pt-BR" sz="2000" b="1" dirty="0"/>
              <a:t> </a:t>
            </a:r>
            <a:r>
              <a:rPr lang="pt-BR" sz="2000" dirty="0"/>
              <a:t>e estabelece tais períodos (1931-1960, 1961-1991, 1991-2020, etc.) que são denominados de </a:t>
            </a:r>
            <a:r>
              <a:rPr lang="pt-BR" sz="2000" b="1" dirty="0">
                <a:solidFill>
                  <a:srgbClr val="FF0000"/>
                </a:solidFill>
              </a:rPr>
              <a:t>normais climatológicas </a:t>
            </a:r>
            <a:r>
              <a:rPr lang="pt-BR" sz="2000" dirty="0"/>
              <a:t>e possibilitam a comparação entre os dados em diversas partes do planeta.</a:t>
            </a:r>
          </a:p>
          <a:p>
            <a:endParaRPr lang="pt-BR" sz="2400" dirty="0"/>
          </a:p>
          <a:p>
            <a:r>
              <a:rPr lang="pt-BR" sz="2000" dirty="0"/>
              <a:t>O “tamanho” dessa região pode ser:</a:t>
            </a:r>
          </a:p>
          <a:p>
            <a:pPr lvl="1"/>
            <a:r>
              <a:rPr lang="pt-BR" sz="1600" dirty="0"/>
              <a:t>local (e próxima ao solo) – </a:t>
            </a:r>
            <a:r>
              <a:rPr lang="pt-BR" sz="1600" dirty="0">
                <a:solidFill>
                  <a:srgbClr val="FF0000"/>
                </a:solidFill>
              </a:rPr>
              <a:t>microclima</a:t>
            </a:r>
          </a:p>
          <a:p>
            <a:pPr lvl="1"/>
            <a:r>
              <a:rPr lang="pt-BR" sz="1600" dirty="0"/>
              <a:t>pequena região (1 hectare a alguns km</a:t>
            </a:r>
            <a:r>
              <a:rPr lang="pt-BR" sz="1600" baseline="30000" dirty="0"/>
              <a:t>2</a:t>
            </a:r>
            <a:r>
              <a:rPr lang="pt-BR" sz="1600" dirty="0"/>
              <a:t> – como, floresta, vale, praia e cidade) – </a:t>
            </a:r>
            <a:r>
              <a:rPr lang="pt-BR" sz="1600" dirty="0" err="1">
                <a:solidFill>
                  <a:srgbClr val="FF0000"/>
                </a:solidFill>
              </a:rPr>
              <a:t>mesoclima</a:t>
            </a:r>
            <a:endParaRPr lang="pt-BR" sz="1600" dirty="0">
              <a:solidFill>
                <a:srgbClr val="FF0000"/>
              </a:solidFill>
            </a:endParaRPr>
          </a:p>
          <a:p>
            <a:pPr lvl="1"/>
            <a:r>
              <a:rPr lang="pt-BR" sz="1600" dirty="0"/>
              <a:t>grande área (um estado, uma região, um pais) – </a:t>
            </a:r>
            <a:r>
              <a:rPr lang="pt-BR" sz="1600" dirty="0" err="1">
                <a:solidFill>
                  <a:srgbClr val="FF0000"/>
                </a:solidFill>
              </a:rPr>
              <a:t>macroclima</a:t>
            </a:r>
            <a:endParaRPr lang="pt-BR" sz="1600" dirty="0">
              <a:solidFill>
                <a:srgbClr val="FF0000"/>
              </a:solidFill>
            </a:endParaRPr>
          </a:p>
          <a:p>
            <a:pPr lvl="1"/>
            <a:r>
              <a:rPr lang="pt-BR" sz="1600" dirty="0"/>
              <a:t>toda a Terra – </a:t>
            </a:r>
            <a:r>
              <a:rPr lang="pt-BR" sz="1600" dirty="0">
                <a:solidFill>
                  <a:srgbClr val="FF0000"/>
                </a:solidFill>
              </a:rPr>
              <a:t>clima global</a:t>
            </a:r>
          </a:p>
          <a:p>
            <a:endParaRPr lang="pt-BR" sz="2000" dirty="0"/>
          </a:p>
          <a:p>
            <a:endParaRPr lang="pt-BR" sz="2400" dirty="0"/>
          </a:p>
        </p:txBody>
      </p:sp>
      <p:sp>
        <p:nvSpPr>
          <p:cNvPr id="4" name="Título 3"/>
          <p:cNvSpPr>
            <a:spLocks noGrp="1"/>
          </p:cNvSpPr>
          <p:nvPr>
            <p:ph type="title"/>
          </p:nvPr>
        </p:nvSpPr>
        <p:spPr/>
        <p:txBody>
          <a:bodyPr>
            <a:normAutofit fontScale="90000"/>
          </a:bodyPr>
          <a:lstStyle/>
          <a:p>
            <a:pPr marL="446088" indent="-446088"/>
            <a:r>
              <a:rPr lang="pt-BR" dirty="0"/>
              <a:t>1. Introdução</a:t>
            </a:r>
          </a:p>
        </p:txBody>
      </p:sp>
    </p:spTree>
    <p:extLst>
      <p:ext uri="{BB962C8B-B14F-4D97-AF65-F5344CB8AC3E}">
        <p14:creationId xmlns:p14="http://schemas.microsoft.com/office/powerpoint/2010/main" val="18467788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Possíveis causas das mudanças climáticas</a:t>
            </a:r>
            <a:endParaRPr lang="en-US" dirty="0"/>
          </a:p>
        </p:txBody>
      </p:sp>
      <p:sp>
        <p:nvSpPr>
          <p:cNvPr id="3" name="Espaço Reservado para Conteúdo 2"/>
          <p:cNvSpPr>
            <a:spLocks noGrp="1"/>
          </p:cNvSpPr>
          <p:nvPr>
            <p:ph idx="1"/>
          </p:nvPr>
        </p:nvSpPr>
        <p:spPr/>
        <p:txBody>
          <a:bodyPr/>
          <a:lstStyle/>
          <a:p>
            <a:r>
              <a:rPr lang="pt-BR" sz="2400" dirty="0"/>
              <a:t>Erupções vulcânicas injetam na troposfera e estratosfera:</a:t>
            </a:r>
          </a:p>
          <a:p>
            <a:pPr lvl="1"/>
            <a:r>
              <a:rPr lang="pt-BR" sz="2000" dirty="0"/>
              <a:t>Toneladas de partículas sulfatos que reagem com o vapor d’água e ficam suspensas por vários anos. Essas partículas absorvem radiação solar na estratosfera, diminuindo a quantidade de radiação incidente na superfície e temperatura da Terra decai.</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2535499"/>
            <a:ext cx="3168352" cy="2027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8636" y="2535499"/>
            <a:ext cx="4201900" cy="2141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5719" y="4677483"/>
            <a:ext cx="3108289" cy="1870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ixaDeTexto 3"/>
          <p:cNvSpPr txBox="1"/>
          <p:nvPr/>
        </p:nvSpPr>
        <p:spPr>
          <a:xfrm>
            <a:off x="4716016" y="5036983"/>
            <a:ext cx="3168352" cy="1200329"/>
          </a:xfrm>
          <a:prstGeom prst="rect">
            <a:avLst/>
          </a:prstGeom>
          <a:noFill/>
        </p:spPr>
        <p:txBody>
          <a:bodyPr wrap="square" rtlCol="0">
            <a:spAutoFit/>
          </a:bodyPr>
          <a:lstStyle/>
          <a:p>
            <a:r>
              <a:rPr lang="pt-BR" dirty="0"/>
              <a:t>Após a erupção do vulcão </a:t>
            </a:r>
            <a:r>
              <a:rPr lang="pt-BR" dirty="0" err="1"/>
              <a:t>Pinatubo</a:t>
            </a:r>
            <a:r>
              <a:rPr lang="pt-BR" dirty="0"/>
              <a:t> em Junho de 1991, a temperatura média da Terra decaiu 0,5</a:t>
            </a:r>
            <a:r>
              <a:rPr lang="pt-BR" baseline="30000" dirty="0"/>
              <a:t>o</a:t>
            </a:r>
            <a:r>
              <a:rPr lang="pt-BR" dirty="0"/>
              <a:t>C em apenas 1 ano!</a:t>
            </a:r>
            <a:endParaRPr lang="en-CA" dirty="0"/>
          </a:p>
        </p:txBody>
      </p:sp>
    </p:spTree>
    <p:extLst>
      <p:ext uri="{BB962C8B-B14F-4D97-AF65-F5344CB8AC3E}">
        <p14:creationId xmlns:p14="http://schemas.microsoft.com/office/powerpoint/2010/main" val="2202726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Possíveis causas das mudanças climáticas</a:t>
            </a:r>
            <a:endParaRPr lang="en-US" dirty="0"/>
          </a:p>
        </p:txBody>
      </p:sp>
      <p:sp>
        <p:nvSpPr>
          <p:cNvPr id="3" name="Espaço Reservado para Conteúdo 2"/>
          <p:cNvSpPr>
            <a:spLocks noGrp="1"/>
          </p:cNvSpPr>
          <p:nvPr>
            <p:ph idx="1"/>
          </p:nvPr>
        </p:nvSpPr>
        <p:spPr/>
        <p:txBody>
          <a:bodyPr/>
          <a:lstStyle/>
          <a:p>
            <a:r>
              <a:rPr lang="pt-BR" sz="2400" dirty="0"/>
              <a:t>A atividade solar também influencia na quantidade de radiação no topo da atmosfera.</a:t>
            </a: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l="6870" t="10167" r="2904" b="36134"/>
          <a:stretch>
            <a:fillRect/>
          </a:stretch>
        </p:blipFill>
        <p:spPr bwMode="auto">
          <a:xfrm>
            <a:off x="827585" y="3790835"/>
            <a:ext cx="5040560" cy="26205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10" descr="390_Years_of_Sunspot_Observa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5" y="1458416"/>
            <a:ext cx="5040560" cy="212390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Text Box 5"/>
          <p:cNvSpPr txBox="1">
            <a:spLocks noChangeArrowheads="1"/>
          </p:cNvSpPr>
          <p:nvPr/>
        </p:nvSpPr>
        <p:spPr bwMode="auto">
          <a:xfrm>
            <a:off x="5868144" y="3882821"/>
            <a:ext cx="2520280" cy="2354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pt-BR" altLang="pt-BR" sz="1400" b="1" dirty="0" err="1"/>
              <a:t>Variation</a:t>
            </a:r>
            <a:r>
              <a:rPr lang="pt-BR" altLang="pt-BR" sz="1400" b="1" dirty="0"/>
              <a:t> </a:t>
            </a:r>
            <a:r>
              <a:rPr lang="pt-BR" altLang="pt-BR" sz="1400" b="1" dirty="0" err="1"/>
              <a:t>of</a:t>
            </a:r>
            <a:r>
              <a:rPr lang="pt-BR" altLang="pt-BR" sz="1400" b="1" dirty="0"/>
              <a:t> solar </a:t>
            </a:r>
            <a:r>
              <a:rPr lang="pt-BR" altLang="pt-BR" sz="1400" b="1" dirty="0" err="1"/>
              <a:t>irradiance</a:t>
            </a:r>
            <a:r>
              <a:rPr lang="pt-BR" altLang="pt-BR" sz="1400" b="1" dirty="0"/>
              <a:t> </a:t>
            </a:r>
            <a:r>
              <a:rPr lang="pt-BR" altLang="pt-BR" sz="1400" b="1" dirty="0" err="1"/>
              <a:t>measured</a:t>
            </a:r>
            <a:r>
              <a:rPr lang="pt-BR" altLang="pt-BR" sz="1400" b="1" dirty="0"/>
              <a:t> </a:t>
            </a:r>
            <a:r>
              <a:rPr lang="pt-BR" altLang="pt-BR" sz="1400" b="1" dirty="0" err="1"/>
              <a:t>with</a:t>
            </a:r>
            <a:r>
              <a:rPr lang="pt-BR" altLang="pt-BR" sz="1400" b="1" dirty="0"/>
              <a:t> </a:t>
            </a:r>
            <a:r>
              <a:rPr lang="pt-BR" altLang="pt-BR" sz="1400" b="1" dirty="0" err="1"/>
              <a:t>radiometers</a:t>
            </a:r>
            <a:r>
              <a:rPr lang="pt-BR" altLang="pt-BR" sz="1400" b="1" dirty="0"/>
              <a:t> </a:t>
            </a:r>
            <a:r>
              <a:rPr lang="pt-BR" altLang="pt-BR" sz="1400" b="1" dirty="0" err="1"/>
              <a:t>on</a:t>
            </a:r>
            <a:r>
              <a:rPr lang="pt-BR" altLang="pt-BR" sz="1400" b="1" dirty="0"/>
              <a:t> </a:t>
            </a:r>
            <a:r>
              <a:rPr lang="pt-BR" altLang="pt-BR" sz="1400" b="1" dirty="0" err="1"/>
              <a:t>several</a:t>
            </a:r>
            <a:r>
              <a:rPr lang="pt-BR" altLang="pt-BR" sz="1400" b="1" dirty="0"/>
              <a:t> </a:t>
            </a:r>
            <a:r>
              <a:rPr lang="pt-BR" altLang="pt-BR" sz="1400" b="1" dirty="0" err="1"/>
              <a:t>spacecraft</a:t>
            </a:r>
            <a:r>
              <a:rPr lang="pt-BR" altLang="pt-BR" sz="1400" b="1" dirty="0"/>
              <a:t>. Fonte: </a:t>
            </a:r>
            <a:r>
              <a:rPr lang="pt-BR" altLang="pt-BR" sz="1400" b="1" dirty="0" err="1"/>
              <a:t>Foukal</a:t>
            </a:r>
            <a:r>
              <a:rPr lang="pt-BR" altLang="pt-BR" sz="1400" b="1" dirty="0"/>
              <a:t> et al (2006) PNAS (</a:t>
            </a:r>
            <a:r>
              <a:rPr lang="pt-BR" altLang="pt-BR" sz="1400" b="1" dirty="0" err="1"/>
              <a:t>Vol</a:t>
            </a:r>
            <a:r>
              <a:rPr lang="pt-BR" altLang="pt-BR" sz="1400" b="1" dirty="0"/>
              <a:t> 443:14)</a:t>
            </a:r>
          </a:p>
          <a:p>
            <a:pPr eaLnBrk="1" hangingPunct="1">
              <a:spcBef>
                <a:spcPct val="50000"/>
              </a:spcBef>
              <a:buFontTx/>
              <a:buNone/>
            </a:pPr>
            <a:r>
              <a:rPr lang="pt-BR" altLang="pt-BR" sz="1400" b="1" dirty="0"/>
              <a:t>(A  variação da radiação no topo da atmosfera entre o mínimo e máximo número de manchas solares é de apenas 0,1%)</a:t>
            </a:r>
          </a:p>
        </p:txBody>
      </p:sp>
      <p:sp>
        <p:nvSpPr>
          <p:cNvPr id="7" name="Rectangle 2"/>
          <p:cNvSpPr>
            <a:spLocks noChangeArrowheads="1"/>
          </p:cNvSpPr>
          <p:nvPr/>
        </p:nvSpPr>
        <p:spPr bwMode="auto">
          <a:xfrm>
            <a:off x="6228506" y="1991444"/>
            <a:ext cx="1547813"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pt-BR" altLang="pt-BR" sz="2400" b="1" dirty="0"/>
              <a:t>Manchas solares</a:t>
            </a:r>
          </a:p>
          <a:p>
            <a:pPr algn="ctr" eaLnBrk="1" hangingPunct="1">
              <a:spcBef>
                <a:spcPct val="0"/>
              </a:spcBef>
              <a:buFontTx/>
              <a:buNone/>
            </a:pPr>
            <a:r>
              <a:rPr lang="pt-BR" altLang="pt-BR" sz="2400" b="1" dirty="0"/>
              <a:t>(ciclo de 11 anos)</a:t>
            </a:r>
          </a:p>
        </p:txBody>
      </p:sp>
    </p:spTree>
    <p:extLst>
      <p:ext uri="{BB962C8B-B14F-4D97-AF65-F5344CB8AC3E}">
        <p14:creationId xmlns:p14="http://schemas.microsoft.com/office/powerpoint/2010/main" val="2202726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3568" y="608707"/>
            <a:ext cx="7811145" cy="804069"/>
          </a:xfrm>
          <a:prstGeom prst="rect">
            <a:avLst/>
          </a:prstGeom>
        </p:spPr>
        <p:txBody>
          <a:bodyPr/>
          <a:lstStyle/>
          <a:p>
            <a:pPr fontAlgn="b"/>
            <a:r>
              <a:rPr lang="pt-BR" dirty="0"/>
              <a:t>Clima da terra</a:t>
            </a:r>
            <a:endParaRPr lang="pt-BR" sz="2400" b="0" cap="none" dirty="0">
              <a:solidFill>
                <a:srgbClr val="000000"/>
              </a:solidFill>
            </a:endParaRPr>
          </a:p>
        </p:txBody>
      </p:sp>
      <p:sp>
        <p:nvSpPr>
          <p:cNvPr id="3" name="Espaço Reservado para Texto 2"/>
          <p:cNvSpPr>
            <a:spLocks noGrp="1"/>
          </p:cNvSpPr>
          <p:nvPr>
            <p:ph type="body" idx="1"/>
          </p:nvPr>
        </p:nvSpPr>
        <p:spPr>
          <a:xfrm>
            <a:off x="683568" y="44624"/>
            <a:ext cx="7811145" cy="564083"/>
          </a:xfrm>
        </p:spPr>
        <p:txBody>
          <a:bodyPr/>
          <a:lstStyle/>
          <a:p>
            <a:r>
              <a:rPr lang="en-US" dirty="0"/>
              <a:t>Aula 14*</a:t>
            </a:r>
          </a:p>
        </p:txBody>
      </p:sp>
      <p:sp>
        <p:nvSpPr>
          <p:cNvPr id="6" name="Retângulo 5"/>
          <p:cNvSpPr/>
          <p:nvPr/>
        </p:nvSpPr>
        <p:spPr>
          <a:xfrm>
            <a:off x="-29481" y="6597352"/>
            <a:ext cx="8201881" cy="2606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p:cNvSpPr txBox="1"/>
          <p:nvPr/>
        </p:nvSpPr>
        <p:spPr>
          <a:xfrm>
            <a:off x="663780" y="1340768"/>
            <a:ext cx="7776864" cy="4139595"/>
          </a:xfrm>
          <a:prstGeom prst="rect">
            <a:avLst/>
          </a:prstGeom>
          <a:noFill/>
        </p:spPr>
        <p:txBody>
          <a:bodyPr wrap="square" rtlCol="0">
            <a:spAutoFit/>
          </a:bodyPr>
          <a:lstStyle/>
          <a:p>
            <a:pPr marL="815975" indent="-457200">
              <a:lnSpc>
                <a:spcPct val="200000"/>
              </a:lnSpc>
              <a:buClr>
                <a:srgbClr val="0070C0"/>
              </a:buClr>
              <a:buFont typeface="+mj-lt"/>
              <a:buAutoNum type="arabicPeriod"/>
            </a:pPr>
            <a:r>
              <a:rPr lang="pt-BR" sz="2200" dirty="0"/>
              <a:t>Introdução</a:t>
            </a:r>
          </a:p>
          <a:p>
            <a:pPr marL="815975" indent="-457200">
              <a:lnSpc>
                <a:spcPct val="150000"/>
              </a:lnSpc>
              <a:buClr>
                <a:srgbClr val="0070C0"/>
              </a:buClr>
              <a:buFont typeface="+mj-lt"/>
              <a:buAutoNum type="arabicPeriod"/>
            </a:pPr>
            <a:r>
              <a:rPr lang="pt-BR" sz="2200" dirty="0"/>
              <a:t>Reconstruindo o clima do passado</a:t>
            </a:r>
          </a:p>
          <a:p>
            <a:pPr marL="815975" indent="-457200">
              <a:lnSpc>
                <a:spcPct val="150000"/>
              </a:lnSpc>
              <a:buClr>
                <a:srgbClr val="0070C0"/>
              </a:buClr>
              <a:buFont typeface="+mj-lt"/>
              <a:buAutoNum type="arabicPeriod"/>
            </a:pPr>
            <a:r>
              <a:rPr lang="pt-BR" sz="2200" dirty="0"/>
              <a:t>Possíveis causas das mudanças climáticas</a:t>
            </a:r>
          </a:p>
          <a:p>
            <a:pPr marL="815975" indent="-457200">
              <a:lnSpc>
                <a:spcPct val="150000"/>
              </a:lnSpc>
              <a:buClr>
                <a:srgbClr val="0070C0"/>
              </a:buClr>
              <a:buFont typeface="+mj-lt"/>
              <a:buAutoNum type="arabicPeriod"/>
            </a:pPr>
            <a:r>
              <a:rPr lang="pt-BR" sz="2200" b="1" dirty="0">
                <a:solidFill>
                  <a:schemeClr val="accent6">
                    <a:lumMod val="75000"/>
                  </a:schemeClr>
                </a:solidFill>
              </a:rPr>
              <a:t>Aquecimento global</a:t>
            </a:r>
          </a:p>
          <a:p>
            <a:pPr marL="815975" indent="-457200">
              <a:lnSpc>
                <a:spcPct val="150000"/>
              </a:lnSpc>
              <a:buClr>
                <a:srgbClr val="0070C0"/>
              </a:buClr>
              <a:buFont typeface="+mj-lt"/>
              <a:buAutoNum type="arabicPeriod"/>
            </a:pPr>
            <a:r>
              <a:rPr lang="pt-BR" sz="2200" dirty="0"/>
              <a:t>Clima atual da Terra</a:t>
            </a:r>
          </a:p>
          <a:p>
            <a:pPr marL="1273175" lvl="1" indent="-457200">
              <a:lnSpc>
                <a:spcPct val="150000"/>
              </a:lnSpc>
              <a:buClr>
                <a:srgbClr val="0070C0"/>
              </a:buClr>
              <a:buFont typeface="+mj-lt"/>
              <a:buAutoNum type="alphaLcParenR"/>
            </a:pPr>
            <a:r>
              <a:rPr lang="pt-BR" dirty="0"/>
              <a:t>Classificação climática</a:t>
            </a:r>
          </a:p>
          <a:p>
            <a:pPr marL="1273175" lvl="1" indent="-457200">
              <a:lnSpc>
                <a:spcPct val="150000"/>
              </a:lnSpc>
              <a:buClr>
                <a:srgbClr val="0070C0"/>
              </a:buClr>
              <a:buFont typeface="+mj-lt"/>
              <a:buAutoNum type="alphaLcParenR"/>
            </a:pPr>
            <a:r>
              <a:rPr lang="pt-BR" dirty="0"/>
              <a:t>Climatologia dinâmica do Brasil</a:t>
            </a:r>
          </a:p>
          <a:p>
            <a:pPr marL="815975" indent="-457200">
              <a:lnSpc>
                <a:spcPct val="150000"/>
              </a:lnSpc>
              <a:buClr>
                <a:srgbClr val="0070C0"/>
              </a:buClr>
              <a:buFont typeface="+mj-lt"/>
              <a:buAutoNum type="arabicPeriod"/>
            </a:pPr>
            <a:endParaRPr lang="pt-BR" sz="2200" dirty="0"/>
          </a:p>
        </p:txBody>
      </p:sp>
      <p:sp>
        <p:nvSpPr>
          <p:cNvPr id="8" name="Espaço Reservado para Texto 2"/>
          <p:cNvSpPr txBox="1">
            <a:spLocks/>
          </p:cNvSpPr>
          <p:nvPr/>
        </p:nvSpPr>
        <p:spPr>
          <a:xfrm>
            <a:off x="646639" y="6018972"/>
            <a:ext cx="7811145" cy="564083"/>
          </a:xfrm>
          <a:prstGeom prst="rect">
            <a:avLst/>
          </a:prstGeom>
        </p:spPr>
        <p:txBody>
          <a:bodyPr anchor="b"/>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sz="1600" dirty="0"/>
              <a:t>* </a:t>
            </a:r>
            <a:r>
              <a:rPr lang="en-US" sz="1600" dirty="0" err="1"/>
              <a:t>Capítulos</a:t>
            </a:r>
            <a:r>
              <a:rPr lang="en-US" sz="1600" dirty="0"/>
              <a:t> 16 e 17 </a:t>
            </a:r>
            <a:r>
              <a:rPr lang="en-US" sz="1600" dirty="0" err="1"/>
              <a:t>em</a:t>
            </a:r>
            <a:r>
              <a:rPr lang="en-US" sz="1600" dirty="0"/>
              <a:t> “</a:t>
            </a:r>
            <a:r>
              <a:rPr lang="en-US" sz="1600" i="1" dirty="0"/>
              <a:t>Meteorology Today – Ahrens</a:t>
            </a:r>
            <a:r>
              <a:rPr lang="en-US" sz="1600" dirty="0"/>
              <a:t>”</a:t>
            </a:r>
          </a:p>
        </p:txBody>
      </p:sp>
    </p:spTree>
    <p:extLst>
      <p:ext uri="{BB962C8B-B14F-4D97-AF65-F5344CB8AC3E}">
        <p14:creationId xmlns:p14="http://schemas.microsoft.com/office/powerpoint/2010/main" val="28496747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dirty="0"/>
              <a:t>4. Aquecimento global</a:t>
            </a:r>
          </a:p>
        </p:txBody>
      </p:sp>
      <p:sp>
        <p:nvSpPr>
          <p:cNvPr id="3" name="Espaço Reservado para Conteúdo 2"/>
          <p:cNvSpPr>
            <a:spLocks noGrp="1"/>
          </p:cNvSpPr>
          <p:nvPr>
            <p:ph idx="1"/>
          </p:nvPr>
        </p:nvSpPr>
        <p:spPr>
          <a:xfrm>
            <a:off x="457200" y="980728"/>
            <a:ext cx="8229600" cy="5544616"/>
          </a:xfrm>
        </p:spPr>
        <p:txBody>
          <a:bodyPr/>
          <a:lstStyle/>
          <a:p>
            <a:r>
              <a:rPr lang="pt-BR" sz="2400" dirty="0"/>
              <a:t>Nosso clima está em um processo de aquecimento global nos dias atuais, e temos várias evidências.</a:t>
            </a:r>
          </a:p>
          <a:p>
            <a:r>
              <a:rPr lang="pt-BR" sz="2400" dirty="0"/>
              <a:t>A temperatura da superfície da Terra vem aumentando, e com mais intensidade de </a:t>
            </a:r>
            <a:r>
              <a:rPr lang="pt-BR" sz="2400" dirty="0">
                <a:solidFill>
                  <a:srgbClr val="FF0000"/>
                </a:solidFill>
              </a:rPr>
              <a:t>1998 até hoje</a:t>
            </a:r>
            <a:r>
              <a:rPr lang="pt-BR" sz="2400" dirty="0"/>
              <a:t>, se compararmos com a média dos últimos 140 anos.</a:t>
            </a:r>
          </a:p>
        </p:txBody>
      </p:sp>
      <p:grpSp>
        <p:nvGrpSpPr>
          <p:cNvPr id="4" name="Group 4"/>
          <p:cNvGrpSpPr>
            <a:grpSpLocks/>
          </p:cNvGrpSpPr>
          <p:nvPr/>
        </p:nvGrpSpPr>
        <p:grpSpPr bwMode="auto">
          <a:xfrm>
            <a:off x="1331640" y="2872333"/>
            <a:ext cx="6237882" cy="3581003"/>
            <a:chOff x="565" y="450"/>
            <a:chExt cx="4619" cy="3486"/>
          </a:xfrm>
        </p:grpSpPr>
        <p:grpSp>
          <p:nvGrpSpPr>
            <p:cNvPr id="5" name="Group 5"/>
            <p:cNvGrpSpPr>
              <a:grpSpLocks/>
            </p:cNvGrpSpPr>
            <p:nvPr/>
          </p:nvGrpSpPr>
          <p:grpSpPr bwMode="auto">
            <a:xfrm>
              <a:off x="565" y="450"/>
              <a:ext cx="4619" cy="3486"/>
              <a:chOff x="576" y="498"/>
              <a:chExt cx="4619" cy="3486"/>
            </a:xfrm>
          </p:grpSpPr>
          <p:graphicFrame>
            <p:nvGraphicFramePr>
              <p:cNvPr id="7" name="Object 2"/>
              <p:cNvGraphicFramePr>
                <a:graphicFrameLocks noChangeAspect="1"/>
              </p:cNvGraphicFramePr>
              <p:nvPr/>
            </p:nvGraphicFramePr>
            <p:xfrm>
              <a:off x="576" y="498"/>
              <a:ext cx="4613" cy="1902"/>
            </p:xfrm>
            <a:graphic>
              <a:graphicData uri="http://schemas.openxmlformats.org/presentationml/2006/ole">
                <mc:AlternateContent xmlns:mc="http://schemas.openxmlformats.org/markup-compatibility/2006">
                  <mc:Choice xmlns:v="urn:schemas-microsoft-com:vml" Requires="v">
                    <p:oleObj name="Bitmap Image" r:id="rId2" imgW="7323810" imgH="3019048" progId="Paint.Picture">
                      <p:embed/>
                    </p:oleObj>
                  </mc:Choice>
                  <mc:Fallback>
                    <p:oleObj name="Bitmap Image" r:id="rId2" imgW="7323810" imgH="3019048" progId="Paint.Picture">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 y="498"/>
                            <a:ext cx="4613" cy="1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 name="Object 3"/>
              <p:cNvGraphicFramePr>
                <a:graphicFrameLocks noChangeAspect="1"/>
              </p:cNvGraphicFramePr>
              <p:nvPr/>
            </p:nvGraphicFramePr>
            <p:xfrm>
              <a:off x="576" y="2490"/>
              <a:ext cx="4619" cy="1494"/>
            </p:xfrm>
            <a:graphic>
              <a:graphicData uri="http://schemas.openxmlformats.org/presentationml/2006/ole">
                <mc:AlternateContent xmlns:mc="http://schemas.openxmlformats.org/markup-compatibility/2006">
                  <mc:Choice xmlns:v="urn:schemas-microsoft-com:vml" Requires="v">
                    <p:oleObj name="Bitmap Image" r:id="rId4" imgW="7333333" imgH="2371429" progId="Paint.Picture">
                      <p:embed/>
                    </p:oleObj>
                  </mc:Choice>
                  <mc:Fallback>
                    <p:oleObj name="Bitmap Image" r:id="rId4" imgW="7333333" imgH="2371429"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 y="2490"/>
                            <a:ext cx="4619" cy="1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Line 8"/>
              <p:cNvSpPr>
                <a:spLocks noChangeShapeType="1"/>
              </p:cNvSpPr>
              <p:nvPr/>
            </p:nvSpPr>
            <p:spPr bwMode="auto">
              <a:xfrm flipH="1" flipV="1">
                <a:off x="4704" y="689"/>
                <a:ext cx="0" cy="199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 name="Line 9"/>
              <p:cNvSpPr>
                <a:spLocks noChangeShapeType="1"/>
              </p:cNvSpPr>
              <p:nvPr/>
            </p:nvSpPr>
            <p:spPr bwMode="auto">
              <a:xfrm flipV="1">
                <a:off x="1104" y="2208"/>
                <a:ext cx="2939" cy="48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6" name="Line 10"/>
            <p:cNvSpPr>
              <a:spLocks noChangeShapeType="1"/>
            </p:cNvSpPr>
            <p:nvPr/>
          </p:nvSpPr>
          <p:spPr bwMode="auto">
            <a:xfrm flipV="1">
              <a:off x="4032" y="641"/>
              <a:ext cx="0" cy="147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1" name="Retângulo 10"/>
          <p:cNvSpPr/>
          <p:nvPr/>
        </p:nvSpPr>
        <p:spPr>
          <a:xfrm>
            <a:off x="5998910" y="5229200"/>
            <a:ext cx="1021362" cy="7200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85048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4. Aquecimento global</a:t>
            </a:r>
            <a:endParaRPr lang="en-US" dirty="0"/>
          </a:p>
        </p:txBody>
      </p:sp>
      <p:sp>
        <p:nvSpPr>
          <p:cNvPr id="3" name="Espaço Reservado para Conteúdo 2"/>
          <p:cNvSpPr>
            <a:spLocks noGrp="1"/>
          </p:cNvSpPr>
          <p:nvPr>
            <p:ph idx="1"/>
          </p:nvPr>
        </p:nvSpPr>
        <p:spPr/>
        <p:txBody>
          <a:bodyPr/>
          <a:lstStyle/>
          <a:p>
            <a:r>
              <a:rPr lang="pt-BR" sz="2400" dirty="0"/>
              <a:t>Os últimos 12 anos foram os mais quentes da história:</a:t>
            </a:r>
          </a:p>
        </p:txBody>
      </p:sp>
      <p:pic>
        <p:nvPicPr>
          <p:cNvPr id="4" name="Picture 2" descr="FAQ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318" y="1710456"/>
            <a:ext cx="8869363" cy="481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a:spLocks noChangeArrowheads="1"/>
          </p:cNvSpPr>
          <p:nvPr/>
        </p:nvSpPr>
        <p:spPr bwMode="auto">
          <a:xfrm>
            <a:off x="6630193" y="4682256"/>
            <a:ext cx="1905000" cy="1493838"/>
          </a:xfrm>
          <a:prstGeom prst="rect">
            <a:avLst/>
          </a:prstGeom>
          <a:solidFill>
            <a:schemeClr val="bg1"/>
          </a:solidFill>
          <a:ln w="28575">
            <a:solidFill>
              <a:schemeClr val="tx1"/>
            </a:solidFill>
            <a:miter lim="800000"/>
            <a:headEnd/>
            <a:tailEnd/>
          </a:ln>
        </p:spPr>
        <p:txBody>
          <a:bodyPr wrap="none" anchor="ctr"/>
          <a:lstStyle>
            <a:defPPr>
              <a:defRPr lang="en-US"/>
            </a:defPPr>
            <a:lvl1pPr algn="ctr" rtl="0" eaLnBrk="0" fontAlgn="base" hangingPunct="0">
              <a:spcBef>
                <a:spcPct val="0"/>
              </a:spcBef>
              <a:spcAft>
                <a:spcPct val="0"/>
              </a:spcAft>
              <a:defRPr sz="2400" kern="1200">
                <a:solidFill>
                  <a:schemeClr val="tx1"/>
                </a:solidFill>
                <a:latin typeface="Times New Roman" pitchFamily="1"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 charset="0"/>
                <a:ea typeface="+mn-ea"/>
                <a:cs typeface="+mn-cs"/>
              </a:defRPr>
            </a:lvl5pPr>
            <a:lvl6pPr marL="2286000" algn="l" defTabSz="914400" rtl="0" eaLnBrk="1" latinLnBrk="0" hangingPunct="1">
              <a:defRPr sz="2400" kern="1200">
                <a:solidFill>
                  <a:schemeClr val="tx1"/>
                </a:solidFill>
                <a:latin typeface="Times New Roman" pitchFamily="1" charset="0"/>
                <a:ea typeface="+mn-ea"/>
                <a:cs typeface="+mn-cs"/>
              </a:defRPr>
            </a:lvl6pPr>
            <a:lvl7pPr marL="2743200" algn="l" defTabSz="914400" rtl="0" eaLnBrk="1" latinLnBrk="0" hangingPunct="1">
              <a:defRPr sz="2400" kern="1200">
                <a:solidFill>
                  <a:schemeClr val="tx1"/>
                </a:solidFill>
                <a:latin typeface="Times New Roman" pitchFamily="1" charset="0"/>
                <a:ea typeface="+mn-ea"/>
                <a:cs typeface="+mn-cs"/>
              </a:defRPr>
            </a:lvl7pPr>
            <a:lvl8pPr marL="3200400" algn="l" defTabSz="914400" rtl="0" eaLnBrk="1" latinLnBrk="0" hangingPunct="1">
              <a:defRPr sz="2400" kern="1200">
                <a:solidFill>
                  <a:schemeClr val="tx1"/>
                </a:solidFill>
                <a:latin typeface="Times New Roman" pitchFamily="1" charset="0"/>
                <a:ea typeface="+mn-ea"/>
                <a:cs typeface="+mn-cs"/>
              </a:defRPr>
            </a:lvl8pPr>
            <a:lvl9pPr marL="3657600" algn="l" defTabSz="914400" rtl="0" eaLnBrk="1" latinLnBrk="0" hangingPunct="1">
              <a:defRPr sz="2400" kern="1200">
                <a:solidFill>
                  <a:schemeClr val="tx1"/>
                </a:solidFill>
                <a:latin typeface="Times New Roman" pitchFamily="1" charset="0"/>
                <a:ea typeface="+mn-ea"/>
                <a:cs typeface="+mn-cs"/>
              </a:defRPr>
            </a:lvl9pPr>
          </a:lstStyle>
          <a:p>
            <a:endParaRPr lang="en-US"/>
          </a:p>
        </p:txBody>
      </p:sp>
      <p:grpSp>
        <p:nvGrpSpPr>
          <p:cNvPr id="8" name="Group 6"/>
          <p:cNvGrpSpPr>
            <a:grpSpLocks/>
          </p:cNvGrpSpPr>
          <p:nvPr/>
        </p:nvGrpSpPr>
        <p:grpSpPr bwMode="auto">
          <a:xfrm>
            <a:off x="1524793" y="3113806"/>
            <a:ext cx="7010400" cy="2895600"/>
            <a:chOff x="960" y="1940"/>
            <a:chExt cx="4416" cy="1824"/>
          </a:xfrm>
        </p:grpSpPr>
        <p:sp>
          <p:nvSpPr>
            <p:cNvPr id="24" name="Line 7"/>
            <p:cNvSpPr>
              <a:spLocks noChangeShapeType="1"/>
            </p:cNvSpPr>
            <p:nvPr/>
          </p:nvSpPr>
          <p:spPr bwMode="auto">
            <a:xfrm flipV="1">
              <a:off x="960" y="1940"/>
              <a:ext cx="4320" cy="1248"/>
            </a:xfrm>
            <a:prstGeom prst="line">
              <a:avLst/>
            </a:prstGeom>
            <a:noFill/>
            <a:ln w="57150">
              <a:solidFill>
                <a:srgbClr val="996600"/>
              </a:solidFill>
              <a:round/>
              <a:headEnd/>
              <a:tailEnd/>
            </a:ln>
            <a:extLst>
              <a:ext uri="{909E8E84-426E-40DD-AFC4-6F175D3DCCD1}">
                <a14:hiddenFill xmlns:a14="http://schemas.microsoft.com/office/drawing/2010/main">
                  <a:noFill/>
                </a14:hiddenFill>
              </a:ext>
            </a:extLst>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 charset="0"/>
                  <a:ea typeface="+mn-ea"/>
                  <a:cs typeface="+mn-cs"/>
                </a:defRPr>
              </a:lvl5pPr>
              <a:lvl6pPr marL="2286000" algn="l" defTabSz="914400" rtl="0" eaLnBrk="1" latinLnBrk="0" hangingPunct="1">
                <a:defRPr sz="2400" kern="1200">
                  <a:solidFill>
                    <a:schemeClr val="tx1"/>
                  </a:solidFill>
                  <a:latin typeface="Times New Roman" pitchFamily="1" charset="0"/>
                  <a:ea typeface="+mn-ea"/>
                  <a:cs typeface="+mn-cs"/>
                </a:defRPr>
              </a:lvl6pPr>
              <a:lvl7pPr marL="2743200" algn="l" defTabSz="914400" rtl="0" eaLnBrk="1" latinLnBrk="0" hangingPunct="1">
                <a:defRPr sz="2400" kern="1200">
                  <a:solidFill>
                    <a:schemeClr val="tx1"/>
                  </a:solidFill>
                  <a:latin typeface="Times New Roman" pitchFamily="1" charset="0"/>
                  <a:ea typeface="+mn-ea"/>
                  <a:cs typeface="+mn-cs"/>
                </a:defRPr>
              </a:lvl7pPr>
              <a:lvl8pPr marL="3200400" algn="l" defTabSz="914400" rtl="0" eaLnBrk="1" latinLnBrk="0" hangingPunct="1">
                <a:defRPr sz="2400" kern="1200">
                  <a:solidFill>
                    <a:schemeClr val="tx1"/>
                  </a:solidFill>
                  <a:latin typeface="Times New Roman" pitchFamily="1" charset="0"/>
                  <a:ea typeface="+mn-ea"/>
                  <a:cs typeface="+mn-cs"/>
                </a:defRPr>
              </a:lvl8pPr>
              <a:lvl9pPr marL="3657600" algn="l" defTabSz="914400" rtl="0" eaLnBrk="1" latinLnBrk="0" hangingPunct="1">
                <a:defRPr sz="2400" kern="1200">
                  <a:solidFill>
                    <a:schemeClr val="tx1"/>
                  </a:solidFill>
                  <a:latin typeface="Times New Roman" pitchFamily="1" charset="0"/>
                  <a:ea typeface="+mn-ea"/>
                  <a:cs typeface="+mn-cs"/>
                </a:defRPr>
              </a:lvl9pPr>
            </a:lstStyle>
            <a:p>
              <a:endParaRPr lang="en-US"/>
            </a:p>
          </p:txBody>
        </p:sp>
        <p:sp>
          <p:nvSpPr>
            <p:cNvPr id="25" name="Text Box 8"/>
            <p:cNvSpPr txBox="1">
              <a:spLocks noChangeArrowheads="1"/>
            </p:cNvSpPr>
            <p:nvPr/>
          </p:nvSpPr>
          <p:spPr bwMode="auto">
            <a:xfrm>
              <a:off x="4229" y="3552"/>
              <a:ext cx="114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rtl="0" eaLnBrk="0" fontAlgn="base" hangingPunct="0">
                <a:spcBef>
                  <a:spcPct val="0"/>
                </a:spcBef>
                <a:spcAft>
                  <a:spcPct val="0"/>
                </a:spcAft>
                <a:defRPr sz="2400" kern="1200">
                  <a:solidFill>
                    <a:schemeClr val="tx1"/>
                  </a:solidFill>
                  <a:latin typeface="Times New Roman" pitchFamily="1"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 charset="0"/>
                  <a:ea typeface="+mn-ea"/>
                  <a:cs typeface="+mn-cs"/>
                </a:defRPr>
              </a:lvl5pPr>
              <a:lvl6pPr marL="2286000" algn="l" defTabSz="914400" rtl="0" eaLnBrk="1" latinLnBrk="0" hangingPunct="1">
                <a:defRPr sz="2400" kern="1200">
                  <a:solidFill>
                    <a:schemeClr val="tx1"/>
                  </a:solidFill>
                  <a:latin typeface="Times New Roman" pitchFamily="1" charset="0"/>
                  <a:ea typeface="+mn-ea"/>
                  <a:cs typeface="+mn-cs"/>
                </a:defRPr>
              </a:lvl6pPr>
              <a:lvl7pPr marL="2743200" algn="l" defTabSz="914400" rtl="0" eaLnBrk="1" latinLnBrk="0" hangingPunct="1">
                <a:defRPr sz="2400" kern="1200">
                  <a:solidFill>
                    <a:schemeClr val="tx1"/>
                  </a:solidFill>
                  <a:latin typeface="Times New Roman" pitchFamily="1" charset="0"/>
                  <a:ea typeface="+mn-ea"/>
                  <a:cs typeface="+mn-cs"/>
                </a:defRPr>
              </a:lvl7pPr>
              <a:lvl8pPr marL="3200400" algn="l" defTabSz="914400" rtl="0" eaLnBrk="1" latinLnBrk="0" hangingPunct="1">
                <a:defRPr sz="2400" kern="1200">
                  <a:solidFill>
                    <a:schemeClr val="tx1"/>
                  </a:solidFill>
                  <a:latin typeface="Times New Roman" pitchFamily="1" charset="0"/>
                  <a:ea typeface="+mn-ea"/>
                  <a:cs typeface="+mn-cs"/>
                </a:defRPr>
              </a:lvl8pPr>
              <a:lvl9pPr marL="3657600" algn="l" defTabSz="914400" rtl="0" eaLnBrk="1" latinLnBrk="0" hangingPunct="1">
                <a:defRPr sz="2400" kern="1200">
                  <a:solidFill>
                    <a:schemeClr val="tx1"/>
                  </a:solidFill>
                  <a:latin typeface="Times New Roman" pitchFamily="1" charset="0"/>
                  <a:ea typeface="+mn-ea"/>
                  <a:cs typeface="+mn-cs"/>
                </a:defRPr>
              </a:lvl9pPr>
            </a:lstStyle>
            <a:p>
              <a:pPr algn="l" eaLnBrk="1" hangingPunct="1"/>
              <a:r>
                <a:rPr lang="en-US" sz="1600" b="1">
                  <a:solidFill>
                    <a:srgbClr val="996600"/>
                  </a:solidFill>
                  <a:latin typeface="Arial" charset="0"/>
                  <a:sym typeface="Symbol" pitchFamily="1" charset="2"/>
                </a:rPr>
                <a:t>150   0.0450.012</a:t>
              </a:r>
            </a:p>
          </p:txBody>
        </p:sp>
      </p:grpSp>
      <p:grpSp>
        <p:nvGrpSpPr>
          <p:cNvPr id="9" name="Group 9"/>
          <p:cNvGrpSpPr>
            <a:grpSpLocks/>
          </p:cNvGrpSpPr>
          <p:nvPr/>
        </p:nvGrpSpPr>
        <p:grpSpPr bwMode="auto">
          <a:xfrm>
            <a:off x="3963193" y="2732806"/>
            <a:ext cx="4572000" cy="3048000"/>
            <a:chOff x="2496" y="1700"/>
            <a:chExt cx="2880" cy="1920"/>
          </a:xfrm>
        </p:grpSpPr>
        <p:sp>
          <p:nvSpPr>
            <p:cNvPr id="22" name="Line 10"/>
            <p:cNvSpPr>
              <a:spLocks noChangeShapeType="1"/>
            </p:cNvSpPr>
            <p:nvPr/>
          </p:nvSpPr>
          <p:spPr bwMode="auto">
            <a:xfrm flipV="1">
              <a:off x="2496" y="1700"/>
              <a:ext cx="2736" cy="1392"/>
            </a:xfrm>
            <a:prstGeom prst="line">
              <a:avLst/>
            </a:prstGeom>
            <a:noFill/>
            <a:ln w="57150">
              <a:solidFill>
                <a:srgbClr val="D60093"/>
              </a:solidFill>
              <a:round/>
              <a:headEnd/>
              <a:tailEnd/>
            </a:ln>
            <a:extLst>
              <a:ext uri="{909E8E84-426E-40DD-AFC4-6F175D3DCCD1}">
                <a14:hiddenFill xmlns:a14="http://schemas.microsoft.com/office/drawing/2010/main">
                  <a:noFill/>
                </a14:hiddenFill>
              </a:ext>
            </a:extLst>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 charset="0"/>
                  <a:ea typeface="+mn-ea"/>
                  <a:cs typeface="+mn-cs"/>
                </a:defRPr>
              </a:lvl5pPr>
              <a:lvl6pPr marL="2286000" algn="l" defTabSz="914400" rtl="0" eaLnBrk="1" latinLnBrk="0" hangingPunct="1">
                <a:defRPr sz="2400" kern="1200">
                  <a:solidFill>
                    <a:schemeClr val="tx1"/>
                  </a:solidFill>
                  <a:latin typeface="Times New Roman" pitchFamily="1" charset="0"/>
                  <a:ea typeface="+mn-ea"/>
                  <a:cs typeface="+mn-cs"/>
                </a:defRPr>
              </a:lvl6pPr>
              <a:lvl7pPr marL="2743200" algn="l" defTabSz="914400" rtl="0" eaLnBrk="1" latinLnBrk="0" hangingPunct="1">
                <a:defRPr sz="2400" kern="1200">
                  <a:solidFill>
                    <a:schemeClr val="tx1"/>
                  </a:solidFill>
                  <a:latin typeface="Times New Roman" pitchFamily="1" charset="0"/>
                  <a:ea typeface="+mn-ea"/>
                  <a:cs typeface="+mn-cs"/>
                </a:defRPr>
              </a:lvl7pPr>
              <a:lvl8pPr marL="3200400" algn="l" defTabSz="914400" rtl="0" eaLnBrk="1" latinLnBrk="0" hangingPunct="1">
                <a:defRPr sz="2400" kern="1200">
                  <a:solidFill>
                    <a:schemeClr val="tx1"/>
                  </a:solidFill>
                  <a:latin typeface="Times New Roman" pitchFamily="1" charset="0"/>
                  <a:ea typeface="+mn-ea"/>
                  <a:cs typeface="+mn-cs"/>
                </a:defRPr>
              </a:lvl8pPr>
              <a:lvl9pPr marL="3657600" algn="l" defTabSz="914400" rtl="0" eaLnBrk="1" latinLnBrk="0" hangingPunct="1">
                <a:defRPr sz="2400" kern="1200">
                  <a:solidFill>
                    <a:schemeClr val="tx1"/>
                  </a:solidFill>
                  <a:latin typeface="Times New Roman" pitchFamily="1" charset="0"/>
                  <a:ea typeface="+mn-ea"/>
                  <a:cs typeface="+mn-cs"/>
                </a:defRPr>
              </a:lvl9pPr>
            </a:lstStyle>
            <a:p>
              <a:endParaRPr lang="en-US"/>
            </a:p>
          </p:txBody>
        </p:sp>
        <p:sp>
          <p:nvSpPr>
            <p:cNvPr id="23" name="Text Box 11"/>
            <p:cNvSpPr txBox="1">
              <a:spLocks noChangeArrowheads="1"/>
            </p:cNvSpPr>
            <p:nvPr/>
          </p:nvSpPr>
          <p:spPr bwMode="auto">
            <a:xfrm>
              <a:off x="4229" y="3408"/>
              <a:ext cx="114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rtl="0" eaLnBrk="0" fontAlgn="base" hangingPunct="0">
                <a:spcBef>
                  <a:spcPct val="0"/>
                </a:spcBef>
                <a:spcAft>
                  <a:spcPct val="0"/>
                </a:spcAft>
                <a:defRPr sz="2400" kern="1200">
                  <a:solidFill>
                    <a:schemeClr val="tx1"/>
                  </a:solidFill>
                  <a:latin typeface="Times New Roman" pitchFamily="1"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 charset="0"/>
                  <a:ea typeface="+mn-ea"/>
                  <a:cs typeface="+mn-cs"/>
                </a:defRPr>
              </a:lvl5pPr>
              <a:lvl6pPr marL="2286000" algn="l" defTabSz="914400" rtl="0" eaLnBrk="1" latinLnBrk="0" hangingPunct="1">
                <a:defRPr sz="2400" kern="1200">
                  <a:solidFill>
                    <a:schemeClr val="tx1"/>
                  </a:solidFill>
                  <a:latin typeface="Times New Roman" pitchFamily="1" charset="0"/>
                  <a:ea typeface="+mn-ea"/>
                  <a:cs typeface="+mn-cs"/>
                </a:defRPr>
              </a:lvl6pPr>
              <a:lvl7pPr marL="2743200" algn="l" defTabSz="914400" rtl="0" eaLnBrk="1" latinLnBrk="0" hangingPunct="1">
                <a:defRPr sz="2400" kern="1200">
                  <a:solidFill>
                    <a:schemeClr val="tx1"/>
                  </a:solidFill>
                  <a:latin typeface="Times New Roman" pitchFamily="1" charset="0"/>
                  <a:ea typeface="+mn-ea"/>
                  <a:cs typeface="+mn-cs"/>
                </a:defRPr>
              </a:lvl7pPr>
              <a:lvl8pPr marL="3200400" algn="l" defTabSz="914400" rtl="0" eaLnBrk="1" latinLnBrk="0" hangingPunct="1">
                <a:defRPr sz="2400" kern="1200">
                  <a:solidFill>
                    <a:schemeClr val="tx1"/>
                  </a:solidFill>
                  <a:latin typeface="Times New Roman" pitchFamily="1" charset="0"/>
                  <a:ea typeface="+mn-ea"/>
                  <a:cs typeface="+mn-cs"/>
                </a:defRPr>
              </a:lvl8pPr>
              <a:lvl9pPr marL="3657600" algn="l" defTabSz="914400" rtl="0" eaLnBrk="1" latinLnBrk="0" hangingPunct="1">
                <a:defRPr sz="2400" kern="1200">
                  <a:solidFill>
                    <a:schemeClr val="tx1"/>
                  </a:solidFill>
                  <a:latin typeface="Times New Roman" pitchFamily="1" charset="0"/>
                  <a:ea typeface="+mn-ea"/>
                  <a:cs typeface="+mn-cs"/>
                </a:defRPr>
              </a:lvl9pPr>
            </a:lstStyle>
            <a:p>
              <a:pPr algn="l" eaLnBrk="1" hangingPunct="1"/>
              <a:r>
                <a:rPr lang="en-US" sz="1600" b="1">
                  <a:solidFill>
                    <a:srgbClr val="D60093"/>
                  </a:solidFill>
                  <a:latin typeface="Arial" charset="0"/>
                  <a:sym typeface="Symbol" pitchFamily="1" charset="2"/>
                </a:rPr>
                <a:t>100   0.0740.018</a:t>
              </a:r>
            </a:p>
          </p:txBody>
        </p:sp>
      </p:grpSp>
      <p:grpSp>
        <p:nvGrpSpPr>
          <p:cNvPr id="10" name="Group 12"/>
          <p:cNvGrpSpPr>
            <a:grpSpLocks/>
          </p:cNvGrpSpPr>
          <p:nvPr/>
        </p:nvGrpSpPr>
        <p:grpSpPr bwMode="auto">
          <a:xfrm>
            <a:off x="6096793" y="2351808"/>
            <a:ext cx="2417763" cy="3168654"/>
            <a:chOff x="3840" y="1460"/>
            <a:chExt cx="1523" cy="1996"/>
          </a:xfrm>
        </p:grpSpPr>
        <p:sp>
          <p:nvSpPr>
            <p:cNvPr id="20" name="Text Box 13"/>
            <p:cNvSpPr txBox="1">
              <a:spLocks noChangeArrowheads="1"/>
            </p:cNvSpPr>
            <p:nvPr/>
          </p:nvSpPr>
          <p:spPr bwMode="auto">
            <a:xfrm>
              <a:off x="4176" y="3225"/>
              <a:ext cx="1187"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rtl="0" eaLnBrk="0" fontAlgn="base" hangingPunct="0">
                <a:spcBef>
                  <a:spcPct val="0"/>
                </a:spcBef>
                <a:spcAft>
                  <a:spcPct val="0"/>
                </a:spcAft>
                <a:defRPr sz="2400" kern="1200">
                  <a:solidFill>
                    <a:schemeClr val="tx1"/>
                  </a:solidFill>
                  <a:latin typeface="Times New Roman" pitchFamily="1"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 charset="0"/>
                  <a:ea typeface="+mn-ea"/>
                  <a:cs typeface="+mn-cs"/>
                </a:defRPr>
              </a:lvl5pPr>
              <a:lvl6pPr marL="2286000" algn="l" defTabSz="914400" rtl="0" eaLnBrk="1" latinLnBrk="0" hangingPunct="1">
                <a:defRPr sz="2400" kern="1200">
                  <a:solidFill>
                    <a:schemeClr val="tx1"/>
                  </a:solidFill>
                  <a:latin typeface="Times New Roman" pitchFamily="1" charset="0"/>
                  <a:ea typeface="+mn-ea"/>
                  <a:cs typeface="+mn-cs"/>
                </a:defRPr>
              </a:lvl6pPr>
              <a:lvl7pPr marL="2743200" algn="l" defTabSz="914400" rtl="0" eaLnBrk="1" latinLnBrk="0" hangingPunct="1">
                <a:defRPr sz="2400" kern="1200">
                  <a:solidFill>
                    <a:schemeClr val="tx1"/>
                  </a:solidFill>
                  <a:latin typeface="Times New Roman" pitchFamily="1" charset="0"/>
                  <a:ea typeface="+mn-ea"/>
                  <a:cs typeface="+mn-cs"/>
                </a:defRPr>
              </a:lvl7pPr>
              <a:lvl8pPr marL="3200400" algn="l" defTabSz="914400" rtl="0" eaLnBrk="1" latinLnBrk="0" hangingPunct="1">
                <a:defRPr sz="2400" kern="1200">
                  <a:solidFill>
                    <a:schemeClr val="tx1"/>
                  </a:solidFill>
                  <a:latin typeface="Times New Roman" pitchFamily="1" charset="0"/>
                  <a:ea typeface="+mn-ea"/>
                  <a:cs typeface="+mn-cs"/>
                </a:defRPr>
              </a:lvl8pPr>
              <a:lvl9pPr marL="3657600" algn="l" defTabSz="914400" rtl="0" eaLnBrk="1" latinLnBrk="0" hangingPunct="1">
                <a:defRPr sz="2400" kern="1200">
                  <a:solidFill>
                    <a:schemeClr val="tx1"/>
                  </a:solidFill>
                  <a:latin typeface="Times New Roman" pitchFamily="1" charset="0"/>
                  <a:ea typeface="+mn-ea"/>
                  <a:cs typeface="+mn-cs"/>
                </a:defRPr>
              </a:lvl9pPr>
            </a:lstStyle>
            <a:p>
              <a:pPr algn="l" eaLnBrk="1" hangingPunct="1"/>
              <a:r>
                <a:rPr lang="en-US" sz="1800">
                  <a:solidFill>
                    <a:srgbClr val="FF0000"/>
                  </a:solidFill>
                  <a:latin typeface="Arial" charset="0"/>
                </a:rPr>
                <a:t> </a:t>
              </a:r>
              <a:r>
                <a:rPr lang="en-US" sz="1600" b="1">
                  <a:solidFill>
                    <a:srgbClr val="FF0000"/>
                  </a:solidFill>
                  <a:latin typeface="Arial" charset="0"/>
                  <a:sym typeface="Symbol" pitchFamily="1" charset="2"/>
                </a:rPr>
                <a:t> </a:t>
              </a:r>
              <a:r>
                <a:rPr lang="en-US" sz="1600" b="1">
                  <a:solidFill>
                    <a:srgbClr val="00CC00"/>
                  </a:solidFill>
                  <a:latin typeface="Arial" charset="0"/>
                  <a:sym typeface="Symbol" pitchFamily="1" charset="2"/>
                </a:rPr>
                <a:t>50    0.1280.026</a:t>
              </a:r>
              <a:endParaRPr lang="en-US" sz="1600" b="1">
                <a:solidFill>
                  <a:srgbClr val="996600"/>
                </a:solidFill>
                <a:latin typeface="Arial" charset="0"/>
                <a:sym typeface="Symbol" pitchFamily="1" charset="2"/>
              </a:endParaRPr>
            </a:p>
          </p:txBody>
        </p:sp>
        <p:sp>
          <p:nvSpPr>
            <p:cNvPr id="21" name="Line 14"/>
            <p:cNvSpPr>
              <a:spLocks noChangeShapeType="1"/>
            </p:cNvSpPr>
            <p:nvPr/>
          </p:nvSpPr>
          <p:spPr bwMode="auto">
            <a:xfrm flipV="1">
              <a:off x="3840" y="1460"/>
              <a:ext cx="1440" cy="1248"/>
            </a:xfrm>
            <a:prstGeom prst="line">
              <a:avLst/>
            </a:prstGeom>
            <a:noFill/>
            <a:ln w="57150">
              <a:solidFill>
                <a:srgbClr val="00CC00"/>
              </a:solidFill>
              <a:round/>
              <a:headEnd/>
              <a:tailEnd/>
            </a:ln>
            <a:extLst>
              <a:ext uri="{909E8E84-426E-40DD-AFC4-6F175D3DCCD1}">
                <a14:hiddenFill xmlns:a14="http://schemas.microsoft.com/office/drawing/2010/main">
                  <a:noFill/>
                </a14:hiddenFill>
              </a:ext>
            </a:extLst>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 charset="0"/>
                  <a:ea typeface="+mn-ea"/>
                  <a:cs typeface="+mn-cs"/>
                </a:defRPr>
              </a:lvl5pPr>
              <a:lvl6pPr marL="2286000" algn="l" defTabSz="914400" rtl="0" eaLnBrk="1" latinLnBrk="0" hangingPunct="1">
                <a:defRPr sz="2400" kern="1200">
                  <a:solidFill>
                    <a:schemeClr val="tx1"/>
                  </a:solidFill>
                  <a:latin typeface="Times New Roman" pitchFamily="1" charset="0"/>
                  <a:ea typeface="+mn-ea"/>
                  <a:cs typeface="+mn-cs"/>
                </a:defRPr>
              </a:lvl6pPr>
              <a:lvl7pPr marL="2743200" algn="l" defTabSz="914400" rtl="0" eaLnBrk="1" latinLnBrk="0" hangingPunct="1">
                <a:defRPr sz="2400" kern="1200">
                  <a:solidFill>
                    <a:schemeClr val="tx1"/>
                  </a:solidFill>
                  <a:latin typeface="Times New Roman" pitchFamily="1" charset="0"/>
                  <a:ea typeface="+mn-ea"/>
                  <a:cs typeface="+mn-cs"/>
                </a:defRPr>
              </a:lvl7pPr>
              <a:lvl8pPr marL="3200400" algn="l" defTabSz="914400" rtl="0" eaLnBrk="1" latinLnBrk="0" hangingPunct="1">
                <a:defRPr sz="2400" kern="1200">
                  <a:solidFill>
                    <a:schemeClr val="tx1"/>
                  </a:solidFill>
                  <a:latin typeface="Times New Roman" pitchFamily="1" charset="0"/>
                  <a:ea typeface="+mn-ea"/>
                  <a:cs typeface="+mn-cs"/>
                </a:defRPr>
              </a:lvl8pPr>
              <a:lvl9pPr marL="3657600" algn="l" defTabSz="914400" rtl="0" eaLnBrk="1" latinLnBrk="0" hangingPunct="1">
                <a:defRPr sz="2400" kern="1200">
                  <a:solidFill>
                    <a:schemeClr val="tx1"/>
                  </a:solidFill>
                  <a:latin typeface="Times New Roman" pitchFamily="1" charset="0"/>
                  <a:ea typeface="+mn-ea"/>
                  <a:cs typeface="+mn-cs"/>
                </a:defRPr>
              </a:lvl9pPr>
            </a:lstStyle>
            <a:p>
              <a:endParaRPr lang="en-US"/>
            </a:p>
          </p:txBody>
        </p:sp>
      </p:grpSp>
      <p:grpSp>
        <p:nvGrpSpPr>
          <p:cNvPr id="11" name="Group 15"/>
          <p:cNvGrpSpPr>
            <a:grpSpLocks/>
          </p:cNvGrpSpPr>
          <p:nvPr/>
        </p:nvGrpSpPr>
        <p:grpSpPr bwMode="auto">
          <a:xfrm>
            <a:off x="6706393" y="2199406"/>
            <a:ext cx="1828800" cy="3070225"/>
            <a:chOff x="4224" y="1364"/>
            <a:chExt cx="1152" cy="1934"/>
          </a:xfrm>
        </p:grpSpPr>
        <p:sp>
          <p:nvSpPr>
            <p:cNvPr id="18" name="Line 16"/>
            <p:cNvSpPr>
              <a:spLocks noChangeShapeType="1"/>
            </p:cNvSpPr>
            <p:nvPr/>
          </p:nvSpPr>
          <p:spPr bwMode="auto">
            <a:xfrm flipV="1">
              <a:off x="4560" y="1364"/>
              <a:ext cx="672" cy="816"/>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 charset="0"/>
                  <a:ea typeface="+mn-ea"/>
                  <a:cs typeface="+mn-cs"/>
                </a:defRPr>
              </a:lvl5pPr>
              <a:lvl6pPr marL="2286000" algn="l" defTabSz="914400" rtl="0" eaLnBrk="1" latinLnBrk="0" hangingPunct="1">
                <a:defRPr sz="2400" kern="1200">
                  <a:solidFill>
                    <a:schemeClr val="tx1"/>
                  </a:solidFill>
                  <a:latin typeface="Times New Roman" pitchFamily="1" charset="0"/>
                  <a:ea typeface="+mn-ea"/>
                  <a:cs typeface="+mn-cs"/>
                </a:defRPr>
              </a:lvl6pPr>
              <a:lvl7pPr marL="2743200" algn="l" defTabSz="914400" rtl="0" eaLnBrk="1" latinLnBrk="0" hangingPunct="1">
                <a:defRPr sz="2400" kern="1200">
                  <a:solidFill>
                    <a:schemeClr val="tx1"/>
                  </a:solidFill>
                  <a:latin typeface="Times New Roman" pitchFamily="1" charset="0"/>
                  <a:ea typeface="+mn-ea"/>
                  <a:cs typeface="+mn-cs"/>
                </a:defRPr>
              </a:lvl7pPr>
              <a:lvl8pPr marL="3200400" algn="l" defTabSz="914400" rtl="0" eaLnBrk="1" latinLnBrk="0" hangingPunct="1">
                <a:defRPr sz="2400" kern="1200">
                  <a:solidFill>
                    <a:schemeClr val="tx1"/>
                  </a:solidFill>
                  <a:latin typeface="Times New Roman" pitchFamily="1" charset="0"/>
                  <a:ea typeface="+mn-ea"/>
                  <a:cs typeface="+mn-cs"/>
                </a:defRPr>
              </a:lvl8pPr>
              <a:lvl9pPr marL="3657600" algn="l" defTabSz="914400" rtl="0" eaLnBrk="1" latinLnBrk="0" hangingPunct="1">
                <a:defRPr sz="2400" kern="1200">
                  <a:solidFill>
                    <a:schemeClr val="tx1"/>
                  </a:solidFill>
                  <a:latin typeface="Times New Roman" pitchFamily="1" charset="0"/>
                  <a:ea typeface="+mn-ea"/>
                  <a:cs typeface="+mn-cs"/>
                </a:defRPr>
              </a:lvl9pPr>
            </a:lstStyle>
            <a:p>
              <a:endParaRPr lang="en-US"/>
            </a:p>
          </p:txBody>
        </p:sp>
        <p:sp>
          <p:nvSpPr>
            <p:cNvPr id="19" name="Text Box 17"/>
            <p:cNvSpPr txBox="1">
              <a:spLocks noChangeArrowheads="1"/>
            </p:cNvSpPr>
            <p:nvPr/>
          </p:nvSpPr>
          <p:spPr bwMode="auto">
            <a:xfrm>
              <a:off x="4224" y="3067"/>
              <a:ext cx="115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rtl="0" eaLnBrk="0" fontAlgn="base" hangingPunct="0">
                <a:spcBef>
                  <a:spcPct val="0"/>
                </a:spcBef>
                <a:spcAft>
                  <a:spcPct val="0"/>
                </a:spcAft>
                <a:defRPr sz="2400" kern="1200">
                  <a:solidFill>
                    <a:schemeClr val="tx1"/>
                  </a:solidFill>
                  <a:latin typeface="Times New Roman" pitchFamily="1"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 charset="0"/>
                  <a:ea typeface="+mn-ea"/>
                  <a:cs typeface="+mn-cs"/>
                </a:defRPr>
              </a:lvl5pPr>
              <a:lvl6pPr marL="2286000" algn="l" defTabSz="914400" rtl="0" eaLnBrk="1" latinLnBrk="0" hangingPunct="1">
                <a:defRPr sz="2400" kern="1200">
                  <a:solidFill>
                    <a:schemeClr val="tx1"/>
                  </a:solidFill>
                  <a:latin typeface="Times New Roman" pitchFamily="1" charset="0"/>
                  <a:ea typeface="+mn-ea"/>
                  <a:cs typeface="+mn-cs"/>
                </a:defRPr>
              </a:lvl6pPr>
              <a:lvl7pPr marL="2743200" algn="l" defTabSz="914400" rtl="0" eaLnBrk="1" latinLnBrk="0" hangingPunct="1">
                <a:defRPr sz="2400" kern="1200">
                  <a:solidFill>
                    <a:schemeClr val="tx1"/>
                  </a:solidFill>
                  <a:latin typeface="Times New Roman" pitchFamily="1" charset="0"/>
                  <a:ea typeface="+mn-ea"/>
                  <a:cs typeface="+mn-cs"/>
                </a:defRPr>
              </a:lvl7pPr>
              <a:lvl8pPr marL="3200400" algn="l" defTabSz="914400" rtl="0" eaLnBrk="1" latinLnBrk="0" hangingPunct="1">
                <a:defRPr sz="2400" kern="1200">
                  <a:solidFill>
                    <a:schemeClr val="tx1"/>
                  </a:solidFill>
                  <a:latin typeface="Times New Roman" pitchFamily="1" charset="0"/>
                  <a:ea typeface="+mn-ea"/>
                  <a:cs typeface="+mn-cs"/>
                </a:defRPr>
              </a:lvl8pPr>
              <a:lvl9pPr marL="3657600" algn="l" defTabSz="914400" rtl="0" eaLnBrk="1" latinLnBrk="0" hangingPunct="1">
                <a:defRPr sz="2400" kern="1200">
                  <a:solidFill>
                    <a:schemeClr val="tx1"/>
                  </a:solidFill>
                  <a:latin typeface="Times New Roman" pitchFamily="1" charset="0"/>
                  <a:ea typeface="+mn-ea"/>
                  <a:cs typeface="+mn-cs"/>
                </a:defRPr>
              </a:lvl9pPr>
            </a:lstStyle>
            <a:p>
              <a:pPr algn="l" eaLnBrk="1" hangingPunct="1"/>
              <a:r>
                <a:rPr lang="en-US" sz="1800">
                  <a:solidFill>
                    <a:srgbClr val="FF0000"/>
                  </a:solidFill>
                  <a:latin typeface="Arial" charset="0"/>
                </a:rPr>
                <a:t> </a:t>
              </a:r>
              <a:r>
                <a:rPr lang="en-US" sz="1600" b="1">
                  <a:solidFill>
                    <a:srgbClr val="FF0000"/>
                  </a:solidFill>
                  <a:latin typeface="Arial" charset="0"/>
                </a:rPr>
                <a:t>25    0.177</a:t>
              </a:r>
              <a:r>
                <a:rPr lang="en-US" sz="1600" b="1">
                  <a:solidFill>
                    <a:srgbClr val="FF0000"/>
                  </a:solidFill>
                  <a:latin typeface="Arial" charset="0"/>
                  <a:sym typeface="Symbol" pitchFamily="1" charset="2"/>
                </a:rPr>
                <a:t>0.052</a:t>
              </a:r>
              <a:endParaRPr lang="en-US" sz="1600" b="1">
                <a:solidFill>
                  <a:srgbClr val="996600"/>
                </a:solidFill>
                <a:latin typeface="Arial" charset="0"/>
                <a:sym typeface="Symbol" pitchFamily="1" charset="2"/>
              </a:endParaRPr>
            </a:p>
          </p:txBody>
        </p:sp>
      </p:grpSp>
      <p:sp>
        <p:nvSpPr>
          <p:cNvPr id="16" name="Oval 19"/>
          <p:cNvSpPr>
            <a:spLocks noChangeArrowheads="1"/>
          </p:cNvSpPr>
          <p:nvPr/>
        </p:nvSpPr>
        <p:spPr bwMode="auto">
          <a:xfrm>
            <a:off x="7239793" y="1862856"/>
            <a:ext cx="1295400" cy="10668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defPPr>
              <a:defRPr lang="en-US"/>
            </a:defPPr>
            <a:lvl1pPr algn="ctr" rtl="0" eaLnBrk="0" fontAlgn="base" hangingPunct="0">
              <a:spcBef>
                <a:spcPct val="0"/>
              </a:spcBef>
              <a:spcAft>
                <a:spcPct val="0"/>
              </a:spcAft>
              <a:defRPr sz="2400" kern="1200">
                <a:solidFill>
                  <a:schemeClr val="tx1"/>
                </a:solidFill>
                <a:latin typeface="Times New Roman" pitchFamily="1"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 charset="0"/>
                <a:ea typeface="+mn-ea"/>
                <a:cs typeface="+mn-cs"/>
              </a:defRPr>
            </a:lvl5pPr>
            <a:lvl6pPr marL="2286000" algn="l" defTabSz="914400" rtl="0" eaLnBrk="1" latinLnBrk="0" hangingPunct="1">
              <a:defRPr sz="2400" kern="1200">
                <a:solidFill>
                  <a:schemeClr val="tx1"/>
                </a:solidFill>
                <a:latin typeface="Times New Roman" pitchFamily="1" charset="0"/>
                <a:ea typeface="+mn-ea"/>
                <a:cs typeface="+mn-cs"/>
              </a:defRPr>
            </a:lvl6pPr>
            <a:lvl7pPr marL="2743200" algn="l" defTabSz="914400" rtl="0" eaLnBrk="1" latinLnBrk="0" hangingPunct="1">
              <a:defRPr sz="2400" kern="1200">
                <a:solidFill>
                  <a:schemeClr val="tx1"/>
                </a:solidFill>
                <a:latin typeface="Times New Roman" pitchFamily="1" charset="0"/>
                <a:ea typeface="+mn-ea"/>
                <a:cs typeface="+mn-cs"/>
              </a:defRPr>
            </a:lvl7pPr>
            <a:lvl8pPr marL="3200400" algn="l" defTabSz="914400" rtl="0" eaLnBrk="1" latinLnBrk="0" hangingPunct="1">
              <a:defRPr sz="2400" kern="1200">
                <a:solidFill>
                  <a:schemeClr val="tx1"/>
                </a:solidFill>
                <a:latin typeface="Times New Roman" pitchFamily="1" charset="0"/>
                <a:ea typeface="+mn-ea"/>
                <a:cs typeface="+mn-cs"/>
              </a:defRPr>
            </a:lvl8pPr>
            <a:lvl9pPr marL="3657600" algn="l" defTabSz="914400" rtl="0" eaLnBrk="1" latinLnBrk="0" hangingPunct="1">
              <a:defRPr sz="2400" kern="1200">
                <a:solidFill>
                  <a:schemeClr val="tx1"/>
                </a:solidFill>
                <a:latin typeface="Times New Roman" pitchFamily="1" charset="0"/>
                <a:ea typeface="+mn-ea"/>
                <a:cs typeface="+mn-cs"/>
              </a:defRPr>
            </a:lvl9pPr>
          </a:lstStyle>
          <a:p>
            <a:endParaRPr lang="en-US"/>
          </a:p>
        </p:txBody>
      </p:sp>
      <p:sp>
        <p:nvSpPr>
          <p:cNvPr id="17" name="AutoShape 20"/>
          <p:cNvSpPr>
            <a:spLocks noChangeArrowheads="1"/>
          </p:cNvSpPr>
          <p:nvPr/>
        </p:nvSpPr>
        <p:spPr bwMode="auto">
          <a:xfrm>
            <a:off x="611560" y="1062798"/>
            <a:ext cx="7902996" cy="647658"/>
          </a:xfrm>
          <a:prstGeom prst="wedgeRoundRectCallout">
            <a:avLst>
              <a:gd name="adj1" fmla="val 25429"/>
              <a:gd name="adj2" fmla="val 50076"/>
              <a:gd name="adj3" fmla="val 16667"/>
            </a:avLst>
          </a:prstGeom>
          <a:solidFill>
            <a:schemeClr val="bg1"/>
          </a:solidFill>
          <a:ln w="25400">
            <a:solidFill>
              <a:srgbClr val="FF0000"/>
            </a:solidFill>
            <a:miter lim="800000"/>
            <a:headEnd/>
            <a:tailEnd/>
          </a:ln>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 charset="0"/>
                <a:ea typeface="+mn-ea"/>
                <a:cs typeface="+mn-cs"/>
              </a:defRPr>
            </a:lvl5pPr>
            <a:lvl6pPr marL="2286000" algn="l" defTabSz="914400" rtl="0" eaLnBrk="1" latinLnBrk="0" hangingPunct="1">
              <a:defRPr sz="2400" kern="1200">
                <a:solidFill>
                  <a:schemeClr val="tx1"/>
                </a:solidFill>
                <a:latin typeface="Times New Roman" pitchFamily="1" charset="0"/>
                <a:ea typeface="+mn-ea"/>
                <a:cs typeface="+mn-cs"/>
              </a:defRPr>
            </a:lvl6pPr>
            <a:lvl7pPr marL="2743200" algn="l" defTabSz="914400" rtl="0" eaLnBrk="1" latinLnBrk="0" hangingPunct="1">
              <a:defRPr sz="2400" kern="1200">
                <a:solidFill>
                  <a:schemeClr val="tx1"/>
                </a:solidFill>
                <a:latin typeface="Times New Roman" pitchFamily="1" charset="0"/>
                <a:ea typeface="+mn-ea"/>
                <a:cs typeface="+mn-cs"/>
              </a:defRPr>
            </a:lvl7pPr>
            <a:lvl8pPr marL="3200400" algn="l" defTabSz="914400" rtl="0" eaLnBrk="1" latinLnBrk="0" hangingPunct="1">
              <a:defRPr sz="2400" kern="1200">
                <a:solidFill>
                  <a:schemeClr val="tx1"/>
                </a:solidFill>
                <a:latin typeface="Times New Roman" pitchFamily="1" charset="0"/>
                <a:ea typeface="+mn-ea"/>
                <a:cs typeface="+mn-cs"/>
              </a:defRPr>
            </a:lvl8pPr>
            <a:lvl9pPr marL="3657600" algn="l" defTabSz="914400" rtl="0" eaLnBrk="1" latinLnBrk="0" hangingPunct="1">
              <a:defRPr sz="2400" kern="1200">
                <a:solidFill>
                  <a:schemeClr val="tx1"/>
                </a:solidFill>
                <a:latin typeface="Times New Roman" pitchFamily="1" charset="0"/>
                <a:ea typeface="+mn-ea"/>
                <a:cs typeface="+mn-cs"/>
              </a:defRPr>
            </a:lvl9pPr>
          </a:lstStyle>
          <a:p>
            <a:pPr eaLnBrk="1" hangingPunct="1"/>
            <a:r>
              <a:rPr lang="en-US" sz="1800" b="1" dirty="0">
                <a:solidFill>
                  <a:srgbClr val="FF0000"/>
                </a:solidFill>
                <a:latin typeface="Comic Sans MS" pitchFamily="1" charset="0"/>
              </a:rPr>
              <a:t>Warmest 15 years:</a:t>
            </a:r>
          </a:p>
          <a:p>
            <a:pPr eaLnBrk="1" hangingPunct="1"/>
            <a:r>
              <a:rPr lang="en-US" sz="1400" b="1" dirty="0">
                <a:solidFill>
                  <a:srgbClr val="FF0000"/>
                </a:solidFill>
                <a:latin typeface="Comic Sans MS" pitchFamily="1" charset="0"/>
              </a:rPr>
              <a:t>2019, 2015,2014,2010,1998,2005,2003,2002,2004,2006, 2001,1997,1995,1999,</a:t>
            </a:r>
            <a:r>
              <a:rPr lang="en-US" sz="1400" b="1" dirty="0">
                <a:solidFill>
                  <a:schemeClr val="accent1"/>
                </a:solidFill>
                <a:latin typeface="Comic Sans MS" pitchFamily="1" charset="0"/>
              </a:rPr>
              <a:t>1990</a:t>
            </a:r>
            <a:r>
              <a:rPr lang="en-US" sz="1400" b="1" dirty="0">
                <a:solidFill>
                  <a:srgbClr val="FF0000"/>
                </a:solidFill>
                <a:latin typeface="Comic Sans MS" pitchFamily="1" charset="0"/>
              </a:rPr>
              <a:t>,2000</a:t>
            </a:r>
          </a:p>
        </p:txBody>
      </p:sp>
      <p:sp>
        <p:nvSpPr>
          <p:cNvPr id="13" name="Text Box 21"/>
          <p:cNvSpPr txBox="1">
            <a:spLocks noChangeArrowheads="1"/>
          </p:cNvSpPr>
          <p:nvPr/>
        </p:nvSpPr>
        <p:spPr bwMode="auto">
          <a:xfrm>
            <a:off x="6630193" y="4682256"/>
            <a:ext cx="1876425" cy="152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defPPr>
              <a:defRPr lang="en-US"/>
            </a:defPPr>
            <a:lvl1pPr algn="ctr" rtl="0" eaLnBrk="0" fontAlgn="base" hangingPunct="0">
              <a:spcBef>
                <a:spcPct val="0"/>
              </a:spcBef>
              <a:spcAft>
                <a:spcPct val="0"/>
              </a:spcAft>
              <a:defRPr sz="2400" kern="1200">
                <a:solidFill>
                  <a:schemeClr val="tx1"/>
                </a:solidFill>
                <a:latin typeface="Times New Roman" pitchFamily="1"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 charset="0"/>
                <a:ea typeface="+mn-ea"/>
                <a:cs typeface="+mn-cs"/>
              </a:defRPr>
            </a:lvl5pPr>
            <a:lvl6pPr marL="2286000" algn="l" defTabSz="914400" rtl="0" eaLnBrk="1" latinLnBrk="0" hangingPunct="1">
              <a:defRPr sz="2400" kern="1200">
                <a:solidFill>
                  <a:schemeClr val="tx1"/>
                </a:solidFill>
                <a:latin typeface="Times New Roman" pitchFamily="1" charset="0"/>
                <a:ea typeface="+mn-ea"/>
                <a:cs typeface="+mn-cs"/>
              </a:defRPr>
            </a:lvl6pPr>
            <a:lvl7pPr marL="2743200" algn="l" defTabSz="914400" rtl="0" eaLnBrk="1" latinLnBrk="0" hangingPunct="1">
              <a:defRPr sz="2400" kern="1200">
                <a:solidFill>
                  <a:schemeClr val="tx1"/>
                </a:solidFill>
                <a:latin typeface="Times New Roman" pitchFamily="1" charset="0"/>
                <a:ea typeface="+mn-ea"/>
                <a:cs typeface="+mn-cs"/>
              </a:defRPr>
            </a:lvl7pPr>
            <a:lvl8pPr marL="3200400" algn="l" defTabSz="914400" rtl="0" eaLnBrk="1" latinLnBrk="0" hangingPunct="1">
              <a:defRPr sz="2400" kern="1200">
                <a:solidFill>
                  <a:schemeClr val="tx1"/>
                </a:solidFill>
                <a:latin typeface="Times New Roman" pitchFamily="1" charset="0"/>
                <a:ea typeface="+mn-ea"/>
                <a:cs typeface="+mn-cs"/>
              </a:defRPr>
            </a:lvl8pPr>
            <a:lvl9pPr marL="3657600" algn="l" defTabSz="914400" rtl="0" eaLnBrk="1" latinLnBrk="0" hangingPunct="1">
              <a:defRPr sz="2400" kern="1200">
                <a:solidFill>
                  <a:schemeClr val="tx1"/>
                </a:solidFill>
                <a:latin typeface="Times New Roman" pitchFamily="1" charset="0"/>
                <a:ea typeface="+mn-ea"/>
                <a:cs typeface="+mn-cs"/>
              </a:defRPr>
            </a:lvl9pPr>
          </a:lstStyle>
          <a:p>
            <a:pPr algn="l" eaLnBrk="1" hangingPunct="1"/>
            <a:r>
              <a:rPr lang="en-US" sz="1800" b="1" dirty="0">
                <a:latin typeface="Arial" charset="0"/>
              </a:rPr>
              <a:t>Period      Rate</a:t>
            </a:r>
          </a:p>
          <a:p>
            <a:pPr algn="l" eaLnBrk="1" hangingPunct="1"/>
            <a:endParaRPr lang="en-US" sz="1800" b="1" dirty="0">
              <a:latin typeface="Arial" charset="0"/>
            </a:endParaRPr>
          </a:p>
          <a:p>
            <a:pPr algn="l" eaLnBrk="1" hangingPunct="1"/>
            <a:endParaRPr lang="en-US" sz="2000" b="1" dirty="0">
              <a:latin typeface="Arial" charset="0"/>
            </a:endParaRPr>
          </a:p>
          <a:p>
            <a:pPr algn="l" eaLnBrk="1" hangingPunct="1"/>
            <a:endParaRPr lang="en-US" sz="2000" b="1" dirty="0">
              <a:latin typeface="Arial" charset="0"/>
            </a:endParaRPr>
          </a:p>
          <a:p>
            <a:pPr algn="l" eaLnBrk="1" hangingPunct="1"/>
            <a:r>
              <a:rPr lang="en-US" sz="1800" b="1" dirty="0">
                <a:latin typeface="Arial" charset="0"/>
              </a:rPr>
              <a:t>Years  </a:t>
            </a:r>
            <a:r>
              <a:rPr lang="en-US" sz="1800" b="1" dirty="0">
                <a:latin typeface="Arial" charset="0"/>
                <a:sym typeface="Symbol" pitchFamily="1" charset="2"/>
              </a:rPr>
              <a:t>/decade</a:t>
            </a:r>
          </a:p>
        </p:txBody>
      </p:sp>
      <p:sp>
        <p:nvSpPr>
          <p:cNvPr id="14" name="Text Box 22"/>
          <p:cNvSpPr txBox="1">
            <a:spLocks noChangeArrowheads="1"/>
          </p:cNvSpPr>
          <p:nvPr/>
        </p:nvSpPr>
        <p:spPr bwMode="auto">
          <a:xfrm>
            <a:off x="5745161" y="5698941"/>
            <a:ext cx="7104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rtl="0" eaLnBrk="0" fontAlgn="base" hangingPunct="0">
              <a:spcBef>
                <a:spcPct val="0"/>
              </a:spcBef>
              <a:spcAft>
                <a:spcPct val="0"/>
              </a:spcAft>
              <a:defRPr sz="2400" kern="1200">
                <a:solidFill>
                  <a:schemeClr val="tx1"/>
                </a:solidFill>
                <a:latin typeface="Times New Roman" pitchFamily="1"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 charset="0"/>
                <a:ea typeface="+mn-ea"/>
                <a:cs typeface="+mn-cs"/>
              </a:defRPr>
            </a:lvl5pPr>
            <a:lvl6pPr marL="2286000" algn="l" defTabSz="914400" rtl="0" eaLnBrk="1" latinLnBrk="0" hangingPunct="1">
              <a:defRPr sz="2400" kern="1200">
                <a:solidFill>
                  <a:schemeClr val="tx1"/>
                </a:solidFill>
                <a:latin typeface="Times New Roman" pitchFamily="1" charset="0"/>
                <a:ea typeface="+mn-ea"/>
                <a:cs typeface="+mn-cs"/>
              </a:defRPr>
            </a:lvl6pPr>
            <a:lvl7pPr marL="2743200" algn="l" defTabSz="914400" rtl="0" eaLnBrk="1" latinLnBrk="0" hangingPunct="1">
              <a:defRPr sz="2400" kern="1200">
                <a:solidFill>
                  <a:schemeClr val="tx1"/>
                </a:solidFill>
                <a:latin typeface="Times New Roman" pitchFamily="1" charset="0"/>
                <a:ea typeface="+mn-ea"/>
                <a:cs typeface="+mn-cs"/>
              </a:defRPr>
            </a:lvl7pPr>
            <a:lvl8pPr marL="3200400" algn="l" defTabSz="914400" rtl="0" eaLnBrk="1" latinLnBrk="0" hangingPunct="1">
              <a:defRPr sz="2400" kern="1200">
                <a:solidFill>
                  <a:schemeClr val="tx1"/>
                </a:solidFill>
                <a:latin typeface="Times New Roman" pitchFamily="1" charset="0"/>
                <a:ea typeface="+mn-ea"/>
                <a:cs typeface="+mn-cs"/>
              </a:defRPr>
            </a:lvl8pPr>
            <a:lvl9pPr marL="3657600" algn="l" defTabSz="914400" rtl="0" eaLnBrk="1" latinLnBrk="0" hangingPunct="1">
              <a:defRPr sz="2400" kern="1200">
                <a:solidFill>
                  <a:schemeClr val="tx1"/>
                </a:solidFill>
                <a:latin typeface="Times New Roman" pitchFamily="1" charset="0"/>
                <a:ea typeface="+mn-ea"/>
                <a:cs typeface="+mn-cs"/>
              </a:defRPr>
            </a:lvl9pPr>
          </a:lstStyle>
          <a:p>
            <a:pPr algn="l"/>
            <a:r>
              <a:rPr lang="en-US" sz="1800" dirty="0">
                <a:latin typeface="Comic Sans MS" pitchFamily="1" charset="0"/>
              </a:rPr>
              <a:t>IPCC</a:t>
            </a:r>
          </a:p>
        </p:txBody>
      </p:sp>
      <p:sp>
        <p:nvSpPr>
          <p:cNvPr id="15" name="Text Box 23"/>
          <p:cNvSpPr txBox="1">
            <a:spLocks noChangeArrowheads="1"/>
          </p:cNvSpPr>
          <p:nvPr/>
        </p:nvSpPr>
        <p:spPr bwMode="auto">
          <a:xfrm>
            <a:off x="246856" y="6342856"/>
            <a:ext cx="21097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rtl="0" eaLnBrk="0" fontAlgn="base" hangingPunct="0">
              <a:spcBef>
                <a:spcPct val="0"/>
              </a:spcBef>
              <a:spcAft>
                <a:spcPct val="0"/>
              </a:spcAft>
              <a:defRPr sz="2400" kern="1200">
                <a:solidFill>
                  <a:schemeClr val="tx1"/>
                </a:solidFill>
                <a:latin typeface="Times New Roman" pitchFamily="1"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 charset="0"/>
                <a:ea typeface="+mn-ea"/>
                <a:cs typeface="+mn-cs"/>
              </a:defRPr>
            </a:lvl5pPr>
            <a:lvl6pPr marL="2286000" algn="l" defTabSz="914400" rtl="0" eaLnBrk="1" latinLnBrk="0" hangingPunct="1">
              <a:defRPr sz="2400" kern="1200">
                <a:solidFill>
                  <a:schemeClr val="tx1"/>
                </a:solidFill>
                <a:latin typeface="Times New Roman" pitchFamily="1" charset="0"/>
                <a:ea typeface="+mn-ea"/>
                <a:cs typeface="+mn-cs"/>
              </a:defRPr>
            </a:lvl6pPr>
            <a:lvl7pPr marL="2743200" algn="l" defTabSz="914400" rtl="0" eaLnBrk="1" latinLnBrk="0" hangingPunct="1">
              <a:defRPr sz="2400" kern="1200">
                <a:solidFill>
                  <a:schemeClr val="tx1"/>
                </a:solidFill>
                <a:latin typeface="Times New Roman" pitchFamily="1" charset="0"/>
                <a:ea typeface="+mn-ea"/>
                <a:cs typeface="+mn-cs"/>
              </a:defRPr>
            </a:lvl7pPr>
            <a:lvl8pPr marL="3200400" algn="l" defTabSz="914400" rtl="0" eaLnBrk="1" latinLnBrk="0" hangingPunct="1">
              <a:defRPr sz="2400" kern="1200">
                <a:solidFill>
                  <a:schemeClr val="tx1"/>
                </a:solidFill>
                <a:latin typeface="Times New Roman" pitchFamily="1" charset="0"/>
                <a:ea typeface="+mn-ea"/>
                <a:cs typeface="+mn-cs"/>
              </a:defRPr>
            </a:lvl8pPr>
            <a:lvl9pPr marL="3657600" algn="l" defTabSz="914400" rtl="0" eaLnBrk="1" latinLnBrk="0" hangingPunct="1">
              <a:defRPr sz="2400" kern="1200">
                <a:solidFill>
                  <a:schemeClr val="tx1"/>
                </a:solidFill>
                <a:latin typeface="Times New Roman" pitchFamily="1" charset="0"/>
                <a:ea typeface="+mn-ea"/>
                <a:cs typeface="+mn-cs"/>
              </a:defRPr>
            </a:lvl9pPr>
          </a:lstStyle>
          <a:p>
            <a:r>
              <a:rPr lang="en-US" sz="1800">
                <a:solidFill>
                  <a:schemeClr val="bg1"/>
                </a:solidFill>
              </a:rPr>
              <a:t>From K. Trenberth</a:t>
            </a:r>
            <a:endParaRPr lang="en-US">
              <a:solidFill>
                <a:schemeClr val="bg1"/>
              </a:solidFill>
            </a:endParaRPr>
          </a:p>
        </p:txBody>
      </p:sp>
    </p:spTree>
    <p:extLst>
      <p:ext uri="{BB962C8B-B14F-4D97-AF65-F5344CB8AC3E}">
        <p14:creationId xmlns:p14="http://schemas.microsoft.com/office/powerpoint/2010/main" val="26701610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4. Aquecimento global</a:t>
            </a:r>
            <a:endParaRPr lang="en-US" dirty="0"/>
          </a:p>
        </p:txBody>
      </p:sp>
      <p:sp>
        <p:nvSpPr>
          <p:cNvPr id="3" name="Espaço Reservado para Conteúdo 2"/>
          <p:cNvSpPr>
            <a:spLocks noGrp="1"/>
          </p:cNvSpPr>
          <p:nvPr>
            <p:ph idx="1"/>
          </p:nvPr>
        </p:nvSpPr>
        <p:spPr/>
        <p:txBody>
          <a:bodyPr/>
          <a:lstStyle/>
          <a:p>
            <a:r>
              <a:rPr lang="en-US" sz="2400" dirty="0"/>
              <a:t>O </a:t>
            </a:r>
            <a:r>
              <a:rPr lang="en-US" sz="2400" dirty="0" err="1"/>
              <a:t>Ártico</a:t>
            </a:r>
            <a:r>
              <a:rPr lang="en-US" sz="2400" dirty="0"/>
              <a:t> </a:t>
            </a:r>
            <a:r>
              <a:rPr lang="en-US" sz="2400" dirty="0" err="1"/>
              <a:t>está</a:t>
            </a:r>
            <a:r>
              <a:rPr lang="en-US" sz="2400" dirty="0"/>
              <a:t> se </a:t>
            </a:r>
            <a:r>
              <a:rPr lang="en-US" sz="2400" dirty="0" err="1"/>
              <a:t>aquecendo</a:t>
            </a:r>
            <a:r>
              <a:rPr lang="en-US" sz="2400" dirty="0"/>
              <a:t> </a:t>
            </a:r>
            <a:r>
              <a:rPr lang="en-US" sz="2400" dirty="0" err="1"/>
              <a:t>mais</a:t>
            </a:r>
            <a:r>
              <a:rPr lang="en-US" sz="2400" dirty="0"/>
              <a:t> </a:t>
            </a:r>
            <a:r>
              <a:rPr lang="en-US" sz="2400" dirty="0" err="1"/>
              <a:t>rápido</a:t>
            </a:r>
            <a:r>
              <a:rPr lang="en-US" sz="2400" dirty="0"/>
              <a:t> do </a:t>
            </a:r>
            <a:r>
              <a:rPr lang="en-US" sz="2400" dirty="0" err="1"/>
              <a:t>que</a:t>
            </a:r>
            <a:r>
              <a:rPr lang="en-US" sz="2400" dirty="0"/>
              <a:t> </a:t>
            </a:r>
            <a:r>
              <a:rPr lang="en-US" sz="2400" dirty="0" err="1"/>
              <a:t>outras</a:t>
            </a:r>
            <a:r>
              <a:rPr lang="en-US" sz="2400" dirty="0"/>
              <a:t> </a:t>
            </a:r>
            <a:r>
              <a:rPr lang="en-US" sz="2400" dirty="0" err="1"/>
              <a:t>regiões</a:t>
            </a:r>
            <a:r>
              <a:rPr lang="en-US" sz="2400" dirty="0"/>
              <a:t> e </a:t>
            </a:r>
            <a:r>
              <a:rPr lang="en-US" sz="2400" dirty="0" err="1"/>
              <a:t>até</a:t>
            </a:r>
            <a:r>
              <a:rPr lang="en-US" sz="2400" dirty="0"/>
              <a:t> </a:t>
            </a:r>
            <a:r>
              <a:rPr lang="en-US" sz="2400" dirty="0" err="1"/>
              <a:t>mais</a:t>
            </a:r>
            <a:r>
              <a:rPr lang="en-US" sz="2400" dirty="0"/>
              <a:t> </a:t>
            </a:r>
            <a:r>
              <a:rPr lang="en-US" sz="2400" dirty="0" err="1"/>
              <a:t>rápido</a:t>
            </a:r>
            <a:r>
              <a:rPr lang="en-US" sz="2400" dirty="0"/>
              <a:t> do </a:t>
            </a:r>
            <a:r>
              <a:rPr lang="en-US" sz="2400" dirty="0" err="1"/>
              <a:t>que</a:t>
            </a:r>
            <a:r>
              <a:rPr lang="en-US" sz="2400" dirty="0"/>
              <a:t> </a:t>
            </a:r>
            <a:r>
              <a:rPr lang="en-US" sz="2400" dirty="0" err="1"/>
              <a:t>previsto</a:t>
            </a:r>
            <a:r>
              <a:rPr lang="en-US" sz="2400" dirty="0"/>
              <a:t> </a:t>
            </a:r>
            <a:r>
              <a:rPr lang="en-US" sz="2400" dirty="0" err="1"/>
              <a:t>pelo</a:t>
            </a:r>
            <a:r>
              <a:rPr lang="en-US" sz="2400" dirty="0"/>
              <a:t> </a:t>
            </a:r>
            <a:r>
              <a:rPr lang="en-US" sz="2400" dirty="0" err="1"/>
              <a:t>modelos</a:t>
            </a:r>
            <a:r>
              <a:rPr lang="en-US" sz="2400" dirty="0"/>
              <a:t> </a:t>
            </a:r>
            <a:r>
              <a:rPr lang="en-US" sz="2400" dirty="0" err="1"/>
              <a:t>climáticos</a:t>
            </a:r>
            <a:r>
              <a:rPr lang="en-US" sz="2400" dirty="0"/>
              <a:t>.</a:t>
            </a:r>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08" y="1528228"/>
            <a:ext cx="7077769" cy="4960620"/>
          </a:xfrm>
          <a:prstGeom prst="rect">
            <a:avLst/>
          </a:prstGeom>
        </p:spPr>
      </p:pic>
    </p:spTree>
    <p:extLst>
      <p:ext uri="{BB962C8B-B14F-4D97-AF65-F5344CB8AC3E}">
        <p14:creationId xmlns:p14="http://schemas.microsoft.com/office/powerpoint/2010/main" val="11620225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4. Aquecimento global</a:t>
            </a:r>
            <a:endParaRPr lang="en-US" dirty="0"/>
          </a:p>
        </p:txBody>
      </p:sp>
      <p:sp>
        <p:nvSpPr>
          <p:cNvPr id="3" name="Espaço Reservado para Conteúdo 2"/>
          <p:cNvSpPr>
            <a:spLocks noGrp="1"/>
          </p:cNvSpPr>
          <p:nvPr>
            <p:ph idx="1"/>
          </p:nvPr>
        </p:nvSpPr>
        <p:spPr/>
        <p:txBody>
          <a:bodyPr/>
          <a:lstStyle/>
          <a:p>
            <a:r>
              <a:rPr lang="pt-BR" sz="2400" dirty="0"/>
              <a:t>Em consequência, as geleiras e calotas polares estão derretendo e o nível do mar está subindo:</a:t>
            </a:r>
          </a:p>
        </p:txBody>
      </p:sp>
      <p:pic>
        <p:nvPicPr>
          <p:cNvPr id="4" name="Picture 2" descr="derretimento de gelo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7888" y="1506115"/>
            <a:ext cx="2997200" cy="4875213"/>
          </a:xfrm>
          <a:prstGeom prst="rect">
            <a:avLst/>
          </a:prstGeom>
          <a:noFill/>
          <a:ln w="825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7" name="Image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896" y="3856507"/>
            <a:ext cx="3810000" cy="2676525"/>
          </a:xfrm>
          <a:prstGeom prst="rect">
            <a:avLst/>
          </a:prstGeom>
        </p:spPr>
      </p:pic>
      <p:pic>
        <p:nvPicPr>
          <p:cNvPr id="8" name="Imagem 7"/>
          <p:cNvPicPr>
            <a:picLocks noChangeAspect="1"/>
          </p:cNvPicPr>
          <p:nvPr/>
        </p:nvPicPr>
        <p:blipFill rotWithShape="1">
          <a:blip r:embed="rId4" cstate="print">
            <a:extLst>
              <a:ext uri="{28A0092B-C50C-407E-A947-70E740481C1C}">
                <a14:useLocalDpi xmlns:a14="http://schemas.microsoft.com/office/drawing/2010/main" val="0"/>
              </a:ext>
            </a:extLst>
          </a:blip>
          <a:srcRect l="3043" t="5069" r="3043" b="10601"/>
          <a:stretch/>
        </p:blipFill>
        <p:spPr>
          <a:xfrm>
            <a:off x="760044" y="1517068"/>
            <a:ext cx="3810001" cy="2339439"/>
          </a:xfrm>
          <a:prstGeom prst="rect">
            <a:avLst/>
          </a:prstGeom>
        </p:spPr>
      </p:pic>
    </p:spTree>
    <p:extLst>
      <p:ext uri="{BB962C8B-B14F-4D97-AF65-F5344CB8AC3E}">
        <p14:creationId xmlns:p14="http://schemas.microsoft.com/office/powerpoint/2010/main" val="2202726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4. Aquecimento global</a:t>
            </a:r>
            <a:endParaRPr lang="en-US" dirty="0"/>
          </a:p>
        </p:txBody>
      </p:sp>
      <p:sp>
        <p:nvSpPr>
          <p:cNvPr id="3" name="Espaço Reservado para Conteúdo 2"/>
          <p:cNvSpPr>
            <a:spLocks noGrp="1"/>
          </p:cNvSpPr>
          <p:nvPr>
            <p:ph idx="1"/>
          </p:nvPr>
        </p:nvSpPr>
        <p:spPr/>
        <p:txBody>
          <a:bodyPr/>
          <a:lstStyle/>
          <a:p>
            <a:r>
              <a:rPr lang="pt-BR" sz="2400" dirty="0"/>
              <a:t>Os modelo climáticos são usados para projetarmos o clima do futuro e do presente.</a:t>
            </a:r>
          </a:p>
          <a:p>
            <a:pPr marL="4578350" lvl="1"/>
            <a:endParaRPr lang="pt-BR" sz="1800" dirty="0"/>
          </a:p>
          <a:p>
            <a:pPr marL="4578350" lvl="1"/>
            <a:r>
              <a:rPr lang="pt-BR" sz="1800" dirty="0"/>
              <a:t>Os principais fatores de alteração climática incluídos nos modelos são a concentração de CO</a:t>
            </a:r>
            <a:r>
              <a:rPr lang="pt-BR" sz="1800" baseline="-25000" dirty="0"/>
              <a:t>2</a:t>
            </a:r>
            <a:r>
              <a:rPr lang="pt-BR" sz="1800" dirty="0"/>
              <a:t>, aerossóis (erupções vulcânicas) e os ciclos de </a:t>
            </a:r>
            <a:r>
              <a:rPr lang="pt-BR" sz="1800" dirty="0" err="1"/>
              <a:t>Croll-Milankovitch</a:t>
            </a:r>
            <a:r>
              <a:rPr lang="pt-BR" sz="1800" dirty="0"/>
              <a:t>.</a:t>
            </a:r>
          </a:p>
          <a:p>
            <a:pPr marL="4578350" lvl="1"/>
            <a:r>
              <a:rPr lang="pt-BR" sz="1800" dirty="0"/>
              <a:t>Incluindo apenas a concentração de CO</a:t>
            </a:r>
            <a:r>
              <a:rPr lang="pt-BR" sz="1800" baseline="-25000" dirty="0"/>
              <a:t>2</a:t>
            </a:r>
            <a:r>
              <a:rPr lang="pt-BR" sz="1800" dirty="0"/>
              <a:t> temos um aumento extremo de T.</a:t>
            </a:r>
          </a:p>
          <a:p>
            <a:pPr marL="4578350" lvl="1"/>
            <a:r>
              <a:rPr lang="pt-BR" sz="1800" dirty="0"/>
              <a:t>Incluindo concentração de CO</a:t>
            </a:r>
            <a:r>
              <a:rPr lang="pt-BR" sz="1800" baseline="-25000" dirty="0"/>
              <a:t>2</a:t>
            </a:r>
            <a:r>
              <a:rPr lang="pt-BR" sz="1800" dirty="0"/>
              <a:t> e aerossóis temos uma diminuição excessiva da T.</a:t>
            </a:r>
          </a:p>
          <a:p>
            <a:pPr marL="4578350" lvl="1"/>
            <a:r>
              <a:rPr lang="pt-BR" sz="1800" dirty="0"/>
              <a:t>Combinando concentração de CO</a:t>
            </a:r>
            <a:r>
              <a:rPr lang="pt-BR" sz="1800" baseline="-25000" dirty="0"/>
              <a:t>2</a:t>
            </a:r>
            <a:r>
              <a:rPr lang="pt-BR" sz="1800" dirty="0"/>
              <a:t>, aerossóis e os ciclos de </a:t>
            </a:r>
            <a:r>
              <a:rPr lang="pt-BR" sz="1800" dirty="0" err="1"/>
              <a:t>Milakovitch</a:t>
            </a:r>
            <a:r>
              <a:rPr lang="pt-BR" sz="1800" dirty="0"/>
              <a:t> temos a T modelada próxima da observada.</a:t>
            </a:r>
          </a:p>
          <a:p>
            <a:pPr marL="0" indent="0">
              <a:buNone/>
            </a:pPr>
            <a:endParaRPr lang="pt-BR" sz="2400"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531" y="1916832"/>
            <a:ext cx="3946469"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0315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4. Aquecimento global</a:t>
            </a:r>
            <a:endParaRPr lang="en-US" dirty="0"/>
          </a:p>
        </p:txBody>
      </p:sp>
      <p:sp>
        <p:nvSpPr>
          <p:cNvPr id="3" name="Espaço Reservado para Conteúdo 2"/>
          <p:cNvSpPr>
            <a:spLocks noGrp="1"/>
          </p:cNvSpPr>
          <p:nvPr>
            <p:ph idx="1"/>
          </p:nvPr>
        </p:nvSpPr>
        <p:spPr/>
        <p:txBody>
          <a:bodyPr/>
          <a:lstStyle/>
          <a:p>
            <a:r>
              <a:rPr lang="pt-BR" sz="2400" dirty="0"/>
              <a:t>Os modelo climáticos nos fornecem </a:t>
            </a:r>
            <a:r>
              <a:rPr lang="pt-BR" sz="2400" b="1" dirty="0">
                <a:solidFill>
                  <a:srgbClr val="FF0000"/>
                </a:solidFill>
              </a:rPr>
              <a:t>cenários</a:t>
            </a:r>
            <a:r>
              <a:rPr lang="pt-BR" sz="2400" dirty="0"/>
              <a:t> probabilísticos das variáveis climáticas. </a:t>
            </a:r>
          </a:p>
          <a:p>
            <a:pPr marL="0" indent="0">
              <a:buNone/>
            </a:pPr>
            <a:endParaRPr lang="pt-BR" sz="2400"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536961"/>
            <a:ext cx="4868019" cy="3784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944" y="4125662"/>
            <a:ext cx="4900811" cy="2390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01610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4. Aquecimento global</a:t>
            </a:r>
            <a:endParaRPr lang="en-US" dirty="0"/>
          </a:p>
        </p:txBody>
      </p:sp>
      <p:sp>
        <p:nvSpPr>
          <p:cNvPr id="3" name="Espaço Reservado para Conteúdo 2"/>
          <p:cNvSpPr>
            <a:spLocks noGrp="1"/>
          </p:cNvSpPr>
          <p:nvPr>
            <p:ph idx="1"/>
          </p:nvPr>
        </p:nvSpPr>
        <p:spPr/>
        <p:txBody>
          <a:bodyPr/>
          <a:lstStyle/>
          <a:p>
            <a:r>
              <a:rPr lang="pt-BR" sz="2400" dirty="0"/>
              <a:t>Projeção de anomalias de temperatura para 2100 (IPCC):</a:t>
            </a:r>
          </a:p>
          <a:p>
            <a:pPr marL="0" indent="0">
              <a:buNone/>
            </a:pPr>
            <a:endParaRPr lang="pt-BR" sz="2400" dirty="0"/>
          </a:p>
        </p:txBody>
      </p:sp>
      <p:pic>
        <p:nvPicPr>
          <p:cNvPr id="7" name="Image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986" y="1412776"/>
            <a:ext cx="7604027" cy="4845468"/>
          </a:xfrm>
          <a:prstGeom prst="rect">
            <a:avLst/>
          </a:prstGeom>
        </p:spPr>
      </p:pic>
    </p:spTree>
    <p:extLst>
      <p:ext uri="{BB962C8B-B14F-4D97-AF65-F5344CB8AC3E}">
        <p14:creationId xmlns:p14="http://schemas.microsoft.com/office/powerpoint/2010/main" val="19028542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Conteúdo 4"/>
          <p:cNvSpPr>
            <a:spLocks noGrp="1"/>
          </p:cNvSpPr>
          <p:nvPr>
            <p:ph idx="1"/>
          </p:nvPr>
        </p:nvSpPr>
        <p:spPr>
          <a:xfrm>
            <a:off x="457200" y="620688"/>
            <a:ext cx="8435280" cy="5904656"/>
          </a:xfrm>
        </p:spPr>
        <p:txBody>
          <a:bodyPr/>
          <a:lstStyle/>
          <a:p>
            <a:pPr marL="3595688"/>
            <a:r>
              <a:rPr lang="pt-BR" sz="2400" dirty="0"/>
              <a:t>Se a superfície da Terra tivesse uma cobertura homogênea, o clima do globo seria composto por uma série de bandas latitudinais, sendo mais frias nos polos e mais quentes no equador.</a:t>
            </a:r>
          </a:p>
          <a:p>
            <a:endParaRPr lang="pt-BR" sz="2400" dirty="0"/>
          </a:p>
          <a:p>
            <a:endParaRPr lang="pt-BR" sz="2400" dirty="0"/>
          </a:p>
          <a:p>
            <a:r>
              <a:rPr lang="pt-BR" sz="2400" dirty="0"/>
              <a:t>Como a superfície terrestre não é homogênea, diferentes </a:t>
            </a:r>
            <a:r>
              <a:rPr lang="pt-BR" sz="2400" b="1" u="sng" dirty="0"/>
              <a:t>fatores climáticos </a:t>
            </a:r>
            <a:r>
              <a:rPr lang="pt-BR" sz="2400" dirty="0"/>
              <a:t>ou </a:t>
            </a:r>
            <a:r>
              <a:rPr lang="pt-BR" sz="2400" b="1" u="sng" dirty="0"/>
              <a:t>controles climáticos </a:t>
            </a:r>
            <a:r>
              <a:rPr lang="pt-BR" sz="2400" dirty="0"/>
              <a:t>fazem com que numa mesma faixa de latitude ocorram diferentes tipos de clima. Esses fatores são os mesmos que controlam a temperatura (“controles de temperatura” – apresentados no Cap. 3)</a:t>
            </a:r>
          </a:p>
          <a:p>
            <a:endParaRPr lang="pt-BR" sz="2400" dirty="0"/>
          </a:p>
        </p:txBody>
      </p:sp>
      <p:sp>
        <p:nvSpPr>
          <p:cNvPr id="4" name="Título 3"/>
          <p:cNvSpPr>
            <a:spLocks noGrp="1"/>
          </p:cNvSpPr>
          <p:nvPr>
            <p:ph type="title"/>
          </p:nvPr>
        </p:nvSpPr>
        <p:spPr/>
        <p:txBody>
          <a:bodyPr>
            <a:normAutofit fontScale="90000"/>
          </a:bodyPr>
          <a:lstStyle/>
          <a:p>
            <a:pPr marL="446088" indent="-446088"/>
            <a:r>
              <a:rPr lang="pt-BR" dirty="0"/>
              <a:t>1. Introdução</a:t>
            </a:r>
          </a:p>
        </p:txBody>
      </p:sp>
      <p:sp>
        <p:nvSpPr>
          <p:cNvPr id="2" name="Elipse 1"/>
          <p:cNvSpPr/>
          <p:nvPr/>
        </p:nvSpPr>
        <p:spPr>
          <a:xfrm rot="833336">
            <a:off x="1227161" y="641546"/>
            <a:ext cx="2241365" cy="2197737"/>
          </a:xfrm>
          <a:prstGeom prst="ellipse">
            <a:avLst/>
          </a:prstGeom>
          <a:gradFill>
            <a:gsLst>
              <a:gs pos="0">
                <a:srgbClr val="0B00EE"/>
              </a:gs>
              <a:gs pos="25000">
                <a:srgbClr val="FAFA32"/>
              </a:gs>
              <a:gs pos="50000">
                <a:srgbClr val="FF0000"/>
              </a:gs>
              <a:gs pos="75000">
                <a:srgbClr val="F7F214"/>
              </a:gs>
              <a:gs pos="100000">
                <a:srgbClr val="0B00EE"/>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6" name="Conector reto 5"/>
          <p:cNvCxnSpPr/>
          <p:nvPr/>
        </p:nvCxnSpPr>
        <p:spPr>
          <a:xfrm flipV="1">
            <a:off x="2692063" y="327901"/>
            <a:ext cx="216024" cy="4225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onector reto 9"/>
          <p:cNvCxnSpPr/>
          <p:nvPr/>
        </p:nvCxnSpPr>
        <p:spPr>
          <a:xfrm flipV="1">
            <a:off x="1764215" y="2780928"/>
            <a:ext cx="216024" cy="4225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08471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4. Aquecimento global</a:t>
            </a:r>
            <a:endParaRPr lang="en-US" dirty="0"/>
          </a:p>
        </p:txBody>
      </p:sp>
      <p:sp>
        <p:nvSpPr>
          <p:cNvPr id="3" name="Espaço Reservado para Conteúdo 2"/>
          <p:cNvSpPr>
            <a:spLocks noGrp="1"/>
          </p:cNvSpPr>
          <p:nvPr>
            <p:ph idx="1"/>
          </p:nvPr>
        </p:nvSpPr>
        <p:spPr/>
        <p:txBody>
          <a:bodyPr/>
          <a:lstStyle/>
          <a:p>
            <a:r>
              <a:rPr lang="pt-BR" sz="2400" dirty="0"/>
              <a:t>Projeção de anomalias precipitação para 2100 (IPCC):</a:t>
            </a:r>
          </a:p>
          <a:p>
            <a:pPr marL="0" indent="0">
              <a:buNone/>
            </a:pPr>
            <a:endParaRPr lang="pt-BR" sz="2400" dirty="0"/>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8076" y="1306731"/>
            <a:ext cx="6867847" cy="4944850"/>
          </a:xfrm>
          <a:prstGeom prst="rect">
            <a:avLst/>
          </a:prstGeom>
        </p:spPr>
      </p:pic>
    </p:spTree>
    <p:extLst>
      <p:ext uri="{BB962C8B-B14F-4D97-AF65-F5344CB8AC3E}">
        <p14:creationId xmlns:p14="http://schemas.microsoft.com/office/powerpoint/2010/main" val="1812248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4. Aquecimento global</a:t>
            </a:r>
            <a:endParaRPr lang="en-US" dirty="0"/>
          </a:p>
        </p:txBody>
      </p:sp>
      <p:sp>
        <p:nvSpPr>
          <p:cNvPr id="3" name="Espaço Reservado para Conteúdo 2"/>
          <p:cNvSpPr>
            <a:spLocks noGrp="1"/>
          </p:cNvSpPr>
          <p:nvPr>
            <p:ph idx="1"/>
          </p:nvPr>
        </p:nvSpPr>
        <p:spPr/>
        <p:txBody>
          <a:bodyPr/>
          <a:lstStyle/>
          <a:p>
            <a:r>
              <a:rPr lang="pt-BR" sz="2400" dirty="0"/>
              <a:t>Projeção de anomalias intensidade chuva e dias secos (IPCC):</a:t>
            </a:r>
          </a:p>
          <a:p>
            <a:pPr marL="0" indent="0">
              <a:buNone/>
            </a:pPr>
            <a:endParaRPr lang="pt-BR" sz="2400" dirty="0"/>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052736"/>
            <a:ext cx="5256634" cy="5459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6084168" y="1812727"/>
            <a:ext cx="2376487" cy="3939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pPr>
            <a:r>
              <a:rPr lang="pt-BR" altLang="pt-BR" sz="2000" dirty="0"/>
              <a:t>Mudanças em índices de extremos de precipitação  (chuvas intensas e veranicos ou períodos secos)  projetadas para o ano de 2080–2099 em relação a 1980–1999 para o cenário A1B.  </a:t>
            </a:r>
          </a:p>
          <a:p>
            <a:pPr eaLnBrk="1" hangingPunct="1">
              <a:spcBef>
                <a:spcPct val="50000"/>
              </a:spcBef>
            </a:pPr>
            <a:endParaRPr lang="pt-BR" altLang="pt-BR" sz="2000" dirty="0">
              <a:latin typeface="Times New Roman" pitchFamily="18" charset="0"/>
            </a:endParaRPr>
          </a:p>
        </p:txBody>
      </p:sp>
    </p:spTree>
    <p:extLst>
      <p:ext uri="{BB962C8B-B14F-4D97-AF65-F5344CB8AC3E}">
        <p14:creationId xmlns:p14="http://schemas.microsoft.com/office/powerpoint/2010/main" val="3630488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4. Aquecimento global</a:t>
            </a:r>
            <a:endParaRPr lang="en-US" dirty="0"/>
          </a:p>
        </p:txBody>
      </p:sp>
      <p:sp>
        <p:nvSpPr>
          <p:cNvPr id="3" name="Espaço Reservado para Conteúdo 2"/>
          <p:cNvSpPr>
            <a:spLocks noGrp="1"/>
          </p:cNvSpPr>
          <p:nvPr>
            <p:ph idx="1"/>
          </p:nvPr>
        </p:nvSpPr>
        <p:spPr/>
        <p:txBody>
          <a:bodyPr/>
          <a:lstStyle/>
          <a:p>
            <a:r>
              <a:rPr lang="pt-BR" sz="2400" dirty="0"/>
              <a:t>Previsão de Recursos Hídricos:</a:t>
            </a:r>
          </a:p>
          <a:p>
            <a:pPr marL="5556250" lvl="1"/>
            <a:endParaRPr lang="pt-BR" sz="2000" dirty="0"/>
          </a:p>
          <a:p>
            <a:pPr marL="5556250" lvl="1"/>
            <a:endParaRPr lang="pt-BR" sz="2000" dirty="0"/>
          </a:p>
          <a:p>
            <a:pPr marL="0" indent="0">
              <a:buNone/>
            </a:pPr>
            <a:endParaRPr lang="pt-BR" sz="2400" dirty="0"/>
          </a:p>
        </p:txBody>
      </p:sp>
      <p:sp>
        <p:nvSpPr>
          <p:cNvPr id="5" name="Rectangle 4"/>
          <p:cNvSpPr>
            <a:spLocks noChangeArrowheads="1"/>
          </p:cNvSpPr>
          <p:nvPr/>
        </p:nvSpPr>
        <p:spPr bwMode="auto">
          <a:xfrm>
            <a:off x="1066354" y="5782020"/>
            <a:ext cx="70029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r>
              <a:rPr lang="pt-BR" altLang="pt-BR" sz="1600" i="1"/>
              <a:t>Mapa ilustrativo de impactos da mudança de água em recursos e água doce para o cenário A1B até 2081-2100 relativo a 1981-2000 (IPCC 2007)</a:t>
            </a:r>
          </a:p>
        </p:txBody>
      </p:sp>
      <p:grpSp>
        <p:nvGrpSpPr>
          <p:cNvPr id="6" name="Group 5"/>
          <p:cNvGrpSpPr>
            <a:grpSpLocks/>
          </p:cNvGrpSpPr>
          <p:nvPr/>
        </p:nvGrpSpPr>
        <p:grpSpPr bwMode="auto">
          <a:xfrm>
            <a:off x="753616" y="1340768"/>
            <a:ext cx="7634808" cy="4310608"/>
            <a:chOff x="0" y="-76200"/>
            <a:chExt cx="9144000" cy="5943600"/>
          </a:xfrm>
        </p:grpSpPr>
        <p:sp>
          <p:nvSpPr>
            <p:cNvPr id="7" name="Rectangle 2"/>
            <p:cNvSpPr>
              <a:spLocks noChangeArrowheads="1"/>
            </p:cNvSpPr>
            <p:nvPr/>
          </p:nvSpPr>
          <p:spPr bwMode="auto">
            <a:xfrm>
              <a:off x="0" y="29813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endParaRPr lang="en-US" altLang="pt-BR"/>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5"/>
            <p:cNvSpPr>
              <a:spLocks noChangeArrowheads="1"/>
            </p:cNvSpPr>
            <p:nvPr/>
          </p:nvSpPr>
          <p:spPr bwMode="auto">
            <a:xfrm>
              <a:off x="4800600" y="5029200"/>
              <a:ext cx="19907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pt-BR" altLang="pt-BR" sz="1200">
                  <a:solidFill>
                    <a:srgbClr val="FF0000"/>
                  </a:solidFill>
                </a:rPr>
                <a:t>Mudança anual de runoff</a:t>
              </a:r>
            </a:p>
          </p:txBody>
        </p:sp>
      </p:grpSp>
    </p:spTree>
    <p:extLst>
      <p:ext uri="{BB962C8B-B14F-4D97-AF65-F5344CB8AC3E}">
        <p14:creationId xmlns:p14="http://schemas.microsoft.com/office/powerpoint/2010/main" val="8567362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4. Aquecimento global</a:t>
            </a:r>
            <a:endParaRPr lang="en-US" dirty="0"/>
          </a:p>
        </p:txBody>
      </p:sp>
      <p:sp>
        <p:nvSpPr>
          <p:cNvPr id="3" name="Espaço Reservado para Conteúdo 2"/>
          <p:cNvSpPr>
            <a:spLocks noGrp="1"/>
          </p:cNvSpPr>
          <p:nvPr>
            <p:ph idx="1"/>
          </p:nvPr>
        </p:nvSpPr>
        <p:spPr/>
        <p:txBody>
          <a:bodyPr/>
          <a:lstStyle/>
          <a:p>
            <a:r>
              <a:rPr lang="pt-BR" sz="2000" dirty="0"/>
              <a:t>Impactos Severos nos Recursos Hídricos do Nordeste. Tendência a “</a:t>
            </a:r>
            <a:r>
              <a:rPr lang="pt-BR" sz="2000" dirty="0" err="1"/>
              <a:t>aridização</a:t>
            </a:r>
            <a:r>
              <a:rPr lang="pt-BR" sz="2000" dirty="0"/>
              <a:t>” da região </a:t>
            </a:r>
            <a:r>
              <a:rPr lang="pt-BR" sz="2000" dirty="0" err="1"/>
              <a:t>semi-árida</a:t>
            </a:r>
            <a:r>
              <a:rPr lang="pt-BR" sz="2000" dirty="0"/>
              <a:t> do Nordeste até final do Século XXI </a:t>
            </a:r>
          </a:p>
          <a:p>
            <a:endParaRPr lang="en-US" sz="2000" dirty="0"/>
          </a:p>
        </p:txBody>
      </p:sp>
      <p:pic>
        <p:nvPicPr>
          <p:cNvPr id="4" name="Picture 2" descr="resumoconsec01101999-30092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617316"/>
            <a:ext cx="3816350" cy="495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3"/>
          <p:cNvSpPr>
            <a:spLocks noChangeArrowheads="1"/>
          </p:cNvSpPr>
          <p:nvPr/>
        </p:nvSpPr>
        <p:spPr bwMode="auto">
          <a:xfrm>
            <a:off x="1979613" y="3263553"/>
            <a:ext cx="1225550" cy="1439863"/>
          </a:xfrm>
          <a:prstGeom prst="ellipse">
            <a:avLst/>
          </a:prstGeom>
          <a:noFill/>
          <a:ln w="57150">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ltLang="pt-BR" sz="1600"/>
          </a:p>
        </p:txBody>
      </p:sp>
      <p:sp>
        <p:nvSpPr>
          <p:cNvPr id="6" name="Rectangle 5"/>
          <p:cNvSpPr>
            <a:spLocks noChangeArrowheads="1"/>
          </p:cNvSpPr>
          <p:nvPr/>
        </p:nvSpPr>
        <p:spPr bwMode="auto">
          <a:xfrm>
            <a:off x="3109913" y="2190403"/>
            <a:ext cx="1841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endParaRPr lang="en-US" altLang="pt-BR" sz="1600"/>
          </a:p>
        </p:txBody>
      </p:sp>
      <p:sp>
        <p:nvSpPr>
          <p:cNvPr id="7" name="Rectangle 6"/>
          <p:cNvSpPr>
            <a:spLocks noChangeArrowheads="1"/>
          </p:cNvSpPr>
          <p:nvPr/>
        </p:nvSpPr>
        <p:spPr bwMode="auto">
          <a:xfrm>
            <a:off x="3109913" y="2190403"/>
            <a:ext cx="1841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endParaRPr lang="en-US" altLang="pt-BR" sz="1600"/>
          </a:p>
        </p:txBody>
      </p:sp>
      <p:sp>
        <p:nvSpPr>
          <p:cNvPr id="8" name="Rectangle 7"/>
          <p:cNvSpPr>
            <a:spLocks noChangeArrowheads="1"/>
          </p:cNvSpPr>
          <p:nvPr/>
        </p:nvSpPr>
        <p:spPr bwMode="auto">
          <a:xfrm>
            <a:off x="3109913" y="2190403"/>
            <a:ext cx="1841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endParaRPr lang="en-US" altLang="pt-BR" sz="1600"/>
          </a:p>
        </p:txBody>
      </p:sp>
      <p:sp>
        <p:nvSpPr>
          <p:cNvPr id="9" name="Line 8"/>
          <p:cNvSpPr>
            <a:spLocks noChangeShapeType="1"/>
          </p:cNvSpPr>
          <p:nvPr/>
        </p:nvSpPr>
        <p:spPr bwMode="auto">
          <a:xfrm flipV="1">
            <a:off x="2413000" y="2056769"/>
            <a:ext cx="1631950" cy="2070384"/>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pic>
        <p:nvPicPr>
          <p:cNvPr id="11"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8500" y="1617316"/>
            <a:ext cx="4248150" cy="215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a:spLocks noChangeArrowheads="1"/>
          </p:cNvSpPr>
          <p:nvPr/>
        </p:nvSpPr>
        <p:spPr bwMode="auto">
          <a:xfrm>
            <a:off x="5119688" y="1280419"/>
            <a:ext cx="27051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r>
              <a:rPr lang="pt-BR" altLang="ja-JP" sz="1600" dirty="0">
                <a:latin typeface="Humnst777 BT" pitchFamily="34" charset="0"/>
              </a:rPr>
              <a:t>Balanço Hídrico-Nordeste</a:t>
            </a:r>
          </a:p>
        </p:txBody>
      </p:sp>
      <p:sp>
        <p:nvSpPr>
          <p:cNvPr id="13" name="Rectangle 12"/>
          <p:cNvSpPr>
            <a:spLocks noChangeArrowheads="1"/>
          </p:cNvSpPr>
          <p:nvPr/>
        </p:nvSpPr>
        <p:spPr bwMode="auto">
          <a:xfrm>
            <a:off x="7640638" y="2711103"/>
            <a:ext cx="1841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r>
              <a:rPr lang="pt-BR" altLang="ja-JP" sz="1100"/>
              <a:t> </a:t>
            </a:r>
          </a:p>
        </p:txBody>
      </p:sp>
      <p:pic>
        <p:nvPicPr>
          <p:cNvPr id="14"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8500" y="3779491"/>
            <a:ext cx="4248150" cy="257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Oval 14"/>
          <p:cNvSpPr>
            <a:spLocks noChangeArrowheads="1"/>
          </p:cNvSpPr>
          <p:nvPr/>
        </p:nvSpPr>
        <p:spPr bwMode="auto">
          <a:xfrm>
            <a:off x="6308725" y="2195166"/>
            <a:ext cx="2519363" cy="1081087"/>
          </a:xfrm>
          <a:prstGeom prst="ellipse">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ltLang="pt-BR" sz="1600"/>
          </a:p>
        </p:txBody>
      </p:sp>
      <p:sp>
        <p:nvSpPr>
          <p:cNvPr id="16" name="Oval 15"/>
          <p:cNvSpPr>
            <a:spLocks noChangeArrowheads="1"/>
          </p:cNvSpPr>
          <p:nvPr/>
        </p:nvSpPr>
        <p:spPr bwMode="auto">
          <a:xfrm>
            <a:off x="6092825" y="4284316"/>
            <a:ext cx="2590800" cy="1439862"/>
          </a:xfrm>
          <a:prstGeom prst="ellipse">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ltLang="pt-BR" sz="1600"/>
          </a:p>
        </p:txBody>
      </p:sp>
      <p:sp>
        <p:nvSpPr>
          <p:cNvPr id="17" name="Line 16"/>
          <p:cNvSpPr>
            <a:spLocks noChangeShapeType="1"/>
          </p:cNvSpPr>
          <p:nvPr/>
        </p:nvSpPr>
        <p:spPr bwMode="auto">
          <a:xfrm flipH="1">
            <a:off x="4541838" y="5351116"/>
            <a:ext cx="1685925" cy="71437"/>
          </a:xfrm>
          <a:prstGeom prst="line">
            <a:avLst/>
          </a:prstGeom>
          <a:noFill/>
          <a:ln w="19050">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8" name="Line 17"/>
          <p:cNvSpPr>
            <a:spLocks noChangeShapeType="1"/>
          </p:cNvSpPr>
          <p:nvPr/>
        </p:nvSpPr>
        <p:spPr bwMode="auto">
          <a:xfrm flipH="1">
            <a:off x="4067175" y="3334991"/>
            <a:ext cx="3465513" cy="1943100"/>
          </a:xfrm>
          <a:prstGeom prst="line">
            <a:avLst/>
          </a:prstGeom>
          <a:noFill/>
          <a:ln w="19050">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9" name="Text Box 18"/>
          <p:cNvSpPr txBox="1">
            <a:spLocks noChangeArrowheads="1"/>
          </p:cNvSpPr>
          <p:nvPr/>
        </p:nvSpPr>
        <p:spPr bwMode="auto">
          <a:xfrm>
            <a:off x="2344841" y="5351116"/>
            <a:ext cx="301625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itchFamily="34" charset="0"/>
                <a:ea typeface="MS PGothic" pitchFamily="34" charset="-128"/>
              </a:defRPr>
            </a:lvl1pPr>
            <a:lvl2pPr marL="742950" indent="-285750">
              <a:defRPr b="1">
                <a:solidFill>
                  <a:schemeClr val="tx1"/>
                </a:solidFill>
                <a:latin typeface="Arial" pitchFamily="34" charset="0"/>
                <a:ea typeface="MS PGothic" pitchFamily="34" charset="-128"/>
              </a:defRPr>
            </a:lvl2pPr>
            <a:lvl3pPr marL="1143000" indent="-228600">
              <a:defRPr b="1">
                <a:solidFill>
                  <a:schemeClr val="tx1"/>
                </a:solidFill>
                <a:latin typeface="Arial" pitchFamily="34" charset="0"/>
                <a:ea typeface="MS PGothic" pitchFamily="34" charset="-128"/>
              </a:defRPr>
            </a:lvl3pPr>
            <a:lvl4pPr marL="1600200" indent="-228600">
              <a:defRPr b="1">
                <a:solidFill>
                  <a:schemeClr val="tx1"/>
                </a:solidFill>
                <a:latin typeface="Arial" pitchFamily="34" charset="0"/>
                <a:ea typeface="MS PGothic" pitchFamily="34" charset="-128"/>
              </a:defRPr>
            </a:lvl4pPr>
            <a:lvl5pPr marL="2057400" indent="-22860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algn="ctr" eaLnBrk="1" hangingPunct="1"/>
            <a:r>
              <a:rPr lang="pt-BR" altLang="pt-BR" sz="1100" dirty="0">
                <a:latin typeface="Humnst777 BT" pitchFamily="34" charset="0"/>
              </a:rPr>
              <a:t>Maior Déficit</a:t>
            </a:r>
          </a:p>
          <a:p>
            <a:pPr algn="ctr" eaLnBrk="1" hangingPunct="1"/>
            <a:r>
              <a:rPr lang="pt-BR" altLang="pt-BR" sz="1100" dirty="0">
                <a:latin typeface="Humnst777 BT" pitchFamily="34" charset="0"/>
              </a:rPr>
              <a:t>Hídrico no Nordeste: </a:t>
            </a:r>
          </a:p>
          <a:p>
            <a:pPr algn="ctr" eaLnBrk="1" hangingPunct="1"/>
            <a:r>
              <a:rPr lang="pt-BR" altLang="pt-BR" sz="1100" dirty="0">
                <a:latin typeface="Humnst777 BT" pitchFamily="34" charset="0"/>
              </a:rPr>
              <a:t>Vulnerabilidade na agricultura!</a:t>
            </a:r>
          </a:p>
        </p:txBody>
      </p:sp>
      <p:sp>
        <p:nvSpPr>
          <p:cNvPr id="20" name="Text Box 19"/>
          <p:cNvSpPr txBox="1">
            <a:spLocks noChangeArrowheads="1"/>
          </p:cNvSpPr>
          <p:nvPr/>
        </p:nvSpPr>
        <p:spPr bwMode="auto">
          <a:xfrm>
            <a:off x="3777265" y="1686882"/>
            <a:ext cx="12890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pitchFamily="34" charset="0"/>
                <a:ea typeface="MS PGothic" pitchFamily="34" charset="-128"/>
              </a:defRPr>
            </a:lvl1pPr>
            <a:lvl2pPr marL="742950" indent="-285750">
              <a:defRPr b="1">
                <a:solidFill>
                  <a:schemeClr val="tx1"/>
                </a:solidFill>
                <a:latin typeface="Arial" pitchFamily="34" charset="0"/>
                <a:ea typeface="MS PGothic" pitchFamily="34" charset="-128"/>
              </a:defRPr>
            </a:lvl2pPr>
            <a:lvl3pPr marL="1143000" indent="-228600">
              <a:defRPr b="1">
                <a:solidFill>
                  <a:schemeClr val="tx1"/>
                </a:solidFill>
                <a:latin typeface="Arial" pitchFamily="34" charset="0"/>
                <a:ea typeface="MS PGothic" pitchFamily="34" charset="-128"/>
              </a:defRPr>
            </a:lvl3pPr>
            <a:lvl4pPr marL="1600200" indent="-228600">
              <a:defRPr b="1">
                <a:solidFill>
                  <a:schemeClr val="tx1"/>
                </a:solidFill>
                <a:latin typeface="Arial" pitchFamily="34" charset="0"/>
                <a:ea typeface="MS PGothic" pitchFamily="34" charset="-128"/>
              </a:defRPr>
            </a:lvl4pPr>
            <a:lvl5pPr marL="2057400" indent="-22860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eaLnBrk="1" hangingPunct="1"/>
            <a:r>
              <a:rPr lang="pt-BR" altLang="pt-BR" dirty="0">
                <a:latin typeface="Humnst777 BT" pitchFamily="34" charset="0"/>
              </a:rPr>
              <a:t>1961-1990</a:t>
            </a:r>
          </a:p>
        </p:txBody>
      </p:sp>
      <p:sp>
        <p:nvSpPr>
          <p:cNvPr id="21" name="Text Box 20"/>
          <p:cNvSpPr txBox="1">
            <a:spLocks noChangeArrowheads="1"/>
          </p:cNvSpPr>
          <p:nvPr/>
        </p:nvSpPr>
        <p:spPr bwMode="auto">
          <a:xfrm>
            <a:off x="4044950" y="3900934"/>
            <a:ext cx="1289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pitchFamily="34" charset="0"/>
                <a:ea typeface="MS PGothic" pitchFamily="34" charset="-128"/>
              </a:defRPr>
            </a:lvl1pPr>
            <a:lvl2pPr marL="742950" indent="-285750">
              <a:defRPr b="1">
                <a:solidFill>
                  <a:schemeClr val="tx1"/>
                </a:solidFill>
                <a:latin typeface="Arial" pitchFamily="34" charset="0"/>
                <a:ea typeface="MS PGothic" pitchFamily="34" charset="-128"/>
              </a:defRPr>
            </a:lvl2pPr>
            <a:lvl3pPr marL="1143000" indent="-228600">
              <a:defRPr b="1">
                <a:solidFill>
                  <a:schemeClr val="tx1"/>
                </a:solidFill>
                <a:latin typeface="Arial" pitchFamily="34" charset="0"/>
                <a:ea typeface="MS PGothic" pitchFamily="34" charset="-128"/>
              </a:defRPr>
            </a:lvl3pPr>
            <a:lvl4pPr marL="1600200" indent="-228600">
              <a:defRPr b="1">
                <a:solidFill>
                  <a:schemeClr val="tx1"/>
                </a:solidFill>
                <a:latin typeface="Arial" pitchFamily="34" charset="0"/>
                <a:ea typeface="MS PGothic" pitchFamily="34" charset="-128"/>
              </a:defRPr>
            </a:lvl4pPr>
            <a:lvl5pPr marL="2057400" indent="-22860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eaLnBrk="1" hangingPunct="1"/>
            <a:r>
              <a:rPr lang="pt-BR" altLang="pt-BR" dirty="0">
                <a:latin typeface="Humnst777 BT" pitchFamily="34" charset="0"/>
              </a:rPr>
              <a:t>2071-2100</a:t>
            </a:r>
          </a:p>
        </p:txBody>
      </p:sp>
    </p:spTree>
    <p:extLst>
      <p:ext uri="{BB962C8B-B14F-4D97-AF65-F5344CB8AC3E}">
        <p14:creationId xmlns:p14="http://schemas.microsoft.com/office/powerpoint/2010/main" val="25400952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4. Aquecimento global</a:t>
            </a:r>
            <a:endParaRPr lang="en-US" dirty="0"/>
          </a:p>
        </p:txBody>
      </p:sp>
      <p:sp>
        <p:nvSpPr>
          <p:cNvPr id="3" name="Espaço Reservado para Conteúdo 2"/>
          <p:cNvSpPr>
            <a:spLocks noGrp="1"/>
          </p:cNvSpPr>
          <p:nvPr>
            <p:ph idx="1"/>
          </p:nvPr>
        </p:nvSpPr>
        <p:spPr/>
        <p:txBody>
          <a:bodyPr/>
          <a:lstStyle/>
          <a:p>
            <a:r>
              <a:rPr lang="pt-BR" sz="2400" dirty="0"/>
              <a:t>Disponibilidade de água: </a:t>
            </a:r>
          </a:p>
          <a:p>
            <a:pPr marL="0" indent="0">
              <a:buNone/>
            </a:pPr>
            <a:endParaRPr lang="pt-BR" sz="2400" dirty="0"/>
          </a:p>
        </p:txBody>
      </p:sp>
      <p:graphicFrame>
        <p:nvGraphicFramePr>
          <p:cNvPr id="4" name="Objeto 3"/>
          <p:cNvGraphicFramePr>
            <a:graphicFrameLocks noChangeAspect="1"/>
          </p:cNvGraphicFramePr>
          <p:nvPr>
            <p:extLst>
              <p:ext uri="{D42A27DB-BD31-4B8C-83A1-F6EECF244321}">
                <p14:modId xmlns:p14="http://schemas.microsoft.com/office/powerpoint/2010/main" val="3300351993"/>
              </p:ext>
            </p:extLst>
          </p:nvPr>
        </p:nvGraphicFramePr>
        <p:xfrm>
          <a:off x="4014788" y="1774825"/>
          <a:ext cx="4924425" cy="3559175"/>
        </p:xfrm>
        <a:graphic>
          <a:graphicData uri="http://schemas.openxmlformats.org/presentationml/2006/ole">
            <mc:AlternateContent xmlns:mc="http://schemas.openxmlformats.org/markup-compatibility/2006">
              <mc:Choice xmlns:v="urn:schemas-microsoft-com:vml" Requires="v">
                <p:oleObj name="Chart" r:id="rId2" imgW="6096000" imgH="4067085" progId="MSGraph.Chart.8">
                  <p:embed followColorScheme="full"/>
                </p:oleObj>
              </mc:Choice>
              <mc:Fallback>
                <p:oleObj name="Chart" r:id="rId2" imgW="6096000" imgH="4067085" progId="MSGraph.Chart.8">
                  <p:embed followColorScheme="full"/>
                  <p:pic>
                    <p:nvPicPr>
                      <p:cNvPr id="0" name="Objec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4788" y="1774825"/>
                        <a:ext cx="4924425" cy="3559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 name="Rectangle 3"/>
          <p:cNvSpPr txBox="1">
            <a:spLocks noChangeArrowheads="1"/>
          </p:cNvSpPr>
          <p:nvPr/>
        </p:nvSpPr>
        <p:spPr bwMode="auto">
          <a:xfrm>
            <a:off x="962025" y="2032000"/>
            <a:ext cx="2746375" cy="3413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914400" rtl="0" eaLnBrk="1" latinLnBrk="0" hangingPunct="1">
              <a:spcBef>
                <a:spcPct val="20000"/>
              </a:spcBef>
              <a:buClr>
                <a:srgbClr val="0070C0"/>
              </a:buClr>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Clr>
                <a:srgbClr val="0070C0"/>
              </a:buClr>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Clr>
                <a:srgbClr val="0070C0"/>
              </a:buClr>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Clr>
                <a:srgbClr val="0070C0"/>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rgbClr val="0070C0"/>
              </a:buClr>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altLang="pt-BR" sz="1800" dirty="0"/>
              <a:t>A </a:t>
            </a:r>
            <a:r>
              <a:rPr lang="en-GB" altLang="pt-BR" sz="1800" dirty="0" err="1"/>
              <a:t>disponibilidade</a:t>
            </a:r>
            <a:r>
              <a:rPr lang="en-GB" altLang="pt-BR" sz="1800" dirty="0"/>
              <a:t> de </a:t>
            </a:r>
            <a:r>
              <a:rPr lang="en-GB" altLang="pt-BR" sz="1800" dirty="0" err="1"/>
              <a:t>água</a:t>
            </a:r>
            <a:r>
              <a:rPr lang="en-GB" altLang="pt-BR" sz="1800" dirty="0"/>
              <a:t> </a:t>
            </a:r>
            <a:r>
              <a:rPr lang="en-GB" altLang="pt-BR" sz="1800" dirty="0" err="1"/>
              <a:t>cairá</a:t>
            </a:r>
            <a:r>
              <a:rPr lang="en-GB" altLang="pt-BR" sz="1800" dirty="0"/>
              <a:t> no </a:t>
            </a:r>
            <a:r>
              <a:rPr lang="en-GB" altLang="pt-BR" sz="1800" dirty="0" err="1"/>
              <a:t>futuro</a:t>
            </a:r>
            <a:r>
              <a:rPr lang="en-GB" altLang="pt-BR" sz="1800" dirty="0"/>
              <a:t> </a:t>
            </a:r>
            <a:r>
              <a:rPr lang="en-GB" altLang="pt-BR" sz="1800" dirty="0" err="1"/>
              <a:t>devido</a:t>
            </a:r>
            <a:r>
              <a:rPr lang="en-GB" altLang="pt-BR" sz="1800" dirty="0"/>
              <a:t> </a:t>
            </a:r>
            <a:r>
              <a:rPr lang="en-GB" altLang="pt-BR" sz="1800" dirty="0" err="1"/>
              <a:t>às</a:t>
            </a:r>
            <a:r>
              <a:rPr lang="en-GB" altLang="pt-BR" sz="1800" dirty="0"/>
              <a:t> </a:t>
            </a:r>
            <a:r>
              <a:rPr lang="en-GB" altLang="pt-BR" sz="1800" dirty="0" err="1"/>
              <a:t>mudanças</a:t>
            </a:r>
            <a:r>
              <a:rPr lang="en-GB" altLang="pt-BR" sz="1800" dirty="0"/>
              <a:t> </a:t>
            </a:r>
            <a:r>
              <a:rPr lang="en-GB" altLang="pt-BR" sz="1800" dirty="0" err="1"/>
              <a:t>na</a:t>
            </a:r>
            <a:r>
              <a:rPr lang="en-GB" altLang="pt-BR" sz="1800" dirty="0"/>
              <a:t> </a:t>
            </a:r>
            <a:r>
              <a:rPr lang="en-GB" altLang="pt-BR" sz="1800" dirty="0" err="1"/>
              <a:t>população</a:t>
            </a:r>
            <a:r>
              <a:rPr lang="en-GB" altLang="pt-BR" sz="1800" dirty="0"/>
              <a:t> e à </a:t>
            </a:r>
            <a:r>
              <a:rPr lang="en-GB" altLang="pt-BR" sz="1800" dirty="0" err="1"/>
              <a:t>exaustão</a:t>
            </a:r>
            <a:r>
              <a:rPr lang="en-GB" altLang="pt-BR" sz="1800" dirty="0"/>
              <a:t> das </a:t>
            </a:r>
            <a:r>
              <a:rPr lang="en-GB" altLang="pt-BR" sz="1800" dirty="0" err="1"/>
              <a:t>fontes</a:t>
            </a:r>
            <a:r>
              <a:rPr lang="en-GB" altLang="pt-BR" sz="1800" dirty="0"/>
              <a:t> </a:t>
            </a:r>
            <a:r>
              <a:rPr lang="en-GB" altLang="pt-BR" sz="1800" dirty="0" err="1"/>
              <a:t>existentes</a:t>
            </a:r>
            <a:r>
              <a:rPr lang="en-GB" altLang="pt-BR" sz="1800" dirty="0"/>
              <a:t> </a:t>
            </a:r>
          </a:p>
          <a:p>
            <a:endParaRPr lang="en-GB" altLang="pt-BR" sz="1800" dirty="0"/>
          </a:p>
          <a:p>
            <a:r>
              <a:rPr lang="en-GB" altLang="pt-BR" sz="1800" dirty="0"/>
              <a:t>As </a:t>
            </a:r>
            <a:r>
              <a:rPr lang="en-GB" altLang="pt-BR" sz="1800" dirty="0" err="1"/>
              <a:t>mudanças</a:t>
            </a:r>
            <a:r>
              <a:rPr lang="en-GB" altLang="pt-BR" sz="1800" dirty="0"/>
              <a:t> </a:t>
            </a:r>
            <a:r>
              <a:rPr lang="en-GB" altLang="pt-BR" sz="1800" dirty="0" err="1"/>
              <a:t>climáticas</a:t>
            </a:r>
            <a:r>
              <a:rPr lang="en-GB" altLang="pt-BR" sz="1800" dirty="0"/>
              <a:t> </a:t>
            </a:r>
            <a:r>
              <a:rPr lang="en-GB" altLang="pt-BR" sz="1800" dirty="0" err="1"/>
              <a:t>podem</a:t>
            </a:r>
            <a:r>
              <a:rPr lang="en-GB" altLang="pt-BR" sz="1800" dirty="0"/>
              <a:t> </a:t>
            </a:r>
            <a:r>
              <a:rPr lang="en-GB" altLang="pt-BR" sz="1800" dirty="0" err="1"/>
              <a:t>tornar</a:t>
            </a:r>
            <a:r>
              <a:rPr lang="en-GB" altLang="pt-BR" sz="1800" dirty="0"/>
              <a:t> o </a:t>
            </a:r>
            <a:r>
              <a:rPr lang="en-GB" altLang="pt-BR" sz="1800" dirty="0" err="1"/>
              <a:t>abastecimento</a:t>
            </a:r>
            <a:r>
              <a:rPr lang="en-GB" altLang="pt-BR" sz="1800" dirty="0"/>
              <a:t> de </a:t>
            </a:r>
            <a:r>
              <a:rPr lang="en-GB" altLang="pt-BR" sz="1800" dirty="0" err="1"/>
              <a:t>água</a:t>
            </a:r>
            <a:r>
              <a:rPr lang="en-GB" altLang="pt-BR" sz="1800" dirty="0"/>
              <a:t> </a:t>
            </a:r>
            <a:r>
              <a:rPr lang="en-GB" altLang="pt-BR" sz="1800" dirty="0" err="1"/>
              <a:t>muito</a:t>
            </a:r>
            <a:r>
              <a:rPr lang="en-GB" altLang="pt-BR" sz="1800" dirty="0"/>
              <a:t> </a:t>
            </a:r>
            <a:r>
              <a:rPr lang="en-GB" altLang="pt-BR" sz="1800" dirty="0" err="1"/>
              <a:t>pior</a:t>
            </a:r>
            <a:r>
              <a:rPr lang="en-GB" altLang="pt-BR" sz="1800" dirty="0"/>
              <a:t>! </a:t>
            </a:r>
          </a:p>
        </p:txBody>
      </p:sp>
      <p:sp>
        <p:nvSpPr>
          <p:cNvPr id="6" name="Text Box 6"/>
          <p:cNvSpPr txBox="1">
            <a:spLocks noChangeArrowheads="1"/>
          </p:cNvSpPr>
          <p:nvPr/>
        </p:nvSpPr>
        <p:spPr bwMode="auto">
          <a:xfrm>
            <a:off x="4355976" y="1700808"/>
            <a:ext cx="4348163"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type="none" w="med" len="lg"/>
                <a:tailEnd type="none" w="med" len="lg"/>
              </a14:hiddenLine>
            </a:ext>
          </a:extLst>
        </p:spPr>
        <p:txBody>
          <a:bodyPr wrap="none" lIns="90000" tIns="46800" rIns="90000" bIns="46800">
            <a:spAutoFit/>
          </a:bodyPr>
          <a:lstStyle>
            <a:lvl1pPr>
              <a:defRPr b="1">
                <a:solidFill>
                  <a:schemeClr val="tx1"/>
                </a:solidFill>
                <a:latin typeface="Arial" pitchFamily="34" charset="0"/>
                <a:ea typeface="MS PGothic" pitchFamily="34" charset="-128"/>
              </a:defRPr>
            </a:lvl1pPr>
            <a:lvl2pPr marL="742950" indent="-285750">
              <a:defRPr b="1">
                <a:solidFill>
                  <a:schemeClr val="tx1"/>
                </a:solidFill>
                <a:latin typeface="Arial" pitchFamily="34" charset="0"/>
                <a:ea typeface="MS PGothic" pitchFamily="34" charset="-128"/>
              </a:defRPr>
            </a:lvl2pPr>
            <a:lvl3pPr marL="1143000" indent="-228600">
              <a:defRPr b="1">
                <a:solidFill>
                  <a:schemeClr val="tx1"/>
                </a:solidFill>
                <a:latin typeface="Arial" pitchFamily="34" charset="0"/>
                <a:ea typeface="MS PGothic" pitchFamily="34" charset="-128"/>
              </a:defRPr>
            </a:lvl3pPr>
            <a:lvl4pPr marL="1600200" indent="-228600">
              <a:defRPr b="1">
                <a:solidFill>
                  <a:schemeClr val="tx1"/>
                </a:solidFill>
                <a:latin typeface="Arial" pitchFamily="34" charset="0"/>
                <a:ea typeface="MS PGothic" pitchFamily="34" charset="-128"/>
              </a:defRPr>
            </a:lvl4pPr>
            <a:lvl5pPr marL="2057400" indent="-22860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a:spcBef>
                <a:spcPct val="15000"/>
              </a:spcBef>
            </a:pPr>
            <a:r>
              <a:rPr lang="en-GB" altLang="pt-BR" sz="1600" b="0" dirty="0">
                <a:solidFill>
                  <a:srgbClr val="000000"/>
                </a:solidFill>
              </a:rPr>
              <a:t>per capita </a:t>
            </a:r>
            <a:r>
              <a:rPr lang="en-GB" altLang="pt-BR" sz="1600" b="0" dirty="0" err="1">
                <a:solidFill>
                  <a:srgbClr val="000000"/>
                </a:solidFill>
              </a:rPr>
              <a:t>disponibilidade</a:t>
            </a:r>
            <a:r>
              <a:rPr lang="en-GB" altLang="pt-BR" sz="1600" b="0" dirty="0">
                <a:solidFill>
                  <a:srgbClr val="000000"/>
                </a:solidFill>
              </a:rPr>
              <a:t> de </a:t>
            </a:r>
            <a:r>
              <a:rPr lang="en-GB" altLang="pt-BR" sz="1600" b="0" dirty="0" err="1">
                <a:solidFill>
                  <a:srgbClr val="000000"/>
                </a:solidFill>
              </a:rPr>
              <a:t>água</a:t>
            </a:r>
            <a:r>
              <a:rPr lang="en-GB" altLang="pt-BR" sz="1600" b="0" dirty="0">
                <a:solidFill>
                  <a:srgbClr val="000000"/>
                </a:solidFill>
              </a:rPr>
              <a:t>  / m</a:t>
            </a:r>
            <a:r>
              <a:rPr lang="en-GB" altLang="pt-BR" sz="1600" b="0" baseline="30000" dirty="0">
                <a:solidFill>
                  <a:srgbClr val="000000"/>
                </a:solidFill>
              </a:rPr>
              <a:t>3</a:t>
            </a:r>
            <a:r>
              <a:rPr lang="en-GB" altLang="pt-BR" sz="1600" b="0" dirty="0">
                <a:solidFill>
                  <a:srgbClr val="000000"/>
                </a:solidFill>
              </a:rPr>
              <a:t> year</a:t>
            </a:r>
            <a:r>
              <a:rPr lang="en-GB" altLang="pt-BR" sz="1600" b="0" baseline="30000" dirty="0">
                <a:solidFill>
                  <a:srgbClr val="000000"/>
                </a:solidFill>
              </a:rPr>
              <a:t>-1</a:t>
            </a:r>
          </a:p>
        </p:txBody>
      </p:sp>
    </p:spTree>
    <p:extLst>
      <p:ext uri="{BB962C8B-B14F-4D97-AF65-F5344CB8AC3E}">
        <p14:creationId xmlns:p14="http://schemas.microsoft.com/office/powerpoint/2010/main" val="35263254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4. Aquecimento global</a:t>
            </a:r>
            <a:endParaRPr lang="en-US" dirty="0"/>
          </a:p>
        </p:txBody>
      </p:sp>
      <p:sp>
        <p:nvSpPr>
          <p:cNvPr id="3" name="Espaço Reservado para Conteúdo 2"/>
          <p:cNvSpPr>
            <a:spLocks noGrp="1"/>
          </p:cNvSpPr>
          <p:nvPr>
            <p:ph idx="1"/>
          </p:nvPr>
        </p:nvSpPr>
        <p:spPr/>
        <p:txBody>
          <a:bodyPr/>
          <a:lstStyle/>
          <a:p>
            <a:r>
              <a:rPr lang="pt-BR" sz="2400" dirty="0"/>
              <a:t>Mudanças nos ecossistemas terrestres: </a:t>
            </a:r>
          </a:p>
          <a:p>
            <a:pPr marL="0" indent="0">
              <a:buNone/>
            </a:pPr>
            <a:endParaRPr lang="pt-BR" sz="2400" dirty="0"/>
          </a:p>
        </p:txBody>
      </p:sp>
      <p:sp>
        <p:nvSpPr>
          <p:cNvPr id="4" name="Rectangle 3"/>
          <p:cNvSpPr txBox="1">
            <a:spLocks noChangeArrowheads="1"/>
          </p:cNvSpPr>
          <p:nvPr/>
        </p:nvSpPr>
        <p:spPr bwMode="auto">
          <a:xfrm>
            <a:off x="683568" y="2213000"/>
            <a:ext cx="2232025" cy="22780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914400" rtl="0" eaLnBrk="1" latinLnBrk="0" hangingPunct="1">
              <a:spcBef>
                <a:spcPct val="20000"/>
              </a:spcBef>
              <a:buClr>
                <a:srgbClr val="0070C0"/>
              </a:buClr>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Clr>
                <a:srgbClr val="0070C0"/>
              </a:buClr>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Clr>
                <a:srgbClr val="0070C0"/>
              </a:buClr>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Clr>
                <a:srgbClr val="0070C0"/>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rgbClr val="0070C0"/>
              </a:buClr>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altLang="pt-BR" sz="1800"/>
              <a:t>O Clima determina a distribuição geográfica dos maiores ecossistemas terrestres – os Biomas</a:t>
            </a:r>
            <a:endParaRPr lang="en-GB" altLang="pt-BR" sz="1800">
              <a:solidFill>
                <a:schemeClr val="accent2"/>
              </a:solidFill>
            </a:endParaRPr>
          </a:p>
        </p:txBody>
      </p:sp>
      <p:sp>
        <p:nvSpPr>
          <p:cNvPr id="7" name="Text Box 6"/>
          <p:cNvSpPr txBox="1">
            <a:spLocks noChangeArrowheads="1"/>
          </p:cNvSpPr>
          <p:nvPr/>
        </p:nvSpPr>
        <p:spPr bwMode="auto">
          <a:xfrm>
            <a:off x="3669655" y="5339805"/>
            <a:ext cx="5043488"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type="none" w="med" len="lg"/>
                <a:tailEnd type="none" w="med" len="lg"/>
              </a14:hiddenLine>
            </a:ext>
          </a:extLst>
        </p:spPr>
        <p:txBody>
          <a:bodyPr lIns="90000" tIns="46800" rIns="90000" bIns="46800">
            <a:spAutoFit/>
          </a:bodyPr>
          <a:lstStyle>
            <a:lvl1pPr>
              <a:defRPr b="1">
                <a:solidFill>
                  <a:schemeClr val="tx1"/>
                </a:solidFill>
                <a:latin typeface="Arial" pitchFamily="34" charset="0"/>
                <a:ea typeface="MS PGothic" pitchFamily="34" charset="-128"/>
              </a:defRPr>
            </a:lvl1pPr>
            <a:lvl2pPr marL="742950" indent="-285750">
              <a:defRPr b="1">
                <a:solidFill>
                  <a:schemeClr val="tx1"/>
                </a:solidFill>
                <a:latin typeface="Arial" pitchFamily="34" charset="0"/>
                <a:ea typeface="MS PGothic" pitchFamily="34" charset="-128"/>
              </a:defRPr>
            </a:lvl2pPr>
            <a:lvl3pPr marL="1143000" indent="-228600">
              <a:defRPr b="1">
                <a:solidFill>
                  <a:schemeClr val="tx1"/>
                </a:solidFill>
                <a:latin typeface="Arial" pitchFamily="34" charset="0"/>
                <a:ea typeface="MS PGothic" pitchFamily="34" charset="-128"/>
              </a:defRPr>
            </a:lvl3pPr>
            <a:lvl4pPr marL="1600200" indent="-228600">
              <a:defRPr b="1">
                <a:solidFill>
                  <a:schemeClr val="tx1"/>
                </a:solidFill>
                <a:latin typeface="Arial" pitchFamily="34" charset="0"/>
                <a:ea typeface="MS PGothic" pitchFamily="34" charset="-128"/>
              </a:defRPr>
            </a:lvl4pPr>
            <a:lvl5pPr marL="2057400" indent="-22860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a:spcBef>
                <a:spcPct val="15000"/>
              </a:spcBef>
            </a:pPr>
            <a:r>
              <a:rPr lang="en-GB" altLang="pt-BR" b="0">
                <a:solidFill>
                  <a:srgbClr val="000000"/>
                </a:solidFill>
              </a:rPr>
              <a:t>30   25   20   15   10   5    0    -5    -10   -15</a:t>
            </a:r>
          </a:p>
        </p:txBody>
      </p:sp>
      <p:sp>
        <p:nvSpPr>
          <p:cNvPr id="8" name="Freeform 7"/>
          <p:cNvSpPr>
            <a:spLocks/>
          </p:cNvSpPr>
          <p:nvPr/>
        </p:nvSpPr>
        <p:spPr bwMode="auto">
          <a:xfrm>
            <a:off x="6960543" y="4290468"/>
            <a:ext cx="177800" cy="371475"/>
          </a:xfrm>
          <a:custGeom>
            <a:avLst/>
            <a:gdLst>
              <a:gd name="T0" fmla="*/ 2147483646 w 112"/>
              <a:gd name="T1" fmla="*/ 2147483646 h 624"/>
              <a:gd name="T2" fmla="*/ 2147483646 w 112"/>
              <a:gd name="T3" fmla="*/ 2147483646 h 624"/>
              <a:gd name="T4" fmla="*/ 0 w 112"/>
              <a:gd name="T5" fmla="*/ 0 h 624"/>
              <a:gd name="T6" fmla="*/ 0 60000 65536"/>
              <a:gd name="T7" fmla="*/ 0 60000 65536"/>
              <a:gd name="T8" fmla="*/ 0 60000 65536"/>
              <a:gd name="T9" fmla="*/ 0 w 112"/>
              <a:gd name="T10" fmla="*/ 0 h 624"/>
              <a:gd name="T11" fmla="*/ 112 w 112"/>
              <a:gd name="T12" fmla="*/ 624 h 624"/>
            </a:gdLst>
            <a:ahLst/>
            <a:cxnLst>
              <a:cxn ang="T6">
                <a:pos x="T0" y="T1"/>
              </a:cxn>
              <a:cxn ang="T7">
                <a:pos x="T2" y="T3"/>
              </a:cxn>
              <a:cxn ang="T8">
                <a:pos x="T4" y="T5"/>
              </a:cxn>
            </a:cxnLst>
            <a:rect l="T9" t="T10" r="T11" b="T12"/>
            <a:pathLst>
              <a:path w="112" h="624">
                <a:moveTo>
                  <a:pt x="96" y="624"/>
                </a:moveTo>
                <a:cubicBezTo>
                  <a:pt x="104" y="532"/>
                  <a:pt x="112" y="440"/>
                  <a:pt x="96" y="336"/>
                </a:cubicBezTo>
                <a:cubicBezTo>
                  <a:pt x="80" y="232"/>
                  <a:pt x="40" y="116"/>
                  <a:pt x="0" y="0"/>
                </a:cubicBezTo>
              </a:path>
            </a:pathLst>
          </a:custGeom>
          <a:noFill/>
          <a:ln w="22225">
            <a:solidFill>
              <a:schemeClr val="tx1"/>
            </a:solidFill>
            <a:round/>
            <a:headEnd type="none" w="med" len="lg"/>
            <a:tailEnd type="none" w="med" len="lg"/>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endParaRPr lang="en-US"/>
          </a:p>
        </p:txBody>
      </p:sp>
      <p:sp>
        <p:nvSpPr>
          <p:cNvPr id="9" name="Freeform 8"/>
          <p:cNvSpPr>
            <a:spLocks/>
          </p:cNvSpPr>
          <p:nvPr/>
        </p:nvSpPr>
        <p:spPr bwMode="auto">
          <a:xfrm>
            <a:off x="3683943" y="4769893"/>
            <a:ext cx="3505200" cy="381000"/>
          </a:xfrm>
          <a:custGeom>
            <a:avLst/>
            <a:gdLst>
              <a:gd name="T0" fmla="*/ 0 w 2208"/>
              <a:gd name="T1" fmla="*/ 0 h 240"/>
              <a:gd name="T2" fmla="*/ 2147483646 w 2208"/>
              <a:gd name="T3" fmla="*/ 2147483646 h 240"/>
              <a:gd name="T4" fmla="*/ 2147483646 w 2208"/>
              <a:gd name="T5" fmla="*/ 2147483646 h 240"/>
              <a:gd name="T6" fmla="*/ 2147483646 w 2208"/>
              <a:gd name="T7" fmla="*/ 2147483646 h 240"/>
              <a:gd name="T8" fmla="*/ 2147483646 w 2208"/>
              <a:gd name="T9" fmla="*/ 2147483646 h 240"/>
              <a:gd name="T10" fmla="*/ 0 60000 65536"/>
              <a:gd name="T11" fmla="*/ 0 60000 65536"/>
              <a:gd name="T12" fmla="*/ 0 60000 65536"/>
              <a:gd name="T13" fmla="*/ 0 60000 65536"/>
              <a:gd name="T14" fmla="*/ 0 60000 65536"/>
              <a:gd name="T15" fmla="*/ 0 w 2208"/>
              <a:gd name="T16" fmla="*/ 0 h 240"/>
              <a:gd name="T17" fmla="*/ 2208 w 2208"/>
              <a:gd name="T18" fmla="*/ 240 h 240"/>
            </a:gdLst>
            <a:ahLst/>
            <a:cxnLst>
              <a:cxn ang="T10">
                <a:pos x="T0" y="T1"/>
              </a:cxn>
              <a:cxn ang="T11">
                <a:pos x="T2" y="T3"/>
              </a:cxn>
              <a:cxn ang="T12">
                <a:pos x="T4" y="T5"/>
              </a:cxn>
              <a:cxn ang="T13">
                <a:pos x="T6" y="T7"/>
              </a:cxn>
              <a:cxn ang="T14">
                <a:pos x="T8" y="T9"/>
              </a:cxn>
            </a:cxnLst>
            <a:rect l="T15" t="T16" r="T17" b="T18"/>
            <a:pathLst>
              <a:path w="2208" h="240">
                <a:moveTo>
                  <a:pt x="0" y="0"/>
                </a:moveTo>
                <a:cubicBezTo>
                  <a:pt x="4" y="36"/>
                  <a:pt x="8" y="72"/>
                  <a:pt x="96" y="96"/>
                </a:cubicBezTo>
                <a:cubicBezTo>
                  <a:pt x="184" y="120"/>
                  <a:pt x="280" y="128"/>
                  <a:pt x="528" y="144"/>
                </a:cubicBezTo>
                <a:cubicBezTo>
                  <a:pt x="776" y="160"/>
                  <a:pt x="1304" y="176"/>
                  <a:pt x="1584" y="192"/>
                </a:cubicBezTo>
                <a:cubicBezTo>
                  <a:pt x="1864" y="208"/>
                  <a:pt x="2036" y="224"/>
                  <a:pt x="2208" y="240"/>
                </a:cubicBezTo>
              </a:path>
            </a:pathLst>
          </a:custGeom>
          <a:noFill/>
          <a:ln w="22225">
            <a:solidFill>
              <a:schemeClr val="tx1"/>
            </a:solidFill>
            <a:round/>
            <a:headEnd type="none" w="med" len="lg"/>
            <a:tailEnd type="none" w="med" len="lg"/>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endParaRPr lang="en-US"/>
          </a:p>
        </p:txBody>
      </p:sp>
      <p:sp>
        <p:nvSpPr>
          <p:cNvPr id="10" name="Freeform 9"/>
          <p:cNvSpPr>
            <a:spLocks/>
          </p:cNvSpPr>
          <p:nvPr/>
        </p:nvSpPr>
        <p:spPr bwMode="auto">
          <a:xfrm>
            <a:off x="4826943" y="2941093"/>
            <a:ext cx="76200" cy="371475"/>
          </a:xfrm>
          <a:custGeom>
            <a:avLst/>
            <a:gdLst>
              <a:gd name="T0" fmla="*/ 2147483646 w 48"/>
              <a:gd name="T1" fmla="*/ 2147483646 h 1296"/>
              <a:gd name="T2" fmla="*/ 0 w 48"/>
              <a:gd name="T3" fmla="*/ 0 h 1296"/>
              <a:gd name="T4" fmla="*/ 0 60000 65536"/>
              <a:gd name="T5" fmla="*/ 0 60000 65536"/>
              <a:gd name="T6" fmla="*/ 0 w 48"/>
              <a:gd name="T7" fmla="*/ 0 h 1296"/>
              <a:gd name="T8" fmla="*/ 48 w 48"/>
              <a:gd name="T9" fmla="*/ 1296 h 1296"/>
            </a:gdLst>
            <a:ahLst/>
            <a:cxnLst>
              <a:cxn ang="T4">
                <a:pos x="T0" y="T1"/>
              </a:cxn>
              <a:cxn ang="T5">
                <a:pos x="T2" y="T3"/>
              </a:cxn>
            </a:cxnLst>
            <a:rect l="T6" t="T7" r="T8" b="T9"/>
            <a:pathLst>
              <a:path w="48" h="1296">
                <a:moveTo>
                  <a:pt x="48" y="1296"/>
                </a:moveTo>
                <a:cubicBezTo>
                  <a:pt x="28" y="756"/>
                  <a:pt x="8" y="216"/>
                  <a:pt x="0" y="0"/>
                </a:cubicBezTo>
              </a:path>
            </a:pathLst>
          </a:custGeom>
          <a:noFill/>
          <a:ln w="22225">
            <a:solidFill>
              <a:schemeClr val="tx1"/>
            </a:solidFill>
            <a:round/>
            <a:headEnd type="none" w="med" len="lg"/>
            <a:tailEnd type="none" w="med" len="lg"/>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endParaRPr lang="en-US"/>
          </a:p>
        </p:txBody>
      </p:sp>
      <p:sp>
        <p:nvSpPr>
          <p:cNvPr id="11" name="Freeform 10"/>
          <p:cNvSpPr>
            <a:spLocks/>
          </p:cNvSpPr>
          <p:nvPr/>
        </p:nvSpPr>
        <p:spPr bwMode="auto">
          <a:xfrm>
            <a:off x="4903143" y="4617493"/>
            <a:ext cx="2209800" cy="371475"/>
          </a:xfrm>
          <a:custGeom>
            <a:avLst/>
            <a:gdLst>
              <a:gd name="T0" fmla="*/ 0 w 1392"/>
              <a:gd name="T1" fmla="*/ 0 h 312"/>
              <a:gd name="T2" fmla="*/ 2147483646 w 1392"/>
              <a:gd name="T3" fmla="*/ 2147483646 h 312"/>
              <a:gd name="T4" fmla="*/ 2147483646 w 1392"/>
              <a:gd name="T5" fmla="*/ 2147483646 h 312"/>
              <a:gd name="T6" fmla="*/ 2147483646 w 1392"/>
              <a:gd name="T7" fmla="*/ 2147483646 h 312"/>
              <a:gd name="T8" fmla="*/ 0 60000 65536"/>
              <a:gd name="T9" fmla="*/ 0 60000 65536"/>
              <a:gd name="T10" fmla="*/ 0 60000 65536"/>
              <a:gd name="T11" fmla="*/ 0 60000 65536"/>
              <a:gd name="T12" fmla="*/ 0 w 1392"/>
              <a:gd name="T13" fmla="*/ 0 h 312"/>
              <a:gd name="T14" fmla="*/ 1392 w 1392"/>
              <a:gd name="T15" fmla="*/ 312 h 312"/>
            </a:gdLst>
            <a:ahLst/>
            <a:cxnLst>
              <a:cxn ang="T8">
                <a:pos x="T0" y="T1"/>
              </a:cxn>
              <a:cxn ang="T9">
                <a:pos x="T2" y="T3"/>
              </a:cxn>
              <a:cxn ang="T10">
                <a:pos x="T4" y="T5"/>
              </a:cxn>
              <a:cxn ang="T11">
                <a:pos x="T6" y="T7"/>
              </a:cxn>
            </a:cxnLst>
            <a:rect l="T12" t="T13" r="T14" b="T15"/>
            <a:pathLst>
              <a:path w="1392" h="312">
                <a:moveTo>
                  <a:pt x="0" y="0"/>
                </a:moveTo>
                <a:cubicBezTo>
                  <a:pt x="288" y="48"/>
                  <a:pt x="576" y="96"/>
                  <a:pt x="768" y="144"/>
                </a:cubicBezTo>
                <a:cubicBezTo>
                  <a:pt x="960" y="192"/>
                  <a:pt x="1048" y="264"/>
                  <a:pt x="1152" y="288"/>
                </a:cubicBezTo>
                <a:cubicBezTo>
                  <a:pt x="1256" y="312"/>
                  <a:pt x="1324" y="300"/>
                  <a:pt x="1392" y="288"/>
                </a:cubicBezTo>
              </a:path>
            </a:pathLst>
          </a:custGeom>
          <a:noFill/>
          <a:ln w="22225">
            <a:solidFill>
              <a:schemeClr val="tx1"/>
            </a:solidFill>
            <a:round/>
            <a:headEnd type="none" w="med" len="lg"/>
            <a:tailEnd type="none" w="med" len="lg"/>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endParaRPr lang="en-US"/>
          </a:p>
        </p:txBody>
      </p:sp>
      <p:sp>
        <p:nvSpPr>
          <p:cNvPr id="12" name="Freeform 11"/>
          <p:cNvSpPr>
            <a:spLocks/>
          </p:cNvSpPr>
          <p:nvPr/>
        </p:nvSpPr>
        <p:spPr bwMode="auto">
          <a:xfrm>
            <a:off x="6122343" y="3550693"/>
            <a:ext cx="152400" cy="371475"/>
          </a:xfrm>
          <a:custGeom>
            <a:avLst/>
            <a:gdLst>
              <a:gd name="T0" fmla="*/ 2147483646 w 96"/>
              <a:gd name="T1" fmla="*/ 2147483646 h 864"/>
              <a:gd name="T2" fmla="*/ 0 w 96"/>
              <a:gd name="T3" fmla="*/ 0 h 864"/>
              <a:gd name="T4" fmla="*/ 0 60000 65536"/>
              <a:gd name="T5" fmla="*/ 0 60000 65536"/>
              <a:gd name="T6" fmla="*/ 0 w 96"/>
              <a:gd name="T7" fmla="*/ 0 h 864"/>
              <a:gd name="T8" fmla="*/ 96 w 96"/>
              <a:gd name="T9" fmla="*/ 864 h 864"/>
            </a:gdLst>
            <a:ahLst/>
            <a:cxnLst>
              <a:cxn ang="T4">
                <a:pos x="T0" y="T1"/>
              </a:cxn>
              <a:cxn ang="T5">
                <a:pos x="T2" y="T3"/>
              </a:cxn>
            </a:cxnLst>
            <a:rect l="T6" t="T7" r="T8" b="T9"/>
            <a:pathLst>
              <a:path w="96" h="864">
                <a:moveTo>
                  <a:pt x="96" y="864"/>
                </a:moveTo>
                <a:cubicBezTo>
                  <a:pt x="56" y="504"/>
                  <a:pt x="16" y="144"/>
                  <a:pt x="0" y="0"/>
                </a:cubicBezTo>
              </a:path>
            </a:pathLst>
          </a:custGeom>
          <a:noFill/>
          <a:ln w="22225">
            <a:solidFill>
              <a:schemeClr val="tx1"/>
            </a:solidFill>
            <a:round/>
            <a:headEnd type="none" w="med" len="lg"/>
            <a:tailEnd type="none" w="med" len="lg"/>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endParaRPr lang="en-US"/>
          </a:p>
        </p:txBody>
      </p:sp>
      <p:sp>
        <p:nvSpPr>
          <p:cNvPr id="13" name="Freeform 12"/>
          <p:cNvSpPr>
            <a:spLocks/>
          </p:cNvSpPr>
          <p:nvPr/>
        </p:nvSpPr>
        <p:spPr bwMode="auto">
          <a:xfrm>
            <a:off x="3836343" y="2941093"/>
            <a:ext cx="2362200" cy="371475"/>
          </a:xfrm>
          <a:custGeom>
            <a:avLst/>
            <a:gdLst>
              <a:gd name="T0" fmla="*/ 0 w 1488"/>
              <a:gd name="T1" fmla="*/ 0 h 576"/>
              <a:gd name="T2" fmla="*/ 2147483646 w 1488"/>
              <a:gd name="T3" fmla="*/ 2147483646 h 576"/>
              <a:gd name="T4" fmla="*/ 2147483646 w 1488"/>
              <a:gd name="T5" fmla="*/ 2147483646 h 576"/>
              <a:gd name="T6" fmla="*/ 0 60000 65536"/>
              <a:gd name="T7" fmla="*/ 0 60000 65536"/>
              <a:gd name="T8" fmla="*/ 0 60000 65536"/>
              <a:gd name="T9" fmla="*/ 0 w 1488"/>
              <a:gd name="T10" fmla="*/ 0 h 576"/>
              <a:gd name="T11" fmla="*/ 1488 w 1488"/>
              <a:gd name="T12" fmla="*/ 576 h 576"/>
            </a:gdLst>
            <a:ahLst/>
            <a:cxnLst>
              <a:cxn ang="T6">
                <a:pos x="T0" y="T1"/>
              </a:cxn>
              <a:cxn ang="T7">
                <a:pos x="T2" y="T3"/>
              </a:cxn>
              <a:cxn ang="T8">
                <a:pos x="T4" y="T5"/>
              </a:cxn>
            </a:cxnLst>
            <a:rect l="T9" t="T10" r="T11" b="T12"/>
            <a:pathLst>
              <a:path w="1488" h="576">
                <a:moveTo>
                  <a:pt x="0" y="0"/>
                </a:moveTo>
                <a:cubicBezTo>
                  <a:pt x="404" y="120"/>
                  <a:pt x="808" y="240"/>
                  <a:pt x="1056" y="336"/>
                </a:cubicBezTo>
                <a:cubicBezTo>
                  <a:pt x="1304" y="432"/>
                  <a:pt x="1396" y="504"/>
                  <a:pt x="1488" y="576"/>
                </a:cubicBezTo>
              </a:path>
            </a:pathLst>
          </a:custGeom>
          <a:noFill/>
          <a:ln w="22225">
            <a:solidFill>
              <a:schemeClr val="tx1"/>
            </a:solidFill>
            <a:round/>
            <a:headEnd type="none" w="med" len="lg"/>
            <a:tailEnd type="none" w="med" len="lg"/>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endParaRPr lang="en-US"/>
          </a:p>
        </p:txBody>
      </p:sp>
      <p:sp>
        <p:nvSpPr>
          <p:cNvPr id="14" name="Freeform 13"/>
          <p:cNvSpPr>
            <a:spLocks/>
          </p:cNvSpPr>
          <p:nvPr/>
        </p:nvSpPr>
        <p:spPr bwMode="auto">
          <a:xfrm>
            <a:off x="3760143" y="4084093"/>
            <a:ext cx="1143000" cy="371475"/>
          </a:xfrm>
          <a:custGeom>
            <a:avLst/>
            <a:gdLst>
              <a:gd name="T0" fmla="*/ 0 w 720"/>
              <a:gd name="T1" fmla="*/ 0 h 144"/>
              <a:gd name="T2" fmla="*/ 2147483646 w 720"/>
              <a:gd name="T3" fmla="*/ 2147483646 h 144"/>
              <a:gd name="T4" fmla="*/ 2147483646 w 720"/>
              <a:gd name="T5" fmla="*/ 2147483646 h 144"/>
              <a:gd name="T6" fmla="*/ 0 60000 65536"/>
              <a:gd name="T7" fmla="*/ 0 60000 65536"/>
              <a:gd name="T8" fmla="*/ 0 60000 65536"/>
              <a:gd name="T9" fmla="*/ 0 w 720"/>
              <a:gd name="T10" fmla="*/ 0 h 144"/>
              <a:gd name="T11" fmla="*/ 720 w 720"/>
              <a:gd name="T12" fmla="*/ 144 h 144"/>
            </a:gdLst>
            <a:ahLst/>
            <a:cxnLst>
              <a:cxn ang="T6">
                <a:pos x="T0" y="T1"/>
              </a:cxn>
              <a:cxn ang="T7">
                <a:pos x="T2" y="T3"/>
              </a:cxn>
              <a:cxn ang="T8">
                <a:pos x="T4" y="T5"/>
              </a:cxn>
            </a:cxnLst>
            <a:rect l="T9" t="T10" r="T11" b="T12"/>
            <a:pathLst>
              <a:path w="720" h="144">
                <a:moveTo>
                  <a:pt x="0" y="0"/>
                </a:moveTo>
                <a:cubicBezTo>
                  <a:pt x="180" y="12"/>
                  <a:pt x="360" y="24"/>
                  <a:pt x="480" y="48"/>
                </a:cubicBezTo>
                <a:cubicBezTo>
                  <a:pt x="600" y="72"/>
                  <a:pt x="660" y="108"/>
                  <a:pt x="720" y="144"/>
                </a:cubicBezTo>
              </a:path>
            </a:pathLst>
          </a:custGeom>
          <a:noFill/>
          <a:ln w="22225">
            <a:solidFill>
              <a:schemeClr val="tx1"/>
            </a:solidFill>
            <a:round/>
            <a:headEnd type="none" w="med" len="lg"/>
            <a:tailEnd type="none" w="med" len="lg"/>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endParaRPr lang="en-US"/>
          </a:p>
        </p:txBody>
      </p:sp>
      <p:sp>
        <p:nvSpPr>
          <p:cNvPr id="16" name="Text Box 15"/>
          <p:cNvSpPr txBox="1">
            <a:spLocks noChangeArrowheads="1"/>
          </p:cNvSpPr>
          <p:nvPr/>
        </p:nvSpPr>
        <p:spPr bwMode="auto">
          <a:xfrm>
            <a:off x="4976168" y="2574380"/>
            <a:ext cx="18923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type="none" w="med" len="lg"/>
                <a:tailEnd type="none" w="med" len="lg"/>
              </a14:hiddenLine>
            </a:ext>
          </a:extLst>
        </p:spPr>
        <p:txBody>
          <a:bodyPr wrap="none" lIns="90000" tIns="46800" rIns="90000" bIns="46800">
            <a:spAutoFit/>
          </a:bodyPr>
          <a:lstStyle>
            <a:lvl1pPr>
              <a:defRPr b="1">
                <a:solidFill>
                  <a:schemeClr val="tx1"/>
                </a:solidFill>
                <a:latin typeface="Arial" pitchFamily="34" charset="0"/>
                <a:ea typeface="MS PGothic" pitchFamily="34" charset="-128"/>
              </a:defRPr>
            </a:lvl1pPr>
            <a:lvl2pPr marL="742950" indent="-285750">
              <a:defRPr b="1">
                <a:solidFill>
                  <a:schemeClr val="tx1"/>
                </a:solidFill>
                <a:latin typeface="Arial" pitchFamily="34" charset="0"/>
                <a:ea typeface="MS PGothic" pitchFamily="34" charset="-128"/>
              </a:defRPr>
            </a:lvl2pPr>
            <a:lvl3pPr marL="1143000" indent="-228600">
              <a:defRPr b="1">
                <a:solidFill>
                  <a:schemeClr val="tx1"/>
                </a:solidFill>
                <a:latin typeface="Arial" pitchFamily="34" charset="0"/>
                <a:ea typeface="MS PGothic" pitchFamily="34" charset="-128"/>
              </a:defRPr>
            </a:lvl3pPr>
            <a:lvl4pPr marL="1600200" indent="-228600">
              <a:defRPr b="1">
                <a:solidFill>
                  <a:schemeClr val="tx1"/>
                </a:solidFill>
                <a:latin typeface="Arial" pitchFamily="34" charset="0"/>
                <a:ea typeface="MS PGothic" pitchFamily="34" charset="-128"/>
              </a:defRPr>
            </a:lvl4pPr>
            <a:lvl5pPr marL="2057400" indent="-22860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a:spcBef>
                <a:spcPct val="15000"/>
              </a:spcBef>
            </a:pPr>
            <a:r>
              <a:rPr lang="en-GB" altLang="pt-BR" b="0">
                <a:solidFill>
                  <a:srgbClr val="000000"/>
                </a:solidFill>
              </a:rPr>
              <a:t>Warm temperate</a:t>
            </a:r>
          </a:p>
        </p:txBody>
      </p:sp>
      <p:sp>
        <p:nvSpPr>
          <p:cNvPr id="17" name="Text Box 16"/>
          <p:cNvSpPr txBox="1">
            <a:spLocks noChangeArrowheads="1"/>
          </p:cNvSpPr>
          <p:nvPr/>
        </p:nvSpPr>
        <p:spPr bwMode="auto">
          <a:xfrm>
            <a:off x="6449368" y="3488780"/>
            <a:ext cx="1760537"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type="none" w="med" len="lg"/>
                <a:tailEnd type="none" w="med" len="lg"/>
              </a14:hiddenLine>
            </a:ext>
          </a:extLst>
        </p:spPr>
        <p:txBody>
          <a:bodyPr wrap="none" lIns="90000" tIns="46800" rIns="90000" bIns="46800">
            <a:spAutoFit/>
          </a:bodyPr>
          <a:lstStyle>
            <a:lvl1pPr>
              <a:defRPr b="1">
                <a:solidFill>
                  <a:schemeClr val="tx1"/>
                </a:solidFill>
                <a:latin typeface="Arial" pitchFamily="34" charset="0"/>
                <a:ea typeface="MS PGothic" pitchFamily="34" charset="-128"/>
              </a:defRPr>
            </a:lvl1pPr>
            <a:lvl2pPr marL="742950" indent="-285750">
              <a:defRPr b="1">
                <a:solidFill>
                  <a:schemeClr val="tx1"/>
                </a:solidFill>
                <a:latin typeface="Arial" pitchFamily="34" charset="0"/>
                <a:ea typeface="MS PGothic" pitchFamily="34" charset="-128"/>
              </a:defRPr>
            </a:lvl2pPr>
            <a:lvl3pPr marL="1143000" indent="-228600">
              <a:defRPr b="1">
                <a:solidFill>
                  <a:schemeClr val="tx1"/>
                </a:solidFill>
                <a:latin typeface="Arial" pitchFamily="34" charset="0"/>
                <a:ea typeface="MS PGothic" pitchFamily="34" charset="-128"/>
              </a:defRPr>
            </a:lvl3pPr>
            <a:lvl4pPr marL="1600200" indent="-228600">
              <a:defRPr b="1">
                <a:solidFill>
                  <a:schemeClr val="tx1"/>
                </a:solidFill>
                <a:latin typeface="Arial" pitchFamily="34" charset="0"/>
                <a:ea typeface="MS PGothic" pitchFamily="34" charset="-128"/>
              </a:defRPr>
            </a:lvl4pPr>
            <a:lvl5pPr marL="2057400" indent="-22860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a:spcBef>
                <a:spcPct val="15000"/>
              </a:spcBef>
            </a:pPr>
            <a:r>
              <a:rPr lang="en-GB" altLang="pt-BR" b="0">
                <a:solidFill>
                  <a:srgbClr val="000000"/>
                </a:solidFill>
              </a:rPr>
              <a:t>Cold temperate</a:t>
            </a:r>
          </a:p>
        </p:txBody>
      </p:sp>
      <p:sp>
        <p:nvSpPr>
          <p:cNvPr id="18" name="Text Box 17"/>
          <p:cNvSpPr txBox="1">
            <a:spLocks noChangeArrowheads="1"/>
          </p:cNvSpPr>
          <p:nvPr/>
        </p:nvSpPr>
        <p:spPr bwMode="auto">
          <a:xfrm>
            <a:off x="7414568" y="4479380"/>
            <a:ext cx="771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type="none" w="med" len="lg"/>
                <a:tailEnd type="none" w="med" len="lg"/>
              </a14:hiddenLine>
            </a:ext>
          </a:extLst>
        </p:spPr>
        <p:txBody>
          <a:bodyPr wrap="none" lIns="90000" tIns="46800" rIns="90000" bIns="46800">
            <a:spAutoFit/>
          </a:bodyPr>
          <a:lstStyle>
            <a:lvl1pPr>
              <a:defRPr b="1">
                <a:solidFill>
                  <a:schemeClr val="tx1"/>
                </a:solidFill>
                <a:latin typeface="Arial" pitchFamily="34" charset="0"/>
                <a:ea typeface="MS PGothic" pitchFamily="34" charset="-128"/>
              </a:defRPr>
            </a:lvl1pPr>
            <a:lvl2pPr marL="742950" indent="-285750">
              <a:defRPr b="1">
                <a:solidFill>
                  <a:schemeClr val="tx1"/>
                </a:solidFill>
                <a:latin typeface="Arial" pitchFamily="34" charset="0"/>
                <a:ea typeface="MS PGothic" pitchFamily="34" charset="-128"/>
              </a:defRPr>
            </a:lvl2pPr>
            <a:lvl3pPr marL="1143000" indent="-228600">
              <a:defRPr b="1">
                <a:solidFill>
                  <a:schemeClr val="tx1"/>
                </a:solidFill>
                <a:latin typeface="Arial" pitchFamily="34" charset="0"/>
                <a:ea typeface="MS PGothic" pitchFamily="34" charset="-128"/>
              </a:defRPr>
            </a:lvl3pPr>
            <a:lvl4pPr marL="1600200" indent="-228600">
              <a:defRPr b="1">
                <a:solidFill>
                  <a:schemeClr val="tx1"/>
                </a:solidFill>
                <a:latin typeface="Arial" pitchFamily="34" charset="0"/>
                <a:ea typeface="MS PGothic" pitchFamily="34" charset="-128"/>
              </a:defRPr>
            </a:lvl4pPr>
            <a:lvl5pPr marL="2057400" indent="-22860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a:spcBef>
                <a:spcPct val="15000"/>
              </a:spcBef>
            </a:pPr>
            <a:r>
              <a:rPr lang="en-GB" altLang="pt-BR" b="0">
                <a:solidFill>
                  <a:srgbClr val="000000"/>
                </a:solidFill>
              </a:rPr>
              <a:t>Arctic</a:t>
            </a:r>
          </a:p>
        </p:txBody>
      </p:sp>
      <p:sp>
        <p:nvSpPr>
          <p:cNvPr id="19" name="Text Box 18"/>
          <p:cNvSpPr txBox="1">
            <a:spLocks noChangeArrowheads="1"/>
          </p:cNvSpPr>
          <p:nvPr/>
        </p:nvSpPr>
        <p:spPr bwMode="auto">
          <a:xfrm>
            <a:off x="3860155" y="2456905"/>
            <a:ext cx="823913"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type="none" w="med" len="lg"/>
                <a:tailEnd type="none" w="med" len="lg"/>
              </a14:hiddenLine>
            </a:ext>
          </a:extLst>
        </p:spPr>
        <p:txBody>
          <a:bodyPr wrap="none" lIns="90000" tIns="46800" rIns="90000" bIns="46800">
            <a:spAutoFit/>
          </a:bodyPr>
          <a:lstStyle>
            <a:lvl1pPr>
              <a:defRPr b="1">
                <a:solidFill>
                  <a:schemeClr val="tx1"/>
                </a:solidFill>
                <a:latin typeface="Arial" pitchFamily="34" charset="0"/>
                <a:ea typeface="MS PGothic" pitchFamily="34" charset="-128"/>
              </a:defRPr>
            </a:lvl1pPr>
            <a:lvl2pPr marL="742950" indent="-285750">
              <a:defRPr b="1">
                <a:solidFill>
                  <a:schemeClr val="tx1"/>
                </a:solidFill>
                <a:latin typeface="Arial" pitchFamily="34" charset="0"/>
                <a:ea typeface="MS PGothic" pitchFamily="34" charset="-128"/>
              </a:defRPr>
            </a:lvl2pPr>
            <a:lvl3pPr marL="1143000" indent="-228600">
              <a:defRPr b="1">
                <a:solidFill>
                  <a:schemeClr val="tx1"/>
                </a:solidFill>
                <a:latin typeface="Arial" pitchFamily="34" charset="0"/>
                <a:ea typeface="MS PGothic" pitchFamily="34" charset="-128"/>
              </a:defRPr>
            </a:lvl3pPr>
            <a:lvl4pPr marL="1600200" indent="-228600">
              <a:defRPr b="1">
                <a:solidFill>
                  <a:schemeClr val="tx1"/>
                </a:solidFill>
                <a:latin typeface="Arial" pitchFamily="34" charset="0"/>
                <a:ea typeface="MS PGothic" pitchFamily="34" charset="-128"/>
              </a:defRPr>
            </a:lvl4pPr>
            <a:lvl5pPr marL="2057400" indent="-22860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a:spcBef>
                <a:spcPct val="15000"/>
              </a:spcBef>
            </a:pPr>
            <a:r>
              <a:rPr lang="en-GB" altLang="pt-BR" sz="1200" b="0">
                <a:solidFill>
                  <a:srgbClr val="000000"/>
                </a:solidFill>
              </a:rPr>
              <a:t>Tropical </a:t>
            </a:r>
          </a:p>
          <a:p>
            <a:pPr>
              <a:spcBef>
                <a:spcPct val="15000"/>
              </a:spcBef>
            </a:pPr>
            <a:r>
              <a:rPr lang="en-GB" altLang="pt-BR" sz="1200" b="0">
                <a:solidFill>
                  <a:srgbClr val="000000"/>
                </a:solidFill>
              </a:rPr>
              <a:t>rainforest</a:t>
            </a:r>
          </a:p>
        </p:txBody>
      </p:sp>
      <p:sp>
        <p:nvSpPr>
          <p:cNvPr id="20" name="Text Box 19"/>
          <p:cNvSpPr txBox="1">
            <a:spLocks noChangeArrowheads="1"/>
          </p:cNvSpPr>
          <p:nvPr/>
        </p:nvSpPr>
        <p:spPr bwMode="auto">
          <a:xfrm>
            <a:off x="3860155" y="3295105"/>
            <a:ext cx="7239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type="none" w="med" len="lg"/>
                <a:tailEnd type="none" w="med" len="lg"/>
              </a14:hiddenLine>
            </a:ext>
          </a:extLst>
        </p:spPr>
        <p:txBody>
          <a:bodyPr wrap="none" lIns="90000" tIns="46800" rIns="90000" bIns="46800">
            <a:spAutoFit/>
          </a:bodyPr>
          <a:lstStyle>
            <a:lvl1pPr>
              <a:defRPr b="1">
                <a:solidFill>
                  <a:schemeClr val="tx1"/>
                </a:solidFill>
                <a:latin typeface="Arial" pitchFamily="34" charset="0"/>
                <a:ea typeface="MS PGothic" pitchFamily="34" charset="-128"/>
              </a:defRPr>
            </a:lvl1pPr>
            <a:lvl2pPr marL="742950" indent="-285750">
              <a:defRPr b="1">
                <a:solidFill>
                  <a:schemeClr val="tx1"/>
                </a:solidFill>
                <a:latin typeface="Arial" pitchFamily="34" charset="0"/>
                <a:ea typeface="MS PGothic" pitchFamily="34" charset="-128"/>
              </a:defRPr>
            </a:lvl2pPr>
            <a:lvl3pPr marL="1143000" indent="-228600">
              <a:defRPr b="1">
                <a:solidFill>
                  <a:schemeClr val="tx1"/>
                </a:solidFill>
                <a:latin typeface="Arial" pitchFamily="34" charset="0"/>
                <a:ea typeface="MS PGothic" pitchFamily="34" charset="-128"/>
              </a:defRPr>
            </a:lvl3pPr>
            <a:lvl4pPr marL="1600200" indent="-228600">
              <a:defRPr b="1">
                <a:solidFill>
                  <a:schemeClr val="tx1"/>
                </a:solidFill>
                <a:latin typeface="Arial" pitchFamily="34" charset="0"/>
                <a:ea typeface="MS PGothic" pitchFamily="34" charset="-128"/>
              </a:defRPr>
            </a:lvl4pPr>
            <a:lvl5pPr marL="2057400" indent="-22860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a:spcBef>
                <a:spcPct val="15000"/>
              </a:spcBef>
            </a:pPr>
            <a:r>
              <a:rPr lang="en-GB" altLang="pt-BR" sz="1200" b="0">
                <a:solidFill>
                  <a:srgbClr val="000000"/>
                </a:solidFill>
              </a:rPr>
              <a:t>Tropical </a:t>
            </a:r>
          </a:p>
          <a:p>
            <a:pPr>
              <a:spcBef>
                <a:spcPct val="15000"/>
              </a:spcBef>
            </a:pPr>
            <a:r>
              <a:rPr lang="en-GB" altLang="pt-BR" sz="1200" b="0">
                <a:solidFill>
                  <a:srgbClr val="000000"/>
                </a:solidFill>
              </a:rPr>
              <a:t>forest</a:t>
            </a:r>
          </a:p>
        </p:txBody>
      </p:sp>
      <p:sp>
        <p:nvSpPr>
          <p:cNvPr id="21" name="Text Box 20"/>
          <p:cNvSpPr txBox="1">
            <a:spLocks noChangeArrowheads="1"/>
          </p:cNvSpPr>
          <p:nvPr/>
        </p:nvSpPr>
        <p:spPr bwMode="auto">
          <a:xfrm>
            <a:off x="3910955" y="4209505"/>
            <a:ext cx="874713"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type="none" w="med" len="lg"/>
                <a:tailEnd type="none" w="med" len="lg"/>
              </a14:hiddenLine>
            </a:ext>
          </a:extLst>
        </p:spPr>
        <p:txBody>
          <a:bodyPr wrap="none" lIns="90000" tIns="46800" rIns="90000" bIns="46800">
            <a:spAutoFit/>
          </a:bodyPr>
          <a:lstStyle>
            <a:lvl1pPr>
              <a:defRPr b="1">
                <a:solidFill>
                  <a:schemeClr val="tx1"/>
                </a:solidFill>
                <a:latin typeface="Arial" pitchFamily="34" charset="0"/>
                <a:ea typeface="MS PGothic" pitchFamily="34" charset="-128"/>
              </a:defRPr>
            </a:lvl1pPr>
            <a:lvl2pPr marL="742950" indent="-285750">
              <a:defRPr b="1">
                <a:solidFill>
                  <a:schemeClr val="tx1"/>
                </a:solidFill>
                <a:latin typeface="Arial" pitchFamily="34" charset="0"/>
                <a:ea typeface="MS PGothic" pitchFamily="34" charset="-128"/>
              </a:defRPr>
            </a:lvl2pPr>
            <a:lvl3pPr marL="1143000" indent="-228600">
              <a:defRPr b="1">
                <a:solidFill>
                  <a:schemeClr val="tx1"/>
                </a:solidFill>
                <a:latin typeface="Arial" pitchFamily="34" charset="0"/>
                <a:ea typeface="MS PGothic" pitchFamily="34" charset="-128"/>
              </a:defRPr>
            </a:lvl3pPr>
            <a:lvl4pPr marL="1600200" indent="-228600">
              <a:defRPr b="1">
                <a:solidFill>
                  <a:schemeClr val="tx1"/>
                </a:solidFill>
                <a:latin typeface="Arial" pitchFamily="34" charset="0"/>
                <a:ea typeface="MS PGothic" pitchFamily="34" charset="-128"/>
              </a:defRPr>
            </a:lvl4pPr>
            <a:lvl5pPr marL="2057400" indent="-22860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a:spcBef>
                <a:spcPct val="15000"/>
              </a:spcBef>
            </a:pPr>
            <a:r>
              <a:rPr lang="en-GB" altLang="pt-BR" sz="1200" b="0">
                <a:solidFill>
                  <a:srgbClr val="000000"/>
                </a:solidFill>
              </a:rPr>
              <a:t>Savannah</a:t>
            </a:r>
          </a:p>
        </p:txBody>
      </p:sp>
      <p:sp>
        <p:nvSpPr>
          <p:cNvPr id="22" name="Text Box 21"/>
          <p:cNvSpPr txBox="1">
            <a:spLocks noChangeArrowheads="1"/>
          </p:cNvSpPr>
          <p:nvPr/>
        </p:nvSpPr>
        <p:spPr bwMode="auto">
          <a:xfrm>
            <a:off x="3836343" y="4571455"/>
            <a:ext cx="11430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type="none" w="med" len="lg"/>
                <a:tailEnd type="none" w="med" len="lg"/>
              </a14:hiddenLine>
            </a:ext>
          </a:extLst>
        </p:spPr>
        <p:txBody>
          <a:bodyPr wrap="none" lIns="90000" tIns="46800" rIns="90000" bIns="46800">
            <a:spAutoFit/>
          </a:bodyPr>
          <a:lstStyle>
            <a:lvl1pPr>
              <a:defRPr b="1">
                <a:solidFill>
                  <a:schemeClr val="tx1"/>
                </a:solidFill>
                <a:latin typeface="Arial" pitchFamily="34" charset="0"/>
                <a:ea typeface="MS PGothic" pitchFamily="34" charset="-128"/>
              </a:defRPr>
            </a:lvl1pPr>
            <a:lvl2pPr marL="742950" indent="-285750">
              <a:defRPr b="1">
                <a:solidFill>
                  <a:schemeClr val="tx1"/>
                </a:solidFill>
                <a:latin typeface="Arial" pitchFamily="34" charset="0"/>
                <a:ea typeface="MS PGothic" pitchFamily="34" charset="-128"/>
              </a:defRPr>
            </a:lvl2pPr>
            <a:lvl3pPr marL="1143000" indent="-228600">
              <a:defRPr b="1">
                <a:solidFill>
                  <a:schemeClr val="tx1"/>
                </a:solidFill>
                <a:latin typeface="Arial" pitchFamily="34" charset="0"/>
                <a:ea typeface="MS PGothic" pitchFamily="34" charset="-128"/>
              </a:defRPr>
            </a:lvl3pPr>
            <a:lvl4pPr marL="1600200" indent="-228600">
              <a:defRPr b="1">
                <a:solidFill>
                  <a:schemeClr val="tx1"/>
                </a:solidFill>
                <a:latin typeface="Arial" pitchFamily="34" charset="0"/>
                <a:ea typeface="MS PGothic" pitchFamily="34" charset="-128"/>
              </a:defRPr>
            </a:lvl4pPr>
            <a:lvl5pPr marL="2057400" indent="-22860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a:spcBef>
                <a:spcPct val="15000"/>
              </a:spcBef>
            </a:pPr>
            <a:r>
              <a:rPr lang="en-GB" altLang="pt-BR" sz="1200" b="0">
                <a:solidFill>
                  <a:srgbClr val="000000"/>
                </a:solidFill>
              </a:rPr>
              <a:t>Tropical scrub</a:t>
            </a:r>
          </a:p>
        </p:txBody>
      </p:sp>
      <p:sp>
        <p:nvSpPr>
          <p:cNvPr id="23" name="Text Box 22"/>
          <p:cNvSpPr txBox="1">
            <a:spLocks noChangeArrowheads="1"/>
          </p:cNvSpPr>
          <p:nvPr/>
        </p:nvSpPr>
        <p:spPr bwMode="auto">
          <a:xfrm>
            <a:off x="4850755" y="3066505"/>
            <a:ext cx="90805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type="none" w="med" len="lg"/>
                <a:tailEnd type="none" w="med" len="lg"/>
              </a14:hiddenLine>
            </a:ext>
          </a:extLst>
        </p:spPr>
        <p:txBody>
          <a:bodyPr wrap="none" lIns="90000" tIns="46800" rIns="90000" bIns="46800">
            <a:spAutoFit/>
          </a:bodyPr>
          <a:lstStyle>
            <a:lvl1pPr>
              <a:defRPr b="1">
                <a:solidFill>
                  <a:schemeClr val="tx1"/>
                </a:solidFill>
                <a:latin typeface="Arial" pitchFamily="34" charset="0"/>
                <a:ea typeface="MS PGothic" pitchFamily="34" charset="-128"/>
              </a:defRPr>
            </a:lvl1pPr>
            <a:lvl2pPr marL="742950" indent="-285750">
              <a:defRPr b="1">
                <a:solidFill>
                  <a:schemeClr val="tx1"/>
                </a:solidFill>
                <a:latin typeface="Arial" pitchFamily="34" charset="0"/>
                <a:ea typeface="MS PGothic" pitchFamily="34" charset="-128"/>
              </a:defRPr>
            </a:lvl2pPr>
            <a:lvl3pPr marL="1143000" indent="-228600">
              <a:defRPr b="1">
                <a:solidFill>
                  <a:schemeClr val="tx1"/>
                </a:solidFill>
                <a:latin typeface="Arial" pitchFamily="34" charset="0"/>
                <a:ea typeface="MS PGothic" pitchFamily="34" charset="-128"/>
              </a:defRPr>
            </a:lvl3pPr>
            <a:lvl4pPr marL="1600200" indent="-228600">
              <a:defRPr b="1">
                <a:solidFill>
                  <a:schemeClr val="tx1"/>
                </a:solidFill>
                <a:latin typeface="Arial" pitchFamily="34" charset="0"/>
                <a:ea typeface="MS PGothic" pitchFamily="34" charset="-128"/>
              </a:defRPr>
            </a:lvl4pPr>
            <a:lvl5pPr marL="2057400" indent="-22860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a:spcBef>
                <a:spcPct val="15000"/>
              </a:spcBef>
            </a:pPr>
            <a:r>
              <a:rPr lang="en-GB" altLang="pt-BR" sz="1200" b="0">
                <a:solidFill>
                  <a:srgbClr val="000000"/>
                </a:solidFill>
              </a:rPr>
              <a:t>Temperate </a:t>
            </a:r>
          </a:p>
          <a:p>
            <a:pPr>
              <a:spcBef>
                <a:spcPct val="15000"/>
              </a:spcBef>
            </a:pPr>
            <a:r>
              <a:rPr lang="en-GB" altLang="pt-BR" sz="1200" b="0">
                <a:solidFill>
                  <a:srgbClr val="000000"/>
                </a:solidFill>
              </a:rPr>
              <a:t>rainforest</a:t>
            </a:r>
          </a:p>
        </p:txBody>
      </p:sp>
      <p:sp>
        <p:nvSpPr>
          <p:cNvPr id="24" name="Text Box 23"/>
          <p:cNvSpPr txBox="1">
            <a:spLocks noChangeArrowheads="1"/>
          </p:cNvSpPr>
          <p:nvPr/>
        </p:nvSpPr>
        <p:spPr bwMode="auto">
          <a:xfrm>
            <a:off x="4979343" y="3904705"/>
            <a:ext cx="909637"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type="none" w="med" len="lg"/>
                <a:tailEnd type="none" w="med" len="lg"/>
              </a14:hiddenLine>
            </a:ext>
          </a:extLst>
        </p:spPr>
        <p:txBody>
          <a:bodyPr wrap="none" lIns="90000" tIns="46800" rIns="90000" bIns="46800">
            <a:spAutoFit/>
          </a:bodyPr>
          <a:lstStyle>
            <a:lvl1pPr>
              <a:defRPr b="1">
                <a:solidFill>
                  <a:schemeClr val="tx1"/>
                </a:solidFill>
                <a:latin typeface="Arial" pitchFamily="34" charset="0"/>
                <a:ea typeface="MS PGothic" pitchFamily="34" charset="-128"/>
              </a:defRPr>
            </a:lvl1pPr>
            <a:lvl2pPr marL="742950" indent="-285750">
              <a:defRPr b="1">
                <a:solidFill>
                  <a:schemeClr val="tx1"/>
                </a:solidFill>
                <a:latin typeface="Arial" pitchFamily="34" charset="0"/>
                <a:ea typeface="MS PGothic" pitchFamily="34" charset="-128"/>
              </a:defRPr>
            </a:lvl2pPr>
            <a:lvl3pPr marL="1143000" indent="-228600">
              <a:defRPr b="1">
                <a:solidFill>
                  <a:schemeClr val="tx1"/>
                </a:solidFill>
                <a:latin typeface="Arial" pitchFamily="34" charset="0"/>
                <a:ea typeface="MS PGothic" pitchFamily="34" charset="-128"/>
              </a:defRPr>
            </a:lvl3pPr>
            <a:lvl4pPr marL="1600200" indent="-228600">
              <a:defRPr b="1">
                <a:solidFill>
                  <a:schemeClr val="tx1"/>
                </a:solidFill>
                <a:latin typeface="Arial" pitchFamily="34" charset="0"/>
                <a:ea typeface="MS PGothic" pitchFamily="34" charset="-128"/>
              </a:defRPr>
            </a:lvl4pPr>
            <a:lvl5pPr marL="2057400" indent="-22860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a:spcBef>
                <a:spcPct val="15000"/>
              </a:spcBef>
            </a:pPr>
            <a:r>
              <a:rPr lang="en-GB" altLang="pt-BR" sz="1200" b="0">
                <a:solidFill>
                  <a:srgbClr val="000000"/>
                </a:solidFill>
              </a:rPr>
              <a:t>Temperate </a:t>
            </a:r>
          </a:p>
          <a:p>
            <a:pPr>
              <a:spcBef>
                <a:spcPct val="15000"/>
              </a:spcBef>
            </a:pPr>
            <a:r>
              <a:rPr lang="en-GB" altLang="pt-BR" sz="1200" b="0">
                <a:solidFill>
                  <a:srgbClr val="000000"/>
                </a:solidFill>
              </a:rPr>
              <a:t>forest</a:t>
            </a:r>
          </a:p>
        </p:txBody>
      </p:sp>
      <p:sp>
        <p:nvSpPr>
          <p:cNvPr id="25" name="Text Box 24"/>
          <p:cNvSpPr txBox="1">
            <a:spLocks noChangeArrowheads="1"/>
          </p:cNvSpPr>
          <p:nvPr/>
        </p:nvSpPr>
        <p:spPr bwMode="auto">
          <a:xfrm>
            <a:off x="5011093" y="4388893"/>
            <a:ext cx="88265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type="none" w="med" len="lg"/>
                <a:tailEnd type="none" w="med" len="lg"/>
              </a14:hiddenLine>
            </a:ext>
          </a:extLst>
        </p:spPr>
        <p:txBody>
          <a:bodyPr wrap="none" lIns="90000" tIns="46800" rIns="90000" bIns="46800">
            <a:spAutoFit/>
          </a:bodyPr>
          <a:lstStyle>
            <a:lvl1pPr>
              <a:defRPr b="1">
                <a:solidFill>
                  <a:schemeClr val="tx1"/>
                </a:solidFill>
                <a:latin typeface="Arial" pitchFamily="34" charset="0"/>
                <a:ea typeface="MS PGothic" pitchFamily="34" charset="-128"/>
              </a:defRPr>
            </a:lvl1pPr>
            <a:lvl2pPr marL="742950" indent="-285750">
              <a:defRPr b="1">
                <a:solidFill>
                  <a:schemeClr val="tx1"/>
                </a:solidFill>
                <a:latin typeface="Arial" pitchFamily="34" charset="0"/>
                <a:ea typeface="MS PGothic" pitchFamily="34" charset="-128"/>
              </a:defRPr>
            </a:lvl2pPr>
            <a:lvl3pPr marL="1143000" indent="-228600">
              <a:defRPr b="1">
                <a:solidFill>
                  <a:schemeClr val="tx1"/>
                </a:solidFill>
                <a:latin typeface="Arial" pitchFamily="34" charset="0"/>
                <a:ea typeface="MS PGothic" pitchFamily="34" charset="-128"/>
              </a:defRPr>
            </a:lvl3pPr>
            <a:lvl4pPr marL="1600200" indent="-228600">
              <a:defRPr b="1">
                <a:solidFill>
                  <a:schemeClr val="tx1"/>
                </a:solidFill>
                <a:latin typeface="Arial" pitchFamily="34" charset="0"/>
                <a:ea typeface="MS PGothic" pitchFamily="34" charset="-128"/>
              </a:defRPr>
            </a:lvl4pPr>
            <a:lvl5pPr marL="2057400" indent="-22860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a:spcBef>
                <a:spcPct val="15000"/>
              </a:spcBef>
            </a:pPr>
            <a:r>
              <a:rPr lang="en-GB" altLang="pt-BR" sz="1200" b="0">
                <a:solidFill>
                  <a:srgbClr val="000000"/>
                </a:solidFill>
              </a:rPr>
              <a:t>Grassland</a:t>
            </a:r>
          </a:p>
        </p:txBody>
      </p:sp>
      <p:sp>
        <p:nvSpPr>
          <p:cNvPr id="26" name="Text Box 25"/>
          <p:cNvSpPr txBox="1">
            <a:spLocks noChangeArrowheads="1"/>
          </p:cNvSpPr>
          <p:nvPr/>
        </p:nvSpPr>
        <p:spPr bwMode="auto">
          <a:xfrm>
            <a:off x="4903143" y="4723855"/>
            <a:ext cx="85725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type="none" w="med" len="lg"/>
                <a:tailEnd type="none" w="med" len="lg"/>
              </a14:hiddenLine>
            </a:ext>
          </a:extLst>
        </p:spPr>
        <p:txBody>
          <a:bodyPr wrap="none" lIns="90000" tIns="46800" rIns="90000" bIns="46800">
            <a:spAutoFit/>
          </a:bodyPr>
          <a:lstStyle>
            <a:lvl1pPr>
              <a:defRPr b="1">
                <a:solidFill>
                  <a:schemeClr val="tx1"/>
                </a:solidFill>
                <a:latin typeface="Arial" pitchFamily="34" charset="0"/>
                <a:ea typeface="MS PGothic" pitchFamily="34" charset="-128"/>
              </a:defRPr>
            </a:lvl1pPr>
            <a:lvl2pPr marL="742950" indent="-285750">
              <a:defRPr b="1">
                <a:solidFill>
                  <a:schemeClr val="tx1"/>
                </a:solidFill>
                <a:latin typeface="Arial" pitchFamily="34" charset="0"/>
                <a:ea typeface="MS PGothic" pitchFamily="34" charset="-128"/>
              </a:defRPr>
            </a:lvl2pPr>
            <a:lvl3pPr marL="1143000" indent="-228600">
              <a:defRPr b="1">
                <a:solidFill>
                  <a:schemeClr val="tx1"/>
                </a:solidFill>
                <a:latin typeface="Arial" pitchFamily="34" charset="0"/>
                <a:ea typeface="MS PGothic" pitchFamily="34" charset="-128"/>
              </a:defRPr>
            </a:lvl3pPr>
            <a:lvl4pPr marL="1600200" indent="-228600">
              <a:defRPr b="1">
                <a:solidFill>
                  <a:schemeClr val="tx1"/>
                </a:solidFill>
                <a:latin typeface="Arial" pitchFamily="34" charset="0"/>
                <a:ea typeface="MS PGothic" pitchFamily="34" charset="-128"/>
              </a:defRPr>
            </a:lvl4pPr>
            <a:lvl5pPr marL="2057400" indent="-22860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a:spcBef>
                <a:spcPct val="15000"/>
              </a:spcBef>
            </a:pPr>
            <a:r>
              <a:rPr lang="en-GB" altLang="pt-BR" sz="1200" b="0">
                <a:solidFill>
                  <a:srgbClr val="000000"/>
                </a:solidFill>
              </a:rPr>
              <a:t>Chaparral</a:t>
            </a:r>
          </a:p>
        </p:txBody>
      </p:sp>
      <p:sp>
        <p:nvSpPr>
          <p:cNvPr id="27" name="Text Box 26"/>
          <p:cNvSpPr txBox="1">
            <a:spLocks noChangeArrowheads="1"/>
          </p:cNvSpPr>
          <p:nvPr/>
        </p:nvSpPr>
        <p:spPr bwMode="auto">
          <a:xfrm>
            <a:off x="6274743" y="4388893"/>
            <a:ext cx="549275"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type="none" w="med" len="lg"/>
                <a:tailEnd type="none" w="med" len="lg"/>
              </a14:hiddenLine>
            </a:ext>
          </a:extLst>
        </p:spPr>
        <p:txBody>
          <a:bodyPr wrap="none" lIns="90000" tIns="46800" rIns="90000" bIns="46800">
            <a:spAutoFit/>
          </a:bodyPr>
          <a:lstStyle>
            <a:lvl1pPr>
              <a:defRPr b="1">
                <a:solidFill>
                  <a:schemeClr val="tx1"/>
                </a:solidFill>
                <a:latin typeface="Arial" pitchFamily="34" charset="0"/>
                <a:ea typeface="MS PGothic" pitchFamily="34" charset="-128"/>
              </a:defRPr>
            </a:lvl1pPr>
            <a:lvl2pPr marL="742950" indent="-285750">
              <a:defRPr b="1">
                <a:solidFill>
                  <a:schemeClr val="tx1"/>
                </a:solidFill>
                <a:latin typeface="Arial" pitchFamily="34" charset="0"/>
                <a:ea typeface="MS PGothic" pitchFamily="34" charset="-128"/>
              </a:defRPr>
            </a:lvl2pPr>
            <a:lvl3pPr marL="1143000" indent="-228600">
              <a:defRPr b="1">
                <a:solidFill>
                  <a:schemeClr val="tx1"/>
                </a:solidFill>
                <a:latin typeface="Arial" pitchFamily="34" charset="0"/>
                <a:ea typeface="MS PGothic" pitchFamily="34" charset="-128"/>
              </a:defRPr>
            </a:lvl3pPr>
            <a:lvl4pPr marL="1600200" indent="-228600">
              <a:defRPr b="1">
                <a:solidFill>
                  <a:schemeClr val="tx1"/>
                </a:solidFill>
                <a:latin typeface="Arial" pitchFamily="34" charset="0"/>
                <a:ea typeface="MS PGothic" pitchFamily="34" charset="-128"/>
              </a:defRPr>
            </a:lvl4pPr>
            <a:lvl5pPr marL="2057400" indent="-22860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a:spcBef>
                <a:spcPct val="15000"/>
              </a:spcBef>
            </a:pPr>
            <a:r>
              <a:rPr lang="en-GB" altLang="pt-BR" sz="1200" b="0">
                <a:solidFill>
                  <a:srgbClr val="000000"/>
                </a:solidFill>
              </a:rPr>
              <a:t>Taiga</a:t>
            </a:r>
          </a:p>
        </p:txBody>
      </p:sp>
      <p:sp>
        <p:nvSpPr>
          <p:cNvPr id="28" name="Text Box 27"/>
          <p:cNvSpPr txBox="1">
            <a:spLocks noChangeArrowheads="1"/>
          </p:cNvSpPr>
          <p:nvPr/>
        </p:nvSpPr>
        <p:spPr bwMode="auto">
          <a:xfrm>
            <a:off x="7112943" y="4952455"/>
            <a:ext cx="663575"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type="none" w="med" len="lg"/>
                <a:tailEnd type="none" w="med" len="lg"/>
              </a14:hiddenLine>
            </a:ext>
          </a:extLst>
        </p:spPr>
        <p:txBody>
          <a:bodyPr wrap="none" lIns="90000" tIns="46800" rIns="90000" bIns="46800">
            <a:spAutoFit/>
          </a:bodyPr>
          <a:lstStyle>
            <a:lvl1pPr>
              <a:defRPr b="1">
                <a:solidFill>
                  <a:schemeClr val="tx1"/>
                </a:solidFill>
                <a:latin typeface="Arial" pitchFamily="34" charset="0"/>
                <a:ea typeface="MS PGothic" pitchFamily="34" charset="-128"/>
              </a:defRPr>
            </a:lvl1pPr>
            <a:lvl2pPr marL="742950" indent="-285750">
              <a:defRPr b="1">
                <a:solidFill>
                  <a:schemeClr val="tx1"/>
                </a:solidFill>
                <a:latin typeface="Arial" pitchFamily="34" charset="0"/>
                <a:ea typeface="MS PGothic" pitchFamily="34" charset="-128"/>
              </a:defRPr>
            </a:lvl2pPr>
            <a:lvl3pPr marL="1143000" indent="-228600">
              <a:defRPr b="1">
                <a:solidFill>
                  <a:schemeClr val="tx1"/>
                </a:solidFill>
                <a:latin typeface="Arial" pitchFamily="34" charset="0"/>
                <a:ea typeface="MS PGothic" pitchFamily="34" charset="-128"/>
              </a:defRPr>
            </a:lvl3pPr>
            <a:lvl4pPr marL="1600200" indent="-228600">
              <a:defRPr b="1">
                <a:solidFill>
                  <a:schemeClr val="tx1"/>
                </a:solidFill>
                <a:latin typeface="Arial" pitchFamily="34" charset="0"/>
                <a:ea typeface="MS PGothic" pitchFamily="34" charset="-128"/>
              </a:defRPr>
            </a:lvl4pPr>
            <a:lvl5pPr marL="2057400" indent="-22860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a:spcBef>
                <a:spcPct val="15000"/>
              </a:spcBef>
            </a:pPr>
            <a:r>
              <a:rPr lang="en-GB" altLang="pt-BR" sz="1200" b="0">
                <a:solidFill>
                  <a:srgbClr val="000000"/>
                </a:solidFill>
              </a:rPr>
              <a:t>Tundra</a:t>
            </a:r>
          </a:p>
        </p:txBody>
      </p:sp>
      <p:sp>
        <p:nvSpPr>
          <p:cNvPr id="29" name="Text Box 28"/>
          <p:cNvSpPr txBox="1">
            <a:spLocks noChangeArrowheads="1"/>
          </p:cNvSpPr>
          <p:nvPr/>
        </p:nvSpPr>
        <p:spPr bwMode="auto">
          <a:xfrm>
            <a:off x="4064943" y="5074693"/>
            <a:ext cx="6350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type="none" w="med" len="lg"/>
                <a:tailEnd type="none" w="med" len="lg"/>
              </a14:hiddenLine>
            </a:ext>
          </a:extLst>
        </p:spPr>
        <p:txBody>
          <a:bodyPr wrap="none" lIns="90000" tIns="46800" rIns="90000" bIns="46800">
            <a:spAutoFit/>
          </a:bodyPr>
          <a:lstStyle>
            <a:lvl1pPr>
              <a:defRPr b="1">
                <a:solidFill>
                  <a:schemeClr val="tx1"/>
                </a:solidFill>
                <a:latin typeface="Arial" pitchFamily="34" charset="0"/>
                <a:ea typeface="MS PGothic" pitchFamily="34" charset="-128"/>
              </a:defRPr>
            </a:lvl1pPr>
            <a:lvl2pPr marL="742950" indent="-285750">
              <a:defRPr b="1">
                <a:solidFill>
                  <a:schemeClr val="tx1"/>
                </a:solidFill>
                <a:latin typeface="Arial" pitchFamily="34" charset="0"/>
                <a:ea typeface="MS PGothic" pitchFamily="34" charset="-128"/>
              </a:defRPr>
            </a:lvl2pPr>
            <a:lvl3pPr marL="1143000" indent="-228600">
              <a:defRPr b="1">
                <a:solidFill>
                  <a:schemeClr val="tx1"/>
                </a:solidFill>
                <a:latin typeface="Arial" pitchFamily="34" charset="0"/>
                <a:ea typeface="MS PGothic" pitchFamily="34" charset="-128"/>
              </a:defRPr>
            </a:lvl3pPr>
            <a:lvl4pPr marL="1600200" indent="-228600">
              <a:defRPr b="1">
                <a:solidFill>
                  <a:schemeClr val="tx1"/>
                </a:solidFill>
                <a:latin typeface="Arial" pitchFamily="34" charset="0"/>
                <a:ea typeface="MS PGothic" pitchFamily="34" charset="-128"/>
              </a:defRPr>
            </a:lvl4pPr>
            <a:lvl5pPr marL="2057400" indent="-22860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a:spcBef>
                <a:spcPct val="15000"/>
              </a:spcBef>
            </a:pPr>
            <a:r>
              <a:rPr lang="en-GB" altLang="pt-BR" sz="1200" b="0">
                <a:solidFill>
                  <a:srgbClr val="000000"/>
                </a:solidFill>
              </a:rPr>
              <a:t>Desert</a:t>
            </a:r>
          </a:p>
        </p:txBody>
      </p:sp>
      <p:sp>
        <p:nvSpPr>
          <p:cNvPr id="30" name="Text Box 29"/>
          <p:cNvSpPr txBox="1">
            <a:spLocks noChangeArrowheads="1"/>
          </p:cNvSpPr>
          <p:nvPr/>
        </p:nvSpPr>
        <p:spPr bwMode="auto">
          <a:xfrm>
            <a:off x="3248968" y="4577805"/>
            <a:ext cx="43815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type="none" w="med" len="lg"/>
                <a:tailEnd type="none" w="med" len="lg"/>
              </a14:hiddenLine>
            </a:ext>
          </a:extLst>
        </p:spPr>
        <p:txBody>
          <a:bodyPr wrap="none" lIns="90000" tIns="46800" rIns="90000" bIns="46800">
            <a:spAutoFit/>
          </a:bodyPr>
          <a:lstStyle>
            <a:lvl1pPr>
              <a:defRPr b="1">
                <a:solidFill>
                  <a:schemeClr val="tx1"/>
                </a:solidFill>
                <a:latin typeface="Arial" pitchFamily="34" charset="0"/>
                <a:ea typeface="MS PGothic" pitchFamily="34" charset="-128"/>
              </a:defRPr>
            </a:lvl1pPr>
            <a:lvl2pPr marL="742950" indent="-285750">
              <a:defRPr b="1">
                <a:solidFill>
                  <a:schemeClr val="tx1"/>
                </a:solidFill>
                <a:latin typeface="Arial" pitchFamily="34" charset="0"/>
                <a:ea typeface="MS PGothic" pitchFamily="34" charset="-128"/>
              </a:defRPr>
            </a:lvl2pPr>
            <a:lvl3pPr marL="1143000" indent="-228600">
              <a:defRPr b="1">
                <a:solidFill>
                  <a:schemeClr val="tx1"/>
                </a:solidFill>
                <a:latin typeface="Arial" pitchFamily="34" charset="0"/>
                <a:ea typeface="MS PGothic" pitchFamily="34" charset="-128"/>
              </a:defRPr>
            </a:lvl3pPr>
            <a:lvl4pPr marL="1600200" indent="-228600">
              <a:defRPr b="1">
                <a:solidFill>
                  <a:schemeClr val="tx1"/>
                </a:solidFill>
                <a:latin typeface="Arial" pitchFamily="34" charset="0"/>
                <a:ea typeface="MS PGothic" pitchFamily="34" charset="-128"/>
              </a:defRPr>
            </a:lvl4pPr>
            <a:lvl5pPr marL="2057400" indent="-22860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a:spcBef>
                <a:spcPct val="15000"/>
              </a:spcBef>
            </a:pPr>
            <a:r>
              <a:rPr lang="en-GB" altLang="pt-BR" b="0">
                <a:solidFill>
                  <a:srgbClr val="000000"/>
                </a:solidFill>
              </a:rPr>
              <a:t>50</a:t>
            </a:r>
          </a:p>
        </p:txBody>
      </p:sp>
      <p:sp>
        <p:nvSpPr>
          <p:cNvPr id="31" name="Text Box 30"/>
          <p:cNvSpPr txBox="1">
            <a:spLocks noChangeArrowheads="1"/>
          </p:cNvSpPr>
          <p:nvPr/>
        </p:nvSpPr>
        <p:spPr bwMode="auto">
          <a:xfrm>
            <a:off x="3107680" y="4084093"/>
            <a:ext cx="5683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type="none" w="med" len="lg"/>
                <a:tailEnd type="none" w="med" len="lg"/>
              </a14:hiddenLine>
            </a:ext>
          </a:extLst>
        </p:spPr>
        <p:txBody>
          <a:bodyPr wrap="none" lIns="90000" tIns="46800" rIns="90000" bIns="46800">
            <a:spAutoFit/>
          </a:bodyPr>
          <a:lstStyle>
            <a:lvl1pPr>
              <a:defRPr b="1">
                <a:solidFill>
                  <a:schemeClr val="tx1"/>
                </a:solidFill>
                <a:latin typeface="Arial" pitchFamily="34" charset="0"/>
                <a:ea typeface="MS PGothic" pitchFamily="34" charset="-128"/>
              </a:defRPr>
            </a:lvl1pPr>
            <a:lvl2pPr marL="742950" indent="-285750">
              <a:defRPr b="1">
                <a:solidFill>
                  <a:schemeClr val="tx1"/>
                </a:solidFill>
                <a:latin typeface="Arial" pitchFamily="34" charset="0"/>
                <a:ea typeface="MS PGothic" pitchFamily="34" charset="-128"/>
              </a:defRPr>
            </a:lvl2pPr>
            <a:lvl3pPr marL="1143000" indent="-228600">
              <a:defRPr b="1">
                <a:solidFill>
                  <a:schemeClr val="tx1"/>
                </a:solidFill>
                <a:latin typeface="Arial" pitchFamily="34" charset="0"/>
                <a:ea typeface="MS PGothic" pitchFamily="34" charset="-128"/>
              </a:defRPr>
            </a:lvl3pPr>
            <a:lvl4pPr marL="1600200" indent="-228600">
              <a:defRPr b="1">
                <a:solidFill>
                  <a:schemeClr val="tx1"/>
                </a:solidFill>
                <a:latin typeface="Arial" pitchFamily="34" charset="0"/>
                <a:ea typeface="MS PGothic" pitchFamily="34" charset="-128"/>
              </a:defRPr>
            </a:lvl4pPr>
            <a:lvl5pPr marL="2057400" indent="-22860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a:spcBef>
                <a:spcPct val="15000"/>
              </a:spcBef>
            </a:pPr>
            <a:r>
              <a:rPr lang="en-GB" altLang="pt-BR" b="0">
                <a:solidFill>
                  <a:srgbClr val="000000"/>
                </a:solidFill>
              </a:rPr>
              <a:t>100</a:t>
            </a:r>
          </a:p>
        </p:txBody>
      </p:sp>
      <p:sp>
        <p:nvSpPr>
          <p:cNvPr id="32" name="Text Box 31"/>
          <p:cNvSpPr txBox="1">
            <a:spLocks noChangeArrowheads="1"/>
          </p:cNvSpPr>
          <p:nvPr/>
        </p:nvSpPr>
        <p:spPr bwMode="auto">
          <a:xfrm>
            <a:off x="3107680" y="3550693"/>
            <a:ext cx="5683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type="none" w="med" len="lg"/>
                <a:tailEnd type="none" w="med" len="lg"/>
              </a14:hiddenLine>
            </a:ext>
          </a:extLst>
        </p:spPr>
        <p:txBody>
          <a:bodyPr wrap="none" lIns="90000" tIns="46800" rIns="90000" bIns="46800">
            <a:spAutoFit/>
          </a:bodyPr>
          <a:lstStyle>
            <a:lvl1pPr>
              <a:defRPr b="1">
                <a:solidFill>
                  <a:schemeClr val="tx1"/>
                </a:solidFill>
                <a:latin typeface="Arial" pitchFamily="34" charset="0"/>
                <a:ea typeface="MS PGothic" pitchFamily="34" charset="-128"/>
              </a:defRPr>
            </a:lvl1pPr>
            <a:lvl2pPr marL="742950" indent="-285750">
              <a:defRPr b="1">
                <a:solidFill>
                  <a:schemeClr val="tx1"/>
                </a:solidFill>
                <a:latin typeface="Arial" pitchFamily="34" charset="0"/>
                <a:ea typeface="MS PGothic" pitchFamily="34" charset="-128"/>
              </a:defRPr>
            </a:lvl2pPr>
            <a:lvl3pPr marL="1143000" indent="-228600">
              <a:defRPr b="1">
                <a:solidFill>
                  <a:schemeClr val="tx1"/>
                </a:solidFill>
                <a:latin typeface="Arial" pitchFamily="34" charset="0"/>
                <a:ea typeface="MS PGothic" pitchFamily="34" charset="-128"/>
              </a:defRPr>
            </a:lvl3pPr>
            <a:lvl4pPr marL="1600200" indent="-228600">
              <a:defRPr b="1">
                <a:solidFill>
                  <a:schemeClr val="tx1"/>
                </a:solidFill>
                <a:latin typeface="Arial" pitchFamily="34" charset="0"/>
                <a:ea typeface="MS PGothic" pitchFamily="34" charset="-128"/>
              </a:defRPr>
            </a:lvl4pPr>
            <a:lvl5pPr marL="2057400" indent="-22860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a:spcBef>
                <a:spcPct val="15000"/>
              </a:spcBef>
            </a:pPr>
            <a:r>
              <a:rPr lang="en-GB" altLang="pt-BR" b="0" dirty="0">
                <a:solidFill>
                  <a:srgbClr val="000000"/>
                </a:solidFill>
              </a:rPr>
              <a:t>150</a:t>
            </a:r>
          </a:p>
        </p:txBody>
      </p:sp>
      <p:sp>
        <p:nvSpPr>
          <p:cNvPr id="33" name="Text Box 32"/>
          <p:cNvSpPr txBox="1">
            <a:spLocks noChangeArrowheads="1"/>
          </p:cNvSpPr>
          <p:nvPr/>
        </p:nvSpPr>
        <p:spPr bwMode="auto">
          <a:xfrm>
            <a:off x="3107680" y="3017293"/>
            <a:ext cx="5683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type="none" w="med" len="lg"/>
                <a:tailEnd type="none" w="med" len="lg"/>
              </a14:hiddenLine>
            </a:ext>
          </a:extLst>
        </p:spPr>
        <p:txBody>
          <a:bodyPr wrap="none" lIns="90000" tIns="46800" rIns="90000" bIns="46800">
            <a:spAutoFit/>
          </a:bodyPr>
          <a:lstStyle>
            <a:lvl1pPr>
              <a:defRPr b="1">
                <a:solidFill>
                  <a:schemeClr val="tx1"/>
                </a:solidFill>
                <a:latin typeface="Arial" pitchFamily="34" charset="0"/>
                <a:ea typeface="MS PGothic" pitchFamily="34" charset="-128"/>
              </a:defRPr>
            </a:lvl1pPr>
            <a:lvl2pPr marL="742950" indent="-285750">
              <a:defRPr b="1">
                <a:solidFill>
                  <a:schemeClr val="tx1"/>
                </a:solidFill>
                <a:latin typeface="Arial" pitchFamily="34" charset="0"/>
                <a:ea typeface="MS PGothic" pitchFamily="34" charset="-128"/>
              </a:defRPr>
            </a:lvl2pPr>
            <a:lvl3pPr marL="1143000" indent="-228600">
              <a:defRPr b="1">
                <a:solidFill>
                  <a:schemeClr val="tx1"/>
                </a:solidFill>
                <a:latin typeface="Arial" pitchFamily="34" charset="0"/>
                <a:ea typeface="MS PGothic" pitchFamily="34" charset="-128"/>
              </a:defRPr>
            </a:lvl3pPr>
            <a:lvl4pPr marL="1600200" indent="-228600">
              <a:defRPr b="1">
                <a:solidFill>
                  <a:schemeClr val="tx1"/>
                </a:solidFill>
                <a:latin typeface="Arial" pitchFamily="34" charset="0"/>
                <a:ea typeface="MS PGothic" pitchFamily="34" charset="-128"/>
              </a:defRPr>
            </a:lvl4pPr>
            <a:lvl5pPr marL="2057400" indent="-22860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a:spcBef>
                <a:spcPct val="15000"/>
              </a:spcBef>
            </a:pPr>
            <a:r>
              <a:rPr lang="en-GB" altLang="pt-BR" b="0">
                <a:solidFill>
                  <a:srgbClr val="000000"/>
                </a:solidFill>
              </a:rPr>
              <a:t>200</a:t>
            </a:r>
          </a:p>
        </p:txBody>
      </p:sp>
      <p:sp>
        <p:nvSpPr>
          <p:cNvPr id="34" name="Text Box 33"/>
          <p:cNvSpPr txBox="1">
            <a:spLocks noChangeArrowheads="1"/>
          </p:cNvSpPr>
          <p:nvPr/>
        </p:nvSpPr>
        <p:spPr bwMode="auto">
          <a:xfrm>
            <a:off x="3107680" y="2560093"/>
            <a:ext cx="5683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type="none" w="med" len="lg"/>
                <a:tailEnd type="none" w="med" len="lg"/>
              </a14:hiddenLine>
            </a:ext>
          </a:extLst>
        </p:spPr>
        <p:txBody>
          <a:bodyPr wrap="none" lIns="90000" tIns="46800" rIns="90000" bIns="46800">
            <a:spAutoFit/>
          </a:bodyPr>
          <a:lstStyle>
            <a:lvl1pPr>
              <a:defRPr b="1">
                <a:solidFill>
                  <a:schemeClr val="tx1"/>
                </a:solidFill>
                <a:latin typeface="Arial" pitchFamily="34" charset="0"/>
                <a:ea typeface="MS PGothic" pitchFamily="34" charset="-128"/>
              </a:defRPr>
            </a:lvl1pPr>
            <a:lvl2pPr marL="742950" indent="-285750">
              <a:defRPr b="1">
                <a:solidFill>
                  <a:schemeClr val="tx1"/>
                </a:solidFill>
                <a:latin typeface="Arial" pitchFamily="34" charset="0"/>
                <a:ea typeface="MS PGothic" pitchFamily="34" charset="-128"/>
              </a:defRPr>
            </a:lvl2pPr>
            <a:lvl3pPr marL="1143000" indent="-228600">
              <a:defRPr b="1">
                <a:solidFill>
                  <a:schemeClr val="tx1"/>
                </a:solidFill>
                <a:latin typeface="Arial" pitchFamily="34" charset="0"/>
                <a:ea typeface="MS PGothic" pitchFamily="34" charset="-128"/>
              </a:defRPr>
            </a:lvl3pPr>
            <a:lvl4pPr marL="1600200" indent="-228600">
              <a:defRPr b="1">
                <a:solidFill>
                  <a:schemeClr val="tx1"/>
                </a:solidFill>
                <a:latin typeface="Arial" pitchFamily="34" charset="0"/>
                <a:ea typeface="MS PGothic" pitchFamily="34" charset="-128"/>
              </a:defRPr>
            </a:lvl4pPr>
            <a:lvl5pPr marL="2057400" indent="-22860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a:spcBef>
                <a:spcPct val="15000"/>
              </a:spcBef>
            </a:pPr>
            <a:r>
              <a:rPr lang="en-GB" altLang="pt-BR" b="0">
                <a:solidFill>
                  <a:srgbClr val="000000"/>
                </a:solidFill>
              </a:rPr>
              <a:t>250</a:t>
            </a:r>
          </a:p>
        </p:txBody>
      </p:sp>
      <p:sp>
        <p:nvSpPr>
          <p:cNvPr id="35" name="Text Box 34"/>
          <p:cNvSpPr txBox="1">
            <a:spLocks noChangeArrowheads="1"/>
          </p:cNvSpPr>
          <p:nvPr/>
        </p:nvSpPr>
        <p:spPr bwMode="auto">
          <a:xfrm>
            <a:off x="3107680" y="2040980"/>
            <a:ext cx="5683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type="none" w="med" len="lg"/>
                <a:tailEnd type="none" w="med" len="lg"/>
              </a14:hiddenLine>
            </a:ext>
          </a:extLst>
        </p:spPr>
        <p:txBody>
          <a:bodyPr wrap="none" lIns="90000" tIns="46800" rIns="90000" bIns="46800">
            <a:spAutoFit/>
          </a:bodyPr>
          <a:lstStyle>
            <a:lvl1pPr>
              <a:defRPr b="1">
                <a:solidFill>
                  <a:schemeClr val="tx1"/>
                </a:solidFill>
                <a:latin typeface="Arial" pitchFamily="34" charset="0"/>
                <a:ea typeface="MS PGothic" pitchFamily="34" charset="-128"/>
              </a:defRPr>
            </a:lvl1pPr>
            <a:lvl2pPr marL="742950" indent="-285750">
              <a:defRPr b="1">
                <a:solidFill>
                  <a:schemeClr val="tx1"/>
                </a:solidFill>
                <a:latin typeface="Arial" pitchFamily="34" charset="0"/>
                <a:ea typeface="MS PGothic" pitchFamily="34" charset="-128"/>
              </a:defRPr>
            </a:lvl2pPr>
            <a:lvl3pPr marL="1143000" indent="-228600">
              <a:defRPr b="1">
                <a:solidFill>
                  <a:schemeClr val="tx1"/>
                </a:solidFill>
                <a:latin typeface="Arial" pitchFamily="34" charset="0"/>
                <a:ea typeface="MS PGothic" pitchFamily="34" charset="-128"/>
              </a:defRPr>
            </a:lvl3pPr>
            <a:lvl4pPr marL="1600200" indent="-228600">
              <a:defRPr b="1">
                <a:solidFill>
                  <a:schemeClr val="tx1"/>
                </a:solidFill>
                <a:latin typeface="Arial" pitchFamily="34" charset="0"/>
                <a:ea typeface="MS PGothic" pitchFamily="34" charset="-128"/>
              </a:defRPr>
            </a:lvl4pPr>
            <a:lvl5pPr marL="2057400" indent="-22860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a:spcBef>
                <a:spcPct val="15000"/>
              </a:spcBef>
            </a:pPr>
            <a:r>
              <a:rPr lang="en-GB" altLang="pt-BR" b="0">
                <a:solidFill>
                  <a:srgbClr val="000000"/>
                </a:solidFill>
              </a:rPr>
              <a:t>300</a:t>
            </a:r>
          </a:p>
        </p:txBody>
      </p:sp>
      <p:sp>
        <p:nvSpPr>
          <p:cNvPr id="36" name="Text Box 35"/>
          <p:cNvSpPr txBox="1">
            <a:spLocks noChangeArrowheads="1"/>
          </p:cNvSpPr>
          <p:nvPr/>
        </p:nvSpPr>
        <p:spPr bwMode="auto">
          <a:xfrm>
            <a:off x="3107680" y="1569493"/>
            <a:ext cx="5683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type="none" w="med" len="lg"/>
                <a:tailEnd type="none" w="med" len="lg"/>
              </a14:hiddenLine>
            </a:ext>
          </a:extLst>
        </p:spPr>
        <p:txBody>
          <a:bodyPr wrap="none" lIns="90000" tIns="46800" rIns="90000" bIns="46800">
            <a:spAutoFit/>
          </a:bodyPr>
          <a:lstStyle>
            <a:lvl1pPr>
              <a:defRPr b="1">
                <a:solidFill>
                  <a:schemeClr val="tx1"/>
                </a:solidFill>
                <a:latin typeface="Arial" pitchFamily="34" charset="0"/>
                <a:ea typeface="MS PGothic" pitchFamily="34" charset="-128"/>
              </a:defRPr>
            </a:lvl1pPr>
            <a:lvl2pPr marL="742950" indent="-285750">
              <a:defRPr b="1">
                <a:solidFill>
                  <a:schemeClr val="tx1"/>
                </a:solidFill>
                <a:latin typeface="Arial" pitchFamily="34" charset="0"/>
                <a:ea typeface="MS PGothic" pitchFamily="34" charset="-128"/>
              </a:defRPr>
            </a:lvl2pPr>
            <a:lvl3pPr marL="1143000" indent="-228600">
              <a:defRPr b="1">
                <a:solidFill>
                  <a:schemeClr val="tx1"/>
                </a:solidFill>
                <a:latin typeface="Arial" pitchFamily="34" charset="0"/>
                <a:ea typeface="MS PGothic" pitchFamily="34" charset="-128"/>
              </a:defRPr>
            </a:lvl3pPr>
            <a:lvl4pPr marL="1600200" indent="-228600">
              <a:defRPr b="1">
                <a:solidFill>
                  <a:schemeClr val="tx1"/>
                </a:solidFill>
                <a:latin typeface="Arial" pitchFamily="34" charset="0"/>
                <a:ea typeface="MS PGothic" pitchFamily="34" charset="-128"/>
              </a:defRPr>
            </a:lvl4pPr>
            <a:lvl5pPr marL="2057400" indent="-22860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a:spcBef>
                <a:spcPct val="15000"/>
              </a:spcBef>
            </a:pPr>
            <a:r>
              <a:rPr lang="en-GB" altLang="pt-BR" b="0">
                <a:solidFill>
                  <a:srgbClr val="000000"/>
                </a:solidFill>
              </a:rPr>
              <a:t>350</a:t>
            </a:r>
          </a:p>
        </p:txBody>
      </p:sp>
      <p:sp>
        <p:nvSpPr>
          <p:cNvPr id="37" name="Text Box 36"/>
          <p:cNvSpPr txBox="1">
            <a:spLocks noChangeArrowheads="1"/>
          </p:cNvSpPr>
          <p:nvPr/>
        </p:nvSpPr>
        <p:spPr bwMode="auto">
          <a:xfrm rot="16200000">
            <a:off x="1121718" y="3064918"/>
            <a:ext cx="33877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type="none" w="med" len="lg"/>
                <a:tailEnd type="none" w="med" len="lg"/>
              </a14:hiddenLine>
            </a:ext>
          </a:extLst>
        </p:spPr>
        <p:txBody>
          <a:bodyPr wrap="none" lIns="90000" tIns="46800" rIns="90000" bIns="46800">
            <a:spAutoFit/>
          </a:bodyPr>
          <a:lstStyle>
            <a:lvl1pPr>
              <a:defRPr b="1">
                <a:solidFill>
                  <a:schemeClr val="tx1"/>
                </a:solidFill>
                <a:latin typeface="Arial" pitchFamily="34" charset="0"/>
                <a:ea typeface="MS PGothic" pitchFamily="34" charset="-128"/>
              </a:defRPr>
            </a:lvl1pPr>
            <a:lvl2pPr marL="742950" indent="-285750">
              <a:defRPr b="1">
                <a:solidFill>
                  <a:schemeClr val="tx1"/>
                </a:solidFill>
                <a:latin typeface="Arial" pitchFamily="34" charset="0"/>
                <a:ea typeface="MS PGothic" pitchFamily="34" charset="-128"/>
              </a:defRPr>
            </a:lvl2pPr>
            <a:lvl3pPr marL="1143000" indent="-228600">
              <a:defRPr b="1">
                <a:solidFill>
                  <a:schemeClr val="tx1"/>
                </a:solidFill>
                <a:latin typeface="Arial" pitchFamily="34" charset="0"/>
                <a:ea typeface="MS PGothic" pitchFamily="34" charset="-128"/>
              </a:defRPr>
            </a:lvl3pPr>
            <a:lvl4pPr marL="1600200" indent="-228600">
              <a:defRPr b="1">
                <a:solidFill>
                  <a:schemeClr val="tx1"/>
                </a:solidFill>
                <a:latin typeface="Arial" pitchFamily="34" charset="0"/>
                <a:ea typeface="MS PGothic" pitchFamily="34" charset="-128"/>
              </a:defRPr>
            </a:lvl4pPr>
            <a:lvl5pPr marL="2057400" indent="-22860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a:spcBef>
                <a:spcPct val="15000"/>
              </a:spcBef>
            </a:pPr>
            <a:r>
              <a:rPr lang="en-GB" altLang="pt-BR" b="0">
                <a:solidFill>
                  <a:srgbClr val="000000"/>
                </a:solidFill>
              </a:rPr>
              <a:t>Annual mean precipitation (cm)</a:t>
            </a:r>
          </a:p>
        </p:txBody>
      </p:sp>
      <p:sp>
        <p:nvSpPr>
          <p:cNvPr id="38" name="Text Box 37"/>
          <p:cNvSpPr txBox="1">
            <a:spLocks noChangeArrowheads="1"/>
          </p:cNvSpPr>
          <p:nvPr/>
        </p:nvSpPr>
        <p:spPr bwMode="auto">
          <a:xfrm>
            <a:off x="4522143" y="5644605"/>
            <a:ext cx="333375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type="none" w="med" len="lg"/>
                <a:tailEnd type="none" w="med" len="lg"/>
              </a14:hiddenLine>
            </a:ext>
          </a:extLst>
        </p:spPr>
        <p:txBody>
          <a:bodyPr wrap="none" lIns="90000" tIns="46800" rIns="90000" bIns="46800">
            <a:spAutoFit/>
          </a:bodyPr>
          <a:lstStyle>
            <a:lvl1pPr>
              <a:defRPr b="1">
                <a:solidFill>
                  <a:schemeClr val="tx1"/>
                </a:solidFill>
                <a:latin typeface="Arial" pitchFamily="34" charset="0"/>
                <a:ea typeface="MS PGothic" pitchFamily="34" charset="-128"/>
              </a:defRPr>
            </a:lvl1pPr>
            <a:lvl2pPr marL="742950" indent="-285750">
              <a:defRPr b="1">
                <a:solidFill>
                  <a:schemeClr val="tx1"/>
                </a:solidFill>
                <a:latin typeface="Arial" pitchFamily="34" charset="0"/>
                <a:ea typeface="MS PGothic" pitchFamily="34" charset="-128"/>
              </a:defRPr>
            </a:lvl2pPr>
            <a:lvl3pPr marL="1143000" indent="-228600">
              <a:defRPr b="1">
                <a:solidFill>
                  <a:schemeClr val="tx1"/>
                </a:solidFill>
                <a:latin typeface="Arial" pitchFamily="34" charset="0"/>
                <a:ea typeface="MS PGothic" pitchFamily="34" charset="-128"/>
              </a:defRPr>
            </a:lvl3pPr>
            <a:lvl4pPr marL="1600200" indent="-228600">
              <a:defRPr b="1">
                <a:solidFill>
                  <a:schemeClr val="tx1"/>
                </a:solidFill>
                <a:latin typeface="Arial" pitchFamily="34" charset="0"/>
                <a:ea typeface="MS PGothic" pitchFamily="34" charset="-128"/>
              </a:defRPr>
            </a:lvl4pPr>
            <a:lvl5pPr marL="2057400" indent="-22860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a:spcBef>
                <a:spcPct val="15000"/>
              </a:spcBef>
            </a:pPr>
            <a:r>
              <a:rPr lang="en-GB" altLang="pt-BR" b="0">
                <a:solidFill>
                  <a:srgbClr val="000000"/>
                </a:solidFill>
              </a:rPr>
              <a:t>Annual mean temperature (</a:t>
            </a:r>
            <a:r>
              <a:rPr lang="en-GB" altLang="pt-BR" b="0" baseline="30000">
                <a:solidFill>
                  <a:srgbClr val="000000"/>
                </a:solidFill>
              </a:rPr>
              <a:t>o</a:t>
            </a:r>
            <a:r>
              <a:rPr lang="en-GB" altLang="pt-BR" b="0">
                <a:solidFill>
                  <a:srgbClr val="000000"/>
                </a:solidFill>
              </a:rPr>
              <a:t>C)</a:t>
            </a:r>
          </a:p>
        </p:txBody>
      </p:sp>
      <p:cxnSp>
        <p:nvCxnSpPr>
          <p:cNvPr id="6" name="Conector de seta reta 5"/>
          <p:cNvCxnSpPr/>
          <p:nvPr/>
        </p:nvCxnSpPr>
        <p:spPr>
          <a:xfrm flipV="1">
            <a:off x="3669655" y="1340768"/>
            <a:ext cx="6350" cy="40133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9" name="Conector de seta reta 38"/>
          <p:cNvCxnSpPr/>
          <p:nvPr/>
        </p:nvCxnSpPr>
        <p:spPr>
          <a:xfrm>
            <a:off x="3676005" y="5339805"/>
            <a:ext cx="485643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63254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4. Aquecimento global</a:t>
            </a:r>
            <a:endParaRPr lang="en-US" dirty="0"/>
          </a:p>
        </p:txBody>
      </p:sp>
      <p:sp>
        <p:nvSpPr>
          <p:cNvPr id="3" name="Espaço Reservado para Conteúdo 2"/>
          <p:cNvSpPr>
            <a:spLocks noGrp="1"/>
          </p:cNvSpPr>
          <p:nvPr>
            <p:ph idx="1"/>
          </p:nvPr>
        </p:nvSpPr>
        <p:spPr/>
        <p:txBody>
          <a:bodyPr/>
          <a:lstStyle/>
          <a:p>
            <a:r>
              <a:rPr lang="pt-BR" altLang="pt-BR" sz="2000" dirty="0"/>
              <a:t>Vegetação natural projetada pelos modelos de IPCC AR4 – ano 2100</a:t>
            </a:r>
          </a:p>
          <a:p>
            <a:endParaRPr lang="en-US" sz="2000" dirty="0"/>
          </a:p>
        </p:txBody>
      </p:sp>
      <p:pic>
        <p:nvPicPr>
          <p:cNvPr id="4" name="Picture 2" descr="Figure1_mod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3792" y="1336799"/>
            <a:ext cx="8316416" cy="5188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ine 4"/>
          <p:cNvSpPr>
            <a:spLocks noChangeShapeType="1"/>
          </p:cNvSpPr>
          <p:nvPr/>
        </p:nvSpPr>
        <p:spPr bwMode="auto">
          <a:xfrm flipH="1">
            <a:off x="7740650" y="3929063"/>
            <a:ext cx="1152525" cy="0"/>
          </a:xfrm>
          <a:prstGeom prst="line">
            <a:avLst/>
          </a:prstGeom>
          <a:noFill/>
          <a:ln w="38100">
            <a:solidFill>
              <a:srgbClr val="00B05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7" name="Line 5"/>
          <p:cNvSpPr>
            <a:spLocks noChangeShapeType="1"/>
          </p:cNvSpPr>
          <p:nvPr/>
        </p:nvSpPr>
        <p:spPr bwMode="auto">
          <a:xfrm flipH="1">
            <a:off x="7740650" y="5085184"/>
            <a:ext cx="1152525" cy="0"/>
          </a:xfrm>
          <a:prstGeom prst="line">
            <a:avLst/>
          </a:prstGeom>
          <a:noFill/>
          <a:ln w="38100">
            <a:solidFill>
              <a:srgbClr val="80808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8" name="Text Box 6"/>
          <p:cNvSpPr txBox="1">
            <a:spLocks noChangeArrowheads="1"/>
          </p:cNvSpPr>
          <p:nvPr/>
        </p:nvSpPr>
        <p:spPr bwMode="auto">
          <a:xfrm>
            <a:off x="1403648" y="4255924"/>
            <a:ext cx="1050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pitchFamily="34" charset="0"/>
                <a:ea typeface="MS PGothic" pitchFamily="34" charset="-128"/>
              </a:defRPr>
            </a:lvl1pPr>
            <a:lvl2pPr marL="742950" indent="-285750">
              <a:defRPr b="1">
                <a:solidFill>
                  <a:schemeClr val="tx1"/>
                </a:solidFill>
                <a:latin typeface="Arial" pitchFamily="34" charset="0"/>
                <a:ea typeface="MS PGothic" pitchFamily="34" charset="-128"/>
              </a:defRPr>
            </a:lvl2pPr>
            <a:lvl3pPr marL="1143000" indent="-228600">
              <a:defRPr b="1">
                <a:solidFill>
                  <a:schemeClr val="tx1"/>
                </a:solidFill>
                <a:latin typeface="Arial" pitchFamily="34" charset="0"/>
                <a:ea typeface="MS PGothic" pitchFamily="34" charset="-128"/>
              </a:defRPr>
            </a:lvl3pPr>
            <a:lvl4pPr marL="1600200" indent="-228600">
              <a:defRPr b="1">
                <a:solidFill>
                  <a:schemeClr val="tx1"/>
                </a:solidFill>
                <a:latin typeface="Arial" pitchFamily="34" charset="0"/>
                <a:ea typeface="MS PGothic" pitchFamily="34" charset="-128"/>
              </a:defRPr>
            </a:lvl4pPr>
            <a:lvl5pPr marL="2057400" indent="-22860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eaLnBrk="1" hangingPunct="1"/>
            <a:r>
              <a:rPr lang="pt-BR" altLang="pt-BR" sz="1600" dirty="0"/>
              <a:t>Presente</a:t>
            </a:r>
          </a:p>
        </p:txBody>
      </p:sp>
      <p:sp>
        <p:nvSpPr>
          <p:cNvPr id="10" name="Rectangle 3"/>
          <p:cNvSpPr>
            <a:spLocks noChangeArrowheads="1"/>
          </p:cNvSpPr>
          <p:nvPr/>
        </p:nvSpPr>
        <p:spPr bwMode="auto">
          <a:xfrm>
            <a:off x="611188" y="836712"/>
            <a:ext cx="853281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r>
              <a:rPr lang="en-US" altLang="pt-BR" sz="1400" dirty="0" err="1"/>
              <a:t>Impactos</a:t>
            </a:r>
            <a:r>
              <a:rPr lang="en-US" altLang="pt-BR" sz="1400" dirty="0"/>
              <a:t> da </a:t>
            </a:r>
            <a:r>
              <a:rPr lang="en-US" altLang="pt-BR" sz="1400" dirty="0" err="1"/>
              <a:t>mudança</a:t>
            </a:r>
            <a:r>
              <a:rPr lang="en-US" altLang="pt-BR" sz="1400" dirty="0"/>
              <a:t> do </a:t>
            </a:r>
            <a:r>
              <a:rPr lang="en-US" altLang="pt-BR" sz="1400" dirty="0" err="1"/>
              <a:t>clima</a:t>
            </a:r>
            <a:r>
              <a:rPr lang="en-US" altLang="pt-BR" sz="1400" dirty="0"/>
              <a:t> </a:t>
            </a:r>
            <a:r>
              <a:rPr lang="en-US" altLang="pt-BR" sz="1400" dirty="0" err="1"/>
              <a:t>na</a:t>
            </a:r>
            <a:r>
              <a:rPr lang="en-US" altLang="pt-BR" sz="1400" dirty="0"/>
              <a:t> </a:t>
            </a:r>
            <a:r>
              <a:rPr lang="en-US" altLang="pt-BR" sz="1400" dirty="0" err="1"/>
              <a:t>vegetação</a:t>
            </a:r>
            <a:r>
              <a:rPr lang="en-US" altLang="pt-BR" sz="1400" dirty="0"/>
              <a:t> natural da America do </a:t>
            </a:r>
            <a:r>
              <a:rPr lang="en-US" altLang="pt-BR" sz="1400" dirty="0" err="1"/>
              <a:t>Sul</a:t>
            </a:r>
            <a:r>
              <a:rPr lang="en-US" altLang="pt-BR" sz="1400" dirty="0"/>
              <a:t>. </a:t>
            </a:r>
            <a:r>
              <a:rPr lang="en-US" altLang="pt-BR" sz="1400" dirty="0" err="1"/>
              <a:t>Projeções</a:t>
            </a:r>
            <a:r>
              <a:rPr lang="en-US" altLang="pt-BR" sz="1400" dirty="0"/>
              <a:t> de </a:t>
            </a:r>
            <a:r>
              <a:rPr lang="en-US" altLang="pt-BR" sz="1400" dirty="0" err="1"/>
              <a:t>cenários</a:t>
            </a:r>
            <a:r>
              <a:rPr lang="en-US" altLang="pt-BR" sz="1400" dirty="0"/>
              <a:t> de </a:t>
            </a:r>
            <a:r>
              <a:rPr lang="en-US" altLang="pt-BR" sz="1400" dirty="0" err="1"/>
              <a:t>biomassa</a:t>
            </a:r>
            <a:r>
              <a:rPr lang="en-US" altLang="pt-BR" sz="1400" dirty="0"/>
              <a:t> </a:t>
            </a:r>
            <a:r>
              <a:rPr lang="en-US" altLang="pt-BR" sz="1400" dirty="0" err="1"/>
              <a:t>para</a:t>
            </a:r>
            <a:r>
              <a:rPr lang="en-US" altLang="pt-BR" sz="1400" dirty="0"/>
              <a:t> 2090-2100, </a:t>
            </a:r>
            <a:r>
              <a:rPr lang="en-US" altLang="pt-BR" sz="1400" dirty="0" err="1"/>
              <a:t>derivados</a:t>
            </a:r>
            <a:r>
              <a:rPr lang="en-US" altLang="pt-BR" sz="1400" dirty="0"/>
              <a:t> de 15 </a:t>
            </a:r>
            <a:r>
              <a:rPr lang="en-US" altLang="pt-BR" sz="1400" dirty="0" err="1"/>
              <a:t>modelos</a:t>
            </a:r>
            <a:r>
              <a:rPr lang="en-US" altLang="pt-BR" sz="1400" dirty="0"/>
              <a:t> de IPCC </a:t>
            </a:r>
            <a:r>
              <a:rPr lang="en-US" altLang="pt-BR" sz="1400" dirty="0" err="1"/>
              <a:t>para</a:t>
            </a:r>
            <a:r>
              <a:rPr lang="en-US" altLang="pt-BR" sz="1400" dirty="0"/>
              <a:t> o </a:t>
            </a:r>
            <a:r>
              <a:rPr lang="en-US" altLang="pt-BR" sz="1400" dirty="0" err="1"/>
              <a:t>cenários</a:t>
            </a:r>
            <a:r>
              <a:rPr lang="en-US" altLang="pt-BR" sz="1400" dirty="0"/>
              <a:t> A2 (Salazar et al. 2007)</a:t>
            </a:r>
            <a:endParaRPr lang="en-US" altLang="pt-BR" sz="2800" dirty="0"/>
          </a:p>
        </p:txBody>
      </p:sp>
      <p:sp>
        <p:nvSpPr>
          <p:cNvPr id="11" name="Line 5"/>
          <p:cNvSpPr>
            <a:spLocks noChangeShapeType="1"/>
          </p:cNvSpPr>
          <p:nvPr/>
        </p:nvSpPr>
        <p:spPr bwMode="auto">
          <a:xfrm flipH="1">
            <a:off x="7740649" y="4365104"/>
            <a:ext cx="1152525" cy="0"/>
          </a:xfrm>
          <a:prstGeom prst="line">
            <a:avLst/>
          </a:prstGeom>
          <a:noFill/>
          <a:ln w="38100">
            <a:solidFill>
              <a:srgbClr val="DD91D8"/>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Tree>
    <p:extLst>
      <p:ext uri="{BB962C8B-B14F-4D97-AF65-F5344CB8AC3E}">
        <p14:creationId xmlns:p14="http://schemas.microsoft.com/office/powerpoint/2010/main" val="27727421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4. Aquecimento global</a:t>
            </a:r>
            <a:endParaRPr lang="en-US" dirty="0"/>
          </a:p>
        </p:txBody>
      </p:sp>
      <p:sp>
        <p:nvSpPr>
          <p:cNvPr id="3" name="Espaço Reservado para Conteúdo 2"/>
          <p:cNvSpPr>
            <a:spLocks noGrp="1"/>
          </p:cNvSpPr>
          <p:nvPr>
            <p:ph idx="1"/>
          </p:nvPr>
        </p:nvSpPr>
        <p:spPr/>
        <p:txBody>
          <a:bodyPr/>
          <a:lstStyle/>
          <a:p>
            <a:r>
              <a:rPr lang="pt-BR" sz="2400" dirty="0"/>
              <a:t>Mudanças na agricultura: </a:t>
            </a:r>
          </a:p>
          <a:p>
            <a:pPr marL="0" indent="0">
              <a:buNone/>
            </a:pPr>
            <a:endParaRPr lang="pt-BR" sz="2400" dirty="0"/>
          </a:p>
        </p:txBody>
      </p:sp>
      <p:sp>
        <p:nvSpPr>
          <p:cNvPr id="4" name="Rectangle 3"/>
          <p:cNvSpPr txBox="1">
            <a:spLocks noChangeArrowheads="1"/>
          </p:cNvSpPr>
          <p:nvPr/>
        </p:nvSpPr>
        <p:spPr bwMode="auto">
          <a:xfrm>
            <a:off x="1187450" y="1435323"/>
            <a:ext cx="3024188" cy="34845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914400" rtl="0" eaLnBrk="1" latinLnBrk="0" hangingPunct="1">
              <a:spcBef>
                <a:spcPct val="20000"/>
              </a:spcBef>
              <a:buClr>
                <a:srgbClr val="0070C0"/>
              </a:buClr>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Clr>
                <a:srgbClr val="0070C0"/>
              </a:buClr>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Clr>
                <a:srgbClr val="0070C0"/>
              </a:buClr>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Clr>
                <a:srgbClr val="0070C0"/>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rgbClr val="0070C0"/>
              </a:buClr>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altLang="pt-BR" sz="1800"/>
              <a:t>A área requerida para pasto nos EUA aumenta com o decrescimo da precipitação anual </a:t>
            </a:r>
          </a:p>
          <a:p>
            <a:endParaRPr lang="en-GB" altLang="pt-BR" sz="1800"/>
          </a:p>
          <a:p>
            <a:r>
              <a:rPr lang="en-GB" altLang="pt-BR" sz="1800"/>
              <a:t>A previsão da precipitação anual  indica uma redução de 50mm a 150mm sobre partes dos EUA</a:t>
            </a:r>
          </a:p>
        </p:txBody>
      </p:sp>
      <p:sp>
        <p:nvSpPr>
          <p:cNvPr id="5" name="Rectangle 4"/>
          <p:cNvSpPr>
            <a:spLocks noChangeArrowheads="1"/>
          </p:cNvSpPr>
          <p:nvPr/>
        </p:nvSpPr>
        <p:spPr bwMode="auto">
          <a:xfrm>
            <a:off x="5065713" y="1052736"/>
            <a:ext cx="182562" cy="371475"/>
          </a:xfrm>
          <a:prstGeom prst="rect">
            <a:avLst/>
          </a:prstGeom>
          <a:noFill/>
          <a:ln w="22225">
            <a:solidFill>
              <a:schemeClr val="tx1"/>
            </a:solidFill>
            <a:miter lim="800000"/>
            <a:headEnd type="none" w="med" len="lg"/>
            <a:tailEnd type="none" w="med" len="lg"/>
          </a:ln>
          <a:extLst>
            <a:ext uri="{909E8E84-426E-40DD-AFC4-6F175D3DCCD1}">
              <a14:hiddenFill xmlns:a14="http://schemas.microsoft.com/office/drawing/2010/main">
                <a:solidFill>
                  <a:srgbClr val="FFFFFF"/>
                </a:solidFill>
              </a14:hiddenFill>
            </a:ext>
          </a:extLst>
        </p:spPr>
        <p:txBody>
          <a:bodyPr wrap="none" lIns="90000" tIns="46800" rIns="90000" bIns="46800" anchor="ctr">
            <a:spAutoFit/>
          </a:bodyPr>
          <a:lstStyle/>
          <a:p>
            <a:pPr eaLnBrk="1" hangingPunct="1"/>
            <a:endParaRPr lang="en-US" altLang="pt-BR"/>
          </a:p>
        </p:txBody>
      </p:sp>
      <p:sp>
        <p:nvSpPr>
          <p:cNvPr id="6" name="Text Box 5"/>
          <p:cNvSpPr txBox="1">
            <a:spLocks noChangeArrowheads="1"/>
          </p:cNvSpPr>
          <p:nvPr/>
        </p:nvSpPr>
        <p:spPr bwMode="auto">
          <a:xfrm>
            <a:off x="5051425" y="5051648"/>
            <a:ext cx="39020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type="none" w="med" len="lg"/>
                <a:tailEnd type="none" w="med" len="lg"/>
              </a14:hiddenLine>
            </a:ext>
          </a:extLst>
        </p:spPr>
        <p:txBody>
          <a:bodyPr wrap="none" lIns="90000" tIns="46800" rIns="90000" bIns="46800">
            <a:spAutoFit/>
          </a:bodyPr>
          <a:lstStyle>
            <a:lvl1pPr>
              <a:defRPr b="1">
                <a:solidFill>
                  <a:schemeClr val="tx1"/>
                </a:solidFill>
                <a:latin typeface="Arial" pitchFamily="34" charset="0"/>
                <a:ea typeface="MS PGothic" pitchFamily="34" charset="-128"/>
              </a:defRPr>
            </a:lvl1pPr>
            <a:lvl2pPr marL="742950" indent="-285750">
              <a:defRPr b="1">
                <a:solidFill>
                  <a:schemeClr val="tx1"/>
                </a:solidFill>
                <a:latin typeface="Arial" pitchFamily="34" charset="0"/>
                <a:ea typeface="MS PGothic" pitchFamily="34" charset="-128"/>
              </a:defRPr>
            </a:lvl2pPr>
            <a:lvl3pPr marL="1143000" indent="-228600">
              <a:defRPr b="1">
                <a:solidFill>
                  <a:schemeClr val="tx1"/>
                </a:solidFill>
                <a:latin typeface="Arial" pitchFamily="34" charset="0"/>
                <a:ea typeface="MS PGothic" pitchFamily="34" charset="-128"/>
              </a:defRPr>
            </a:lvl3pPr>
            <a:lvl4pPr marL="1600200" indent="-228600">
              <a:defRPr b="1">
                <a:solidFill>
                  <a:schemeClr val="tx1"/>
                </a:solidFill>
                <a:latin typeface="Arial" pitchFamily="34" charset="0"/>
                <a:ea typeface="MS PGothic" pitchFamily="34" charset="-128"/>
              </a:defRPr>
            </a:lvl4pPr>
            <a:lvl5pPr marL="2057400" indent="-22860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a:spcBef>
                <a:spcPct val="15000"/>
              </a:spcBef>
            </a:pPr>
            <a:r>
              <a:rPr lang="en-GB" altLang="pt-BR" b="0">
                <a:solidFill>
                  <a:srgbClr val="000000"/>
                </a:solidFill>
              </a:rPr>
              <a:t>20         40         60         80         100</a:t>
            </a:r>
          </a:p>
        </p:txBody>
      </p:sp>
      <p:sp>
        <p:nvSpPr>
          <p:cNvPr id="7" name="Rectangle 6"/>
          <p:cNvSpPr>
            <a:spLocks noChangeArrowheads="1"/>
          </p:cNvSpPr>
          <p:nvPr/>
        </p:nvSpPr>
        <p:spPr bwMode="auto">
          <a:xfrm>
            <a:off x="5522913" y="1509936"/>
            <a:ext cx="182562" cy="371475"/>
          </a:xfrm>
          <a:prstGeom prst="rect">
            <a:avLst/>
          </a:prstGeom>
          <a:noFill/>
          <a:ln w="22225">
            <a:solidFill>
              <a:schemeClr val="tx1"/>
            </a:solidFill>
            <a:miter lim="800000"/>
            <a:headEnd type="none" w="med" len="lg"/>
            <a:tailEnd type="none" w="med" len="lg"/>
          </a:ln>
          <a:extLst>
            <a:ext uri="{909E8E84-426E-40DD-AFC4-6F175D3DCCD1}">
              <a14:hiddenFill xmlns:a14="http://schemas.microsoft.com/office/drawing/2010/main">
                <a:solidFill>
                  <a:srgbClr val="FFFFFF"/>
                </a:solidFill>
              </a14:hiddenFill>
            </a:ext>
          </a:extLst>
        </p:spPr>
        <p:txBody>
          <a:bodyPr wrap="none" lIns="90000" tIns="46800" rIns="90000" bIns="46800" anchor="ctr">
            <a:spAutoFit/>
          </a:bodyPr>
          <a:lstStyle/>
          <a:p>
            <a:pPr eaLnBrk="1" hangingPunct="1"/>
            <a:endParaRPr lang="en-US" altLang="pt-BR"/>
          </a:p>
        </p:txBody>
      </p:sp>
      <p:sp>
        <p:nvSpPr>
          <p:cNvPr id="8" name="Rectangle 7"/>
          <p:cNvSpPr>
            <a:spLocks noChangeArrowheads="1"/>
          </p:cNvSpPr>
          <p:nvPr/>
        </p:nvSpPr>
        <p:spPr bwMode="auto">
          <a:xfrm>
            <a:off x="5675313" y="1509936"/>
            <a:ext cx="182562" cy="371475"/>
          </a:xfrm>
          <a:prstGeom prst="rect">
            <a:avLst/>
          </a:prstGeom>
          <a:noFill/>
          <a:ln w="22225">
            <a:solidFill>
              <a:schemeClr val="tx1"/>
            </a:solidFill>
            <a:miter lim="800000"/>
            <a:headEnd type="none" w="med" len="lg"/>
            <a:tailEnd type="none" w="med" len="lg"/>
          </a:ln>
          <a:extLst>
            <a:ext uri="{909E8E84-426E-40DD-AFC4-6F175D3DCCD1}">
              <a14:hiddenFill xmlns:a14="http://schemas.microsoft.com/office/drawing/2010/main">
                <a:solidFill>
                  <a:srgbClr val="FFFFFF"/>
                </a:solidFill>
              </a14:hiddenFill>
            </a:ext>
          </a:extLst>
        </p:spPr>
        <p:txBody>
          <a:bodyPr wrap="none" lIns="90000" tIns="46800" rIns="90000" bIns="46800" anchor="ctr">
            <a:spAutoFit/>
          </a:bodyPr>
          <a:lstStyle/>
          <a:p>
            <a:pPr eaLnBrk="1" hangingPunct="1"/>
            <a:endParaRPr lang="en-US" altLang="pt-BR"/>
          </a:p>
        </p:txBody>
      </p:sp>
      <p:sp>
        <p:nvSpPr>
          <p:cNvPr id="9" name="Rectangle 8"/>
          <p:cNvSpPr>
            <a:spLocks noChangeArrowheads="1"/>
          </p:cNvSpPr>
          <p:nvPr/>
        </p:nvSpPr>
        <p:spPr bwMode="auto">
          <a:xfrm>
            <a:off x="5751513" y="2348136"/>
            <a:ext cx="182562" cy="371475"/>
          </a:xfrm>
          <a:prstGeom prst="rect">
            <a:avLst/>
          </a:prstGeom>
          <a:noFill/>
          <a:ln w="22225">
            <a:solidFill>
              <a:schemeClr val="tx1"/>
            </a:solidFill>
            <a:miter lim="800000"/>
            <a:headEnd type="none" w="med" len="lg"/>
            <a:tailEnd type="none" w="med" len="lg"/>
          </a:ln>
          <a:extLst>
            <a:ext uri="{909E8E84-426E-40DD-AFC4-6F175D3DCCD1}">
              <a14:hiddenFill xmlns:a14="http://schemas.microsoft.com/office/drawing/2010/main">
                <a:solidFill>
                  <a:srgbClr val="FFFFFF"/>
                </a:solidFill>
              </a14:hiddenFill>
            </a:ext>
          </a:extLst>
        </p:spPr>
        <p:txBody>
          <a:bodyPr wrap="none" lIns="90000" tIns="46800" rIns="90000" bIns="46800" anchor="ctr">
            <a:spAutoFit/>
          </a:bodyPr>
          <a:lstStyle/>
          <a:p>
            <a:pPr eaLnBrk="1" hangingPunct="1"/>
            <a:endParaRPr lang="en-US" altLang="pt-BR"/>
          </a:p>
        </p:txBody>
      </p:sp>
      <p:sp>
        <p:nvSpPr>
          <p:cNvPr id="10" name="Rectangle 9"/>
          <p:cNvSpPr>
            <a:spLocks noChangeArrowheads="1"/>
          </p:cNvSpPr>
          <p:nvPr/>
        </p:nvSpPr>
        <p:spPr bwMode="auto">
          <a:xfrm>
            <a:off x="5751513" y="2500536"/>
            <a:ext cx="182562" cy="371475"/>
          </a:xfrm>
          <a:prstGeom prst="rect">
            <a:avLst/>
          </a:prstGeom>
          <a:noFill/>
          <a:ln w="22225">
            <a:solidFill>
              <a:schemeClr val="tx1"/>
            </a:solidFill>
            <a:miter lim="800000"/>
            <a:headEnd type="none" w="med" len="lg"/>
            <a:tailEnd type="none" w="med" len="lg"/>
          </a:ln>
          <a:extLst>
            <a:ext uri="{909E8E84-426E-40DD-AFC4-6F175D3DCCD1}">
              <a14:hiddenFill xmlns:a14="http://schemas.microsoft.com/office/drawing/2010/main">
                <a:solidFill>
                  <a:srgbClr val="FFFFFF"/>
                </a:solidFill>
              </a14:hiddenFill>
            </a:ext>
          </a:extLst>
        </p:spPr>
        <p:txBody>
          <a:bodyPr wrap="none" lIns="90000" tIns="46800" rIns="90000" bIns="46800" anchor="ctr">
            <a:spAutoFit/>
          </a:bodyPr>
          <a:lstStyle/>
          <a:p>
            <a:pPr eaLnBrk="1" hangingPunct="1"/>
            <a:endParaRPr lang="en-US" altLang="pt-BR"/>
          </a:p>
        </p:txBody>
      </p:sp>
      <p:sp>
        <p:nvSpPr>
          <p:cNvPr id="11" name="Rectangle 10"/>
          <p:cNvSpPr>
            <a:spLocks noChangeArrowheads="1"/>
          </p:cNvSpPr>
          <p:nvPr/>
        </p:nvSpPr>
        <p:spPr bwMode="auto">
          <a:xfrm>
            <a:off x="5903913" y="2652936"/>
            <a:ext cx="182562" cy="371475"/>
          </a:xfrm>
          <a:prstGeom prst="rect">
            <a:avLst/>
          </a:prstGeom>
          <a:noFill/>
          <a:ln w="22225">
            <a:solidFill>
              <a:schemeClr val="tx1"/>
            </a:solidFill>
            <a:miter lim="800000"/>
            <a:headEnd type="none" w="med" len="lg"/>
            <a:tailEnd type="none" w="med" len="lg"/>
          </a:ln>
          <a:extLst>
            <a:ext uri="{909E8E84-426E-40DD-AFC4-6F175D3DCCD1}">
              <a14:hiddenFill xmlns:a14="http://schemas.microsoft.com/office/drawing/2010/main">
                <a:solidFill>
                  <a:srgbClr val="FFFFFF"/>
                </a:solidFill>
              </a14:hiddenFill>
            </a:ext>
          </a:extLst>
        </p:spPr>
        <p:txBody>
          <a:bodyPr wrap="none" lIns="90000" tIns="46800" rIns="90000" bIns="46800" anchor="ctr">
            <a:spAutoFit/>
          </a:bodyPr>
          <a:lstStyle/>
          <a:p>
            <a:pPr eaLnBrk="1" hangingPunct="1"/>
            <a:endParaRPr lang="en-US" altLang="pt-BR"/>
          </a:p>
        </p:txBody>
      </p:sp>
      <p:sp>
        <p:nvSpPr>
          <p:cNvPr id="12" name="Rectangle 11"/>
          <p:cNvSpPr>
            <a:spLocks noChangeArrowheads="1"/>
          </p:cNvSpPr>
          <p:nvPr/>
        </p:nvSpPr>
        <p:spPr bwMode="auto">
          <a:xfrm>
            <a:off x="6132513" y="2805336"/>
            <a:ext cx="182562" cy="371475"/>
          </a:xfrm>
          <a:prstGeom prst="rect">
            <a:avLst/>
          </a:prstGeom>
          <a:noFill/>
          <a:ln w="22225">
            <a:solidFill>
              <a:schemeClr val="tx1"/>
            </a:solidFill>
            <a:miter lim="800000"/>
            <a:headEnd type="none" w="med" len="lg"/>
            <a:tailEnd type="none" w="med" len="lg"/>
          </a:ln>
          <a:extLst>
            <a:ext uri="{909E8E84-426E-40DD-AFC4-6F175D3DCCD1}">
              <a14:hiddenFill xmlns:a14="http://schemas.microsoft.com/office/drawing/2010/main">
                <a:solidFill>
                  <a:srgbClr val="FFFFFF"/>
                </a:solidFill>
              </a14:hiddenFill>
            </a:ext>
          </a:extLst>
        </p:spPr>
        <p:txBody>
          <a:bodyPr wrap="none" lIns="90000" tIns="46800" rIns="90000" bIns="46800" anchor="ctr">
            <a:spAutoFit/>
          </a:bodyPr>
          <a:lstStyle/>
          <a:p>
            <a:pPr eaLnBrk="1" hangingPunct="1"/>
            <a:endParaRPr lang="en-US" altLang="pt-BR"/>
          </a:p>
        </p:txBody>
      </p:sp>
      <p:sp>
        <p:nvSpPr>
          <p:cNvPr id="13" name="Rectangle 12"/>
          <p:cNvSpPr>
            <a:spLocks noChangeArrowheads="1"/>
          </p:cNvSpPr>
          <p:nvPr/>
        </p:nvSpPr>
        <p:spPr bwMode="auto">
          <a:xfrm>
            <a:off x="6437313" y="3033936"/>
            <a:ext cx="182562" cy="371475"/>
          </a:xfrm>
          <a:prstGeom prst="rect">
            <a:avLst/>
          </a:prstGeom>
          <a:noFill/>
          <a:ln w="22225">
            <a:solidFill>
              <a:schemeClr val="tx1"/>
            </a:solidFill>
            <a:miter lim="800000"/>
            <a:headEnd type="none" w="med" len="lg"/>
            <a:tailEnd type="none" w="med" len="lg"/>
          </a:ln>
          <a:extLst>
            <a:ext uri="{909E8E84-426E-40DD-AFC4-6F175D3DCCD1}">
              <a14:hiddenFill xmlns:a14="http://schemas.microsoft.com/office/drawing/2010/main">
                <a:solidFill>
                  <a:srgbClr val="FFFFFF"/>
                </a:solidFill>
              </a14:hiddenFill>
            </a:ext>
          </a:extLst>
        </p:spPr>
        <p:txBody>
          <a:bodyPr wrap="none" lIns="90000" tIns="46800" rIns="90000" bIns="46800" anchor="ctr">
            <a:spAutoFit/>
          </a:bodyPr>
          <a:lstStyle/>
          <a:p>
            <a:pPr eaLnBrk="1" hangingPunct="1"/>
            <a:endParaRPr lang="en-US" altLang="pt-BR"/>
          </a:p>
        </p:txBody>
      </p:sp>
      <p:sp>
        <p:nvSpPr>
          <p:cNvPr id="14" name="Rectangle 13"/>
          <p:cNvSpPr>
            <a:spLocks noChangeArrowheads="1"/>
          </p:cNvSpPr>
          <p:nvPr/>
        </p:nvSpPr>
        <p:spPr bwMode="auto">
          <a:xfrm>
            <a:off x="6589713" y="3338736"/>
            <a:ext cx="182562" cy="371475"/>
          </a:xfrm>
          <a:prstGeom prst="rect">
            <a:avLst/>
          </a:prstGeom>
          <a:noFill/>
          <a:ln w="22225">
            <a:solidFill>
              <a:schemeClr val="tx1"/>
            </a:solidFill>
            <a:miter lim="800000"/>
            <a:headEnd type="none" w="med" len="lg"/>
            <a:tailEnd type="none" w="med" len="lg"/>
          </a:ln>
          <a:extLst>
            <a:ext uri="{909E8E84-426E-40DD-AFC4-6F175D3DCCD1}">
              <a14:hiddenFill xmlns:a14="http://schemas.microsoft.com/office/drawing/2010/main">
                <a:solidFill>
                  <a:srgbClr val="FFFFFF"/>
                </a:solidFill>
              </a14:hiddenFill>
            </a:ext>
          </a:extLst>
        </p:spPr>
        <p:txBody>
          <a:bodyPr wrap="none" lIns="90000" tIns="46800" rIns="90000" bIns="46800" anchor="ctr">
            <a:spAutoFit/>
          </a:bodyPr>
          <a:lstStyle/>
          <a:p>
            <a:pPr eaLnBrk="1" hangingPunct="1"/>
            <a:endParaRPr lang="en-US" altLang="pt-BR"/>
          </a:p>
        </p:txBody>
      </p:sp>
      <p:sp>
        <p:nvSpPr>
          <p:cNvPr id="15" name="Rectangle 14"/>
          <p:cNvSpPr>
            <a:spLocks noChangeArrowheads="1"/>
          </p:cNvSpPr>
          <p:nvPr/>
        </p:nvSpPr>
        <p:spPr bwMode="auto">
          <a:xfrm>
            <a:off x="6132513" y="3414936"/>
            <a:ext cx="182562" cy="371475"/>
          </a:xfrm>
          <a:prstGeom prst="rect">
            <a:avLst/>
          </a:prstGeom>
          <a:noFill/>
          <a:ln w="22225">
            <a:solidFill>
              <a:schemeClr val="tx1"/>
            </a:solidFill>
            <a:miter lim="800000"/>
            <a:headEnd type="none" w="med" len="lg"/>
            <a:tailEnd type="none" w="med" len="lg"/>
          </a:ln>
          <a:extLst>
            <a:ext uri="{909E8E84-426E-40DD-AFC4-6F175D3DCCD1}">
              <a14:hiddenFill xmlns:a14="http://schemas.microsoft.com/office/drawing/2010/main">
                <a:solidFill>
                  <a:srgbClr val="FFFFFF"/>
                </a:solidFill>
              </a14:hiddenFill>
            </a:ext>
          </a:extLst>
        </p:spPr>
        <p:txBody>
          <a:bodyPr wrap="none" lIns="90000" tIns="46800" rIns="90000" bIns="46800" anchor="ctr">
            <a:spAutoFit/>
          </a:bodyPr>
          <a:lstStyle/>
          <a:p>
            <a:pPr eaLnBrk="1" hangingPunct="1"/>
            <a:endParaRPr lang="en-US" altLang="pt-BR"/>
          </a:p>
        </p:txBody>
      </p:sp>
      <p:sp>
        <p:nvSpPr>
          <p:cNvPr id="16" name="Rectangle 15"/>
          <p:cNvSpPr>
            <a:spLocks noChangeArrowheads="1"/>
          </p:cNvSpPr>
          <p:nvPr/>
        </p:nvSpPr>
        <p:spPr bwMode="auto">
          <a:xfrm>
            <a:off x="6665913" y="3567336"/>
            <a:ext cx="182562" cy="371475"/>
          </a:xfrm>
          <a:prstGeom prst="rect">
            <a:avLst/>
          </a:prstGeom>
          <a:noFill/>
          <a:ln w="22225">
            <a:solidFill>
              <a:schemeClr val="tx1"/>
            </a:solidFill>
            <a:miter lim="800000"/>
            <a:headEnd type="none" w="med" len="lg"/>
            <a:tailEnd type="none" w="med" len="lg"/>
          </a:ln>
          <a:extLst>
            <a:ext uri="{909E8E84-426E-40DD-AFC4-6F175D3DCCD1}">
              <a14:hiddenFill xmlns:a14="http://schemas.microsoft.com/office/drawing/2010/main">
                <a:solidFill>
                  <a:srgbClr val="FFFFFF"/>
                </a:solidFill>
              </a14:hiddenFill>
            </a:ext>
          </a:extLst>
        </p:spPr>
        <p:txBody>
          <a:bodyPr wrap="none" lIns="90000" tIns="46800" rIns="90000" bIns="46800" anchor="ctr">
            <a:spAutoFit/>
          </a:bodyPr>
          <a:lstStyle/>
          <a:p>
            <a:pPr eaLnBrk="1" hangingPunct="1"/>
            <a:endParaRPr lang="en-US" altLang="pt-BR"/>
          </a:p>
        </p:txBody>
      </p:sp>
      <p:sp>
        <p:nvSpPr>
          <p:cNvPr id="17" name="Rectangle 16"/>
          <p:cNvSpPr>
            <a:spLocks noChangeArrowheads="1"/>
          </p:cNvSpPr>
          <p:nvPr/>
        </p:nvSpPr>
        <p:spPr bwMode="auto">
          <a:xfrm>
            <a:off x="6894513" y="3795936"/>
            <a:ext cx="182562" cy="371475"/>
          </a:xfrm>
          <a:prstGeom prst="rect">
            <a:avLst/>
          </a:prstGeom>
          <a:noFill/>
          <a:ln w="22225">
            <a:solidFill>
              <a:schemeClr val="tx1"/>
            </a:solidFill>
            <a:miter lim="800000"/>
            <a:headEnd type="none" w="med" len="lg"/>
            <a:tailEnd type="none" w="med" len="lg"/>
          </a:ln>
          <a:extLst>
            <a:ext uri="{909E8E84-426E-40DD-AFC4-6F175D3DCCD1}">
              <a14:hiddenFill xmlns:a14="http://schemas.microsoft.com/office/drawing/2010/main">
                <a:solidFill>
                  <a:srgbClr val="FFFFFF"/>
                </a:solidFill>
              </a14:hiddenFill>
            </a:ext>
          </a:extLst>
        </p:spPr>
        <p:txBody>
          <a:bodyPr wrap="none" lIns="90000" tIns="46800" rIns="90000" bIns="46800" anchor="ctr">
            <a:spAutoFit/>
          </a:bodyPr>
          <a:lstStyle/>
          <a:p>
            <a:pPr eaLnBrk="1" hangingPunct="1"/>
            <a:endParaRPr lang="en-US" altLang="pt-BR"/>
          </a:p>
        </p:txBody>
      </p:sp>
      <p:sp>
        <p:nvSpPr>
          <p:cNvPr id="18" name="Rectangle 17"/>
          <p:cNvSpPr>
            <a:spLocks noChangeArrowheads="1"/>
          </p:cNvSpPr>
          <p:nvPr/>
        </p:nvSpPr>
        <p:spPr bwMode="auto">
          <a:xfrm>
            <a:off x="6818313" y="3948336"/>
            <a:ext cx="182562" cy="371475"/>
          </a:xfrm>
          <a:prstGeom prst="rect">
            <a:avLst/>
          </a:prstGeom>
          <a:noFill/>
          <a:ln w="22225">
            <a:solidFill>
              <a:schemeClr val="tx1"/>
            </a:solidFill>
            <a:miter lim="800000"/>
            <a:headEnd type="none" w="med" len="lg"/>
            <a:tailEnd type="none" w="med" len="lg"/>
          </a:ln>
          <a:extLst>
            <a:ext uri="{909E8E84-426E-40DD-AFC4-6F175D3DCCD1}">
              <a14:hiddenFill xmlns:a14="http://schemas.microsoft.com/office/drawing/2010/main">
                <a:solidFill>
                  <a:srgbClr val="FFFFFF"/>
                </a:solidFill>
              </a14:hiddenFill>
            </a:ext>
          </a:extLst>
        </p:spPr>
        <p:txBody>
          <a:bodyPr wrap="none" lIns="90000" tIns="46800" rIns="90000" bIns="46800" anchor="ctr">
            <a:spAutoFit/>
          </a:bodyPr>
          <a:lstStyle/>
          <a:p>
            <a:pPr eaLnBrk="1" hangingPunct="1"/>
            <a:endParaRPr lang="en-US" altLang="pt-BR"/>
          </a:p>
        </p:txBody>
      </p:sp>
      <p:sp>
        <p:nvSpPr>
          <p:cNvPr id="19" name="Rectangle 18"/>
          <p:cNvSpPr>
            <a:spLocks noChangeArrowheads="1"/>
          </p:cNvSpPr>
          <p:nvPr/>
        </p:nvSpPr>
        <p:spPr bwMode="auto">
          <a:xfrm>
            <a:off x="7504113" y="4329336"/>
            <a:ext cx="182562" cy="371475"/>
          </a:xfrm>
          <a:prstGeom prst="rect">
            <a:avLst/>
          </a:prstGeom>
          <a:noFill/>
          <a:ln w="22225">
            <a:solidFill>
              <a:schemeClr val="tx1"/>
            </a:solidFill>
            <a:miter lim="800000"/>
            <a:headEnd type="none" w="med" len="lg"/>
            <a:tailEnd type="none" w="med" len="lg"/>
          </a:ln>
          <a:extLst>
            <a:ext uri="{909E8E84-426E-40DD-AFC4-6F175D3DCCD1}">
              <a14:hiddenFill xmlns:a14="http://schemas.microsoft.com/office/drawing/2010/main">
                <a:solidFill>
                  <a:srgbClr val="FFFFFF"/>
                </a:solidFill>
              </a14:hiddenFill>
            </a:ext>
          </a:extLst>
        </p:spPr>
        <p:txBody>
          <a:bodyPr wrap="none" lIns="90000" tIns="46800" rIns="90000" bIns="46800" anchor="ctr">
            <a:spAutoFit/>
          </a:bodyPr>
          <a:lstStyle/>
          <a:p>
            <a:pPr eaLnBrk="1" hangingPunct="1"/>
            <a:endParaRPr lang="en-US" altLang="pt-BR"/>
          </a:p>
        </p:txBody>
      </p:sp>
      <p:sp>
        <p:nvSpPr>
          <p:cNvPr id="20" name="Text Box 19"/>
          <p:cNvSpPr txBox="1">
            <a:spLocks noChangeArrowheads="1"/>
          </p:cNvSpPr>
          <p:nvPr/>
        </p:nvSpPr>
        <p:spPr bwMode="auto">
          <a:xfrm>
            <a:off x="4670425" y="4746848"/>
            <a:ext cx="309563"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type="none" w="med" len="lg"/>
                <a:tailEnd type="none" w="med" len="lg"/>
              </a14:hiddenLine>
            </a:ext>
          </a:extLst>
        </p:spPr>
        <p:txBody>
          <a:bodyPr wrap="none" lIns="90000" tIns="46800" rIns="90000" bIns="46800">
            <a:spAutoFit/>
          </a:bodyPr>
          <a:lstStyle>
            <a:lvl1pPr>
              <a:defRPr b="1">
                <a:solidFill>
                  <a:schemeClr val="tx1"/>
                </a:solidFill>
                <a:latin typeface="Arial" pitchFamily="34" charset="0"/>
                <a:ea typeface="MS PGothic" pitchFamily="34" charset="-128"/>
              </a:defRPr>
            </a:lvl1pPr>
            <a:lvl2pPr marL="742950" indent="-285750">
              <a:defRPr b="1">
                <a:solidFill>
                  <a:schemeClr val="tx1"/>
                </a:solidFill>
                <a:latin typeface="Arial" pitchFamily="34" charset="0"/>
                <a:ea typeface="MS PGothic" pitchFamily="34" charset="-128"/>
              </a:defRPr>
            </a:lvl2pPr>
            <a:lvl3pPr marL="1143000" indent="-228600">
              <a:defRPr b="1">
                <a:solidFill>
                  <a:schemeClr val="tx1"/>
                </a:solidFill>
                <a:latin typeface="Arial" pitchFamily="34" charset="0"/>
                <a:ea typeface="MS PGothic" pitchFamily="34" charset="-128"/>
              </a:defRPr>
            </a:lvl3pPr>
            <a:lvl4pPr marL="1600200" indent="-228600">
              <a:defRPr b="1">
                <a:solidFill>
                  <a:schemeClr val="tx1"/>
                </a:solidFill>
                <a:latin typeface="Arial" pitchFamily="34" charset="0"/>
                <a:ea typeface="MS PGothic" pitchFamily="34" charset="-128"/>
              </a:defRPr>
            </a:lvl4pPr>
            <a:lvl5pPr marL="2057400" indent="-22860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a:spcBef>
                <a:spcPct val="15000"/>
              </a:spcBef>
            </a:pPr>
            <a:r>
              <a:rPr lang="en-GB" altLang="pt-BR" b="0">
                <a:solidFill>
                  <a:srgbClr val="000000"/>
                </a:solidFill>
              </a:rPr>
              <a:t>0</a:t>
            </a:r>
          </a:p>
        </p:txBody>
      </p:sp>
      <p:sp>
        <p:nvSpPr>
          <p:cNvPr id="21" name="Text Box 20"/>
          <p:cNvSpPr txBox="1">
            <a:spLocks noChangeArrowheads="1"/>
          </p:cNvSpPr>
          <p:nvPr/>
        </p:nvSpPr>
        <p:spPr bwMode="auto">
          <a:xfrm>
            <a:off x="4681538" y="4100736"/>
            <a:ext cx="31115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type="none" w="med" len="lg"/>
                <a:tailEnd type="none" w="med" len="lg"/>
              </a14:hiddenLine>
            </a:ext>
          </a:extLst>
        </p:spPr>
        <p:txBody>
          <a:bodyPr wrap="none" lIns="90000" tIns="46800" rIns="90000" bIns="46800">
            <a:spAutoFit/>
          </a:bodyPr>
          <a:lstStyle>
            <a:lvl1pPr>
              <a:defRPr b="1">
                <a:solidFill>
                  <a:schemeClr val="tx1"/>
                </a:solidFill>
                <a:latin typeface="Arial" pitchFamily="34" charset="0"/>
                <a:ea typeface="MS PGothic" pitchFamily="34" charset="-128"/>
              </a:defRPr>
            </a:lvl1pPr>
            <a:lvl2pPr marL="742950" indent="-285750">
              <a:defRPr b="1">
                <a:solidFill>
                  <a:schemeClr val="tx1"/>
                </a:solidFill>
                <a:latin typeface="Arial" pitchFamily="34" charset="0"/>
                <a:ea typeface="MS PGothic" pitchFamily="34" charset="-128"/>
              </a:defRPr>
            </a:lvl2pPr>
            <a:lvl3pPr marL="1143000" indent="-228600">
              <a:defRPr b="1">
                <a:solidFill>
                  <a:schemeClr val="tx1"/>
                </a:solidFill>
                <a:latin typeface="Arial" pitchFamily="34" charset="0"/>
                <a:ea typeface="MS PGothic" pitchFamily="34" charset="-128"/>
              </a:defRPr>
            </a:lvl3pPr>
            <a:lvl4pPr marL="1600200" indent="-228600">
              <a:defRPr b="1">
                <a:solidFill>
                  <a:schemeClr val="tx1"/>
                </a:solidFill>
                <a:latin typeface="Arial" pitchFamily="34" charset="0"/>
                <a:ea typeface="MS PGothic" pitchFamily="34" charset="-128"/>
              </a:defRPr>
            </a:lvl4pPr>
            <a:lvl5pPr marL="2057400" indent="-22860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a:spcBef>
                <a:spcPct val="15000"/>
              </a:spcBef>
            </a:pPr>
            <a:r>
              <a:rPr lang="en-GB" altLang="pt-BR" b="0">
                <a:solidFill>
                  <a:srgbClr val="000000"/>
                </a:solidFill>
              </a:rPr>
              <a:t>2</a:t>
            </a:r>
          </a:p>
        </p:txBody>
      </p:sp>
      <p:sp>
        <p:nvSpPr>
          <p:cNvPr id="22" name="Text Box 21"/>
          <p:cNvSpPr txBox="1">
            <a:spLocks noChangeArrowheads="1"/>
          </p:cNvSpPr>
          <p:nvPr/>
        </p:nvSpPr>
        <p:spPr bwMode="auto">
          <a:xfrm>
            <a:off x="4681538" y="3338736"/>
            <a:ext cx="31115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type="none" w="med" len="lg"/>
                <a:tailEnd type="none" w="med" len="lg"/>
              </a14:hiddenLine>
            </a:ext>
          </a:extLst>
        </p:spPr>
        <p:txBody>
          <a:bodyPr wrap="none" lIns="90000" tIns="46800" rIns="90000" bIns="46800">
            <a:spAutoFit/>
          </a:bodyPr>
          <a:lstStyle>
            <a:lvl1pPr>
              <a:defRPr b="1">
                <a:solidFill>
                  <a:schemeClr val="tx1"/>
                </a:solidFill>
                <a:latin typeface="Arial" pitchFamily="34" charset="0"/>
                <a:ea typeface="MS PGothic" pitchFamily="34" charset="-128"/>
              </a:defRPr>
            </a:lvl1pPr>
            <a:lvl2pPr marL="742950" indent="-285750">
              <a:defRPr b="1">
                <a:solidFill>
                  <a:schemeClr val="tx1"/>
                </a:solidFill>
                <a:latin typeface="Arial" pitchFamily="34" charset="0"/>
                <a:ea typeface="MS PGothic" pitchFamily="34" charset="-128"/>
              </a:defRPr>
            </a:lvl2pPr>
            <a:lvl3pPr marL="1143000" indent="-228600">
              <a:defRPr b="1">
                <a:solidFill>
                  <a:schemeClr val="tx1"/>
                </a:solidFill>
                <a:latin typeface="Arial" pitchFamily="34" charset="0"/>
                <a:ea typeface="MS PGothic" pitchFamily="34" charset="-128"/>
              </a:defRPr>
            </a:lvl3pPr>
            <a:lvl4pPr marL="1600200" indent="-228600">
              <a:defRPr b="1">
                <a:solidFill>
                  <a:schemeClr val="tx1"/>
                </a:solidFill>
                <a:latin typeface="Arial" pitchFamily="34" charset="0"/>
                <a:ea typeface="MS PGothic" pitchFamily="34" charset="-128"/>
              </a:defRPr>
            </a:lvl4pPr>
            <a:lvl5pPr marL="2057400" indent="-22860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a:spcBef>
                <a:spcPct val="15000"/>
              </a:spcBef>
            </a:pPr>
            <a:r>
              <a:rPr lang="en-GB" altLang="pt-BR" b="0">
                <a:solidFill>
                  <a:srgbClr val="000000"/>
                </a:solidFill>
              </a:rPr>
              <a:t>4</a:t>
            </a:r>
          </a:p>
        </p:txBody>
      </p:sp>
      <p:sp>
        <p:nvSpPr>
          <p:cNvPr id="23" name="Text Box 22"/>
          <p:cNvSpPr txBox="1">
            <a:spLocks noChangeArrowheads="1"/>
          </p:cNvSpPr>
          <p:nvPr/>
        </p:nvSpPr>
        <p:spPr bwMode="auto">
          <a:xfrm>
            <a:off x="4681538" y="2652936"/>
            <a:ext cx="31115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type="none" w="med" len="lg"/>
                <a:tailEnd type="none" w="med" len="lg"/>
              </a14:hiddenLine>
            </a:ext>
          </a:extLst>
        </p:spPr>
        <p:txBody>
          <a:bodyPr wrap="none" lIns="90000" tIns="46800" rIns="90000" bIns="46800">
            <a:spAutoFit/>
          </a:bodyPr>
          <a:lstStyle>
            <a:lvl1pPr>
              <a:defRPr b="1">
                <a:solidFill>
                  <a:schemeClr val="tx1"/>
                </a:solidFill>
                <a:latin typeface="Arial" pitchFamily="34" charset="0"/>
                <a:ea typeface="MS PGothic" pitchFamily="34" charset="-128"/>
              </a:defRPr>
            </a:lvl1pPr>
            <a:lvl2pPr marL="742950" indent="-285750">
              <a:defRPr b="1">
                <a:solidFill>
                  <a:schemeClr val="tx1"/>
                </a:solidFill>
                <a:latin typeface="Arial" pitchFamily="34" charset="0"/>
                <a:ea typeface="MS PGothic" pitchFamily="34" charset="-128"/>
              </a:defRPr>
            </a:lvl2pPr>
            <a:lvl3pPr marL="1143000" indent="-228600">
              <a:defRPr b="1">
                <a:solidFill>
                  <a:schemeClr val="tx1"/>
                </a:solidFill>
                <a:latin typeface="Arial" pitchFamily="34" charset="0"/>
                <a:ea typeface="MS PGothic" pitchFamily="34" charset="-128"/>
              </a:defRPr>
            </a:lvl3pPr>
            <a:lvl4pPr marL="1600200" indent="-228600">
              <a:defRPr b="1">
                <a:solidFill>
                  <a:schemeClr val="tx1"/>
                </a:solidFill>
                <a:latin typeface="Arial" pitchFamily="34" charset="0"/>
                <a:ea typeface="MS PGothic" pitchFamily="34" charset="-128"/>
              </a:defRPr>
            </a:lvl4pPr>
            <a:lvl5pPr marL="2057400" indent="-22860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a:spcBef>
                <a:spcPct val="15000"/>
              </a:spcBef>
            </a:pPr>
            <a:r>
              <a:rPr lang="en-GB" altLang="pt-BR" b="0">
                <a:solidFill>
                  <a:srgbClr val="000000"/>
                </a:solidFill>
              </a:rPr>
              <a:t>6</a:t>
            </a:r>
          </a:p>
        </p:txBody>
      </p:sp>
      <p:sp>
        <p:nvSpPr>
          <p:cNvPr id="24" name="Text Box 23"/>
          <p:cNvSpPr txBox="1">
            <a:spLocks noChangeArrowheads="1"/>
          </p:cNvSpPr>
          <p:nvPr/>
        </p:nvSpPr>
        <p:spPr bwMode="auto">
          <a:xfrm>
            <a:off x="4681538" y="1981423"/>
            <a:ext cx="31115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type="none" w="med" len="lg"/>
                <a:tailEnd type="none" w="med" len="lg"/>
              </a14:hiddenLine>
            </a:ext>
          </a:extLst>
        </p:spPr>
        <p:txBody>
          <a:bodyPr wrap="none" lIns="90000" tIns="46800" rIns="90000" bIns="46800">
            <a:spAutoFit/>
          </a:bodyPr>
          <a:lstStyle>
            <a:lvl1pPr>
              <a:defRPr b="1">
                <a:solidFill>
                  <a:schemeClr val="tx1"/>
                </a:solidFill>
                <a:latin typeface="Arial" pitchFamily="34" charset="0"/>
                <a:ea typeface="MS PGothic" pitchFamily="34" charset="-128"/>
              </a:defRPr>
            </a:lvl1pPr>
            <a:lvl2pPr marL="742950" indent="-285750">
              <a:defRPr b="1">
                <a:solidFill>
                  <a:schemeClr val="tx1"/>
                </a:solidFill>
                <a:latin typeface="Arial" pitchFamily="34" charset="0"/>
                <a:ea typeface="MS PGothic" pitchFamily="34" charset="-128"/>
              </a:defRPr>
            </a:lvl2pPr>
            <a:lvl3pPr marL="1143000" indent="-228600">
              <a:defRPr b="1">
                <a:solidFill>
                  <a:schemeClr val="tx1"/>
                </a:solidFill>
                <a:latin typeface="Arial" pitchFamily="34" charset="0"/>
                <a:ea typeface="MS PGothic" pitchFamily="34" charset="-128"/>
              </a:defRPr>
            </a:lvl3pPr>
            <a:lvl4pPr marL="1600200" indent="-228600">
              <a:defRPr b="1">
                <a:solidFill>
                  <a:schemeClr val="tx1"/>
                </a:solidFill>
                <a:latin typeface="Arial" pitchFamily="34" charset="0"/>
                <a:ea typeface="MS PGothic" pitchFamily="34" charset="-128"/>
              </a:defRPr>
            </a:lvl4pPr>
            <a:lvl5pPr marL="2057400" indent="-22860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a:spcBef>
                <a:spcPct val="15000"/>
              </a:spcBef>
            </a:pPr>
            <a:r>
              <a:rPr lang="en-GB" altLang="pt-BR" b="0">
                <a:solidFill>
                  <a:srgbClr val="000000"/>
                </a:solidFill>
              </a:rPr>
              <a:t>8</a:t>
            </a:r>
          </a:p>
        </p:txBody>
      </p:sp>
      <p:sp>
        <p:nvSpPr>
          <p:cNvPr id="25" name="Text Box 24"/>
          <p:cNvSpPr txBox="1">
            <a:spLocks noChangeArrowheads="1"/>
          </p:cNvSpPr>
          <p:nvPr/>
        </p:nvSpPr>
        <p:spPr bwMode="auto">
          <a:xfrm>
            <a:off x="4681538" y="1448023"/>
            <a:ext cx="43815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type="none" w="med" len="lg"/>
                <a:tailEnd type="none" w="med" len="lg"/>
              </a14:hiddenLine>
            </a:ext>
          </a:extLst>
        </p:spPr>
        <p:txBody>
          <a:bodyPr wrap="none" lIns="90000" tIns="46800" rIns="90000" bIns="46800">
            <a:spAutoFit/>
          </a:bodyPr>
          <a:lstStyle>
            <a:lvl1pPr>
              <a:defRPr b="1">
                <a:solidFill>
                  <a:schemeClr val="tx1"/>
                </a:solidFill>
                <a:latin typeface="Arial" pitchFamily="34" charset="0"/>
                <a:ea typeface="MS PGothic" pitchFamily="34" charset="-128"/>
              </a:defRPr>
            </a:lvl1pPr>
            <a:lvl2pPr marL="742950" indent="-285750">
              <a:defRPr b="1">
                <a:solidFill>
                  <a:schemeClr val="tx1"/>
                </a:solidFill>
                <a:latin typeface="Arial" pitchFamily="34" charset="0"/>
                <a:ea typeface="MS PGothic" pitchFamily="34" charset="-128"/>
              </a:defRPr>
            </a:lvl2pPr>
            <a:lvl3pPr marL="1143000" indent="-228600">
              <a:defRPr b="1">
                <a:solidFill>
                  <a:schemeClr val="tx1"/>
                </a:solidFill>
                <a:latin typeface="Arial" pitchFamily="34" charset="0"/>
                <a:ea typeface="MS PGothic" pitchFamily="34" charset="-128"/>
              </a:defRPr>
            </a:lvl3pPr>
            <a:lvl4pPr marL="1600200" indent="-228600">
              <a:defRPr b="1">
                <a:solidFill>
                  <a:schemeClr val="tx1"/>
                </a:solidFill>
                <a:latin typeface="Arial" pitchFamily="34" charset="0"/>
                <a:ea typeface="MS PGothic" pitchFamily="34" charset="-128"/>
              </a:defRPr>
            </a:lvl4pPr>
            <a:lvl5pPr marL="2057400" indent="-22860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a:spcBef>
                <a:spcPct val="15000"/>
              </a:spcBef>
            </a:pPr>
            <a:r>
              <a:rPr lang="en-GB" altLang="pt-BR" b="0">
                <a:solidFill>
                  <a:srgbClr val="000000"/>
                </a:solidFill>
              </a:rPr>
              <a:t>10</a:t>
            </a:r>
          </a:p>
        </p:txBody>
      </p:sp>
      <p:sp>
        <p:nvSpPr>
          <p:cNvPr id="26" name="Text Box 25"/>
          <p:cNvSpPr txBox="1">
            <a:spLocks noChangeArrowheads="1"/>
          </p:cNvSpPr>
          <p:nvPr/>
        </p:nvSpPr>
        <p:spPr bwMode="auto">
          <a:xfrm rot="16200000">
            <a:off x="3490913" y="2837086"/>
            <a:ext cx="19907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type="none" w="med" len="lg"/>
                <a:tailEnd type="none" w="med" len="lg"/>
              </a14:hiddenLine>
            </a:ext>
          </a:extLst>
        </p:spPr>
        <p:txBody>
          <a:bodyPr wrap="none" lIns="90000" tIns="46800" rIns="90000" bIns="46800">
            <a:spAutoFit/>
          </a:bodyPr>
          <a:lstStyle>
            <a:lvl1pPr>
              <a:defRPr b="1">
                <a:solidFill>
                  <a:schemeClr val="tx1"/>
                </a:solidFill>
                <a:latin typeface="Arial" pitchFamily="34" charset="0"/>
                <a:ea typeface="MS PGothic" pitchFamily="34" charset="-128"/>
              </a:defRPr>
            </a:lvl1pPr>
            <a:lvl2pPr marL="742950" indent="-285750">
              <a:defRPr b="1">
                <a:solidFill>
                  <a:schemeClr val="tx1"/>
                </a:solidFill>
                <a:latin typeface="Arial" pitchFamily="34" charset="0"/>
                <a:ea typeface="MS PGothic" pitchFamily="34" charset="-128"/>
              </a:defRPr>
            </a:lvl2pPr>
            <a:lvl3pPr marL="1143000" indent="-228600">
              <a:defRPr b="1">
                <a:solidFill>
                  <a:schemeClr val="tx1"/>
                </a:solidFill>
                <a:latin typeface="Arial" pitchFamily="34" charset="0"/>
                <a:ea typeface="MS PGothic" pitchFamily="34" charset="-128"/>
              </a:defRPr>
            </a:lvl3pPr>
            <a:lvl4pPr marL="1600200" indent="-228600">
              <a:defRPr b="1">
                <a:solidFill>
                  <a:schemeClr val="tx1"/>
                </a:solidFill>
                <a:latin typeface="Arial" pitchFamily="34" charset="0"/>
                <a:ea typeface="MS PGothic" pitchFamily="34" charset="-128"/>
              </a:defRPr>
            </a:lvl4pPr>
            <a:lvl5pPr marL="2057400" indent="-22860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a:spcBef>
                <a:spcPct val="15000"/>
              </a:spcBef>
            </a:pPr>
            <a:r>
              <a:rPr lang="en-GB" altLang="pt-BR" b="0">
                <a:solidFill>
                  <a:srgbClr val="000000"/>
                </a:solidFill>
              </a:rPr>
              <a:t>Hectares per cow</a:t>
            </a:r>
          </a:p>
        </p:txBody>
      </p:sp>
      <p:sp>
        <p:nvSpPr>
          <p:cNvPr id="27" name="Text Box 26"/>
          <p:cNvSpPr txBox="1">
            <a:spLocks noChangeArrowheads="1"/>
          </p:cNvSpPr>
          <p:nvPr/>
        </p:nvSpPr>
        <p:spPr bwMode="auto">
          <a:xfrm>
            <a:off x="5141913" y="5319936"/>
            <a:ext cx="3389312"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type="none" w="med" len="lg"/>
                <a:tailEnd type="none" w="med" len="lg"/>
              </a14:hiddenLine>
            </a:ext>
          </a:extLst>
        </p:spPr>
        <p:txBody>
          <a:bodyPr wrap="none" lIns="90000" tIns="46800" rIns="90000" bIns="46800">
            <a:spAutoFit/>
          </a:bodyPr>
          <a:lstStyle>
            <a:lvl1pPr>
              <a:defRPr b="1">
                <a:solidFill>
                  <a:schemeClr val="tx1"/>
                </a:solidFill>
                <a:latin typeface="Arial" pitchFamily="34" charset="0"/>
                <a:ea typeface="MS PGothic" pitchFamily="34" charset="-128"/>
              </a:defRPr>
            </a:lvl1pPr>
            <a:lvl2pPr marL="742950" indent="-285750">
              <a:defRPr b="1">
                <a:solidFill>
                  <a:schemeClr val="tx1"/>
                </a:solidFill>
                <a:latin typeface="Arial" pitchFamily="34" charset="0"/>
                <a:ea typeface="MS PGothic" pitchFamily="34" charset="-128"/>
              </a:defRPr>
            </a:lvl2pPr>
            <a:lvl3pPr marL="1143000" indent="-228600">
              <a:defRPr b="1">
                <a:solidFill>
                  <a:schemeClr val="tx1"/>
                </a:solidFill>
                <a:latin typeface="Arial" pitchFamily="34" charset="0"/>
                <a:ea typeface="MS PGothic" pitchFamily="34" charset="-128"/>
              </a:defRPr>
            </a:lvl3pPr>
            <a:lvl4pPr marL="1600200" indent="-228600">
              <a:defRPr b="1">
                <a:solidFill>
                  <a:schemeClr val="tx1"/>
                </a:solidFill>
                <a:latin typeface="Arial" pitchFamily="34" charset="0"/>
                <a:ea typeface="MS PGothic" pitchFamily="34" charset="-128"/>
              </a:defRPr>
            </a:lvl4pPr>
            <a:lvl5pPr marL="2057400" indent="-22860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a:spcBef>
                <a:spcPct val="15000"/>
              </a:spcBef>
            </a:pPr>
            <a:r>
              <a:rPr lang="en-GB" altLang="pt-BR" b="0">
                <a:solidFill>
                  <a:srgbClr val="000000"/>
                </a:solidFill>
              </a:rPr>
              <a:t>Annual mean precipitation (cm)</a:t>
            </a:r>
          </a:p>
        </p:txBody>
      </p:sp>
      <p:cxnSp>
        <p:nvCxnSpPr>
          <p:cNvPr id="28" name="Conector de seta reta 27"/>
          <p:cNvCxnSpPr/>
          <p:nvPr/>
        </p:nvCxnSpPr>
        <p:spPr>
          <a:xfrm flipH="1" flipV="1">
            <a:off x="4979988" y="836712"/>
            <a:ext cx="24060" cy="451738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Conector de seta reta 28"/>
          <p:cNvCxnSpPr/>
          <p:nvPr/>
        </p:nvCxnSpPr>
        <p:spPr>
          <a:xfrm>
            <a:off x="5010398" y="5339805"/>
            <a:ext cx="3943102" cy="1428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63254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4. Aquecimento global</a:t>
            </a:r>
            <a:endParaRPr lang="en-US" dirty="0"/>
          </a:p>
        </p:txBody>
      </p:sp>
      <p:sp>
        <p:nvSpPr>
          <p:cNvPr id="3" name="Espaço Reservado para Conteúdo 2"/>
          <p:cNvSpPr>
            <a:spLocks noGrp="1"/>
          </p:cNvSpPr>
          <p:nvPr>
            <p:ph idx="1"/>
          </p:nvPr>
        </p:nvSpPr>
        <p:spPr/>
        <p:txBody>
          <a:bodyPr/>
          <a:lstStyle/>
          <a:p>
            <a:r>
              <a:rPr lang="pt-BR" sz="2400" dirty="0"/>
              <a:t>Aumento dos eventos extremos: </a:t>
            </a:r>
          </a:p>
          <a:p>
            <a:pPr marL="0" indent="0">
              <a:buNone/>
            </a:pPr>
            <a:endParaRPr lang="pt-BR" sz="2400" dirty="0"/>
          </a:p>
        </p:txBody>
      </p:sp>
      <p:sp>
        <p:nvSpPr>
          <p:cNvPr id="4" name="Rectangle 4"/>
          <p:cNvSpPr txBox="1">
            <a:spLocks noChangeArrowheads="1"/>
          </p:cNvSpPr>
          <p:nvPr/>
        </p:nvSpPr>
        <p:spPr bwMode="auto">
          <a:xfrm>
            <a:off x="755575" y="1479774"/>
            <a:ext cx="2982913" cy="22320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914400" rtl="0" eaLnBrk="1" latinLnBrk="0" hangingPunct="1">
              <a:spcBef>
                <a:spcPct val="20000"/>
              </a:spcBef>
              <a:buClr>
                <a:srgbClr val="0070C0"/>
              </a:buClr>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Clr>
                <a:srgbClr val="0070C0"/>
              </a:buClr>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Clr>
                <a:srgbClr val="0070C0"/>
              </a:buClr>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Clr>
                <a:srgbClr val="0070C0"/>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rgbClr val="0070C0"/>
              </a:buClr>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altLang="pt-BR" sz="1600" b="1" dirty="0">
                <a:solidFill>
                  <a:schemeClr val="accent2"/>
                </a:solidFill>
              </a:rPr>
              <a:t>Dias </a:t>
            </a:r>
            <a:r>
              <a:rPr lang="en-GB" altLang="pt-BR" sz="1600" b="1" dirty="0" err="1">
                <a:solidFill>
                  <a:schemeClr val="accent2"/>
                </a:solidFill>
              </a:rPr>
              <a:t>Quentes</a:t>
            </a:r>
            <a:endParaRPr lang="en-GB" altLang="pt-BR" sz="1600" b="1" dirty="0">
              <a:solidFill>
                <a:schemeClr val="accent2"/>
              </a:solidFill>
            </a:endParaRPr>
          </a:p>
          <a:p>
            <a:r>
              <a:rPr lang="en-GB" altLang="pt-BR" sz="1600" b="1" dirty="0">
                <a:solidFill>
                  <a:schemeClr val="accent2"/>
                </a:solidFill>
              </a:rPr>
              <a:t>Dias </a:t>
            </a:r>
            <a:r>
              <a:rPr lang="en-GB" altLang="pt-BR" sz="1600" b="1" dirty="0" err="1">
                <a:solidFill>
                  <a:schemeClr val="accent2"/>
                </a:solidFill>
              </a:rPr>
              <a:t>quentes</a:t>
            </a:r>
            <a:r>
              <a:rPr lang="en-GB" altLang="pt-BR" sz="1600" b="1" dirty="0">
                <a:solidFill>
                  <a:schemeClr val="accent2"/>
                </a:solidFill>
              </a:rPr>
              <a:t> </a:t>
            </a:r>
            <a:r>
              <a:rPr lang="en-GB" altLang="pt-BR" sz="1600" b="1" dirty="0" err="1">
                <a:solidFill>
                  <a:schemeClr val="accent2"/>
                </a:solidFill>
              </a:rPr>
              <a:t>contínuos</a:t>
            </a:r>
            <a:endParaRPr lang="en-GB" altLang="pt-BR" sz="1600" b="1" dirty="0">
              <a:solidFill>
                <a:schemeClr val="accent2"/>
              </a:solidFill>
            </a:endParaRPr>
          </a:p>
          <a:p>
            <a:r>
              <a:rPr lang="en-GB" altLang="pt-BR" sz="1600" b="1" dirty="0" err="1">
                <a:solidFill>
                  <a:schemeClr val="accent2"/>
                </a:solidFill>
              </a:rPr>
              <a:t>Intensidade</a:t>
            </a:r>
            <a:r>
              <a:rPr lang="en-GB" altLang="pt-BR" sz="1600" b="1" dirty="0">
                <a:solidFill>
                  <a:schemeClr val="accent2"/>
                </a:solidFill>
              </a:rPr>
              <a:t> da </a:t>
            </a:r>
            <a:r>
              <a:rPr lang="en-GB" altLang="pt-BR" sz="1600" b="1" dirty="0" err="1">
                <a:solidFill>
                  <a:schemeClr val="accent2"/>
                </a:solidFill>
              </a:rPr>
              <a:t>Precipitação</a:t>
            </a:r>
            <a:endParaRPr lang="en-GB" altLang="pt-BR" sz="1600" b="1" dirty="0">
              <a:solidFill>
                <a:schemeClr val="accent2"/>
              </a:solidFill>
            </a:endParaRPr>
          </a:p>
          <a:p>
            <a:r>
              <a:rPr lang="en-GB" altLang="pt-BR" sz="1600" b="1" dirty="0" err="1">
                <a:solidFill>
                  <a:schemeClr val="accent2"/>
                </a:solidFill>
              </a:rPr>
              <a:t>Precipitação</a:t>
            </a:r>
            <a:r>
              <a:rPr lang="en-GB" altLang="pt-BR" sz="1600" b="1" dirty="0">
                <a:solidFill>
                  <a:schemeClr val="accent2"/>
                </a:solidFill>
              </a:rPr>
              <a:t> </a:t>
            </a:r>
            <a:r>
              <a:rPr lang="en-GB" altLang="pt-BR" sz="1600" b="1" dirty="0" err="1">
                <a:solidFill>
                  <a:schemeClr val="accent2"/>
                </a:solidFill>
              </a:rPr>
              <a:t>contínua</a:t>
            </a:r>
            <a:endParaRPr lang="en-GB" altLang="pt-BR" sz="1600" b="1" dirty="0">
              <a:solidFill>
                <a:schemeClr val="accent2"/>
              </a:solidFill>
            </a:endParaRPr>
          </a:p>
          <a:p>
            <a:r>
              <a:rPr lang="en-GB" altLang="pt-BR" sz="1600" b="1" dirty="0" err="1">
                <a:solidFill>
                  <a:schemeClr val="accent2"/>
                </a:solidFill>
              </a:rPr>
              <a:t>Ventos</a:t>
            </a:r>
            <a:r>
              <a:rPr lang="en-GB" altLang="pt-BR" sz="1600" b="1" dirty="0">
                <a:solidFill>
                  <a:schemeClr val="accent2"/>
                </a:solidFill>
              </a:rPr>
              <a:t> / </a:t>
            </a:r>
            <a:r>
              <a:rPr lang="en-GB" altLang="pt-BR" sz="1600" b="1" dirty="0" err="1">
                <a:solidFill>
                  <a:schemeClr val="accent2"/>
                </a:solidFill>
              </a:rPr>
              <a:t>Tempestades</a:t>
            </a:r>
            <a:r>
              <a:rPr lang="en-GB" altLang="pt-BR" sz="1600" b="1" dirty="0">
                <a:solidFill>
                  <a:schemeClr val="accent2"/>
                </a:solidFill>
              </a:rPr>
              <a:t> </a:t>
            </a:r>
          </a:p>
          <a:p>
            <a:r>
              <a:rPr lang="en-GB" altLang="pt-BR" sz="1600" b="1" dirty="0" err="1">
                <a:solidFill>
                  <a:schemeClr val="accent2"/>
                </a:solidFill>
              </a:rPr>
              <a:t>Frequência</a:t>
            </a:r>
            <a:r>
              <a:rPr lang="en-GB" altLang="pt-BR" sz="1600" b="1" dirty="0">
                <a:solidFill>
                  <a:schemeClr val="accent2"/>
                </a:solidFill>
              </a:rPr>
              <a:t> de </a:t>
            </a:r>
            <a:r>
              <a:rPr lang="en-GB" altLang="pt-BR" sz="1600" b="1" dirty="0" err="1">
                <a:solidFill>
                  <a:schemeClr val="accent2"/>
                </a:solidFill>
              </a:rPr>
              <a:t>Retorno</a:t>
            </a:r>
            <a:endParaRPr lang="en-GB" altLang="pt-BR" sz="1600" b="1" dirty="0">
              <a:solidFill>
                <a:schemeClr val="accent2"/>
              </a:solidFill>
            </a:endParaRPr>
          </a:p>
        </p:txBody>
      </p:sp>
      <p:pic>
        <p:nvPicPr>
          <p:cNvPr id="5" name="Picture 5" descr="fig2-33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201" y="1052736"/>
            <a:ext cx="4724400" cy="280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2"/>
          <p:cNvSpPr txBox="1">
            <a:spLocks noChangeArrowheads="1"/>
          </p:cNvSpPr>
          <p:nvPr/>
        </p:nvSpPr>
        <p:spPr bwMode="auto">
          <a:xfrm>
            <a:off x="6372151" y="4216624"/>
            <a:ext cx="2305050" cy="201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type="none" w="med" len="lg"/>
                <a:tailEnd type="none" w="med" len="lg"/>
              </a14:hiddenLine>
            </a:ext>
          </a:extLst>
        </p:spPr>
        <p:txBody>
          <a:bodyPr lIns="90000" tIns="46800" rIns="90000" bIns="46800">
            <a:spAutoFit/>
          </a:bodyPr>
          <a:lstStyle>
            <a:lvl1pPr>
              <a:defRPr b="1">
                <a:solidFill>
                  <a:schemeClr val="tx1"/>
                </a:solidFill>
                <a:latin typeface="Arial" pitchFamily="34" charset="0"/>
                <a:ea typeface="MS PGothic" pitchFamily="34" charset="-128"/>
              </a:defRPr>
            </a:lvl1pPr>
            <a:lvl2pPr marL="742950" indent="-285750">
              <a:defRPr b="1">
                <a:solidFill>
                  <a:schemeClr val="tx1"/>
                </a:solidFill>
                <a:latin typeface="Arial" pitchFamily="34" charset="0"/>
                <a:ea typeface="MS PGothic" pitchFamily="34" charset="-128"/>
              </a:defRPr>
            </a:lvl2pPr>
            <a:lvl3pPr marL="1143000" indent="-228600">
              <a:defRPr b="1">
                <a:solidFill>
                  <a:schemeClr val="tx1"/>
                </a:solidFill>
                <a:latin typeface="Arial" pitchFamily="34" charset="0"/>
                <a:ea typeface="MS PGothic" pitchFamily="34" charset="-128"/>
              </a:defRPr>
            </a:lvl3pPr>
            <a:lvl4pPr marL="1600200" indent="-228600">
              <a:defRPr b="1">
                <a:solidFill>
                  <a:schemeClr val="tx1"/>
                </a:solidFill>
                <a:latin typeface="Arial" pitchFamily="34" charset="0"/>
                <a:ea typeface="MS PGothic" pitchFamily="34" charset="-128"/>
              </a:defRPr>
            </a:lvl4pPr>
            <a:lvl5pPr marL="2057400" indent="-22860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a:spcBef>
                <a:spcPct val="50000"/>
              </a:spcBef>
            </a:pPr>
            <a:r>
              <a:rPr lang="en-GB" altLang="pt-BR" b="0">
                <a:solidFill>
                  <a:srgbClr val="000000"/>
                </a:solidFill>
              </a:rPr>
              <a:t>Simulações com modelos climáticos sugerem que a Temperatura Média e a Variância aumentarão no clima futuro </a:t>
            </a:r>
          </a:p>
        </p:txBody>
      </p:sp>
      <p:sp>
        <p:nvSpPr>
          <p:cNvPr id="7" name="Line 15"/>
          <p:cNvSpPr>
            <a:spLocks noChangeShapeType="1"/>
          </p:cNvSpPr>
          <p:nvPr/>
        </p:nvSpPr>
        <p:spPr bwMode="auto">
          <a:xfrm>
            <a:off x="2451026" y="4113436"/>
            <a:ext cx="533400" cy="762000"/>
          </a:xfrm>
          <a:prstGeom prst="line">
            <a:avLst/>
          </a:prstGeom>
          <a:noFill/>
          <a:ln w="22225">
            <a:solidFill>
              <a:schemeClr val="tx1"/>
            </a:solidFill>
            <a:round/>
            <a:headEnd type="none" w="med" len="lg"/>
            <a:tailEnd type="triangle" w="med" len="lg"/>
          </a:ln>
          <a:extLst>
            <a:ext uri="{909E8E84-426E-40DD-AFC4-6F175D3DCCD1}">
              <a14:hiddenFill xmlns:a14="http://schemas.microsoft.com/office/drawing/2010/main">
                <a:noFill/>
              </a14:hiddenFill>
            </a:ext>
          </a:extLst>
        </p:spPr>
        <p:txBody>
          <a:bodyPr lIns="90000" tIns="46800" rIns="90000" bIns="46800">
            <a:spAutoFit/>
          </a:bodyPr>
          <a:lstStyle/>
          <a:p>
            <a:endParaRPr lang="en-US"/>
          </a:p>
        </p:txBody>
      </p:sp>
      <p:grpSp>
        <p:nvGrpSpPr>
          <p:cNvPr id="8" name="Group 19"/>
          <p:cNvGrpSpPr>
            <a:grpSpLocks/>
          </p:cNvGrpSpPr>
          <p:nvPr/>
        </p:nvGrpSpPr>
        <p:grpSpPr bwMode="auto">
          <a:xfrm>
            <a:off x="1147689" y="3937224"/>
            <a:ext cx="4689475" cy="2362200"/>
            <a:chOff x="912" y="2211"/>
            <a:chExt cx="2954" cy="1488"/>
          </a:xfrm>
        </p:grpSpPr>
        <p:sp>
          <p:nvSpPr>
            <p:cNvPr id="9" name="Line 7"/>
            <p:cNvSpPr>
              <a:spLocks noChangeShapeType="1"/>
            </p:cNvSpPr>
            <p:nvPr/>
          </p:nvSpPr>
          <p:spPr bwMode="auto">
            <a:xfrm>
              <a:off x="912" y="3696"/>
              <a:ext cx="2880" cy="0"/>
            </a:xfrm>
            <a:prstGeom prst="line">
              <a:avLst/>
            </a:prstGeom>
            <a:noFill/>
            <a:ln w="22225">
              <a:solidFill>
                <a:schemeClr val="tx1"/>
              </a:solidFill>
              <a:round/>
              <a:headEnd type="none" w="med" len="lg"/>
              <a:tailEnd type="triangle" w="med" len="lg"/>
            </a:ln>
            <a:extLst>
              <a:ext uri="{909E8E84-426E-40DD-AFC4-6F175D3DCCD1}">
                <a14:hiddenFill xmlns:a14="http://schemas.microsoft.com/office/drawing/2010/main">
                  <a:noFill/>
                </a14:hiddenFill>
              </a:ext>
            </a:extLst>
          </p:spPr>
          <p:txBody>
            <a:bodyPr lIns="90000" tIns="46800" rIns="90000" bIns="46800">
              <a:spAutoFit/>
            </a:bodyPr>
            <a:lstStyle/>
            <a:p>
              <a:endParaRPr lang="en-US"/>
            </a:p>
          </p:txBody>
        </p:sp>
        <p:sp>
          <p:nvSpPr>
            <p:cNvPr id="10" name="Text Box 13"/>
            <p:cNvSpPr txBox="1">
              <a:spLocks noChangeArrowheads="1"/>
            </p:cNvSpPr>
            <p:nvPr/>
          </p:nvSpPr>
          <p:spPr bwMode="auto">
            <a:xfrm>
              <a:off x="1008" y="2400"/>
              <a:ext cx="850" cy="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type="none" w="med" len="lg"/>
                  <a:tailEnd type="none" w="med" len="lg"/>
                </a14:hiddenLine>
              </a:ext>
            </a:extLst>
          </p:spPr>
          <p:txBody>
            <a:bodyPr wrap="none" lIns="90000" tIns="46800" rIns="90000" bIns="46800">
              <a:spAutoFit/>
            </a:bodyPr>
            <a:lstStyle>
              <a:lvl1pPr>
                <a:defRPr b="1">
                  <a:solidFill>
                    <a:schemeClr val="tx1"/>
                  </a:solidFill>
                  <a:latin typeface="Arial" pitchFamily="34" charset="0"/>
                  <a:ea typeface="MS PGothic" pitchFamily="34" charset="-128"/>
                </a:defRPr>
              </a:lvl1pPr>
              <a:lvl2pPr marL="742950" indent="-285750">
                <a:defRPr b="1">
                  <a:solidFill>
                    <a:schemeClr val="tx1"/>
                  </a:solidFill>
                  <a:latin typeface="Arial" pitchFamily="34" charset="0"/>
                  <a:ea typeface="MS PGothic" pitchFamily="34" charset="-128"/>
                </a:defRPr>
              </a:lvl2pPr>
              <a:lvl3pPr marL="1143000" indent="-228600">
                <a:defRPr b="1">
                  <a:solidFill>
                    <a:schemeClr val="tx1"/>
                  </a:solidFill>
                  <a:latin typeface="Arial" pitchFamily="34" charset="0"/>
                  <a:ea typeface="MS PGothic" pitchFamily="34" charset="-128"/>
                </a:defRPr>
              </a:lvl3pPr>
              <a:lvl4pPr marL="1600200" indent="-228600">
                <a:defRPr b="1">
                  <a:solidFill>
                    <a:schemeClr val="tx1"/>
                  </a:solidFill>
                  <a:latin typeface="Arial" pitchFamily="34" charset="0"/>
                  <a:ea typeface="MS PGothic" pitchFamily="34" charset="-128"/>
                </a:defRPr>
              </a:lvl4pPr>
              <a:lvl5pPr marL="2057400" indent="-22860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a:spcBef>
                  <a:spcPct val="15000"/>
                </a:spcBef>
              </a:pPr>
              <a:r>
                <a:rPr lang="en-GB" altLang="pt-BR" b="0">
                  <a:solidFill>
                    <a:srgbClr val="000000"/>
                  </a:solidFill>
                </a:rPr>
                <a:t>Variância </a:t>
              </a:r>
            </a:p>
            <a:p>
              <a:pPr>
                <a:spcBef>
                  <a:spcPct val="15000"/>
                </a:spcBef>
              </a:pPr>
              <a:r>
                <a:rPr lang="en-GB" altLang="pt-BR" b="0">
                  <a:solidFill>
                    <a:srgbClr val="000000"/>
                  </a:solidFill>
                </a:rPr>
                <a:t>aumentada</a:t>
              </a:r>
            </a:p>
          </p:txBody>
        </p:sp>
        <p:grpSp>
          <p:nvGrpSpPr>
            <p:cNvPr id="11" name="Group 18"/>
            <p:cNvGrpSpPr>
              <a:grpSpLocks/>
            </p:cNvGrpSpPr>
            <p:nvPr/>
          </p:nvGrpSpPr>
          <p:grpSpPr bwMode="auto">
            <a:xfrm>
              <a:off x="912" y="2211"/>
              <a:ext cx="2954" cy="1488"/>
              <a:chOff x="912" y="2205"/>
              <a:chExt cx="2954" cy="1488"/>
            </a:xfrm>
          </p:grpSpPr>
          <p:sp>
            <p:nvSpPr>
              <p:cNvPr id="12" name="Freeform 10"/>
              <p:cNvSpPr>
                <a:spLocks/>
              </p:cNvSpPr>
              <p:nvPr/>
            </p:nvSpPr>
            <p:spPr bwMode="auto">
              <a:xfrm>
                <a:off x="1584" y="2672"/>
                <a:ext cx="1920" cy="234"/>
              </a:xfrm>
              <a:custGeom>
                <a:avLst/>
                <a:gdLst>
                  <a:gd name="T0" fmla="*/ 0 w 1920"/>
                  <a:gd name="T1" fmla="*/ 0 h 1024"/>
                  <a:gd name="T2" fmla="*/ 288 w 1920"/>
                  <a:gd name="T3" fmla="*/ 0 h 1024"/>
                  <a:gd name="T4" fmla="*/ 528 w 1920"/>
                  <a:gd name="T5" fmla="*/ 0 h 1024"/>
                  <a:gd name="T6" fmla="*/ 672 w 1920"/>
                  <a:gd name="T7" fmla="*/ 0 h 1024"/>
                  <a:gd name="T8" fmla="*/ 816 w 1920"/>
                  <a:gd name="T9" fmla="*/ 0 h 1024"/>
                  <a:gd name="T10" fmla="*/ 912 w 1920"/>
                  <a:gd name="T11" fmla="*/ 0 h 1024"/>
                  <a:gd name="T12" fmla="*/ 1008 w 1920"/>
                  <a:gd name="T13" fmla="*/ 0 h 1024"/>
                  <a:gd name="T14" fmla="*/ 1104 w 1920"/>
                  <a:gd name="T15" fmla="*/ 0 h 1024"/>
                  <a:gd name="T16" fmla="*/ 1248 w 1920"/>
                  <a:gd name="T17" fmla="*/ 0 h 1024"/>
                  <a:gd name="T18" fmla="*/ 1392 w 1920"/>
                  <a:gd name="T19" fmla="*/ 0 h 1024"/>
                  <a:gd name="T20" fmla="*/ 1728 w 1920"/>
                  <a:gd name="T21" fmla="*/ 0 h 1024"/>
                  <a:gd name="T22" fmla="*/ 1920 w 1920"/>
                  <a:gd name="T23" fmla="*/ 0 h 10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20"/>
                  <a:gd name="T37" fmla="*/ 0 h 1024"/>
                  <a:gd name="T38" fmla="*/ 1920 w 1920"/>
                  <a:gd name="T39" fmla="*/ 1024 h 10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20" h="1024">
                    <a:moveTo>
                      <a:pt x="0" y="1024"/>
                    </a:moveTo>
                    <a:cubicBezTo>
                      <a:pt x="100" y="1016"/>
                      <a:pt x="200" y="1008"/>
                      <a:pt x="288" y="976"/>
                    </a:cubicBezTo>
                    <a:cubicBezTo>
                      <a:pt x="376" y="944"/>
                      <a:pt x="464" y="912"/>
                      <a:pt x="528" y="832"/>
                    </a:cubicBezTo>
                    <a:cubicBezTo>
                      <a:pt x="592" y="752"/>
                      <a:pt x="624" y="616"/>
                      <a:pt x="672" y="496"/>
                    </a:cubicBezTo>
                    <a:cubicBezTo>
                      <a:pt x="720" y="376"/>
                      <a:pt x="776" y="192"/>
                      <a:pt x="816" y="112"/>
                    </a:cubicBezTo>
                    <a:cubicBezTo>
                      <a:pt x="856" y="32"/>
                      <a:pt x="880" y="24"/>
                      <a:pt x="912" y="16"/>
                    </a:cubicBezTo>
                    <a:cubicBezTo>
                      <a:pt x="944" y="8"/>
                      <a:pt x="976" y="0"/>
                      <a:pt x="1008" y="64"/>
                    </a:cubicBezTo>
                    <a:cubicBezTo>
                      <a:pt x="1040" y="128"/>
                      <a:pt x="1064" y="288"/>
                      <a:pt x="1104" y="400"/>
                    </a:cubicBezTo>
                    <a:cubicBezTo>
                      <a:pt x="1144" y="512"/>
                      <a:pt x="1200" y="656"/>
                      <a:pt x="1248" y="736"/>
                    </a:cubicBezTo>
                    <a:cubicBezTo>
                      <a:pt x="1296" y="816"/>
                      <a:pt x="1312" y="840"/>
                      <a:pt x="1392" y="880"/>
                    </a:cubicBezTo>
                    <a:cubicBezTo>
                      <a:pt x="1472" y="920"/>
                      <a:pt x="1640" y="952"/>
                      <a:pt x="1728" y="976"/>
                    </a:cubicBezTo>
                    <a:cubicBezTo>
                      <a:pt x="1816" y="1000"/>
                      <a:pt x="1868" y="1012"/>
                      <a:pt x="1920" y="1024"/>
                    </a:cubicBezTo>
                  </a:path>
                </a:pathLst>
              </a:custGeom>
              <a:noFill/>
              <a:ln w="34925">
                <a:solidFill>
                  <a:srgbClr val="FF0000"/>
                </a:solidFill>
                <a:round/>
                <a:headEnd type="none" w="med" len="lg"/>
                <a:tailEnd type="none" w="med" len="lg"/>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endParaRPr lang="en-US"/>
              </a:p>
            </p:txBody>
          </p:sp>
          <p:grpSp>
            <p:nvGrpSpPr>
              <p:cNvPr id="13" name="Group 17"/>
              <p:cNvGrpSpPr>
                <a:grpSpLocks/>
              </p:cNvGrpSpPr>
              <p:nvPr/>
            </p:nvGrpSpPr>
            <p:grpSpPr bwMode="auto">
              <a:xfrm>
                <a:off x="912" y="2205"/>
                <a:ext cx="2928" cy="1488"/>
                <a:chOff x="912" y="2208"/>
                <a:chExt cx="2928" cy="1488"/>
              </a:xfrm>
            </p:grpSpPr>
            <p:sp>
              <p:nvSpPr>
                <p:cNvPr id="16" name="Freeform 2"/>
                <p:cNvSpPr>
                  <a:spLocks/>
                </p:cNvSpPr>
                <p:nvPr/>
              </p:nvSpPr>
              <p:spPr bwMode="auto">
                <a:xfrm>
                  <a:off x="1008" y="2659"/>
                  <a:ext cx="2832" cy="234"/>
                </a:xfrm>
                <a:custGeom>
                  <a:avLst/>
                  <a:gdLst>
                    <a:gd name="T0" fmla="*/ 0 w 1920"/>
                    <a:gd name="T1" fmla="*/ 0 h 1024"/>
                    <a:gd name="T2" fmla="*/ 233073708 w 1920"/>
                    <a:gd name="T3" fmla="*/ 0 h 1024"/>
                    <a:gd name="T4" fmla="*/ 427136832 w 1920"/>
                    <a:gd name="T5" fmla="*/ 0 h 1024"/>
                    <a:gd name="T6" fmla="*/ 543299721 w 1920"/>
                    <a:gd name="T7" fmla="*/ 0 h 1024"/>
                    <a:gd name="T8" fmla="*/ 660221608 w 1920"/>
                    <a:gd name="T9" fmla="*/ 0 h 1024"/>
                    <a:gd name="T10" fmla="*/ 737283688 w 1920"/>
                    <a:gd name="T11" fmla="*/ 0 h 1024"/>
                    <a:gd name="T12" fmla="*/ 815266980 w 1920"/>
                    <a:gd name="T13" fmla="*/ 0 h 1024"/>
                    <a:gd name="T14" fmla="*/ 892171440 w 1920"/>
                    <a:gd name="T15" fmla="*/ 0 h 1024"/>
                    <a:gd name="T16" fmla="*/ 1009153617 w 1920"/>
                    <a:gd name="T17" fmla="*/ 0 h 1024"/>
                    <a:gd name="T18" fmla="*/ 1125246888 w 1920"/>
                    <a:gd name="T19" fmla="*/ 0 h 1024"/>
                    <a:gd name="T20" fmla="*/ 1397289196 w 1920"/>
                    <a:gd name="T21" fmla="*/ 0 h 1024"/>
                    <a:gd name="T22" fmla="*/ 1552225404 w 1920"/>
                    <a:gd name="T23" fmla="*/ 0 h 10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20"/>
                    <a:gd name="T37" fmla="*/ 0 h 1024"/>
                    <a:gd name="T38" fmla="*/ 1920 w 1920"/>
                    <a:gd name="T39" fmla="*/ 1024 h 10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20" h="1024">
                      <a:moveTo>
                        <a:pt x="0" y="1024"/>
                      </a:moveTo>
                      <a:cubicBezTo>
                        <a:pt x="100" y="1016"/>
                        <a:pt x="200" y="1008"/>
                        <a:pt x="288" y="976"/>
                      </a:cubicBezTo>
                      <a:cubicBezTo>
                        <a:pt x="376" y="944"/>
                        <a:pt x="464" y="912"/>
                        <a:pt x="528" y="832"/>
                      </a:cubicBezTo>
                      <a:cubicBezTo>
                        <a:pt x="592" y="752"/>
                        <a:pt x="624" y="616"/>
                        <a:pt x="672" y="496"/>
                      </a:cubicBezTo>
                      <a:cubicBezTo>
                        <a:pt x="720" y="376"/>
                        <a:pt x="776" y="192"/>
                        <a:pt x="816" y="112"/>
                      </a:cubicBezTo>
                      <a:cubicBezTo>
                        <a:pt x="856" y="32"/>
                        <a:pt x="880" y="24"/>
                        <a:pt x="912" y="16"/>
                      </a:cubicBezTo>
                      <a:cubicBezTo>
                        <a:pt x="944" y="8"/>
                        <a:pt x="976" y="0"/>
                        <a:pt x="1008" y="64"/>
                      </a:cubicBezTo>
                      <a:cubicBezTo>
                        <a:pt x="1040" y="128"/>
                        <a:pt x="1064" y="288"/>
                        <a:pt x="1104" y="400"/>
                      </a:cubicBezTo>
                      <a:cubicBezTo>
                        <a:pt x="1144" y="512"/>
                        <a:pt x="1200" y="656"/>
                        <a:pt x="1248" y="736"/>
                      </a:cubicBezTo>
                      <a:cubicBezTo>
                        <a:pt x="1296" y="816"/>
                        <a:pt x="1312" y="840"/>
                        <a:pt x="1392" y="880"/>
                      </a:cubicBezTo>
                      <a:cubicBezTo>
                        <a:pt x="1472" y="920"/>
                        <a:pt x="1640" y="952"/>
                        <a:pt x="1728" y="976"/>
                      </a:cubicBezTo>
                      <a:cubicBezTo>
                        <a:pt x="1816" y="1000"/>
                        <a:pt x="1868" y="1012"/>
                        <a:pt x="1920" y="1024"/>
                      </a:cubicBezTo>
                    </a:path>
                  </a:pathLst>
                </a:custGeom>
                <a:solidFill>
                  <a:srgbClr val="C0C0C0">
                    <a:alpha val="50195"/>
                  </a:srgbClr>
                </a:solidFill>
                <a:ln w="22225">
                  <a:solidFill>
                    <a:schemeClr val="tx1"/>
                  </a:solidFill>
                  <a:round/>
                  <a:headEnd type="none" w="med" len="lg"/>
                  <a:tailEnd type="none" w="med" len="lg"/>
                </a:ln>
              </p:spPr>
              <p:txBody>
                <a:bodyPr lIns="90000" tIns="46800" rIns="90000" bIns="46800">
                  <a:spAutoFit/>
                </a:bodyPr>
                <a:lstStyle/>
                <a:p>
                  <a:endParaRPr lang="en-US"/>
                </a:p>
              </p:txBody>
            </p:sp>
            <p:sp>
              <p:nvSpPr>
                <p:cNvPr id="17" name="Line 6"/>
                <p:cNvSpPr>
                  <a:spLocks noChangeShapeType="1"/>
                </p:cNvSpPr>
                <p:nvPr/>
              </p:nvSpPr>
              <p:spPr bwMode="auto">
                <a:xfrm flipV="1">
                  <a:off x="912" y="2208"/>
                  <a:ext cx="0" cy="1488"/>
                </a:xfrm>
                <a:prstGeom prst="line">
                  <a:avLst/>
                </a:prstGeom>
                <a:noFill/>
                <a:ln w="22225">
                  <a:solidFill>
                    <a:schemeClr val="tx1"/>
                  </a:solidFill>
                  <a:round/>
                  <a:headEnd type="none" w="med" len="lg"/>
                  <a:tailEnd type="triangle" w="med" len="lg"/>
                </a:ln>
                <a:extLst>
                  <a:ext uri="{909E8E84-426E-40DD-AFC4-6F175D3DCCD1}">
                    <a14:hiddenFill xmlns:a14="http://schemas.microsoft.com/office/drawing/2010/main">
                      <a:noFill/>
                    </a14:hiddenFill>
                  </a:ext>
                </a:extLst>
              </p:spPr>
              <p:txBody>
                <a:bodyPr lIns="90000" tIns="46800" rIns="90000" bIns="46800">
                  <a:spAutoFit/>
                </a:bodyPr>
                <a:lstStyle/>
                <a:p>
                  <a:endParaRPr lang="en-US"/>
                </a:p>
              </p:txBody>
            </p:sp>
            <p:sp>
              <p:nvSpPr>
                <p:cNvPr id="18" name="Freeform 8"/>
                <p:cNvSpPr>
                  <a:spLocks/>
                </p:cNvSpPr>
                <p:nvPr/>
              </p:nvSpPr>
              <p:spPr bwMode="auto">
                <a:xfrm>
                  <a:off x="1440" y="2672"/>
                  <a:ext cx="1920" cy="234"/>
                </a:xfrm>
                <a:custGeom>
                  <a:avLst/>
                  <a:gdLst>
                    <a:gd name="T0" fmla="*/ 0 w 1920"/>
                    <a:gd name="T1" fmla="*/ 0 h 1024"/>
                    <a:gd name="T2" fmla="*/ 288 w 1920"/>
                    <a:gd name="T3" fmla="*/ 0 h 1024"/>
                    <a:gd name="T4" fmla="*/ 528 w 1920"/>
                    <a:gd name="T5" fmla="*/ 0 h 1024"/>
                    <a:gd name="T6" fmla="*/ 672 w 1920"/>
                    <a:gd name="T7" fmla="*/ 0 h 1024"/>
                    <a:gd name="T8" fmla="*/ 816 w 1920"/>
                    <a:gd name="T9" fmla="*/ 0 h 1024"/>
                    <a:gd name="T10" fmla="*/ 912 w 1920"/>
                    <a:gd name="T11" fmla="*/ 0 h 1024"/>
                    <a:gd name="T12" fmla="*/ 1008 w 1920"/>
                    <a:gd name="T13" fmla="*/ 0 h 1024"/>
                    <a:gd name="T14" fmla="*/ 1104 w 1920"/>
                    <a:gd name="T15" fmla="*/ 0 h 1024"/>
                    <a:gd name="T16" fmla="*/ 1248 w 1920"/>
                    <a:gd name="T17" fmla="*/ 0 h 1024"/>
                    <a:gd name="T18" fmla="*/ 1392 w 1920"/>
                    <a:gd name="T19" fmla="*/ 0 h 1024"/>
                    <a:gd name="T20" fmla="*/ 1728 w 1920"/>
                    <a:gd name="T21" fmla="*/ 0 h 1024"/>
                    <a:gd name="T22" fmla="*/ 1920 w 1920"/>
                    <a:gd name="T23" fmla="*/ 0 h 10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20"/>
                    <a:gd name="T37" fmla="*/ 0 h 1024"/>
                    <a:gd name="T38" fmla="*/ 1920 w 1920"/>
                    <a:gd name="T39" fmla="*/ 1024 h 10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20" h="1024">
                      <a:moveTo>
                        <a:pt x="0" y="1024"/>
                      </a:moveTo>
                      <a:cubicBezTo>
                        <a:pt x="100" y="1016"/>
                        <a:pt x="200" y="1008"/>
                        <a:pt x="288" y="976"/>
                      </a:cubicBezTo>
                      <a:cubicBezTo>
                        <a:pt x="376" y="944"/>
                        <a:pt x="464" y="912"/>
                        <a:pt x="528" y="832"/>
                      </a:cubicBezTo>
                      <a:cubicBezTo>
                        <a:pt x="592" y="752"/>
                        <a:pt x="624" y="616"/>
                        <a:pt x="672" y="496"/>
                      </a:cubicBezTo>
                      <a:cubicBezTo>
                        <a:pt x="720" y="376"/>
                        <a:pt x="776" y="192"/>
                        <a:pt x="816" y="112"/>
                      </a:cubicBezTo>
                      <a:cubicBezTo>
                        <a:pt x="856" y="32"/>
                        <a:pt x="880" y="24"/>
                        <a:pt x="912" y="16"/>
                      </a:cubicBezTo>
                      <a:cubicBezTo>
                        <a:pt x="944" y="8"/>
                        <a:pt x="976" y="0"/>
                        <a:pt x="1008" y="64"/>
                      </a:cubicBezTo>
                      <a:cubicBezTo>
                        <a:pt x="1040" y="128"/>
                        <a:pt x="1064" y="288"/>
                        <a:pt x="1104" y="400"/>
                      </a:cubicBezTo>
                      <a:cubicBezTo>
                        <a:pt x="1144" y="512"/>
                        <a:pt x="1200" y="656"/>
                        <a:pt x="1248" y="736"/>
                      </a:cubicBezTo>
                      <a:cubicBezTo>
                        <a:pt x="1296" y="816"/>
                        <a:pt x="1312" y="840"/>
                        <a:pt x="1392" y="880"/>
                      </a:cubicBezTo>
                      <a:cubicBezTo>
                        <a:pt x="1472" y="920"/>
                        <a:pt x="1640" y="952"/>
                        <a:pt x="1728" y="976"/>
                      </a:cubicBezTo>
                      <a:cubicBezTo>
                        <a:pt x="1816" y="1000"/>
                        <a:pt x="1868" y="1012"/>
                        <a:pt x="1920" y="1024"/>
                      </a:cubicBezTo>
                    </a:path>
                  </a:pathLst>
                </a:custGeom>
                <a:solidFill>
                  <a:srgbClr val="333399">
                    <a:alpha val="50195"/>
                  </a:srgbClr>
                </a:solidFill>
                <a:ln w="22225">
                  <a:solidFill>
                    <a:schemeClr val="tx1"/>
                  </a:solidFill>
                  <a:round/>
                  <a:headEnd type="none" w="med" len="lg"/>
                  <a:tailEnd type="none" w="med" len="lg"/>
                </a:ln>
              </p:spPr>
              <p:txBody>
                <a:bodyPr lIns="90000" tIns="46800" rIns="90000" bIns="46800">
                  <a:spAutoFit/>
                </a:bodyPr>
                <a:lstStyle/>
                <a:p>
                  <a:endParaRPr lang="en-US"/>
                </a:p>
              </p:txBody>
            </p:sp>
            <p:sp>
              <p:nvSpPr>
                <p:cNvPr id="19" name="Line 9"/>
                <p:cNvSpPr>
                  <a:spLocks noChangeShapeType="1"/>
                </p:cNvSpPr>
                <p:nvPr/>
              </p:nvSpPr>
              <p:spPr bwMode="auto">
                <a:xfrm flipV="1">
                  <a:off x="2352" y="2304"/>
                  <a:ext cx="0" cy="1392"/>
                </a:xfrm>
                <a:prstGeom prst="line">
                  <a:avLst/>
                </a:prstGeom>
                <a:noFill/>
                <a:ln w="22225">
                  <a:solidFill>
                    <a:schemeClr val="tx1"/>
                  </a:solidFill>
                  <a:prstDash val="dash"/>
                  <a:round/>
                  <a:headEnd type="none" w="med" len="lg"/>
                  <a:tailEnd type="none" w="med" len="lg"/>
                </a:ln>
                <a:extLst>
                  <a:ext uri="{909E8E84-426E-40DD-AFC4-6F175D3DCCD1}">
                    <a14:hiddenFill xmlns:a14="http://schemas.microsoft.com/office/drawing/2010/main">
                      <a:noFill/>
                    </a14:hiddenFill>
                  </a:ext>
                </a:extLst>
              </p:spPr>
              <p:txBody>
                <a:bodyPr lIns="90000" tIns="46800" rIns="90000" bIns="46800">
                  <a:spAutoFit/>
                </a:bodyPr>
                <a:lstStyle/>
                <a:p>
                  <a:endParaRPr lang="en-US"/>
                </a:p>
              </p:txBody>
            </p:sp>
            <p:sp>
              <p:nvSpPr>
                <p:cNvPr id="20" name="Line 11"/>
                <p:cNvSpPr>
                  <a:spLocks noChangeShapeType="1"/>
                </p:cNvSpPr>
                <p:nvPr/>
              </p:nvSpPr>
              <p:spPr bwMode="auto">
                <a:xfrm flipV="1">
                  <a:off x="2832" y="2688"/>
                  <a:ext cx="0" cy="1008"/>
                </a:xfrm>
                <a:prstGeom prst="line">
                  <a:avLst/>
                </a:prstGeom>
                <a:noFill/>
                <a:ln w="22225">
                  <a:solidFill>
                    <a:schemeClr val="tx1"/>
                  </a:solidFill>
                  <a:prstDash val="dash"/>
                  <a:round/>
                  <a:headEnd type="none" w="med" len="lg"/>
                  <a:tailEnd type="none" w="med" len="lg"/>
                </a:ln>
                <a:extLst>
                  <a:ext uri="{909E8E84-426E-40DD-AFC4-6F175D3DCCD1}">
                    <a14:hiddenFill xmlns:a14="http://schemas.microsoft.com/office/drawing/2010/main">
                      <a:noFill/>
                    </a14:hiddenFill>
                  </a:ext>
                </a:extLst>
              </p:spPr>
              <p:txBody>
                <a:bodyPr lIns="90000" tIns="46800" rIns="90000" bIns="46800">
                  <a:spAutoFit/>
                </a:bodyPr>
                <a:lstStyle/>
                <a:p>
                  <a:endParaRPr lang="en-US"/>
                </a:p>
              </p:txBody>
            </p:sp>
          </p:grpSp>
          <p:sp>
            <p:nvSpPr>
              <p:cNvPr id="14" name="Text Box 14"/>
              <p:cNvSpPr txBox="1">
                <a:spLocks noChangeArrowheads="1"/>
              </p:cNvSpPr>
              <p:nvPr/>
            </p:nvSpPr>
            <p:spPr bwMode="auto">
              <a:xfrm>
                <a:off x="3024" y="2592"/>
                <a:ext cx="842" cy="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type="none" w="med" len="lg"/>
                    <a:tailEnd type="none" w="med" len="lg"/>
                  </a14:hiddenLine>
                </a:ext>
              </a:extLst>
            </p:spPr>
            <p:txBody>
              <a:bodyPr wrap="none" lIns="90000" tIns="46800" rIns="90000" bIns="46800">
                <a:spAutoFit/>
              </a:bodyPr>
              <a:lstStyle>
                <a:lvl1pPr>
                  <a:defRPr b="1">
                    <a:solidFill>
                      <a:schemeClr val="tx1"/>
                    </a:solidFill>
                    <a:latin typeface="Arial" pitchFamily="34" charset="0"/>
                    <a:ea typeface="MS PGothic" pitchFamily="34" charset="-128"/>
                  </a:defRPr>
                </a:lvl1pPr>
                <a:lvl2pPr marL="742950" indent="-285750">
                  <a:defRPr b="1">
                    <a:solidFill>
                      <a:schemeClr val="tx1"/>
                    </a:solidFill>
                    <a:latin typeface="Arial" pitchFamily="34" charset="0"/>
                    <a:ea typeface="MS PGothic" pitchFamily="34" charset="-128"/>
                  </a:defRPr>
                </a:lvl2pPr>
                <a:lvl3pPr marL="1143000" indent="-228600">
                  <a:defRPr b="1">
                    <a:solidFill>
                      <a:schemeClr val="tx1"/>
                    </a:solidFill>
                    <a:latin typeface="Arial" pitchFamily="34" charset="0"/>
                    <a:ea typeface="MS PGothic" pitchFamily="34" charset="-128"/>
                  </a:defRPr>
                </a:lvl3pPr>
                <a:lvl4pPr marL="1600200" indent="-228600">
                  <a:defRPr b="1">
                    <a:solidFill>
                      <a:schemeClr val="tx1"/>
                    </a:solidFill>
                    <a:latin typeface="Arial" pitchFamily="34" charset="0"/>
                    <a:ea typeface="MS PGothic" pitchFamily="34" charset="-128"/>
                  </a:defRPr>
                </a:lvl4pPr>
                <a:lvl5pPr marL="2057400" indent="-22860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a:spcBef>
                    <a:spcPct val="15000"/>
                  </a:spcBef>
                </a:pPr>
                <a:r>
                  <a:rPr lang="en-GB" altLang="pt-BR" b="0">
                    <a:solidFill>
                      <a:srgbClr val="FF0000"/>
                    </a:solidFill>
                  </a:rPr>
                  <a:t>Média </a:t>
                </a:r>
              </a:p>
              <a:p>
                <a:pPr>
                  <a:spcBef>
                    <a:spcPct val="15000"/>
                  </a:spcBef>
                </a:pPr>
                <a:r>
                  <a:rPr lang="en-GB" altLang="pt-BR" b="0">
                    <a:solidFill>
                      <a:srgbClr val="FF0000"/>
                    </a:solidFill>
                  </a:rPr>
                  <a:t>aumentada</a:t>
                </a:r>
              </a:p>
            </p:txBody>
          </p:sp>
          <p:sp>
            <p:nvSpPr>
              <p:cNvPr id="15" name="Line 16"/>
              <p:cNvSpPr>
                <a:spLocks noChangeShapeType="1"/>
              </p:cNvSpPr>
              <p:nvPr/>
            </p:nvSpPr>
            <p:spPr bwMode="auto">
              <a:xfrm flipH="1">
                <a:off x="2640" y="2832"/>
                <a:ext cx="432" cy="96"/>
              </a:xfrm>
              <a:prstGeom prst="line">
                <a:avLst/>
              </a:prstGeom>
              <a:noFill/>
              <a:ln w="22225">
                <a:solidFill>
                  <a:srgbClr val="FF0000"/>
                </a:solidFill>
                <a:round/>
                <a:headEnd type="none" w="med" len="lg"/>
                <a:tailEnd type="triangle" w="med" len="lg"/>
              </a:ln>
              <a:extLst>
                <a:ext uri="{909E8E84-426E-40DD-AFC4-6F175D3DCCD1}">
                  <a14:hiddenFill xmlns:a14="http://schemas.microsoft.com/office/drawing/2010/main">
                    <a:noFill/>
                  </a14:hiddenFill>
                </a:ext>
              </a:extLst>
            </p:spPr>
            <p:txBody>
              <a:bodyPr lIns="90000" tIns="46800" rIns="90000" bIns="46800">
                <a:spAutoFit/>
              </a:bodyPr>
              <a:lstStyle/>
              <a:p>
                <a:endParaRPr lang="en-US"/>
              </a:p>
            </p:txBody>
          </p:sp>
        </p:grpSp>
      </p:grpSp>
    </p:spTree>
    <p:extLst>
      <p:ext uri="{BB962C8B-B14F-4D97-AF65-F5344CB8AC3E}">
        <p14:creationId xmlns:p14="http://schemas.microsoft.com/office/powerpoint/2010/main" val="35263254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4. Aquecimento global</a:t>
            </a:r>
            <a:endParaRPr lang="en-US" dirty="0"/>
          </a:p>
        </p:txBody>
      </p:sp>
      <p:sp>
        <p:nvSpPr>
          <p:cNvPr id="3" name="Espaço Reservado para Conteúdo 2"/>
          <p:cNvSpPr>
            <a:spLocks noGrp="1"/>
          </p:cNvSpPr>
          <p:nvPr>
            <p:ph idx="1"/>
          </p:nvPr>
        </p:nvSpPr>
        <p:spPr/>
        <p:txBody>
          <a:bodyPr/>
          <a:lstStyle/>
          <a:p>
            <a:r>
              <a:rPr lang="pt-BR" sz="2400" dirty="0"/>
              <a:t>Aumento dos eventos extremos nos dias atuais: </a:t>
            </a:r>
          </a:p>
          <a:p>
            <a:endParaRPr lang="pt-BR" sz="2400" dirty="0"/>
          </a:p>
          <a:p>
            <a:pPr marL="0" indent="0">
              <a:buNone/>
            </a:pPr>
            <a:endParaRPr lang="pt-BR" sz="2400"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2861" y="1196752"/>
            <a:ext cx="3858765" cy="5128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a:spLocks noChangeArrowheads="1"/>
          </p:cNvSpPr>
          <p:nvPr/>
        </p:nvSpPr>
        <p:spPr bwMode="auto">
          <a:xfrm>
            <a:off x="5878513" y="2451100"/>
            <a:ext cx="296068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endParaRPr lang="pt-BR" altLang="pt-BR" sz="1600" i="1" dirty="0"/>
          </a:p>
          <a:p>
            <a:pPr eaLnBrk="1" hangingPunct="1"/>
            <a:r>
              <a:rPr lang="pt-BR" altLang="pt-BR" sz="1600" i="1" dirty="0"/>
              <a:t>Aumento na </a:t>
            </a:r>
            <a:r>
              <a:rPr lang="pt-BR" altLang="pt-BR" sz="1600" i="1" dirty="0" err="1"/>
              <a:t>freqüência</a:t>
            </a:r>
            <a:r>
              <a:rPr lang="pt-BR" altLang="pt-BR" sz="1600" i="1" dirty="0"/>
              <a:t> de eventos extremos de chuva (95th percentil-% per década) no período 1951-2003 em relação a 1961 </a:t>
            </a:r>
            <a:r>
              <a:rPr lang="pt-BR" altLang="pt-BR" sz="1600" i="1" dirty="0" err="1"/>
              <a:t>to</a:t>
            </a:r>
            <a:r>
              <a:rPr lang="pt-BR" altLang="pt-BR" sz="1600" i="1" dirty="0"/>
              <a:t> 1990 (IPCC 2007)</a:t>
            </a:r>
          </a:p>
        </p:txBody>
      </p:sp>
      <p:sp>
        <p:nvSpPr>
          <p:cNvPr id="6" name="Oval 4"/>
          <p:cNvSpPr>
            <a:spLocks noChangeArrowheads="1"/>
          </p:cNvSpPr>
          <p:nvPr/>
        </p:nvSpPr>
        <p:spPr bwMode="auto">
          <a:xfrm>
            <a:off x="2386877" y="2312987"/>
            <a:ext cx="433388" cy="358775"/>
          </a:xfrm>
          <a:prstGeom prst="ellipse">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ltLang="pt-BR" sz="1400"/>
          </a:p>
        </p:txBody>
      </p:sp>
      <p:sp>
        <p:nvSpPr>
          <p:cNvPr id="7" name="Oval 5"/>
          <p:cNvSpPr>
            <a:spLocks noChangeArrowheads="1"/>
          </p:cNvSpPr>
          <p:nvPr/>
        </p:nvSpPr>
        <p:spPr bwMode="auto">
          <a:xfrm>
            <a:off x="2511425" y="5661248"/>
            <a:ext cx="332383" cy="503237"/>
          </a:xfrm>
          <a:prstGeom prst="ellipse">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ltLang="pt-BR" sz="1400"/>
          </a:p>
        </p:txBody>
      </p:sp>
      <p:sp>
        <p:nvSpPr>
          <p:cNvPr id="8" name="Line 6"/>
          <p:cNvSpPr>
            <a:spLocks noChangeShapeType="1"/>
          </p:cNvSpPr>
          <p:nvPr/>
        </p:nvSpPr>
        <p:spPr bwMode="auto">
          <a:xfrm>
            <a:off x="2843808" y="2564904"/>
            <a:ext cx="3126780" cy="144164"/>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9" name="Line 7"/>
          <p:cNvSpPr>
            <a:spLocks noChangeShapeType="1"/>
          </p:cNvSpPr>
          <p:nvPr/>
        </p:nvSpPr>
        <p:spPr bwMode="auto">
          <a:xfrm flipV="1">
            <a:off x="2843808" y="4221162"/>
            <a:ext cx="3269655" cy="1691703"/>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Tree>
    <p:extLst>
      <p:ext uri="{BB962C8B-B14F-4D97-AF65-F5344CB8AC3E}">
        <p14:creationId xmlns:p14="http://schemas.microsoft.com/office/powerpoint/2010/main" val="35263254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1. Introdução</a:t>
            </a:r>
            <a:endParaRPr lang="en-US" dirty="0"/>
          </a:p>
        </p:txBody>
      </p:sp>
      <p:sp>
        <p:nvSpPr>
          <p:cNvPr id="3" name="Espaço Reservado para Conteúdo 2"/>
          <p:cNvSpPr>
            <a:spLocks noGrp="1"/>
          </p:cNvSpPr>
          <p:nvPr>
            <p:ph idx="1"/>
          </p:nvPr>
        </p:nvSpPr>
        <p:spPr/>
        <p:txBody>
          <a:bodyPr/>
          <a:lstStyle/>
          <a:p>
            <a:r>
              <a:rPr lang="pt-BR" sz="2000" dirty="0"/>
              <a:t>No clima global, os fatores que controlam o clima (i.e., fatores climáticos) são:</a:t>
            </a:r>
          </a:p>
          <a:p>
            <a:pPr lvl="1"/>
            <a:r>
              <a:rPr lang="pt-BR" sz="1800" dirty="0"/>
              <a:t>Distribuição de continentes, oceanos e topografia</a:t>
            </a:r>
          </a:p>
          <a:p>
            <a:pPr lvl="1"/>
            <a:endParaRPr lang="pt-BR" sz="1600" dirty="0"/>
          </a:p>
          <a:p>
            <a:pPr lvl="1"/>
            <a:endParaRPr lang="pt-BR" sz="1600" dirty="0"/>
          </a:p>
          <a:p>
            <a:pPr lvl="1"/>
            <a:endParaRPr lang="pt-BR" sz="1600" dirty="0"/>
          </a:p>
          <a:p>
            <a:pPr lvl="1"/>
            <a:endParaRPr lang="pt-BR" sz="1600" dirty="0"/>
          </a:p>
          <a:p>
            <a:pPr lvl="1"/>
            <a:endParaRPr lang="pt-BR" sz="1600" dirty="0"/>
          </a:p>
          <a:p>
            <a:pPr lvl="1"/>
            <a:endParaRPr lang="pt-BR" sz="1600" dirty="0"/>
          </a:p>
          <a:p>
            <a:pPr lvl="1"/>
            <a:endParaRPr lang="pt-BR" sz="1600" dirty="0"/>
          </a:p>
          <a:p>
            <a:pPr lvl="1"/>
            <a:endParaRPr lang="pt-BR" sz="1600" dirty="0"/>
          </a:p>
          <a:p>
            <a:pPr lvl="1"/>
            <a:endParaRPr lang="pt-BR" sz="1600" dirty="0"/>
          </a:p>
          <a:p>
            <a:pPr lvl="1"/>
            <a:endParaRPr lang="pt-BR" sz="1600" dirty="0"/>
          </a:p>
          <a:p>
            <a:pPr lvl="1"/>
            <a:endParaRPr lang="pt-BR" sz="1600" dirty="0"/>
          </a:p>
          <a:p>
            <a:pPr lvl="1"/>
            <a:endParaRPr lang="pt-BR" sz="1600" dirty="0"/>
          </a:p>
          <a:p>
            <a:pPr lvl="1"/>
            <a:endParaRPr lang="pt-BR" sz="1600" dirty="0"/>
          </a:p>
          <a:p>
            <a:pPr lvl="2"/>
            <a:r>
              <a:rPr lang="pt-BR" sz="1400" dirty="0"/>
              <a:t>Capacidade térmica água &gt; Capacidade térmica do solo </a:t>
            </a:r>
            <a:r>
              <a:rPr lang="pt-BR" sz="1400" dirty="0">
                <a:sym typeface="Wingdings" pitchFamily="2" charset="2"/>
              </a:rPr>
              <a:t> </a:t>
            </a:r>
            <a:r>
              <a:rPr lang="pt-BR" sz="1400" dirty="0"/>
              <a:t>Variações de temperatura na água MENORES que no solo</a:t>
            </a:r>
          </a:p>
          <a:p>
            <a:pPr lvl="2"/>
            <a:r>
              <a:rPr lang="pt-BR" sz="1400" dirty="0"/>
              <a:t>Altitudes mais altas </a:t>
            </a:r>
            <a:r>
              <a:rPr lang="pt-BR" sz="1400" dirty="0">
                <a:sym typeface="Wingdings" pitchFamily="2" charset="2"/>
              </a:rPr>
              <a:t></a:t>
            </a:r>
            <a:r>
              <a:rPr lang="pt-BR" sz="1400" dirty="0"/>
              <a:t> Temperaturas mais frias</a:t>
            </a:r>
          </a:p>
          <a:p>
            <a:pPr lvl="2"/>
            <a:r>
              <a:rPr lang="pt-BR" sz="1400" dirty="0"/>
              <a:t>Modifica o escoamento do vento </a:t>
            </a:r>
            <a:r>
              <a:rPr lang="pt-BR" sz="1400" dirty="0">
                <a:sym typeface="Wingdings" pitchFamily="2" charset="2"/>
              </a:rPr>
              <a:t> gera ondas atmosféricas, gera precipitação a </a:t>
            </a:r>
            <a:r>
              <a:rPr lang="pt-BR" sz="1400" dirty="0" err="1">
                <a:sym typeface="Wingdings" pitchFamily="2" charset="2"/>
              </a:rPr>
              <a:t>baralavento</a:t>
            </a:r>
            <a:endParaRPr lang="pt-BR" sz="1400" dirty="0"/>
          </a:p>
        </p:txBody>
      </p:sp>
      <p:pic>
        <p:nvPicPr>
          <p:cNvPr id="10" name="Imagem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848" y="1700808"/>
            <a:ext cx="7308304" cy="3654152"/>
          </a:xfrm>
          <a:prstGeom prst="rect">
            <a:avLst/>
          </a:prstGeom>
        </p:spPr>
      </p:pic>
    </p:spTree>
    <p:extLst>
      <p:ext uri="{BB962C8B-B14F-4D97-AF65-F5344CB8AC3E}">
        <p14:creationId xmlns:p14="http://schemas.microsoft.com/office/powerpoint/2010/main" val="20826675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4. Aquecimento global</a:t>
            </a:r>
            <a:endParaRPr lang="en-US" dirty="0"/>
          </a:p>
        </p:txBody>
      </p:sp>
      <p:sp>
        <p:nvSpPr>
          <p:cNvPr id="3" name="Espaço Reservado para Conteúdo 2"/>
          <p:cNvSpPr>
            <a:spLocks noGrp="1"/>
          </p:cNvSpPr>
          <p:nvPr>
            <p:ph idx="1"/>
          </p:nvPr>
        </p:nvSpPr>
        <p:spPr/>
        <p:txBody>
          <a:bodyPr/>
          <a:lstStyle/>
          <a:p>
            <a:r>
              <a:rPr lang="pt-BR" altLang="pt-BR" sz="2400" dirty="0"/>
              <a:t>Cenários de clima futuro para o Brasil até finais do Século XXI:</a:t>
            </a:r>
          </a:p>
        </p:txBody>
      </p:sp>
      <p:sp>
        <p:nvSpPr>
          <p:cNvPr id="4" name="Text Box 3"/>
          <p:cNvSpPr txBox="1">
            <a:spLocks noChangeArrowheads="1"/>
          </p:cNvSpPr>
          <p:nvPr/>
        </p:nvSpPr>
        <p:spPr bwMode="auto">
          <a:xfrm>
            <a:off x="574576" y="1148923"/>
            <a:ext cx="7994848"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Arial" pitchFamily="34" charset="0"/>
                <a:ea typeface="MS PGothic" pitchFamily="34" charset="-128"/>
              </a:defRPr>
            </a:lvl1pPr>
            <a:lvl2pPr marL="742950" indent="-285750">
              <a:defRPr b="1">
                <a:solidFill>
                  <a:schemeClr val="tx1"/>
                </a:solidFill>
                <a:latin typeface="Arial" pitchFamily="34" charset="0"/>
                <a:ea typeface="MS PGothic" pitchFamily="34" charset="-128"/>
              </a:defRPr>
            </a:lvl2pPr>
            <a:lvl3pPr marL="1143000" indent="-228600">
              <a:defRPr b="1">
                <a:solidFill>
                  <a:schemeClr val="tx1"/>
                </a:solidFill>
                <a:latin typeface="Arial" pitchFamily="34" charset="0"/>
                <a:ea typeface="MS PGothic" pitchFamily="34" charset="-128"/>
              </a:defRPr>
            </a:lvl3pPr>
            <a:lvl4pPr marL="1600200" indent="-228600">
              <a:defRPr b="1">
                <a:solidFill>
                  <a:schemeClr val="tx1"/>
                </a:solidFill>
                <a:latin typeface="Arial" pitchFamily="34" charset="0"/>
                <a:ea typeface="MS PGothic" pitchFamily="34" charset="-128"/>
              </a:defRPr>
            </a:lvl4pPr>
            <a:lvl5pPr marL="2057400" indent="-22860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eaLnBrk="1" hangingPunct="1"/>
            <a:r>
              <a:rPr lang="pt-BR" altLang="pt-BR" sz="1600" dirty="0"/>
              <a:t>AMAZÔNIA</a:t>
            </a:r>
          </a:p>
          <a:p>
            <a:pPr eaLnBrk="1" hangingPunct="1"/>
            <a:r>
              <a:rPr lang="pt-BR" altLang="pt-BR" sz="1600" u="sng" dirty="0">
                <a:solidFill>
                  <a:srgbClr val="FF0000"/>
                </a:solidFill>
              </a:rPr>
              <a:t>Cenário Pessimista A2</a:t>
            </a:r>
            <a:r>
              <a:rPr lang="pt-BR" altLang="pt-BR" sz="1600" dirty="0">
                <a:solidFill>
                  <a:srgbClr val="FF0000"/>
                </a:solidFill>
              </a:rPr>
              <a:t>: 4-8 </a:t>
            </a:r>
            <a:r>
              <a:rPr lang="pt-BR" altLang="pt-BR" sz="1600" dirty="0" err="1">
                <a:solidFill>
                  <a:srgbClr val="FF0000"/>
                </a:solidFill>
              </a:rPr>
              <a:t>ºC</a:t>
            </a:r>
            <a:r>
              <a:rPr lang="pt-BR" altLang="pt-BR" sz="1600" dirty="0">
                <a:solidFill>
                  <a:srgbClr val="FF0000"/>
                </a:solidFill>
              </a:rPr>
              <a:t> mais quente,  15-20% redução de chuva</a:t>
            </a:r>
            <a:r>
              <a:rPr lang="pt-BR" altLang="pt-BR" sz="1600" dirty="0"/>
              <a:t> </a:t>
            </a:r>
          </a:p>
          <a:p>
            <a:pPr eaLnBrk="1" hangingPunct="1"/>
            <a:r>
              <a:rPr lang="pt-BR" altLang="pt-BR" sz="1600" u="sng" dirty="0">
                <a:solidFill>
                  <a:srgbClr val="3F6EA7"/>
                </a:solidFill>
              </a:rPr>
              <a:t>Cenário Otimista B2</a:t>
            </a:r>
            <a:r>
              <a:rPr lang="pt-BR" altLang="pt-BR" sz="1600" dirty="0">
                <a:solidFill>
                  <a:srgbClr val="3F6EA7"/>
                </a:solidFill>
              </a:rPr>
              <a:t>: 3-5 </a:t>
            </a:r>
            <a:r>
              <a:rPr lang="pt-BR" altLang="pt-BR" sz="1600" dirty="0" err="1">
                <a:solidFill>
                  <a:srgbClr val="3F6EA7"/>
                </a:solidFill>
              </a:rPr>
              <a:t>ºC</a:t>
            </a:r>
            <a:r>
              <a:rPr lang="pt-BR" altLang="pt-BR" sz="1600" dirty="0">
                <a:solidFill>
                  <a:srgbClr val="3F6EA7"/>
                </a:solidFill>
              </a:rPr>
              <a:t> mais quente,  5-15 % redução de chuva</a:t>
            </a:r>
          </a:p>
        </p:txBody>
      </p:sp>
      <p:sp>
        <p:nvSpPr>
          <p:cNvPr id="5" name="Text Box 4"/>
          <p:cNvSpPr txBox="1">
            <a:spLocks noChangeArrowheads="1"/>
          </p:cNvSpPr>
          <p:nvPr/>
        </p:nvSpPr>
        <p:spPr bwMode="auto">
          <a:xfrm>
            <a:off x="457200" y="1916832"/>
            <a:ext cx="3733800" cy="230832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itchFamily="34" charset="0"/>
                <a:ea typeface="MS PGothic" pitchFamily="34" charset="-128"/>
              </a:defRPr>
            </a:lvl1pPr>
            <a:lvl2pPr marL="742950" indent="-285750">
              <a:defRPr b="1">
                <a:solidFill>
                  <a:schemeClr val="tx1"/>
                </a:solidFill>
                <a:latin typeface="Arial" pitchFamily="34" charset="0"/>
                <a:ea typeface="MS PGothic" pitchFamily="34" charset="-128"/>
              </a:defRPr>
            </a:lvl2pPr>
            <a:lvl3pPr marL="1143000" indent="-228600">
              <a:defRPr b="1">
                <a:solidFill>
                  <a:schemeClr val="tx1"/>
                </a:solidFill>
                <a:latin typeface="Arial" pitchFamily="34" charset="0"/>
                <a:ea typeface="MS PGothic" pitchFamily="34" charset="-128"/>
              </a:defRPr>
            </a:lvl3pPr>
            <a:lvl4pPr marL="1600200" indent="-228600">
              <a:defRPr b="1">
                <a:solidFill>
                  <a:schemeClr val="tx1"/>
                </a:solidFill>
                <a:latin typeface="Arial" pitchFamily="34" charset="0"/>
                <a:ea typeface="MS PGothic" pitchFamily="34" charset="-128"/>
              </a:defRPr>
            </a:lvl4pPr>
            <a:lvl5pPr marL="2057400" indent="-22860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eaLnBrk="1" hangingPunct="1"/>
            <a:r>
              <a:rPr lang="pt-BR" altLang="pt-BR" sz="1600" dirty="0"/>
              <a:t>CENTRO OESTE</a:t>
            </a:r>
          </a:p>
          <a:p>
            <a:pPr eaLnBrk="1" hangingPunct="1"/>
            <a:r>
              <a:rPr lang="pt-BR" altLang="pt-BR" sz="1600" u="sng" dirty="0">
                <a:solidFill>
                  <a:srgbClr val="FF0000"/>
                </a:solidFill>
              </a:rPr>
              <a:t>Cenário Pessimista A2</a:t>
            </a:r>
            <a:r>
              <a:rPr lang="pt-BR" altLang="pt-BR" sz="1600" dirty="0">
                <a:solidFill>
                  <a:srgbClr val="FF0000"/>
                </a:solidFill>
              </a:rPr>
              <a:t>: 3-6 </a:t>
            </a:r>
            <a:r>
              <a:rPr lang="pt-BR" altLang="pt-BR" sz="1600" dirty="0" err="1">
                <a:solidFill>
                  <a:srgbClr val="FF0000"/>
                </a:solidFill>
              </a:rPr>
              <a:t>ºC</a:t>
            </a:r>
            <a:r>
              <a:rPr lang="pt-BR" altLang="pt-BR" sz="1600" dirty="0">
                <a:solidFill>
                  <a:srgbClr val="FF0000"/>
                </a:solidFill>
              </a:rPr>
              <a:t> mais quente, aumento da chuva na forma de chuvas intensas e irregulares</a:t>
            </a:r>
            <a:r>
              <a:rPr lang="pt-BR" altLang="pt-BR" sz="1600" dirty="0"/>
              <a:t> </a:t>
            </a:r>
          </a:p>
          <a:p>
            <a:pPr eaLnBrk="1" hangingPunct="1"/>
            <a:r>
              <a:rPr lang="pt-BR" altLang="pt-BR" sz="1600" u="sng" dirty="0">
                <a:solidFill>
                  <a:srgbClr val="3F6EA7"/>
                </a:solidFill>
              </a:rPr>
              <a:t>Cenário Otimista B2</a:t>
            </a:r>
            <a:r>
              <a:rPr lang="pt-BR" altLang="pt-BR" sz="1600" dirty="0">
                <a:solidFill>
                  <a:srgbClr val="3F6EA7"/>
                </a:solidFill>
              </a:rPr>
              <a:t>: 2-4 </a:t>
            </a:r>
            <a:r>
              <a:rPr lang="pt-BR" altLang="pt-BR" sz="1600" dirty="0" err="1">
                <a:solidFill>
                  <a:srgbClr val="3F6EA7"/>
                </a:solidFill>
              </a:rPr>
              <a:t>ºC</a:t>
            </a:r>
            <a:r>
              <a:rPr lang="pt-BR" altLang="pt-BR" sz="1600" dirty="0">
                <a:solidFill>
                  <a:srgbClr val="3F6EA7"/>
                </a:solidFill>
              </a:rPr>
              <a:t> mais quente, aumento da chuvas na forma de chuvas intensas e irregulares </a:t>
            </a:r>
          </a:p>
          <a:p>
            <a:pPr eaLnBrk="1" hangingPunct="1"/>
            <a:endParaRPr lang="pt-BR" altLang="pt-BR" sz="1600" dirty="0">
              <a:solidFill>
                <a:schemeClr val="bg2"/>
              </a:solidFill>
            </a:endParaRPr>
          </a:p>
        </p:txBody>
      </p:sp>
      <p:pic>
        <p:nvPicPr>
          <p:cNvPr id="6" name="Picture 5"/>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175" y="2974975"/>
            <a:ext cx="2233613"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6"/>
          <p:cNvSpPr>
            <a:spLocks noChangeShapeType="1"/>
          </p:cNvSpPr>
          <p:nvPr/>
        </p:nvSpPr>
        <p:spPr bwMode="auto">
          <a:xfrm>
            <a:off x="3348038" y="3435350"/>
            <a:ext cx="1727200" cy="792163"/>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8" name="Line 7"/>
          <p:cNvSpPr>
            <a:spLocks noChangeShapeType="1"/>
          </p:cNvSpPr>
          <p:nvPr/>
        </p:nvSpPr>
        <p:spPr bwMode="auto">
          <a:xfrm>
            <a:off x="3995738" y="1851025"/>
            <a:ext cx="1081087" cy="1728788"/>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9" name="Line 8"/>
          <p:cNvSpPr>
            <a:spLocks noChangeShapeType="1"/>
          </p:cNvSpPr>
          <p:nvPr/>
        </p:nvSpPr>
        <p:spPr bwMode="auto">
          <a:xfrm flipH="1">
            <a:off x="5724525" y="2974975"/>
            <a:ext cx="684212" cy="720725"/>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0" name="Line 9"/>
          <p:cNvSpPr>
            <a:spLocks noChangeShapeType="1"/>
          </p:cNvSpPr>
          <p:nvPr/>
        </p:nvSpPr>
        <p:spPr bwMode="auto">
          <a:xfrm flipH="1" flipV="1">
            <a:off x="5292724" y="4703763"/>
            <a:ext cx="557709" cy="722312"/>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 name="Text Box 11"/>
          <p:cNvSpPr txBox="1">
            <a:spLocks noChangeArrowheads="1"/>
          </p:cNvSpPr>
          <p:nvPr/>
        </p:nvSpPr>
        <p:spPr bwMode="auto">
          <a:xfrm>
            <a:off x="4038600" y="5738813"/>
            <a:ext cx="144145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itchFamily="34" charset="0"/>
                <a:ea typeface="MS PGothic" pitchFamily="34" charset="-128"/>
              </a:defRPr>
            </a:lvl1pPr>
            <a:lvl2pPr marL="742950" indent="-285750">
              <a:defRPr b="1">
                <a:solidFill>
                  <a:schemeClr val="tx1"/>
                </a:solidFill>
                <a:latin typeface="Arial" pitchFamily="34" charset="0"/>
                <a:ea typeface="MS PGothic" pitchFamily="34" charset="-128"/>
              </a:defRPr>
            </a:lvl2pPr>
            <a:lvl3pPr marL="1143000" indent="-228600">
              <a:defRPr b="1">
                <a:solidFill>
                  <a:schemeClr val="tx1"/>
                </a:solidFill>
                <a:latin typeface="Arial" pitchFamily="34" charset="0"/>
                <a:ea typeface="MS PGothic" pitchFamily="34" charset="-128"/>
              </a:defRPr>
            </a:lvl3pPr>
            <a:lvl4pPr marL="1600200" indent="-228600">
              <a:defRPr b="1">
                <a:solidFill>
                  <a:schemeClr val="tx1"/>
                </a:solidFill>
                <a:latin typeface="Arial" pitchFamily="34" charset="0"/>
                <a:ea typeface="MS PGothic" pitchFamily="34" charset="-128"/>
              </a:defRPr>
            </a:lvl4pPr>
            <a:lvl5pPr marL="2057400" indent="-22860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eaLnBrk="1" hangingPunct="1"/>
            <a:r>
              <a:rPr lang="pt-BR" altLang="pt-BR" sz="1400" dirty="0"/>
              <a:t>Fonte: Relatório do Clima do INPE </a:t>
            </a:r>
          </a:p>
        </p:txBody>
      </p:sp>
      <p:sp>
        <p:nvSpPr>
          <p:cNvPr id="12" name="Text Box 12"/>
          <p:cNvSpPr txBox="1">
            <a:spLocks noChangeArrowheads="1"/>
          </p:cNvSpPr>
          <p:nvPr/>
        </p:nvSpPr>
        <p:spPr bwMode="auto">
          <a:xfrm>
            <a:off x="304800" y="4279032"/>
            <a:ext cx="3657600" cy="2308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itchFamily="34" charset="0"/>
                <a:ea typeface="MS PGothic" pitchFamily="34" charset="-128"/>
              </a:defRPr>
            </a:lvl1pPr>
            <a:lvl2pPr marL="742950" indent="-285750">
              <a:defRPr b="1">
                <a:solidFill>
                  <a:schemeClr val="tx1"/>
                </a:solidFill>
                <a:latin typeface="Arial" pitchFamily="34" charset="0"/>
                <a:ea typeface="MS PGothic" pitchFamily="34" charset="-128"/>
              </a:defRPr>
            </a:lvl2pPr>
            <a:lvl3pPr marL="1143000" indent="-228600">
              <a:defRPr b="1">
                <a:solidFill>
                  <a:schemeClr val="tx1"/>
                </a:solidFill>
                <a:latin typeface="Arial" pitchFamily="34" charset="0"/>
                <a:ea typeface="MS PGothic" pitchFamily="34" charset="-128"/>
              </a:defRPr>
            </a:lvl3pPr>
            <a:lvl4pPr marL="1600200" indent="-228600">
              <a:defRPr b="1">
                <a:solidFill>
                  <a:schemeClr val="tx1"/>
                </a:solidFill>
                <a:latin typeface="Arial" pitchFamily="34" charset="0"/>
                <a:ea typeface="MS PGothic" pitchFamily="34" charset="-128"/>
              </a:defRPr>
            </a:lvl4pPr>
            <a:lvl5pPr marL="2057400" indent="-22860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eaLnBrk="1" hangingPunct="1"/>
            <a:r>
              <a:rPr lang="pt-BR" altLang="pt-BR" sz="1600" dirty="0"/>
              <a:t>SUDESTE</a:t>
            </a:r>
          </a:p>
          <a:p>
            <a:pPr eaLnBrk="1" hangingPunct="1"/>
            <a:r>
              <a:rPr lang="pt-BR" altLang="pt-BR" sz="1600" u="sng" dirty="0">
                <a:solidFill>
                  <a:srgbClr val="FF0000"/>
                </a:solidFill>
              </a:rPr>
              <a:t>Cenário Pessimista A2</a:t>
            </a:r>
            <a:r>
              <a:rPr lang="pt-BR" altLang="pt-BR" sz="1600" dirty="0">
                <a:solidFill>
                  <a:srgbClr val="FF0000"/>
                </a:solidFill>
              </a:rPr>
              <a:t>: 3-6 </a:t>
            </a:r>
            <a:r>
              <a:rPr lang="pt-BR" altLang="pt-BR" sz="1600" dirty="0" err="1">
                <a:solidFill>
                  <a:srgbClr val="FF0000"/>
                </a:solidFill>
              </a:rPr>
              <a:t>ºC</a:t>
            </a:r>
            <a:r>
              <a:rPr lang="pt-BR" altLang="pt-BR" sz="1600" dirty="0">
                <a:solidFill>
                  <a:srgbClr val="FF0000"/>
                </a:solidFill>
              </a:rPr>
              <a:t> mais quente, aumento da chuva na forma de chuvas intensas e irregulares</a:t>
            </a:r>
            <a:r>
              <a:rPr lang="pt-BR" altLang="pt-BR" sz="1600" dirty="0"/>
              <a:t> </a:t>
            </a:r>
          </a:p>
          <a:p>
            <a:pPr eaLnBrk="1" hangingPunct="1"/>
            <a:r>
              <a:rPr lang="pt-BR" altLang="pt-BR" sz="1600" u="sng" dirty="0">
                <a:solidFill>
                  <a:srgbClr val="3F6EA7"/>
                </a:solidFill>
              </a:rPr>
              <a:t>Cenário Otimista B2</a:t>
            </a:r>
            <a:r>
              <a:rPr lang="pt-BR" altLang="pt-BR" sz="1600" dirty="0">
                <a:solidFill>
                  <a:srgbClr val="3F6EA7"/>
                </a:solidFill>
              </a:rPr>
              <a:t>: 2-3 </a:t>
            </a:r>
            <a:r>
              <a:rPr lang="pt-BR" altLang="pt-BR" sz="1600" dirty="0" err="1">
                <a:solidFill>
                  <a:srgbClr val="3F6EA7"/>
                </a:solidFill>
              </a:rPr>
              <a:t>ºC</a:t>
            </a:r>
            <a:r>
              <a:rPr lang="pt-BR" altLang="pt-BR" sz="1600" dirty="0">
                <a:solidFill>
                  <a:srgbClr val="3F6EA7"/>
                </a:solidFill>
              </a:rPr>
              <a:t> mais quente, aumento da chuva na forma de chuvas intensas e irregulares </a:t>
            </a:r>
          </a:p>
        </p:txBody>
      </p:sp>
      <p:sp>
        <p:nvSpPr>
          <p:cNvPr id="13" name="Text Box 13"/>
          <p:cNvSpPr txBox="1">
            <a:spLocks noChangeArrowheads="1"/>
          </p:cNvSpPr>
          <p:nvPr/>
        </p:nvSpPr>
        <p:spPr bwMode="auto">
          <a:xfrm>
            <a:off x="6408737" y="2037009"/>
            <a:ext cx="2534816"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Arial" pitchFamily="34" charset="0"/>
                <a:ea typeface="MS PGothic" pitchFamily="34" charset="-128"/>
              </a:defRPr>
            </a:lvl1pPr>
            <a:lvl2pPr marL="742950" indent="-285750">
              <a:defRPr b="1">
                <a:solidFill>
                  <a:schemeClr val="tx1"/>
                </a:solidFill>
                <a:latin typeface="Arial" pitchFamily="34" charset="0"/>
                <a:ea typeface="MS PGothic" pitchFamily="34" charset="-128"/>
              </a:defRPr>
            </a:lvl2pPr>
            <a:lvl3pPr marL="1143000" indent="-228600">
              <a:defRPr b="1">
                <a:solidFill>
                  <a:schemeClr val="tx1"/>
                </a:solidFill>
                <a:latin typeface="Arial" pitchFamily="34" charset="0"/>
                <a:ea typeface="MS PGothic" pitchFamily="34" charset="-128"/>
              </a:defRPr>
            </a:lvl3pPr>
            <a:lvl4pPr marL="1600200" indent="-228600">
              <a:defRPr b="1">
                <a:solidFill>
                  <a:schemeClr val="tx1"/>
                </a:solidFill>
                <a:latin typeface="Arial" pitchFamily="34" charset="0"/>
                <a:ea typeface="MS PGothic" pitchFamily="34" charset="-128"/>
              </a:defRPr>
            </a:lvl4pPr>
            <a:lvl5pPr marL="2057400" indent="-22860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eaLnBrk="1" hangingPunct="1"/>
            <a:r>
              <a:rPr lang="pt-BR" altLang="pt-BR" sz="1600" dirty="0"/>
              <a:t>NORDESTE</a:t>
            </a:r>
          </a:p>
          <a:p>
            <a:pPr eaLnBrk="1" hangingPunct="1"/>
            <a:r>
              <a:rPr lang="pt-BR" altLang="pt-BR" sz="1600" u="sng" dirty="0">
                <a:solidFill>
                  <a:srgbClr val="FF0000"/>
                </a:solidFill>
              </a:rPr>
              <a:t>Cenário Pessimista A2</a:t>
            </a:r>
            <a:r>
              <a:rPr lang="pt-BR" altLang="pt-BR" sz="1600" dirty="0">
                <a:solidFill>
                  <a:srgbClr val="FF0000"/>
                </a:solidFill>
              </a:rPr>
              <a:t>: 2-4 </a:t>
            </a:r>
            <a:r>
              <a:rPr lang="pt-BR" altLang="pt-BR" sz="1600" dirty="0" err="1">
                <a:solidFill>
                  <a:srgbClr val="FF0000"/>
                </a:solidFill>
              </a:rPr>
              <a:t>ºC</a:t>
            </a:r>
            <a:r>
              <a:rPr lang="pt-BR" altLang="pt-BR" sz="1600" dirty="0">
                <a:solidFill>
                  <a:srgbClr val="FF0000"/>
                </a:solidFill>
              </a:rPr>
              <a:t> mais quente, 15-20% redução de chuva</a:t>
            </a:r>
            <a:r>
              <a:rPr lang="pt-BR" altLang="pt-BR" sz="1600" dirty="0"/>
              <a:t>. </a:t>
            </a:r>
          </a:p>
          <a:p>
            <a:pPr eaLnBrk="1" hangingPunct="1"/>
            <a:r>
              <a:rPr lang="pt-BR" altLang="pt-BR" sz="1600" u="sng" dirty="0">
                <a:solidFill>
                  <a:srgbClr val="3F6EA7"/>
                </a:solidFill>
              </a:rPr>
              <a:t>Cenário Otimista B2</a:t>
            </a:r>
            <a:r>
              <a:rPr lang="pt-BR" altLang="pt-BR" sz="1600" dirty="0">
                <a:solidFill>
                  <a:srgbClr val="3F6EA7"/>
                </a:solidFill>
              </a:rPr>
              <a:t>: 1-3 </a:t>
            </a:r>
            <a:r>
              <a:rPr lang="pt-BR" altLang="pt-BR" sz="1600" dirty="0" err="1">
                <a:solidFill>
                  <a:srgbClr val="3F6EA7"/>
                </a:solidFill>
              </a:rPr>
              <a:t>ºC</a:t>
            </a:r>
            <a:r>
              <a:rPr lang="pt-BR" altLang="pt-BR" sz="1600" dirty="0">
                <a:solidFill>
                  <a:srgbClr val="3F6EA7"/>
                </a:solidFill>
              </a:rPr>
              <a:t> mais quente,  10-15 % redução de chuva</a:t>
            </a:r>
          </a:p>
        </p:txBody>
      </p:sp>
      <p:sp>
        <p:nvSpPr>
          <p:cNvPr id="14" name="Text Box 14"/>
          <p:cNvSpPr txBox="1">
            <a:spLocks noChangeArrowheads="1"/>
          </p:cNvSpPr>
          <p:nvPr/>
        </p:nvSpPr>
        <p:spPr bwMode="auto">
          <a:xfrm>
            <a:off x="5850434" y="4271963"/>
            <a:ext cx="3200400" cy="2308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itchFamily="34" charset="0"/>
                <a:ea typeface="MS PGothic" pitchFamily="34" charset="-128"/>
              </a:defRPr>
            </a:lvl1pPr>
            <a:lvl2pPr marL="742950" indent="-285750">
              <a:defRPr b="1">
                <a:solidFill>
                  <a:schemeClr val="tx1"/>
                </a:solidFill>
                <a:latin typeface="Arial" pitchFamily="34" charset="0"/>
                <a:ea typeface="MS PGothic" pitchFamily="34" charset="-128"/>
              </a:defRPr>
            </a:lvl2pPr>
            <a:lvl3pPr marL="1143000" indent="-228600">
              <a:defRPr b="1">
                <a:solidFill>
                  <a:schemeClr val="tx1"/>
                </a:solidFill>
                <a:latin typeface="Arial" pitchFamily="34" charset="0"/>
                <a:ea typeface="MS PGothic" pitchFamily="34" charset="-128"/>
              </a:defRPr>
            </a:lvl3pPr>
            <a:lvl4pPr marL="1600200" indent="-228600">
              <a:defRPr b="1">
                <a:solidFill>
                  <a:schemeClr val="tx1"/>
                </a:solidFill>
                <a:latin typeface="Arial" pitchFamily="34" charset="0"/>
                <a:ea typeface="MS PGothic" pitchFamily="34" charset="-128"/>
              </a:defRPr>
            </a:lvl4pPr>
            <a:lvl5pPr marL="2057400" indent="-22860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eaLnBrk="1" hangingPunct="1"/>
            <a:r>
              <a:rPr lang="pt-BR" altLang="pt-BR" sz="1600" dirty="0"/>
              <a:t>SUL</a:t>
            </a:r>
          </a:p>
          <a:p>
            <a:pPr eaLnBrk="1" hangingPunct="1"/>
            <a:r>
              <a:rPr lang="pt-BR" altLang="pt-BR" sz="1600" u="sng" dirty="0">
                <a:solidFill>
                  <a:srgbClr val="FF0000"/>
                </a:solidFill>
              </a:rPr>
              <a:t>Cenário Pessimista A2</a:t>
            </a:r>
            <a:r>
              <a:rPr lang="pt-BR" altLang="pt-BR" sz="1600" dirty="0">
                <a:solidFill>
                  <a:srgbClr val="FF0000"/>
                </a:solidFill>
              </a:rPr>
              <a:t>: 2-4 </a:t>
            </a:r>
            <a:r>
              <a:rPr lang="pt-BR" altLang="pt-BR" sz="1600" dirty="0" err="1">
                <a:solidFill>
                  <a:srgbClr val="FF0000"/>
                </a:solidFill>
              </a:rPr>
              <a:t>ºC</a:t>
            </a:r>
            <a:r>
              <a:rPr lang="pt-BR" altLang="pt-BR" sz="1600" dirty="0">
                <a:solidFill>
                  <a:srgbClr val="FF0000"/>
                </a:solidFill>
              </a:rPr>
              <a:t> mais quente, 5-10% aumento da chuva na forma de chuvas intensas e irregulares</a:t>
            </a:r>
            <a:r>
              <a:rPr lang="pt-BR" altLang="pt-BR" sz="1600" dirty="0"/>
              <a:t> </a:t>
            </a:r>
          </a:p>
          <a:p>
            <a:pPr eaLnBrk="1" hangingPunct="1"/>
            <a:r>
              <a:rPr lang="pt-BR" altLang="pt-BR" sz="1600" u="sng" dirty="0">
                <a:solidFill>
                  <a:srgbClr val="3F6EA7"/>
                </a:solidFill>
              </a:rPr>
              <a:t>Cenário Otimista B2</a:t>
            </a:r>
            <a:r>
              <a:rPr lang="pt-BR" altLang="pt-BR" sz="1600" dirty="0">
                <a:solidFill>
                  <a:srgbClr val="3F6EA7"/>
                </a:solidFill>
              </a:rPr>
              <a:t>: 1-3 </a:t>
            </a:r>
            <a:r>
              <a:rPr lang="pt-BR" altLang="pt-BR" sz="1600" dirty="0" err="1">
                <a:solidFill>
                  <a:srgbClr val="3F6EA7"/>
                </a:solidFill>
              </a:rPr>
              <a:t>ºC</a:t>
            </a:r>
            <a:r>
              <a:rPr lang="pt-BR" altLang="pt-BR" sz="1600" dirty="0">
                <a:solidFill>
                  <a:srgbClr val="3F6EA7"/>
                </a:solidFill>
              </a:rPr>
              <a:t> mais quente,  0-5 % aumento da chuva na forma de chuvas intensas e irregulares </a:t>
            </a:r>
          </a:p>
        </p:txBody>
      </p:sp>
      <p:sp>
        <p:nvSpPr>
          <p:cNvPr id="15" name="Line 15"/>
          <p:cNvSpPr>
            <a:spLocks noChangeShapeType="1"/>
          </p:cNvSpPr>
          <p:nvPr/>
        </p:nvSpPr>
        <p:spPr bwMode="auto">
          <a:xfrm flipV="1">
            <a:off x="3635375" y="4271963"/>
            <a:ext cx="1873250" cy="1728787"/>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Tree>
    <p:extLst>
      <p:ext uri="{BB962C8B-B14F-4D97-AF65-F5344CB8AC3E}">
        <p14:creationId xmlns:p14="http://schemas.microsoft.com/office/powerpoint/2010/main" val="42921541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4. Aquecimento global</a:t>
            </a:r>
            <a:endParaRPr lang="en-US" dirty="0"/>
          </a:p>
        </p:txBody>
      </p:sp>
      <p:sp>
        <p:nvSpPr>
          <p:cNvPr id="3" name="Espaço Reservado para Conteúdo 2"/>
          <p:cNvSpPr>
            <a:spLocks noGrp="1"/>
          </p:cNvSpPr>
          <p:nvPr>
            <p:ph idx="1"/>
          </p:nvPr>
        </p:nvSpPr>
        <p:spPr/>
        <p:txBody>
          <a:bodyPr/>
          <a:lstStyle/>
          <a:p>
            <a:r>
              <a:rPr lang="pt-BR" sz="2400" dirty="0"/>
              <a:t>Recomendo assistir as vídeo-Aulas sobre Mudanças Climáticas:</a:t>
            </a:r>
          </a:p>
          <a:p>
            <a:pPr lvl="1"/>
            <a:endParaRPr lang="pt-BR" sz="2000" dirty="0"/>
          </a:p>
          <a:p>
            <a:pPr lvl="1"/>
            <a:r>
              <a:rPr lang="pt-BR" sz="2000" dirty="0">
                <a:hlinkClick r:id="rId2"/>
              </a:rPr>
              <a:t>http://eaulas.usp.br/portal/video.action?idItem=1212</a:t>
            </a:r>
            <a:endParaRPr lang="pt-BR" sz="2000" dirty="0"/>
          </a:p>
          <a:p>
            <a:pPr lvl="1"/>
            <a:endParaRPr lang="pt-BR" sz="2000" dirty="0"/>
          </a:p>
          <a:p>
            <a:pPr lvl="1"/>
            <a:r>
              <a:rPr lang="pt-BR" sz="2000" dirty="0">
                <a:hlinkClick r:id="rId3"/>
              </a:rPr>
              <a:t>http://eaulas.usp.br/portal/video.action?idItem=458</a:t>
            </a:r>
            <a:endParaRPr lang="pt-BR" sz="2000" dirty="0"/>
          </a:p>
          <a:p>
            <a:pPr lvl="1"/>
            <a:endParaRPr lang="pt-BR" sz="2000" dirty="0"/>
          </a:p>
          <a:p>
            <a:endParaRPr lang="pt-BR" sz="2400" dirty="0"/>
          </a:p>
        </p:txBody>
      </p:sp>
    </p:spTree>
    <p:extLst>
      <p:ext uri="{BB962C8B-B14F-4D97-AF65-F5344CB8AC3E}">
        <p14:creationId xmlns:p14="http://schemas.microsoft.com/office/powerpoint/2010/main" val="26701610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3568" y="608707"/>
            <a:ext cx="7811145" cy="804069"/>
          </a:xfrm>
          <a:prstGeom prst="rect">
            <a:avLst/>
          </a:prstGeom>
        </p:spPr>
        <p:txBody>
          <a:bodyPr/>
          <a:lstStyle/>
          <a:p>
            <a:pPr fontAlgn="b"/>
            <a:r>
              <a:rPr lang="pt-BR" dirty="0"/>
              <a:t>Clima da terra</a:t>
            </a:r>
            <a:endParaRPr lang="pt-BR" sz="2400" b="0" cap="none" dirty="0">
              <a:solidFill>
                <a:srgbClr val="000000"/>
              </a:solidFill>
            </a:endParaRPr>
          </a:p>
        </p:txBody>
      </p:sp>
      <p:sp>
        <p:nvSpPr>
          <p:cNvPr id="3" name="Espaço Reservado para Texto 2"/>
          <p:cNvSpPr>
            <a:spLocks noGrp="1"/>
          </p:cNvSpPr>
          <p:nvPr>
            <p:ph type="body" idx="1"/>
          </p:nvPr>
        </p:nvSpPr>
        <p:spPr>
          <a:xfrm>
            <a:off x="683568" y="44624"/>
            <a:ext cx="7811145" cy="564083"/>
          </a:xfrm>
        </p:spPr>
        <p:txBody>
          <a:bodyPr/>
          <a:lstStyle/>
          <a:p>
            <a:r>
              <a:rPr lang="en-US" dirty="0"/>
              <a:t>Aula 14*</a:t>
            </a:r>
          </a:p>
        </p:txBody>
      </p:sp>
      <p:sp>
        <p:nvSpPr>
          <p:cNvPr id="6" name="Retângulo 5"/>
          <p:cNvSpPr/>
          <p:nvPr/>
        </p:nvSpPr>
        <p:spPr>
          <a:xfrm>
            <a:off x="-29481" y="6597352"/>
            <a:ext cx="8201881" cy="2606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p:cNvSpPr txBox="1"/>
          <p:nvPr/>
        </p:nvSpPr>
        <p:spPr>
          <a:xfrm>
            <a:off x="663780" y="1340768"/>
            <a:ext cx="7776864" cy="4139595"/>
          </a:xfrm>
          <a:prstGeom prst="rect">
            <a:avLst/>
          </a:prstGeom>
          <a:noFill/>
        </p:spPr>
        <p:txBody>
          <a:bodyPr wrap="square" rtlCol="0">
            <a:spAutoFit/>
          </a:bodyPr>
          <a:lstStyle/>
          <a:p>
            <a:pPr marL="815975" indent="-457200">
              <a:lnSpc>
                <a:spcPct val="200000"/>
              </a:lnSpc>
              <a:buClr>
                <a:srgbClr val="0070C0"/>
              </a:buClr>
              <a:buFont typeface="+mj-lt"/>
              <a:buAutoNum type="arabicPeriod"/>
            </a:pPr>
            <a:r>
              <a:rPr lang="pt-BR" sz="2200" dirty="0"/>
              <a:t>Introdução</a:t>
            </a:r>
          </a:p>
          <a:p>
            <a:pPr marL="815975" indent="-457200">
              <a:lnSpc>
                <a:spcPct val="150000"/>
              </a:lnSpc>
              <a:buClr>
                <a:srgbClr val="0070C0"/>
              </a:buClr>
              <a:buFont typeface="+mj-lt"/>
              <a:buAutoNum type="arabicPeriod"/>
            </a:pPr>
            <a:r>
              <a:rPr lang="pt-BR" sz="2200" dirty="0"/>
              <a:t>Reconstruindo o clima do passado</a:t>
            </a:r>
          </a:p>
          <a:p>
            <a:pPr marL="815975" indent="-457200">
              <a:lnSpc>
                <a:spcPct val="150000"/>
              </a:lnSpc>
              <a:buClr>
                <a:srgbClr val="0070C0"/>
              </a:buClr>
              <a:buFont typeface="+mj-lt"/>
              <a:buAutoNum type="arabicPeriod"/>
            </a:pPr>
            <a:r>
              <a:rPr lang="pt-BR" sz="2200" dirty="0"/>
              <a:t>Possíveis causas das mudanças climáticas</a:t>
            </a:r>
          </a:p>
          <a:p>
            <a:pPr marL="815975" indent="-457200">
              <a:lnSpc>
                <a:spcPct val="150000"/>
              </a:lnSpc>
              <a:buClr>
                <a:srgbClr val="0070C0"/>
              </a:buClr>
              <a:buFont typeface="+mj-lt"/>
              <a:buAutoNum type="arabicPeriod"/>
            </a:pPr>
            <a:r>
              <a:rPr lang="pt-BR" sz="2200" dirty="0"/>
              <a:t>Aquecimento global</a:t>
            </a:r>
          </a:p>
          <a:p>
            <a:pPr marL="815975" indent="-457200">
              <a:lnSpc>
                <a:spcPct val="150000"/>
              </a:lnSpc>
              <a:buClr>
                <a:srgbClr val="0070C0"/>
              </a:buClr>
              <a:buFont typeface="+mj-lt"/>
              <a:buAutoNum type="arabicPeriod"/>
            </a:pPr>
            <a:r>
              <a:rPr lang="pt-BR" sz="2200" b="1" dirty="0">
                <a:solidFill>
                  <a:schemeClr val="accent6">
                    <a:lumMod val="75000"/>
                  </a:schemeClr>
                </a:solidFill>
              </a:rPr>
              <a:t>Clima atual da Terra</a:t>
            </a:r>
          </a:p>
          <a:p>
            <a:pPr marL="1273175" lvl="1" indent="-457200">
              <a:lnSpc>
                <a:spcPct val="150000"/>
              </a:lnSpc>
              <a:buClr>
                <a:srgbClr val="0070C0"/>
              </a:buClr>
              <a:buFont typeface="+mj-lt"/>
              <a:buAutoNum type="alphaLcParenR"/>
            </a:pPr>
            <a:r>
              <a:rPr lang="pt-BR" dirty="0"/>
              <a:t>Classificação climática</a:t>
            </a:r>
          </a:p>
          <a:p>
            <a:pPr marL="1273175" lvl="1" indent="-457200">
              <a:lnSpc>
                <a:spcPct val="150000"/>
              </a:lnSpc>
              <a:buClr>
                <a:srgbClr val="0070C0"/>
              </a:buClr>
              <a:buFont typeface="+mj-lt"/>
              <a:buAutoNum type="alphaLcParenR"/>
            </a:pPr>
            <a:r>
              <a:rPr lang="pt-BR" dirty="0"/>
              <a:t>Climatologia dinâmica do Brasil</a:t>
            </a:r>
          </a:p>
          <a:p>
            <a:pPr marL="815975" indent="-457200">
              <a:lnSpc>
                <a:spcPct val="150000"/>
              </a:lnSpc>
              <a:buClr>
                <a:srgbClr val="0070C0"/>
              </a:buClr>
              <a:buFont typeface="+mj-lt"/>
              <a:buAutoNum type="arabicPeriod"/>
            </a:pPr>
            <a:endParaRPr lang="pt-BR" sz="2200" dirty="0"/>
          </a:p>
        </p:txBody>
      </p:sp>
      <p:sp>
        <p:nvSpPr>
          <p:cNvPr id="8" name="Espaço Reservado para Texto 2"/>
          <p:cNvSpPr txBox="1">
            <a:spLocks/>
          </p:cNvSpPr>
          <p:nvPr/>
        </p:nvSpPr>
        <p:spPr>
          <a:xfrm>
            <a:off x="646639" y="6018972"/>
            <a:ext cx="7811145" cy="564083"/>
          </a:xfrm>
          <a:prstGeom prst="rect">
            <a:avLst/>
          </a:prstGeom>
        </p:spPr>
        <p:txBody>
          <a:bodyPr anchor="b"/>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sz="1600" dirty="0"/>
              <a:t>* </a:t>
            </a:r>
            <a:r>
              <a:rPr lang="en-US" sz="1600" dirty="0" err="1"/>
              <a:t>Capítulos</a:t>
            </a:r>
            <a:r>
              <a:rPr lang="en-US" sz="1600" dirty="0"/>
              <a:t> 16 e 17 </a:t>
            </a:r>
            <a:r>
              <a:rPr lang="en-US" sz="1600" dirty="0" err="1"/>
              <a:t>em</a:t>
            </a:r>
            <a:r>
              <a:rPr lang="en-US" sz="1600" dirty="0"/>
              <a:t> “</a:t>
            </a:r>
            <a:r>
              <a:rPr lang="en-US" sz="1600" i="1" dirty="0"/>
              <a:t>Meteorology Today – Ahrens</a:t>
            </a:r>
            <a:r>
              <a:rPr lang="en-US" sz="1600" dirty="0"/>
              <a:t>”</a:t>
            </a:r>
          </a:p>
        </p:txBody>
      </p:sp>
    </p:spTree>
    <p:extLst>
      <p:ext uri="{BB962C8B-B14F-4D97-AF65-F5344CB8AC3E}">
        <p14:creationId xmlns:p14="http://schemas.microsoft.com/office/powerpoint/2010/main" val="35507345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dirty="0"/>
              <a:t>5. Clima atual da Terra</a:t>
            </a:r>
          </a:p>
        </p:txBody>
      </p:sp>
      <p:sp>
        <p:nvSpPr>
          <p:cNvPr id="3" name="Espaço Reservado para Conteúdo 2"/>
          <p:cNvSpPr>
            <a:spLocks noGrp="1"/>
          </p:cNvSpPr>
          <p:nvPr>
            <p:ph idx="1"/>
          </p:nvPr>
        </p:nvSpPr>
        <p:spPr>
          <a:xfrm>
            <a:off x="457200" y="980728"/>
            <a:ext cx="8229600" cy="5544616"/>
          </a:xfrm>
        </p:spPr>
        <p:txBody>
          <a:bodyPr/>
          <a:lstStyle/>
          <a:p>
            <a:pPr marL="0" indent="0">
              <a:buNone/>
            </a:pPr>
            <a:r>
              <a:rPr lang="pt-BR" sz="2400" b="1" dirty="0">
                <a:solidFill>
                  <a:srgbClr val="0070C0"/>
                </a:solidFill>
              </a:rPr>
              <a:t>(a) Classificação climática</a:t>
            </a:r>
          </a:p>
          <a:p>
            <a:r>
              <a:rPr lang="pt-BR" sz="2000" dirty="0"/>
              <a:t>Os diversos controles climáticos interagem para produzir os mais diferentes climas.</a:t>
            </a:r>
          </a:p>
          <a:p>
            <a:r>
              <a:rPr lang="pt-BR" sz="2000" dirty="0"/>
              <a:t>Não existem dois lugares que tenham exatamente o mesmo clima.  Porém, certas similaridades permite dividir a Terra em “regiões climáticas”</a:t>
            </a:r>
          </a:p>
          <a:p>
            <a:r>
              <a:rPr lang="pt-BR" sz="2000" dirty="0"/>
              <a:t>A primeira </a:t>
            </a:r>
            <a:r>
              <a:rPr lang="pt-BR" sz="2000" dirty="0">
                <a:solidFill>
                  <a:srgbClr val="FF0000"/>
                </a:solidFill>
              </a:rPr>
              <a:t>classificação climática </a:t>
            </a:r>
            <a:r>
              <a:rPr lang="pt-BR" sz="2000" dirty="0"/>
              <a:t>foi feita pelos </a:t>
            </a:r>
            <a:r>
              <a:rPr lang="pt-BR" sz="2000" i="1" dirty="0"/>
              <a:t>gregos</a:t>
            </a:r>
            <a:r>
              <a:rPr lang="pt-BR" sz="2000" dirty="0"/>
              <a:t> e considerava apenas a temperatura e distribuição de radiação solar:</a:t>
            </a:r>
          </a:p>
          <a:p>
            <a:pPr lvl="1"/>
            <a:endParaRPr lang="pt-BR" sz="1600" dirty="0"/>
          </a:p>
          <a:p>
            <a:pPr lvl="1"/>
            <a:r>
              <a:rPr lang="pt-BR" sz="1600" dirty="0"/>
              <a:t>Zona tórrida de baixas latitudes:</a:t>
            </a:r>
          </a:p>
          <a:p>
            <a:pPr lvl="2"/>
            <a:r>
              <a:rPr lang="pt-BR" sz="1200" dirty="0"/>
              <a:t> Limitada ao norte e ao sul onde os raios solares atingem o zênite (23,5</a:t>
            </a:r>
            <a:r>
              <a:rPr lang="pt-BR" sz="1200" baseline="30000" dirty="0"/>
              <a:t>o</a:t>
            </a:r>
            <a:r>
              <a:rPr lang="pt-BR" sz="1200" dirty="0"/>
              <a:t>N e 23,5</a:t>
            </a:r>
            <a:r>
              <a:rPr lang="pt-BR" sz="1200" baseline="30000" dirty="0"/>
              <a:t>o</a:t>
            </a:r>
            <a:r>
              <a:rPr lang="pt-BR" sz="1200" dirty="0"/>
              <a:t>S)  </a:t>
            </a:r>
          </a:p>
          <a:p>
            <a:pPr lvl="2"/>
            <a:r>
              <a:rPr lang="pt-BR" sz="1200" dirty="0"/>
              <a:t>Onde o sol do meio dia é sempre alto, dia e noite tem duração aproximadamente igual;</a:t>
            </a:r>
          </a:p>
          <a:p>
            <a:pPr lvl="2"/>
            <a:r>
              <a:rPr lang="pt-BR" sz="1200" dirty="0"/>
              <a:t>É quente o ano todo</a:t>
            </a:r>
          </a:p>
          <a:p>
            <a:pPr lvl="1"/>
            <a:r>
              <a:rPr lang="pt-BR" sz="1600" dirty="0"/>
              <a:t>Zona polar (ou frígida) de altas latitudes:</a:t>
            </a:r>
          </a:p>
          <a:p>
            <a:pPr lvl="2"/>
            <a:r>
              <a:rPr lang="pt-BR" sz="1200" dirty="0"/>
              <a:t>Limitada pelos Círculos Ártico ou Antártico (66,5</a:t>
            </a:r>
            <a:r>
              <a:rPr lang="pt-BR" sz="1200" baseline="30000" dirty="0"/>
              <a:t>o</a:t>
            </a:r>
            <a:r>
              <a:rPr lang="pt-BR" sz="1200" dirty="0"/>
              <a:t>N e 66,5</a:t>
            </a:r>
            <a:r>
              <a:rPr lang="pt-BR" sz="1200" baseline="30000" dirty="0"/>
              <a:t>o</a:t>
            </a:r>
            <a:r>
              <a:rPr lang="pt-BR" sz="1200" dirty="0"/>
              <a:t>S)</a:t>
            </a:r>
          </a:p>
          <a:p>
            <a:pPr lvl="2"/>
            <a:r>
              <a:rPr lang="pt-BR" sz="1200" dirty="0"/>
              <a:t>Frio durante todo o ano, devido a longos períodos de inverno sem luz solar  ou sol muito baixo durante o verão</a:t>
            </a:r>
          </a:p>
          <a:p>
            <a:pPr lvl="1"/>
            <a:r>
              <a:rPr lang="pt-BR" sz="1600" dirty="0"/>
              <a:t>Zona temperada:</a:t>
            </a:r>
          </a:p>
          <a:p>
            <a:pPr lvl="2"/>
            <a:r>
              <a:rPr lang="pt-BR" sz="1200" dirty="0"/>
              <a:t>Região entre as duas outras</a:t>
            </a:r>
          </a:p>
          <a:p>
            <a:pPr lvl="2"/>
            <a:r>
              <a:rPr lang="pt-BR" sz="1200" dirty="0"/>
              <a:t>Tem verão e inverno bem distinto</a:t>
            </a:r>
          </a:p>
          <a:p>
            <a:pPr lvl="2"/>
            <a:r>
              <a:rPr lang="pt-BR" sz="1200" dirty="0"/>
              <a:t>Apresenta características de ambos extremos (frio no inverno, quente no verão)</a:t>
            </a:r>
          </a:p>
          <a:p>
            <a:endParaRPr lang="pt-BR" sz="2000" dirty="0"/>
          </a:p>
        </p:txBody>
      </p:sp>
    </p:spTree>
    <p:extLst>
      <p:ext uri="{BB962C8B-B14F-4D97-AF65-F5344CB8AC3E}">
        <p14:creationId xmlns:p14="http://schemas.microsoft.com/office/powerpoint/2010/main" val="25454364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5. Clima atual da Terra</a:t>
            </a:r>
          </a:p>
        </p:txBody>
      </p:sp>
      <p:sp>
        <p:nvSpPr>
          <p:cNvPr id="3" name="Espaço Reservado para Conteúdo 2"/>
          <p:cNvSpPr>
            <a:spLocks noGrp="1"/>
          </p:cNvSpPr>
          <p:nvPr>
            <p:ph idx="1"/>
          </p:nvPr>
        </p:nvSpPr>
        <p:spPr/>
        <p:txBody>
          <a:bodyPr/>
          <a:lstStyle/>
          <a:p>
            <a:r>
              <a:rPr lang="pt-BR" sz="2000" dirty="0"/>
              <a:t>O sistema mais atual é a </a:t>
            </a:r>
            <a:r>
              <a:rPr lang="pt-BR" sz="2000" i="1" dirty="0">
                <a:solidFill>
                  <a:srgbClr val="FF0000"/>
                </a:solidFill>
              </a:rPr>
              <a:t>classificação de </a:t>
            </a:r>
            <a:r>
              <a:rPr lang="pt-BR" sz="2000" i="1" dirty="0" err="1">
                <a:solidFill>
                  <a:srgbClr val="FF0000"/>
                </a:solidFill>
              </a:rPr>
              <a:t>Köppen</a:t>
            </a:r>
            <a:r>
              <a:rPr lang="pt-BR" sz="2000" dirty="0"/>
              <a:t>, baseada nas médias anuais  e mensais de temperatura e precipitação, possuindo cinco grandes tipos climáticos, designados por letras:</a:t>
            </a:r>
          </a:p>
          <a:p>
            <a:pPr lvl="1"/>
            <a:r>
              <a:rPr lang="pt-BR" sz="1800" dirty="0"/>
              <a:t>A – Climas tropicais úmidos:</a:t>
            </a:r>
          </a:p>
          <a:p>
            <a:pPr lvl="2"/>
            <a:r>
              <a:rPr lang="pt-BR" sz="1400" dirty="0"/>
              <a:t>Todos os meses têm temperatura média maior que 18</a:t>
            </a:r>
            <a:r>
              <a:rPr lang="pt-BR" sz="1400" baseline="30000" dirty="0"/>
              <a:t>o</a:t>
            </a:r>
            <a:r>
              <a:rPr lang="pt-BR" sz="1400" dirty="0"/>
              <a:t>C</a:t>
            </a:r>
          </a:p>
          <a:p>
            <a:pPr lvl="2"/>
            <a:r>
              <a:rPr lang="pt-BR" sz="1400" dirty="0"/>
              <a:t>Quase todos os meses são quentes</a:t>
            </a:r>
          </a:p>
          <a:p>
            <a:pPr lvl="2"/>
            <a:r>
              <a:rPr lang="pt-BR" sz="1400" dirty="0"/>
              <a:t>Não existe estação de inverno “de verdade”</a:t>
            </a:r>
          </a:p>
          <a:p>
            <a:pPr lvl="1"/>
            <a:r>
              <a:rPr lang="pt-BR" sz="1800" dirty="0"/>
              <a:t>B – Climas secos:</a:t>
            </a:r>
          </a:p>
          <a:p>
            <a:pPr lvl="2"/>
            <a:r>
              <a:rPr lang="pt-BR" sz="1400" dirty="0"/>
              <a:t>Precipitação deficiente a maior parte do ano</a:t>
            </a:r>
          </a:p>
          <a:p>
            <a:pPr lvl="2"/>
            <a:r>
              <a:rPr lang="pt-BR" sz="1400" dirty="0"/>
              <a:t>Evaporação potencial e transpiração excedem a precipitação</a:t>
            </a:r>
          </a:p>
          <a:p>
            <a:pPr lvl="1"/>
            <a:r>
              <a:rPr lang="pt-BR" sz="1800" dirty="0"/>
              <a:t>C – Climas úmidos de latitudes médias com invernos amenos:</a:t>
            </a:r>
          </a:p>
          <a:p>
            <a:pPr lvl="2"/>
            <a:r>
              <a:rPr lang="pt-BR" sz="1400" dirty="0"/>
              <a:t>Verões quente a muito quente, com invernos amenos</a:t>
            </a:r>
          </a:p>
          <a:p>
            <a:pPr lvl="2"/>
            <a:r>
              <a:rPr lang="pt-BR" sz="1400" dirty="0"/>
              <a:t>A temperatura média do mês mais frio é abaixo de 18</a:t>
            </a:r>
            <a:r>
              <a:rPr lang="pt-BR" sz="1400" baseline="30000" dirty="0"/>
              <a:t>o</a:t>
            </a:r>
            <a:r>
              <a:rPr lang="pt-BR" sz="1400" dirty="0"/>
              <a:t>C e acima de -3</a:t>
            </a:r>
            <a:r>
              <a:rPr lang="pt-BR" sz="1400" baseline="30000" dirty="0"/>
              <a:t>o</a:t>
            </a:r>
            <a:r>
              <a:rPr lang="pt-BR" sz="1400" dirty="0"/>
              <a:t>C</a:t>
            </a:r>
          </a:p>
          <a:p>
            <a:pPr lvl="1"/>
            <a:r>
              <a:rPr lang="pt-BR" sz="1800" dirty="0"/>
              <a:t>D – Climas úmidos de latitudes médias com invernos severos:</a:t>
            </a:r>
          </a:p>
          <a:p>
            <a:pPr lvl="2"/>
            <a:r>
              <a:rPr lang="pt-BR" sz="1400" dirty="0"/>
              <a:t>Verões quentes, com invernos frios</a:t>
            </a:r>
          </a:p>
          <a:p>
            <a:pPr lvl="2"/>
            <a:r>
              <a:rPr lang="pt-BR" sz="1400" dirty="0"/>
              <a:t>A temperatura média do mês mais quente excede 18</a:t>
            </a:r>
            <a:r>
              <a:rPr lang="pt-BR" sz="1400" baseline="30000" dirty="0"/>
              <a:t>o</a:t>
            </a:r>
            <a:r>
              <a:rPr lang="pt-BR" sz="1400" dirty="0"/>
              <a:t>C e </a:t>
            </a:r>
          </a:p>
          <a:p>
            <a:pPr lvl="2"/>
            <a:r>
              <a:rPr lang="pt-BR" sz="1400" dirty="0"/>
              <a:t>A média mensal do mês mais frio cai abaixo de -3</a:t>
            </a:r>
            <a:r>
              <a:rPr lang="pt-BR" sz="1400" baseline="30000" dirty="0"/>
              <a:t>o</a:t>
            </a:r>
            <a:r>
              <a:rPr lang="pt-BR" sz="1400" dirty="0"/>
              <a:t>C</a:t>
            </a:r>
          </a:p>
          <a:p>
            <a:pPr lvl="1"/>
            <a:r>
              <a:rPr lang="pt-BR" sz="1800" dirty="0"/>
              <a:t>E – Climas polares:</a:t>
            </a:r>
          </a:p>
          <a:p>
            <a:pPr lvl="2"/>
            <a:r>
              <a:rPr lang="pt-BR" sz="1400" dirty="0"/>
              <a:t>Invernos e verões extremamente frios</a:t>
            </a:r>
          </a:p>
          <a:p>
            <a:pPr lvl="2"/>
            <a:r>
              <a:rPr lang="pt-BR" sz="1400" dirty="0"/>
              <a:t>A temperatura do mês mais quente é abaixo de 10</a:t>
            </a:r>
            <a:r>
              <a:rPr lang="pt-BR" sz="1400" baseline="30000" dirty="0"/>
              <a:t>o</a:t>
            </a:r>
            <a:r>
              <a:rPr lang="pt-BR" sz="1400" dirty="0"/>
              <a:t>C</a:t>
            </a:r>
          </a:p>
          <a:p>
            <a:pPr lvl="2"/>
            <a:r>
              <a:rPr lang="pt-BR" sz="1400" dirty="0"/>
              <a:t>Não há verão “de verdade”</a:t>
            </a:r>
          </a:p>
          <a:p>
            <a:endParaRPr lang="pt-BR" sz="2400" dirty="0"/>
          </a:p>
        </p:txBody>
      </p:sp>
    </p:spTree>
    <p:extLst>
      <p:ext uri="{BB962C8B-B14F-4D97-AF65-F5344CB8AC3E}">
        <p14:creationId xmlns:p14="http://schemas.microsoft.com/office/powerpoint/2010/main" val="22063087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845840" y="1196752"/>
            <a:ext cx="7452320" cy="5328592"/>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p:cNvSpPr>
            <a:spLocks noGrp="1"/>
          </p:cNvSpPr>
          <p:nvPr>
            <p:ph type="title"/>
          </p:nvPr>
        </p:nvSpPr>
        <p:spPr/>
        <p:txBody>
          <a:bodyPr>
            <a:normAutofit fontScale="90000"/>
          </a:bodyPr>
          <a:lstStyle/>
          <a:p>
            <a:r>
              <a:rPr lang="pt-BR" dirty="0"/>
              <a:t>5. Clima atual da Terra</a:t>
            </a:r>
          </a:p>
        </p:txBody>
      </p:sp>
      <p:sp>
        <p:nvSpPr>
          <p:cNvPr id="3" name="Espaço Reservado para Conteúdo 2"/>
          <p:cNvSpPr>
            <a:spLocks noGrp="1"/>
          </p:cNvSpPr>
          <p:nvPr>
            <p:ph idx="1"/>
          </p:nvPr>
        </p:nvSpPr>
        <p:spPr/>
        <p:txBody>
          <a:bodyPr/>
          <a:lstStyle/>
          <a:p>
            <a:r>
              <a:rPr lang="pt-BR" sz="2400" dirty="0"/>
              <a:t>Mapa da classificação climática de </a:t>
            </a:r>
            <a:r>
              <a:rPr lang="pt-BR" sz="2400" dirty="0" err="1"/>
              <a:t>Köppen</a:t>
            </a:r>
            <a:r>
              <a:rPr lang="pt-BR" sz="2400" dirty="0"/>
              <a:t>:</a:t>
            </a:r>
          </a:p>
        </p:txBody>
      </p:sp>
      <p:pic>
        <p:nvPicPr>
          <p:cNvPr id="4" name="Picture 4" descr="climate_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840" y="1196752"/>
            <a:ext cx="7452320" cy="5425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12732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5. Clima atual da Terra</a:t>
            </a:r>
          </a:p>
        </p:txBody>
      </p:sp>
      <p:sp>
        <p:nvSpPr>
          <p:cNvPr id="3" name="Espaço Reservado para Conteúdo 2"/>
          <p:cNvSpPr>
            <a:spLocks noGrp="1"/>
          </p:cNvSpPr>
          <p:nvPr>
            <p:ph idx="1"/>
          </p:nvPr>
        </p:nvSpPr>
        <p:spPr/>
        <p:txBody>
          <a:bodyPr/>
          <a:lstStyle/>
          <a:p>
            <a:r>
              <a:rPr lang="pt-BR" sz="1800" dirty="0"/>
              <a:t>Para corrigir algumas deficiências dessa classificação, o climatologista </a:t>
            </a:r>
            <a:r>
              <a:rPr lang="pt-BR" sz="1800" dirty="0" err="1"/>
              <a:t>Trewartha</a:t>
            </a:r>
            <a:r>
              <a:rPr lang="pt-BR" sz="1800" dirty="0"/>
              <a:t> adaptou a classificação de </a:t>
            </a:r>
            <a:r>
              <a:rPr lang="pt-BR" sz="1800" dirty="0" err="1"/>
              <a:t>Köppen</a:t>
            </a:r>
            <a:r>
              <a:rPr lang="pt-BR" sz="1800" dirty="0"/>
              <a:t> usando também a razão entre precipitação e evaporação.</a:t>
            </a:r>
          </a:p>
        </p:txBody>
      </p:sp>
      <p:sp>
        <p:nvSpPr>
          <p:cNvPr id="4" name="Rectangle 4"/>
          <p:cNvSpPr>
            <a:spLocks noChangeArrowheads="1"/>
          </p:cNvSpPr>
          <p:nvPr/>
        </p:nvSpPr>
        <p:spPr bwMode="auto">
          <a:xfrm>
            <a:off x="718120" y="1401765"/>
            <a:ext cx="2939515" cy="1700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28528" tIns="152352" rIns="0" bIns="38088" anchor="ctr">
            <a:spAutoFit/>
          </a:bodyPr>
          <a:lstStyle/>
          <a:p>
            <a:r>
              <a:rPr lang="pt-BR" b="1" dirty="0">
                <a:solidFill>
                  <a:srgbClr val="3333CC"/>
                </a:solidFill>
              </a:rPr>
              <a:t>Zonas principais:</a:t>
            </a:r>
          </a:p>
          <a:p>
            <a:pPr lvl="1"/>
            <a:r>
              <a:rPr lang="pt-BR" sz="1600" b="1" dirty="0"/>
              <a:t>A. Tropical </a:t>
            </a:r>
          </a:p>
          <a:p>
            <a:pPr lvl="1"/>
            <a:r>
              <a:rPr lang="pt-BR" sz="1600" b="1" dirty="0"/>
              <a:t>B. Seco</a:t>
            </a:r>
          </a:p>
          <a:p>
            <a:pPr lvl="1"/>
            <a:r>
              <a:rPr lang="pt-BR" sz="1600" b="1" dirty="0"/>
              <a:t>C. Baixas latitudes médias </a:t>
            </a:r>
          </a:p>
          <a:p>
            <a:pPr lvl="1"/>
            <a:r>
              <a:rPr lang="pt-BR" sz="1600" b="1" dirty="0"/>
              <a:t>D. Altas latitudes médias</a:t>
            </a:r>
          </a:p>
          <a:p>
            <a:pPr lvl="1"/>
            <a:r>
              <a:rPr lang="pt-BR" sz="1600" b="1" dirty="0"/>
              <a:t>E. Polar</a:t>
            </a:r>
          </a:p>
        </p:txBody>
      </p:sp>
      <p:sp>
        <p:nvSpPr>
          <p:cNvPr id="5" name="Rectangle 6"/>
          <p:cNvSpPr>
            <a:spLocks noChangeArrowheads="1"/>
          </p:cNvSpPr>
          <p:nvPr/>
        </p:nvSpPr>
        <p:spPr bwMode="auto">
          <a:xfrm>
            <a:off x="1022920" y="3068960"/>
            <a:ext cx="8153400"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pt-BR" b="1" dirty="0">
                <a:solidFill>
                  <a:srgbClr val="3333CC"/>
                </a:solidFill>
              </a:rPr>
              <a:t>Modificadores em letras minúsculas</a:t>
            </a:r>
          </a:p>
          <a:p>
            <a:pPr lvl="1"/>
            <a:r>
              <a:rPr lang="pt-BR" sz="1600" b="1" dirty="0"/>
              <a:t>a. verões quentes e longos</a:t>
            </a:r>
          </a:p>
          <a:p>
            <a:pPr lvl="1"/>
            <a:r>
              <a:rPr lang="pt-BR" sz="1600" b="1" dirty="0"/>
              <a:t>b. verões quentes e curtos</a:t>
            </a:r>
          </a:p>
          <a:p>
            <a:pPr lvl="1"/>
            <a:r>
              <a:rPr lang="pt-BR" sz="1600" b="1" dirty="0"/>
              <a:t>c. verões frescos e curtos</a:t>
            </a:r>
          </a:p>
          <a:p>
            <a:pPr lvl="1"/>
            <a:r>
              <a:rPr lang="pt-BR" sz="1600" b="1" dirty="0"/>
              <a:t>d. verões e invernos frios</a:t>
            </a:r>
          </a:p>
          <a:p>
            <a:pPr lvl="1"/>
            <a:r>
              <a:rPr lang="pt-BR" sz="1600" b="1" dirty="0"/>
              <a:t>f. precipitação todos os meses</a:t>
            </a:r>
          </a:p>
          <a:p>
            <a:pPr lvl="1"/>
            <a:r>
              <a:rPr lang="pt-BR" sz="1600" b="1" dirty="0"/>
              <a:t>w. inverno seco</a:t>
            </a:r>
          </a:p>
          <a:p>
            <a:pPr lvl="1"/>
            <a:r>
              <a:rPr lang="pt-BR" sz="1600" b="1" dirty="0"/>
              <a:t>s. verão seco</a:t>
            </a:r>
          </a:p>
          <a:p>
            <a:pPr lvl="1"/>
            <a:r>
              <a:rPr lang="pt-BR" sz="1600" b="1" dirty="0"/>
              <a:t>m. precipitação de monção</a:t>
            </a:r>
          </a:p>
          <a:p>
            <a:pPr lvl="1"/>
            <a:r>
              <a:rPr lang="pt-BR" sz="1600" b="1" dirty="0"/>
              <a:t>h. quente e seco, temperatura média de todos os meses acima de 0</a:t>
            </a:r>
            <a:r>
              <a:rPr lang="pt-BR" sz="1600" b="1" dirty="0">
                <a:sym typeface="Symbol" pitchFamily="18" charset="2"/>
              </a:rPr>
              <a:t></a:t>
            </a:r>
            <a:r>
              <a:rPr lang="pt-BR" sz="1600" b="1" dirty="0"/>
              <a:t> C</a:t>
            </a:r>
            <a:endParaRPr lang="pt-BR" sz="1600" b="1" dirty="0">
              <a:sym typeface="Symbol" pitchFamily="18" charset="2"/>
            </a:endParaRPr>
          </a:p>
          <a:p>
            <a:pPr lvl="1"/>
            <a:r>
              <a:rPr lang="pt-BR" sz="1600" b="1" dirty="0">
                <a:sym typeface="Symbol" pitchFamily="18" charset="2"/>
              </a:rPr>
              <a:t>k. frio e seco, pelo menos um mês com temperatura média abaixo de 0</a:t>
            </a:r>
            <a:r>
              <a:rPr lang="pt-BR" sz="1600" b="1" dirty="0"/>
              <a:t> C</a:t>
            </a:r>
            <a:endParaRPr lang="pt-BR" sz="1600" b="1" dirty="0">
              <a:sym typeface="Symbol" pitchFamily="18" charset="2"/>
            </a:endParaRPr>
          </a:p>
          <a:p>
            <a:pPr lvl="1"/>
            <a:r>
              <a:rPr lang="pt-BR" sz="1600" b="1" dirty="0">
                <a:sym typeface="Symbol" pitchFamily="18" charset="2"/>
              </a:rPr>
              <a:t>n. nevoeiro frequente</a:t>
            </a:r>
          </a:p>
          <a:p>
            <a:pPr lvl="1"/>
            <a:r>
              <a:rPr lang="pt-BR" sz="1600" b="1" dirty="0">
                <a:sym typeface="Symbol" pitchFamily="18" charset="2"/>
              </a:rPr>
              <a:t>n'. nevoeiro não frequente, mas alta umidade</a:t>
            </a:r>
          </a:p>
        </p:txBody>
      </p:sp>
      <p:sp>
        <p:nvSpPr>
          <p:cNvPr id="6" name="Rectangle 7"/>
          <p:cNvSpPr>
            <a:spLocks noChangeArrowheads="1"/>
          </p:cNvSpPr>
          <p:nvPr/>
        </p:nvSpPr>
        <p:spPr bwMode="auto">
          <a:xfrm>
            <a:off x="4680520" y="1439168"/>
            <a:ext cx="4572000"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pt-BR" b="1" dirty="0">
                <a:solidFill>
                  <a:srgbClr val="3333CC"/>
                </a:solidFill>
              </a:rPr>
              <a:t>Modificadores adicionais:</a:t>
            </a:r>
          </a:p>
          <a:p>
            <a:pPr lvl="1"/>
            <a:r>
              <a:rPr lang="pt-BR" sz="1600" b="1" dirty="0"/>
              <a:t>S. </a:t>
            </a:r>
            <a:r>
              <a:rPr lang="pt-BR" sz="1600" b="1" dirty="0" err="1"/>
              <a:t>Semi-árido</a:t>
            </a:r>
            <a:endParaRPr lang="pt-BR" sz="1600" b="1" dirty="0"/>
          </a:p>
          <a:p>
            <a:pPr lvl="1"/>
            <a:r>
              <a:rPr lang="pt-BR" sz="1600" b="1" dirty="0"/>
              <a:t>W. Árido</a:t>
            </a:r>
          </a:p>
          <a:p>
            <a:pPr lvl="1"/>
            <a:r>
              <a:rPr lang="pt-BR" sz="1600" b="1" dirty="0"/>
              <a:t>T. Tundra </a:t>
            </a:r>
          </a:p>
          <a:p>
            <a:pPr lvl="1"/>
            <a:r>
              <a:rPr lang="pt-BR" sz="1600" b="1" dirty="0"/>
              <a:t>F. Calota polar</a:t>
            </a:r>
          </a:p>
          <a:p>
            <a:pPr lvl="1"/>
            <a:r>
              <a:rPr lang="pt-BR" sz="1600" b="1" dirty="0"/>
              <a:t>H. Montanhosa</a:t>
            </a:r>
          </a:p>
        </p:txBody>
      </p:sp>
    </p:spTree>
    <p:extLst>
      <p:ext uri="{BB962C8B-B14F-4D97-AF65-F5344CB8AC3E}">
        <p14:creationId xmlns:p14="http://schemas.microsoft.com/office/powerpoint/2010/main" val="40912732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5. Clima atual da Terra</a:t>
            </a:r>
          </a:p>
        </p:txBody>
      </p:sp>
      <p:sp>
        <p:nvSpPr>
          <p:cNvPr id="3" name="Espaço Reservado para Conteúdo 2"/>
          <p:cNvSpPr>
            <a:spLocks noGrp="1"/>
          </p:cNvSpPr>
          <p:nvPr>
            <p:ph idx="1"/>
          </p:nvPr>
        </p:nvSpPr>
        <p:spPr/>
        <p:txBody>
          <a:bodyPr/>
          <a:lstStyle/>
          <a:p>
            <a:r>
              <a:rPr lang="pt-BR" sz="2400" dirty="0"/>
              <a:t>Mapa da classificação climática de </a:t>
            </a:r>
            <a:r>
              <a:rPr lang="pt-BR" sz="2400" dirty="0" err="1"/>
              <a:t>Köppen</a:t>
            </a:r>
            <a:r>
              <a:rPr lang="pt-BR" sz="2400" dirty="0"/>
              <a:t>/</a:t>
            </a:r>
            <a:r>
              <a:rPr lang="pt-BR" sz="2400" dirty="0" err="1"/>
              <a:t>Trewartha</a:t>
            </a:r>
            <a:r>
              <a:rPr lang="pt-BR" sz="2400" dirty="0"/>
              <a:t>:</a:t>
            </a:r>
          </a:p>
          <a:p>
            <a:endParaRPr lang="pt-BR" sz="2400" dirty="0"/>
          </a:p>
        </p:txBody>
      </p:sp>
      <p:pic>
        <p:nvPicPr>
          <p:cNvPr id="4" name="Picture 4" descr="kopp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178" y="1124744"/>
            <a:ext cx="7976270" cy="5184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127324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5. Clima atual da Terra</a:t>
            </a:r>
          </a:p>
        </p:txBody>
      </p:sp>
      <p:sp>
        <p:nvSpPr>
          <p:cNvPr id="3" name="Espaço Reservado para Conteúdo 2"/>
          <p:cNvSpPr>
            <a:spLocks noGrp="1"/>
          </p:cNvSpPr>
          <p:nvPr>
            <p:ph idx="1"/>
          </p:nvPr>
        </p:nvSpPr>
        <p:spPr/>
        <p:txBody>
          <a:bodyPr/>
          <a:lstStyle/>
          <a:p>
            <a:r>
              <a:rPr lang="pt-BR" sz="2400" dirty="0"/>
              <a:t>Climas do Brasil:</a:t>
            </a:r>
          </a:p>
          <a:p>
            <a:endParaRPr lang="pt-BR" sz="2400"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1092018"/>
            <a:ext cx="5184576" cy="5400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26462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5. Clima atual da Terra</a:t>
            </a:r>
          </a:p>
        </p:txBody>
      </p:sp>
      <p:sp>
        <p:nvSpPr>
          <p:cNvPr id="3" name="Espaço Reservado para Conteúdo 2"/>
          <p:cNvSpPr>
            <a:spLocks noGrp="1"/>
          </p:cNvSpPr>
          <p:nvPr>
            <p:ph idx="1"/>
          </p:nvPr>
        </p:nvSpPr>
        <p:spPr/>
        <p:txBody>
          <a:bodyPr/>
          <a:lstStyle/>
          <a:p>
            <a:r>
              <a:rPr lang="pt-BR" sz="2400" dirty="0"/>
              <a:t>Climas do estado de São Paulo:</a:t>
            </a:r>
          </a:p>
          <a:p>
            <a:endParaRPr lang="pt-BR" sz="2400"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1052736"/>
            <a:ext cx="5544616" cy="3783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5676" y="4725144"/>
            <a:ext cx="5832648" cy="1853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1040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1. Introdução</a:t>
            </a:r>
            <a:endParaRPr lang="en-US" dirty="0"/>
          </a:p>
        </p:txBody>
      </p:sp>
      <p:sp>
        <p:nvSpPr>
          <p:cNvPr id="3" name="Espaço Reservado para Conteúdo 2"/>
          <p:cNvSpPr>
            <a:spLocks noGrp="1"/>
          </p:cNvSpPr>
          <p:nvPr>
            <p:ph idx="1"/>
          </p:nvPr>
        </p:nvSpPr>
        <p:spPr/>
        <p:txBody>
          <a:bodyPr/>
          <a:lstStyle/>
          <a:p>
            <a:r>
              <a:rPr lang="pt-BR" sz="2000" dirty="0"/>
              <a:t>No clima global, os fatores que controlam o clima (i.e., fatores climáticos) são:</a:t>
            </a:r>
          </a:p>
          <a:p>
            <a:pPr lvl="1"/>
            <a:r>
              <a:rPr lang="pt-BR" sz="1800" dirty="0"/>
              <a:t>Correntes oceânicas e temperatura da superfície mar (TSM ou SST)</a:t>
            </a:r>
          </a:p>
          <a:p>
            <a:pPr lvl="2"/>
            <a:r>
              <a:rPr lang="pt-BR" sz="1400" dirty="0"/>
              <a:t>Transporte de calor</a:t>
            </a:r>
          </a:p>
          <a:p>
            <a:pPr lvl="2"/>
            <a:r>
              <a:rPr lang="pt-BR" sz="1400" dirty="0"/>
              <a:t>Influencia na precipitação (e.g., ZCIT)</a:t>
            </a:r>
          </a:p>
          <a:p>
            <a:pPr lvl="2"/>
            <a:endParaRPr lang="pt-BR" sz="1400" dirty="0"/>
          </a:p>
        </p:txBody>
      </p:sp>
      <p:pic>
        <p:nvPicPr>
          <p:cNvPr id="8" name="Imagem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5918" y="2348880"/>
            <a:ext cx="4338570" cy="3024336"/>
          </a:xfrm>
          <a:prstGeom prst="rect">
            <a:avLst/>
          </a:prstGeom>
        </p:spPr>
      </p:pic>
      <p:pic>
        <p:nvPicPr>
          <p:cNvPr id="5" name="Image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423" y="2504097"/>
            <a:ext cx="4397577" cy="2700452"/>
          </a:xfrm>
          <a:prstGeom prst="rect">
            <a:avLst/>
          </a:prstGeom>
        </p:spPr>
      </p:pic>
    </p:spTree>
    <p:extLst>
      <p:ext uri="{BB962C8B-B14F-4D97-AF65-F5344CB8AC3E}">
        <p14:creationId xmlns:p14="http://schemas.microsoft.com/office/powerpoint/2010/main" val="343626307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5. Clima atual da Terra</a:t>
            </a:r>
          </a:p>
        </p:txBody>
      </p:sp>
      <p:sp>
        <p:nvSpPr>
          <p:cNvPr id="3" name="Espaço Reservado para Conteúdo 2"/>
          <p:cNvSpPr>
            <a:spLocks noGrp="1"/>
          </p:cNvSpPr>
          <p:nvPr>
            <p:ph idx="1"/>
          </p:nvPr>
        </p:nvSpPr>
        <p:spPr/>
        <p:txBody>
          <a:bodyPr/>
          <a:lstStyle/>
          <a:p>
            <a:pPr marL="0" indent="0">
              <a:buNone/>
            </a:pPr>
            <a:r>
              <a:rPr lang="pt-BR" sz="2400" b="1" dirty="0">
                <a:solidFill>
                  <a:srgbClr val="0070C0"/>
                </a:solidFill>
              </a:rPr>
              <a:t>(a) Climatologia dinâmica do Brasil</a:t>
            </a:r>
          </a:p>
          <a:p>
            <a:endParaRPr lang="pt-BR" sz="2400" dirty="0"/>
          </a:p>
          <a:p>
            <a:endParaRPr lang="pt-BR" sz="2400" dirty="0"/>
          </a:p>
          <a:p>
            <a:endParaRPr lang="pt-BR" sz="2400" dirty="0"/>
          </a:p>
        </p:txBody>
      </p:sp>
      <p:pic>
        <p:nvPicPr>
          <p:cNvPr id="5" name="Picture 4" descr="tmedano"/>
          <p:cNvPicPr>
            <a:picLocks noChangeAspect="1" noChangeArrowheads="1"/>
          </p:cNvPicPr>
          <p:nvPr/>
        </p:nvPicPr>
        <p:blipFill>
          <a:blip r:embed="rId2">
            <a:extLst>
              <a:ext uri="{28A0092B-C50C-407E-A947-70E740481C1C}">
                <a14:useLocalDpi xmlns:a14="http://schemas.microsoft.com/office/drawing/2010/main" val="0"/>
              </a:ext>
            </a:extLst>
          </a:blip>
          <a:srcRect b="18187"/>
          <a:stretch>
            <a:fillRect/>
          </a:stretch>
        </p:blipFill>
        <p:spPr bwMode="auto">
          <a:xfrm>
            <a:off x="96825" y="1632297"/>
            <a:ext cx="4648200" cy="424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precano"/>
          <p:cNvPicPr>
            <a:picLocks noChangeAspect="1" noChangeArrowheads="1"/>
          </p:cNvPicPr>
          <p:nvPr/>
        </p:nvPicPr>
        <p:blipFill>
          <a:blip r:embed="rId3">
            <a:extLst>
              <a:ext uri="{28A0092B-C50C-407E-A947-70E740481C1C}">
                <a14:useLocalDpi xmlns:a14="http://schemas.microsoft.com/office/drawing/2010/main" val="0"/>
              </a:ext>
            </a:extLst>
          </a:blip>
          <a:srcRect b="18187"/>
          <a:stretch>
            <a:fillRect/>
          </a:stretch>
        </p:blipFill>
        <p:spPr bwMode="auto">
          <a:xfrm>
            <a:off x="4440225" y="1556792"/>
            <a:ext cx="4724400" cy="431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264628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descr="tmedjan"/>
          <p:cNvPicPr>
            <a:picLocks noChangeAspect="1" noChangeArrowheads="1"/>
          </p:cNvPicPr>
          <p:nvPr/>
        </p:nvPicPr>
        <p:blipFill>
          <a:blip r:embed="rId3">
            <a:extLst>
              <a:ext uri="{28A0092B-C50C-407E-A947-70E740481C1C}">
                <a14:useLocalDpi xmlns:a14="http://schemas.microsoft.com/office/drawing/2010/main" val="0"/>
              </a:ext>
            </a:extLst>
          </a:blip>
          <a:srcRect b="18187"/>
          <a:stretch>
            <a:fillRect/>
          </a:stretch>
        </p:blipFill>
        <p:spPr bwMode="auto">
          <a:xfrm>
            <a:off x="0" y="0"/>
            <a:ext cx="4267200" cy="340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5" descr="tmedjul"/>
          <p:cNvPicPr>
            <a:picLocks noChangeAspect="1" noChangeArrowheads="1"/>
          </p:cNvPicPr>
          <p:nvPr/>
        </p:nvPicPr>
        <p:blipFill>
          <a:blip r:embed="rId4">
            <a:extLst>
              <a:ext uri="{28A0092B-C50C-407E-A947-70E740481C1C}">
                <a14:useLocalDpi xmlns:a14="http://schemas.microsoft.com/office/drawing/2010/main" val="0"/>
              </a:ext>
            </a:extLst>
          </a:blip>
          <a:srcRect b="18187"/>
          <a:stretch>
            <a:fillRect/>
          </a:stretch>
        </p:blipFill>
        <p:spPr bwMode="auto">
          <a:xfrm>
            <a:off x="0" y="3452813"/>
            <a:ext cx="4267200" cy="340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6" descr="precjan"/>
          <p:cNvPicPr>
            <a:picLocks noChangeAspect="1" noChangeArrowheads="1"/>
          </p:cNvPicPr>
          <p:nvPr/>
        </p:nvPicPr>
        <p:blipFill>
          <a:blip r:embed="rId5">
            <a:extLst>
              <a:ext uri="{28A0092B-C50C-407E-A947-70E740481C1C}">
                <a14:useLocalDpi xmlns:a14="http://schemas.microsoft.com/office/drawing/2010/main" val="0"/>
              </a:ext>
            </a:extLst>
          </a:blip>
          <a:srcRect b="18187"/>
          <a:stretch>
            <a:fillRect/>
          </a:stretch>
        </p:blipFill>
        <p:spPr bwMode="auto">
          <a:xfrm>
            <a:off x="4572000" y="0"/>
            <a:ext cx="4519613" cy="343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7" descr="precjul"/>
          <p:cNvPicPr>
            <a:picLocks noChangeAspect="1" noChangeArrowheads="1"/>
          </p:cNvPicPr>
          <p:nvPr/>
        </p:nvPicPr>
        <p:blipFill>
          <a:blip r:embed="rId6">
            <a:extLst>
              <a:ext uri="{28A0092B-C50C-407E-A947-70E740481C1C}">
                <a14:useLocalDpi xmlns:a14="http://schemas.microsoft.com/office/drawing/2010/main" val="0"/>
              </a:ext>
            </a:extLst>
          </a:blip>
          <a:srcRect b="18187"/>
          <a:stretch>
            <a:fillRect/>
          </a:stretch>
        </p:blipFill>
        <p:spPr bwMode="auto">
          <a:xfrm>
            <a:off x="4572000" y="3429000"/>
            <a:ext cx="4519613" cy="343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31227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4" descr="belem"/>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810000"/>
            <a:ext cx="43434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Picture 5" descr="manaus"/>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33800"/>
            <a:ext cx="4267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3503" name="Group 15"/>
          <p:cNvGraphicFramePr>
            <a:graphicFrameLocks noGrp="1"/>
          </p:cNvGraphicFramePr>
          <p:nvPr/>
        </p:nvGraphicFramePr>
        <p:xfrm>
          <a:off x="1419225" y="3276600"/>
          <a:ext cx="2771775" cy="457200"/>
        </p:xfrm>
        <a:graphic>
          <a:graphicData uri="http://schemas.openxmlformats.org/drawingml/2006/table">
            <a:tbl>
              <a:tblPr/>
              <a:tblGrid>
                <a:gridCol w="2771775">
                  <a:extLst>
                    <a:ext uri="{9D8B030D-6E8A-4147-A177-3AD203B41FA5}">
                      <a16:colId xmlns:a16="http://schemas.microsoft.com/office/drawing/2014/main" val="20000"/>
                    </a:ext>
                  </a:extLst>
                </a:gridCol>
              </a:tblGrid>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400" b="1" i="0" u="none" strike="noStrike" cap="none" normalizeH="0" baseline="0">
                          <a:ln>
                            <a:noFill/>
                          </a:ln>
                          <a:solidFill>
                            <a:schemeClr val="tx1"/>
                          </a:solidFill>
                          <a:effectLst/>
                          <a:latin typeface="Times New Roman" pitchFamily="18" charset="0"/>
                          <a:cs typeface="Times New Roman" pitchFamily="18" charset="0"/>
                        </a:rPr>
                        <a:t>MANAUS (AM)</a:t>
                      </a:r>
                      <a:endParaRPr kumimoji="0" lang="pt-BR" sz="2400" b="1"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63513" name="Group 25"/>
          <p:cNvGraphicFramePr>
            <a:graphicFrameLocks noGrp="1"/>
          </p:cNvGraphicFramePr>
          <p:nvPr/>
        </p:nvGraphicFramePr>
        <p:xfrm>
          <a:off x="6172200" y="3352800"/>
          <a:ext cx="2771775" cy="457200"/>
        </p:xfrm>
        <a:graphic>
          <a:graphicData uri="http://schemas.openxmlformats.org/drawingml/2006/table">
            <a:tbl>
              <a:tblPr/>
              <a:tblGrid>
                <a:gridCol w="2771775">
                  <a:extLst>
                    <a:ext uri="{9D8B030D-6E8A-4147-A177-3AD203B41FA5}">
                      <a16:colId xmlns:a16="http://schemas.microsoft.com/office/drawing/2014/main" val="20000"/>
                    </a:ext>
                  </a:extLst>
                </a:gridCol>
              </a:tblGrid>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400" b="1" i="0" u="none" strike="noStrike" cap="none" normalizeH="0" baseline="0">
                          <a:ln>
                            <a:noFill/>
                          </a:ln>
                          <a:solidFill>
                            <a:schemeClr val="tx1"/>
                          </a:solidFill>
                          <a:effectLst/>
                          <a:latin typeface="Times New Roman" pitchFamily="18" charset="0"/>
                          <a:cs typeface="Times New Roman" pitchFamily="18" charset="0"/>
                        </a:rPr>
                        <a:t>BELEM (PA)</a:t>
                      </a:r>
                      <a:endParaRPr kumimoji="0" lang="pt-BR" sz="2400" b="1"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48144" name="Rectangle 26"/>
          <p:cNvSpPr>
            <a:spLocks noChangeArrowheads="1"/>
          </p:cNvSpPr>
          <p:nvPr/>
        </p:nvSpPr>
        <p:spPr bwMode="auto">
          <a:xfrm>
            <a:off x="76200" y="50800"/>
            <a:ext cx="4800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80000"/>
              </a:lnSpc>
            </a:pPr>
            <a:r>
              <a:rPr lang="pt-BR" sz="4000" b="1">
                <a:solidFill>
                  <a:srgbClr val="008000"/>
                </a:solidFill>
              </a:rPr>
              <a:t>REGIÃO NORTE </a:t>
            </a:r>
          </a:p>
        </p:txBody>
      </p:sp>
      <p:pic>
        <p:nvPicPr>
          <p:cNvPr id="48145" name="Picture 27" descr="macapa"/>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533400"/>
            <a:ext cx="43434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46" name="Text Box 28"/>
          <p:cNvSpPr txBox="1">
            <a:spLocks noChangeArrowheads="1"/>
          </p:cNvSpPr>
          <p:nvPr/>
        </p:nvSpPr>
        <p:spPr bwMode="auto">
          <a:xfrm>
            <a:off x="304800" y="1143000"/>
            <a:ext cx="381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endParaRPr lang="pt-BR"/>
          </a:p>
        </p:txBody>
      </p:sp>
      <p:graphicFrame>
        <p:nvGraphicFramePr>
          <p:cNvPr id="63524" name="Group 36"/>
          <p:cNvGraphicFramePr>
            <a:graphicFrameLocks noGrp="1"/>
          </p:cNvGraphicFramePr>
          <p:nvPr/>
        </p:nvGraphicFramePr>
        <p:xfrm>
          <a:off x="5991225" y="76200"/>
          <a:ext cx="2771775" cy="457200"/>
        </p:xfrm>
        <a:graphic>
          <a:graphicData uri="http://schemas.openxmlformats.org/drawingml/2006/table">
            <a:tbl>
              <a:tblPr/>
              <a:tblGrid>
                <a:gridCol w="2771775">
                  <a:extLst>
                    <a:ext uri="{9D8B030D-6E8A-4147-A177-3AD203B41FA5}">
                      <a16:colId xmlns:a16="http://schemas.microsoft.com/office/drawing/2014/main" val="20000"/>
                    </a:ext>
                  </a:extLst>
                </a:gridCol>
              </a:tblGrid>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400" b="1" i="0" u="none" strike="noStrike" cap="none" normalizeH="0" baseline="0">
                          <a:ln>
                            <a:noFill/>
                          </a:ln>
                          <a:solidFill>
                            <a:schemeClr val="tx1"/>
                          </a:solidFill>
                          <a:effectLst/>
                          <a:latin typeface="Times New Roman" pitchFamily="18" charset="0"/>
                          <a:cs typeface="Times New Roman" pitchFamily="18" charset="0"/>
                        </a:rPr>
                        <a:t>MACAPÁ (AP)</a:t>
                      </a:r>
                      <a:endParaRPr kumimoji="0" lang="pt-BR" sz="2400" b="1"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48153" name="Text Box 37"/>
          <p:cNvSpPr txBox="1">
            <a:spLocks noChangeArrowheads="1"/>
          </p:cNvSpPr>
          <p:nvPr/>
        </p:nvSpPr>
        <p:spPr bwMode="auto">
          <a:xfrm>
            <a:off x="0" y="762000"/>
            <a:ext cx="4724400"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pt-BR" b="1">
                <a:solidFill>
                  <a:srgbClr val="000066"/>
                </a:solidFill>
              </a:rPr>
              <a:t>Principais sistemas:</a:t>
            </a:r>
          </a:p>
          <a:p>
            <a:pPr eaLnBrk="1" hangingPunct="1">
              <a:spcBef>
                <a:spcPct val="50000"/>
              </a:spcBef>
            </a:pPr>
            <a:r>
              <a:rPr lang="pt-BR" b="1">
                <a:solidFill>
                  <a:srgbClr val="3333CC"/>
                </a:solidFill>
              </a:rPr>
              <a:t>	ZCIT</a:t>
            </a:r>
          </a:p>
          <a:p>
            <a:pPr eaLnBrk="1" hangingPunct="1">
              <a:spcBef>
                <a:spcPct val="50000"/>
              </a:spcBef>
            </a:pPr>
            <a:r>
              <a:rPr lang="pt-BR" b="1">
                <a:solidFill>
                  <a:srgbClr val="3333CC"/>
                </a:solidFill>
              </a:rPr>
              <a:t>	Convecção local</a:t>
            </a:r>
          </a:p>
          <a:p>
            <a:pPr eaLnBrk="1" hangingPunct="1">
              <a:spcBef>
                <a:spcPct val="50000"/>
              </a:spcBef>
            </a:pPr>
            <a:r>
              <a:rPr lang="pt-BR" b="1">
                <a:solidFill>
                  <a:srgbClr val="3333CC"/>
                </a:solidFill>
              </a:rPr>
              <a:t>	Linhas de Instabilidade</a:t>
            </a:r>
          </a:p>
        </p:txBody>
      </p:sp>
      <p:sp>
        <p:nvSpPr>
          <p:cNvPr id="48154" name="Text Box 38"/>
          <p:cNvSpPr txBox="1">
            <a:spLocks noChangeArrowheads="1"/>
          </p:cNvSpPr>
          <p:nvPr/>
        </p:nvSpPr>
        <p:spPr bwMode="auto">
          <a:xfrm>
            <a:off x="-76200" y="2895600"/>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pt-BR" sz="1400" b="1" dirty="0">
                <a:solidFill>
                  <a:srgbClr val="0000FF"/>
                </a:solidFill>
              </a:rPr>
              <a:t>Temp.</a:t>
            </a:r>
          </a:p>
        </p:txBody>
      </p:sp>
      <p:sp>
        <p:nvSpPr>
          <p:cNvPr id="48155" name="Text Box 39"/>
          <p:cNvSpPr txBox="1">
            <a:spLocks noChangeArrowheads="1"/>
          </p:cNvSpPr>
          <p:nvPr/>
        </p:nvSpPr>
        <p:spPr bwMode="auto">
          <a:xfrm>
            <a:off x="381000" y="3124200"/>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pt-BR" sz="1400" b="1">
                <a:solidFill>
                  <a:srgbClr val="66FF33"/>
                </a:solidFill>
              </a:rPr>
              <a:t>Evap.</a:t>
            </a:r>
          </a:p>
        </p:txBody>
      </p:sp>
      <p:sp>
        <p:nvSpPr>
          <p:cNvPr id="48156" name="Text Box 40"/>
          <p:cNvSpPr txBox="1">
            <a:spLocks noChangeArrowheads="1"/>
          </p:cNvSpPr>
          <p:nvPr/>
        </p:nvSpPr>
        <p:spPr bwMode="auto">
          <a:xfrm>
            <a:off x="762000" y="3429000"/>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pt-BR" sz="1400" b="1">
                <a:solidFill>
                  <a:srgbClr val="FF5050"/>
                </a:solidFill>
              </a:rPr>
              <a:t>Prec.</a:t>
            </a:r>
          </a:p>
        </p:txBody>
      </p:sp>
      <p:sp>
        <p:nvSpPr>
          <p:cNvPr id="48157" name="Line 41"/>
          <p:cNvSpPr>
            <a:spLocks noChangeShapeType="1"/>
          </p:cNvSpPr>
          <p:nvPr/>
        </p:nvSpPr>
        <p:spPr bwMode="auto">
          <a:xfrm>
            <a:off x="228600" y="3200400"/>
            <a:ext cx="0" cy="457200"/>
          </a:xfrm>
          <a:prstGeom prst="line">
            <a:avLst/>
          </a:prstGeom>
          <a:noFill/>
          <a:ln w="50800">
            <a:solidFill>
              <a:srgbClr val="3333CC"/>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48158" name="Line 42"/>
          <p:cNvSpPr>
            <a:spLocks noChangeShapeType="1"/>
          </p:cNvSpPr>
          <p:nvPr/>
        </p:nvSpPr>
        <p:spPr bwMode="auto">
          <a:xfrm>
            <a:off x="609600" y="3429000"/>
            <a:ext cx="0" cy="304800"/>
          </a:xfrm>
          <a:prstGeom prst="line">
            <a:avLst/>
          </a:prstGeom>
          <a:noFill/>
          <a:ln w="50800">
            <a:solidFill>
              <a:srgbClr val="66FF33"/>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55099270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6"/>
          <p:cNvSpPr>
            <a:spLocks noChangeArrowheads="1"/>
          </p:cNvSpPr>
          <p:nvPr/>
        </p:nvSpPr>
        <p:spPr bwMode="auto">
          <a:xfrm>
            <a:off x="76200" y="50800"/>
            <a:ext cx="5410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80000"/>
              </a:lnSpc>
            </a:pPr>
            <a:r>
              <a:rPr lang="pt-BR" sz="4000" b="1">
                <a:solidFill>
                  <a:srgbClr val="008000"/>
                </a:solidFill>
              </a:rPr>
              <a:t>REGIÃO NORDESTE</a:t>
            </a:r>
          </a:p>
          <a:p>
            <a:pPr algn="ctr">
              <a:lnSpc>
                <a:spcPct val="80000"/>
              </a:lnSpc>
            </a:pPr>
            <a:r>
              <a:rPr lang="pt-BR" sz="3200" b="1">
                <a:solidFill>
                  <a:srgbClr val="008000"/>
                </a:solidFill>
              </a:rPr>
              <a:t>(norte)</a:t>
            </a:r>
            <a:r>
              <a:rPr lang="pt-BR" sz="4000" b="1">
                <a:solidFill>
                  <a:srgbClr val="008000"/>
                </a:solidFill>
              </a:rPr>
              <a:t> </a:t>
            </a:r>
          </a:p>
        </p:txBody>
      </p:sp>
      <p:sp>
        <p:nvSpPr>
          <p:cNvPr id="49155" name="Text Box 18"/>
          <p:cNvSpPr txBox="1">
            <a:spLocks noChangeArrowheads="1"/>
          </p:cNvSpPr>
          <p:nvPr/>
        </p:nvSpPr>
        <p:spPr bwMode="auto">
          <a:xfrm>
            <a:off x="304800" y="1143000"/>
            <a:ext cx="381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endParaRPr lang="pt-BR"/>
          </a:p>
        </p:txBody>
      </p:sp>
      <p:sp>
        <p:nvSpPr>
          <p:cNvPr id="49156" name="Text Box 25"/>
          <p:cNvSpPr txBox="1">
            <a:spLocks noChangeArrowheads="1"/>
          </p:cNvSpPr>
          <p:nvPr/>
        </p:nvSpPr>
        <p:spPr bwMode="auto">
          <a:xfrm>
            <a:off x="0" y="1130300"/>
            <a:ext cx="47244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pt-BR" b="1">
                <a:solidFill>
                  <a:srgbClr val="000066"/>
                </a:solidFill>
              </a:rPr>
              <a:t>Principais sistemas:</a:t>
            </a:r>
          </a:p>
          <a:p>
            <a:pPr eaLnBrk="1" hangingPunct="1"/>
            <a:r>
              <a:rPr lang="pt-BR" b="1">
                <a:solidFill>
                  <a:srgbClr val="3333CC"/>
                </a:solidFill>
              </a:rPr>
              <a:t>	ZCIT</a:t>
            </a:r>
          </a:p>
          <a:p>
            <a:pPr eaLnBrk="1" hangingPunct="1"/>
            <a:r>
              <a:rPr lang="pt-BR" b="1">
                <a:solidFill>
                  <a:srgbClr val="3333CC"/>
                </a:solidFill>
              </a:rPr>
              <a:t>	Convecção local</a:t>
            </a:r>
          </a:p>
          <a:p>
            <a:pPr eaLnBrk="1" hangingPunct="1"/>
            <a:r>
              <a:rPr lang="pt-BR" b="1">
                <a:solidFill>
                  <a:srgbClr val="3333CC"/>
                </a:solidFill>
              </a:rPr>
              <a:t>	Brisas</a:t>
            </a:r>
          </a:p>
          <a:p>
            <a:pPr eaLnBrk="1" hangingPunct="1"/>
            <a:r>
              <a:rPr lang="pt-BR" b="1">
                <a:solidFill>
                  <a:srgbClr val="3333CC"/>
                </a:solidFill>
              </a:rPr>
              <a:t>	Ondas de leste</a:t>
            </a:r>
          </a:p>
        </p:txBody>
      </p:sp>
      <p:pic>
        <p:nvPicPr>
          <p:cNvPr id="49157" name="Picture 31" descr="saoluis"/>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609600"/>
            <a:ext cx="38862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5808" name="Group 32"/>
          <p:cNvGraphicFramePr>
            <a:graphicFrameLocks noGrp="1"/>
          </p:cNvGraphicFramePr>
          <p:nvPr/>
        </p:nvGraphicFramePr>
        <p:xfrm>
          <a:off x="6172200" y="152400"/>
          <a:ext cx="2771775" cy="457200"/>
        </p:xfrm>
        <a:graphic>
          <a:graphicData uri="http://schemas.openxmlformats.org/drawingml/2006/table">
            <a:tbl>
              <a:tblPr/>
              <a:tblGrid>
                <a:gridCol w="2771775">
                  <a:extLst>
                    <a:ext uri="{9D8B030D-6E8A-4147-A177-3AD203B41FA5}">
                      <a16:colId xmlns:a16="http://schemas.microsoft.com/office/drawing/2014/main" val="20000"/>
                    </a:ext>
                  </a:extLst>
                </a:gridCol>
              </a:tblGrid>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400" b="1" i="0" u="none" strike="noStrike" cap="none" normalizeH="0" baseline="0">
                          <a:ln>
                            <a:noFill/>
                          </a:ln>
                          <a:solidFill>
                            <a:schemeClr val="tx1"/>
                          </a:solidFill>
                          <a:effectLst/>
                          <a:latin typeface="Times New Roman" pitchFamily="18" charset="0"/>
                          <a:cs typeface="Times New Roman" pitchFamily="18" charset="0"/>
                        </a:rPr>
                        <a:t>SÃO LUIS (MA)</a:t>
                      </a:r>
                      <a:endParaRPr kumimoji="0" lang="pt-BR" sz="2400" b="1"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49164" name="Picture 38" descr="fortaleza"/>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3733800"/>
            <a:ext cx="45720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5815" name="Group 39"/>
          <p:cNvGraphicFramePr>
            <a:graphicFrameLocks noGrp="1"/>
          </p:cNvGraphicFramePr>
          <p:nvPr/>
        </p:nvGraphicFramePr>
        <p:xfrm>
          <a:off x="990600" y="3276600"/>
          <a:ext cx="3289300" cy="457200"/>
        </p:xfrm>
        <a:graphic>
          <a:graphicData uri="http://schemas.openxmlformats.org/drawingml/2006/table">
            <a:tbl>
              <a:tblPr/>
              <a:tblGrid>
                <a:gridCol w="3289300">
                  <a:extLst>
                    <a:ext uri="{9D8B030D-6E8A-4147-A177-3AD203B41FA5}">
                      <a16:colId xmlns:a16="http://schemas.microsoft.com/office/drawing/2014/main" val="20000"/>
                    </a:ext>
                  </a:extLst>
                </a:gridCol>
              </a:tblGrid>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400" b="1" i="0" u="none" strike="noStrike" cap="none" normalizeH="0" baseline="0">
                          <a:ln>
                            <a:noFill/>
                          </a:ln>
                          <a:solidFill>
                            <a:schemeClr val="tx1"/>
                          </a:solidFill>
                          <a:effectLst/>
                          <a:latin typeface="Times New Roman" pitchFamily="18" charset="0"/>
                          <a:cs typeface="Times New Roman" pitchFamily="18" charset="0"/>
                        </a:rPr>
                        <a:t>FORTALEZA (CE)</a:t>
                      </a:r>
                      <a:endParaRPr kumimoji="0" lang="pt-BR" sz="2400" b="1"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49171" name="Picture 45" descr="natal"/>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3733800"/>
            <a:ext cx="44196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5822" name="Group 46"/>
          <p:cNvGraphicFramePr>
            <a:graphicFrameLocks noGrp="1"/>
          </p:cNvGraphicFramePr>
          <p:nvPr/>
        </p:nvGraphicFramePr>
        <p:xfrm>
          <a:off x="6172200" y="3276600"/>
          <a:ext cx="2770188" cy="457200"/>
        </p:xfrm>
        <a:graphic>
          <a:graphicData uri="http://schemas.openxmlformats.org/drawingml/2006/table">
            <a:tbl>
              <a:tblPr/>
              <a:tblGrid>
                <a:gridCol w="2770188">
                  <a:extLst>
                    <a:ext uri="{9D8B030D-6E8A-4147-A177-3AD203B41FA5}">
                      <a16:colId xmlns:a16="http://schemas.microsoft.com/office/drawing/2014/main" val="20000"/>
                    </a:ext>
                  </a:extLst>
                </a:gridCol>
              </a:tblGrid>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400" b="1" i="0" u="none" strike="noStrike" cap="none" normalizeH="0" baseline="0">
                          <a:ln>
                            <a:noFill/>
                          </a:ln>
                          <a:solidFill>
                            <a:schemeClr val="tx1"/>
                          </a:solidFill>
                          <a:effectLst/>
                          <a:latin typeface="Times New Roman" pitchFamily="18" charset="0"/>
                          <a:cs typeface="Times New Roman" pitchFamily="18" charset="0"/>
                        </a:rPr>
                        <a:t>NATAL (RN)</a:t>
                      </a:r>
                      <a:endParaRPr kumimoji="0" lang="pt-BR" sz="2400" b="1"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11" name="Text Box 38"/>
          <p:cNvSpPr txBox="1">
            <a:spLocks noChangeArrowheads="1"/>
          </p:cNvSpPr>
          <p:nvPr/>
        </p:nvSpPr>
        <p:spPr bwMode="auto">
          <a:xfrm>
            <a:off x="-76200" y="2895600"/>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pt-BR" sz="1400" b="1" dirty="0">
                <a:solidFill>
                  <a:srgbClr val="0000FF"/>
                </a:solidFill>
              </a:rPr>
              <a:t>Temp.</a:t>
            </a:r>
          </a:p>
        </p:txBody>
      </p:sp>
      <p:sp>
        <p:nvSpPr>
          <p:cNvPr id="12" name="Text Box 39"/>
          <p:cNvSpPr txBox="1">
            <a:spLocks noChangeArrowheads="1"/>
          </p:cNvSpPr>
          <p:nvPr/>
        </p:nvSpPr>
        <p:spPr bwMode="auto">
          <a:xfrm>
            <a:off x="381000" y="3124200"/>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pt-BR" sz="1400" b="1">
                <a:solidFill>
                  <a:srgbClr val="66FF33"/>
                </a:solidFill>
              </a:rPr>
              <a:t>Evap.</a:t>
            </a:r>
          </a:p>
        </p:txBody>
      </p:sp>
      <p:sp>
        <p:nvSpPr>
          <p:cNvPr id="13" name="Text Box 40"/>
          <p:cNvSpPr txBox="1">
            <a:spLocks noChangeArrowheads="1"/>
          </p:cNvSpPr>
          <p:nvPr/>
        </p:nvSpPr>
        <p:spPr bwMode="auto">
          <a:xfrm>
            <a:off x="762000" y="3429000"/>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pt-BR" sz="1400" b="1">
                <a:solidFill>
                  <a:srgbClr val="FF5050"/>
                </a:solidFill>
              </a:rPr>
              <a:t>Prec.</a:t>
            </a:r>
          </a:p>
        </p:txBody>
      </p:sp>
      <p:sp>
        <p:nvSpPr>
          <p:cNvPr id="14" name="Line 41"/>
          <p:cNvSpPr>
            <a:spLocks noChangeShapeType="1"/>
          </p:cNvSpPr>
          <p:nvPr/>
        </p:nvSpPr>
        <p:spPr bwMode="auto">
          <a:xfrm>
            <a:off x="228600" y="3200400"/>
            <a:ext cx="0" cy="457200"/>
          </a:xfrm>
          <a:prstGeom prst="line">
            <a:avLst/>
          </a:prstGeom>
          <a:noFill/>
          <a:ln w="50800">
            <a:solidFill>
              <a:srgbClr val="3333CC"/>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15" name="Line 42"/>
          <p:cNvSpPr>
            <a:spLocks noChangeShapeType="1"/>
          </p:cNvSpPr>
          <p:nvPr/>
        </p:nvSpPr>
        <p:spPr bwMode="auto">
          <a:xfrm>
            <a:off x="609600" y="3429000"/>
            <a:ext cx="0" cy="304800"/>
          </a:xfrm>
          <a:prstGeom prst="line">
            <a:avLst/>
          </a:prstGeom>
          <a:noFill/>
          <a:ln w="50800">
            <a:solidFill>
              <a:srgbClr val="66FF33"/>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40825113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6" descr="DIPOLO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07950"/>
            <a:ext cx="4191000" cy="332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7" descr="DIPOLO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3475038"/>
            <a:ext cx="4114800" cy="338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9" descr="VC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630488"/>
            <a:ext cx="480060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1" name="Text Box 11"/>
          <p:cNvSpPr txBox="1">
            <a:spLocks noChangeArrowheads="1"/>
          </p:cNvSpPr>
          <p:nvPr/>
        </p:nvSpPr>
        <p:spPr bwMode="auto">
          <a:xfrm>
            <a:off x="228600" y="2574925"/>
            <a:ext cx="4191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pPr>
            <a:r>
              <a:rPr lang="pt-BR" sz="2000" b="1">
                <a:solidFill>
                  <a:srgbClr val="3333CC"/>
                </a:solidFill>
              </a:rPr>
              <a:t>Vórtice ciclônico de altos níveis</a:t>
            </a:r>
          </a:p>
        </p:txBody>
      </p:sp>
      <p:sp>
        <p:nvSpPr>
          <p:cNvPr id="50182" name="Text Box 12"/>
          <p:cNvSpPr txBox="1">
            <a:spLocks noChangeArrowheads="1"/>
          </p:cNvSpPr>
          <p:nvPr/>
        </p:nvSpPr>
        <p:spPr bwMode="auto">
          <a:xfrm>
            <a:off x="4953000" y="3138488"/>
            <a:ext cx="4191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pPr>
            <a:r>
              <a:rPr lang="pt-BR" sz="2800" b="1">
                <a:solidFill>
                  <a:srgbClr val="990000"/>
                </a:solidFill>
              </a:rPr>
              <a:t>“</a:t>
            </a:r>
            <a:r>
              <a:rPr lang="pt-BR" sz="2800" b="1" i="1">
                <a:solidFill>
                  <a:srgbClr val="990000"/>
                </a:solidFill>
              </a:rPr>
              <a:t>DIPOLO do Atlântico”</a:t>
            </a:r>
            <a:endParaRPr lang="pt-BR" sz="2800" b="1">
              <a:solidFill>
                <a:srgbClr val="990000"/>
              </a:solidFill>
            </a:endParaRPr>
          </a:p>
        </p:txBody>
      </p:sp>
      <p:sp>
        <p:nvSpPr>
          <p:cNvPr id="50183" name="Text Box 13"/>
          <p:cNvSpPr txBox="1">
            <a:spLocks noChangeArrowheads="1"/>
          </p:cNvSpPr>
          <p:nvPr/>
        </p:nvSpPr>
        <p:spPr bwMode="auto">
          <a:xfrm>
            <a:off x="1219200" y="152400"/>
            <a:ext cx="434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pt-BR" b="1">
                <a:solidFill>
                  <a:srgbClr val="800000"/>
                </a:solidFill>
              </a:rPr>
              <a:t>Variabilidade inter-anual</a:t>
            </a:r>
          </a:p>
        </p:txBody>
      </p:sp>
      <p:sp>
        <p:nvSpPr>
          <p:cNvPr id="50184" name="Text Box 14"/>
          <p:cNvSpPr txBox="1">
            <a:spLocks noChangeArrowheads="1"/>
          </p:cNvSpPr>
          <p:nvPr/>
        </p:nvSpPr>
        <p:spPr bwMode="auto">
          <a:xfrm>
            <a:off x="0" y="1905000"/>
            <a:ext cx="434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pt-BR" b="1">
                <a:solidFill>
                  <a:srgbClr val="0000FF"/>
                </a:solidFill>
              </a:rPr>
              <a:t>Variabilidade intra-sazonal</a:t>
            </a:r>
          </a:p>
        </p:txBody>
      </p:sp>
      <p:sp>
        <p:nvSpPr>
          <p:cNvPr id="50185" name="Line 15"/>
          <p:cNvSpPr>
            <a:spLocks noChangeShapeType="1"/>
          </p:cNvSpPr>
          <p:nvPr/>
        </p:nvSpPr>
        <p:spPr bwMode="auto">
          <a:xfrm>
            <a:off x="3962400" y="609600"/>
            <a:ext cx="1295400" cy="2590800"/>
          </a:xfrm>
          <a:prstGeom prst="line">
            <a:avLst/>
          </a:prstGeom>
          <a:noFill/>
          <a:ln w="50800">
            <a:solidFill>
              <a:srgbClr val="800000"/>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50186" name="Line 16"/>
          <p:cNvSpPr>
            <a:spLocks noChangeShapeType="1"/>
          </p:cNvSpPr>
          <p:nvPr/>
        </p:nvSpPr>
        <p:spPr bwMode="auto">
          <a:xfrm flipH="1">
            <a:off x="1066800" y="2362200"/>
            <a:ext cx="1600200" cy="228600"/>
          </a:xfrm>
          <a:prstGeom prst="line">
            <a:avLst/>
          </a:prstGeom>
          <a:noFill/>
          <a:ln w="50800">
            <a:solidFill>
              <a:srgbClr val="0000FF"/>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62078024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ChangeArrowheads="1"/>
          </p:cNvSpPr>
          <p:nvPr/>
        </p:nvSpPr>
        <p:spPr bwMode="auto">
          <a:xfrm>
            <a:off x="76200" y="50800"/>
            <a:ext cx="5410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80000"/>
              </a:lnSpc>
            </a:pPr>
            <a:r>
              <a:rPr lang="pt-BR" sz="4000" b="1">
                <a:solidFill>
                  <a:srgbClr val="008000"/>
                </a:solidFill>
              </a:rPr>
              <a:t>REGIÃO NORDESTE</a:t>
            </a:r>
          </a:p>
          <a:p>
            <a:pPr algn="ctr">
              <a:lnSpc>
                <a:spcPct val="80000"/>
              </a:lnSpc>
            </a:pPr>
            <a:r>
              <a:rPr lang="pt-BR" sz="3200" b="1">
                <a:solidFill>
                  <a:srgbClr val="008000"/>
                </a:solidFill>
              </a:rPr>
              <a:t>(leste e sul)</a:t>
            </a:r>
            <a:r>
              <a:rPr lang="pt-BR" sz="4000" b="1">
                <a:solidFill>
                  <a:srgbClr val="008000"/>
                </a:solidFill>
              </a:rPr>
              <a:t> </a:t>
            </a:r>
          </a:p>
        </p:txBody>
      </p:sp>
      <p:sp>
        <p:nvSpPr>
          <p:cNvPr id="51203" name="Text Box 3"/>
          <p:cNvSpPr txBox="1">
            <a:spLocks noChangeArrowheads="1"/>
          </p:cNvSpPr>
          <p:nvPr/>
        </p:nvSpPr>
        <p:spPr bwMode="auto">
          <a:xfrm>
            <a:off x="304800" y="1143000"/>
            <a:ext cx="381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endParaRPr lang="pt-BR"/>
          </a:p>
        </p:txBody>
      </p:sp>
      <p:sp>
        <p:nvSpPr>
          <p:cNvPr id="51204" name="Text Box 4"/>
          <p:cNvSpPr txBox="1">
            <a:spLocks noChangeArrowheads="1"/>
          </p:cNvSpPr>
          <p:nvPr/>
        </p:nvSpPr>
        <p:spPr bwMode="auto">
          <a:xfrm>
            <a:off x="0" y="1130300"/>
            <a:ext cx="47244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pt-BR" b="1">
                <a:solidFill>
                  <a:srgbClr val="000066"/>
                </a:solidFill>
              </a:rPr>
              <a:t>Principais sistemas:</a:t>
            </a:r>
          </a:p>
          <a:p>
            <a:pPr eaLnBrk="1" hangingPunct="1"/>
            <a:r>
              <a:rPr lang="pt-BR" b="1">
                <a:solidFill>
                  <a:srgbClr val="3333CC"/>
                </a:solidFill>
              </a:rPr>
              <a:t>	Brisas</a:t>
            </a:r>
          </a:p>
          <a:p>
            <a:pPr eaLnBrk="1" hangingPunct="1"/>
            <a:r>
              <a:rPr lang="pt-BR" b="1">
                <a:solidFill>
                  <a:srgbClr val="3333CC"/>
                </a:solidFill>
              </a:rPr>
              <a:t>	Ondas de leste</a:t>
            </a:r>
          </a:p>
          <a:p>
            <a:pPr eaLnBrk="1" hangingPunct="1"/>
            <a:r>
              <a:rPr lang="pt-BR" b="1">
                <a:solidFill>
                  <a:srgbClr val="3333CC"/>
                </a:solidFill>
              </a:rPr>
              <a:t>	Frentes Frias</a:t>
            </a:r>
          </a:p>
        </p:txBody>
      </p:sp>
      <p:pic>
        <p:nvPicPr>
          <p:cNvPr id="51205" name="Picture 26" descr="joaopessoa"/>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457200"/>
            <a:ext cx="4038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6827" name="Group 27"/>
          <p:cNvGraphicFramePr>
            <a:graphicFrameLocks noGrp="1"/>
          </p:cNvGraphicFramePr>
          <p:nvPr/>
        </p:nvGraphicFramePr>
        <p:xfrm>
          <a:off x="5486400" y="77788"/>
          <a:ext cx="3594100" cy="457200"/>
        </p:xfrm>
        <a:graphic>
          <a:graphicData uri="http://schemas.openxmlformats.org/drawingml/2006/table">
            <a:tbl>
              <a:tblPr/>
              <a:tblGrid>
                <a:gridCol w="3594100">
                  <a:extLst>
                    <a:ext uri="{9D8B030D-6E8A-4147-A177-3AD203B41FA5}">
                      <a16:colId xmlns:a16="http://schemas.microsoft.com/office/drawing/2014/main" val="20000"/>
                    </a:ext>
                  </a:extLst>
                </a:gridCol>
              </a:tblGrid>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400" b="1" i="0" u="none" strike="noStrike" cap="none" normalizeH="0" baseline="0">
                          <a:ln>
                            <a:noFill/>
                          </a:ln>
                          <a:solidFill>
                            <a:schemeClr val="tx1"/>
                          </a:solidFill>
                          <a:effectLst/>
                          <a:latin typeface="Times New Roman" pitchFamily="18" charset="0"/>
                          <a:cs typeface="Times New Roman" pitchFamily="18" charset="0"/>
                        </a:rPr>
                        <a:t>JOÃO PESSOA (PB)</a:t>
                      </a:r>
                      <a:endParaRPr kumimoji="0" lang="pt-BR" sz="2400" b="1"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51212" name="Picture 33" descr="salvador"/>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33800"/>
            <a:ext cx="43434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6834" name="Group 34"/>
          <p:cNvGraphicFramePr>
            <a:graphicFrameLocks noGrp="1"/>
          </p:cNvGraphicFramePr>
          <p:nvPr/>
        </p:nvGraphicFramePr>
        <p:xfrm>
          <a:off x="609600" y="3200400"/>
          <a:ext cx="3594100" cy="457200"/>
        </p:xfrm>
        <a:graphic>
          <a:graphicData uri="http://schemas.openxmlformats.org/drawingml/2006/table">
            <a:tbl>
              <a:tblPr/>
              <a:tblGrid>
                <a:gridCol w="3594100">
                  <a:extLst>
                    <a:ext uri="{9D8B030D-6E8A-4147-A177-3AD203B41FA5}">
                      <a16:colId xmlns:a16="http://schemas.microsoft.com/office/drawing/2014/main" val="20000"/>
                    </a:ext>
                  </a:extLst>
                </a:gridCol>
              </a:tblGrid>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400" b="1" i="0" u="none" strike="noStrike" cap="none" normalizeH="0" baseline="0">
                          <a:ln>
                            <a:noFill/>
                          </a:ln>
                          <a:solidFill>
                            <a:schemeClr val="tx1"/>
                          </a:solidFill>
                          <a:effectLst/>
                          <a:latin typeface="Times New Roman" pitchFamily="18" charset="0"/>
                          <a:cs typeface="Times New Roman" pitchFamily="18" charset="0"/>
                        </a:rPr>
                        <a:t>SALVADOR (BA)</a:t>
                      </a:r>
                      <a:endParaRPr kumimoji="0" lang="pt-BR" sz="2400" b="1"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51219" name="Picture 40" descr="recife"/>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3810000"/>
            <a:ext cx="43434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6848" name="Group 48"/>
          <p:cNvGraphicFramePr>
            <a:graphicFrameLocks noGrp="1"/>
          </p:cNvGraphicFramePr>
          <p:nvPr/>
        </p:nvGraphicFramePr>
        <p:xfrm>
          <a:off x="5334000" y="3276600"/>
          <a:ext cx="3594100" cy="457200"/>
        </p:xfrm>
        <a:graphic>
          <a:graphicData uri="http://schemas.openxmlformats.org/drawingml/2006/table">
            <a:tbl>
              <a:tblPr/>
              <a:tblGrid>
                <a:gridCol w="3594100">
                  <a:extLst>
                    <a:ext uri="{9D8B030D-6E8A-4147-A177-3AD203B41FA5}">
                      <a16:colId xmlns:a16="http://schemas.microsoft.com/office/drawing/2014/main" val="20000"/>
                    </a:ext>
                  </a:extLst>
                </a:gridCol>
              </a:tblGrid>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400" b="1" i="0" u="none" strike="noStrike" cap="none" normalizeH="0" baseline="0">
                          <a:ln>
                            <a:noFill/>
                          </a:ln>
                          <a:solidFill>
                            <a:schemeClr val="tx1"/>
                          </a:solidFill>
                          <a:effectLst/>
                          <a:latin typeface="Times New Roman" pitchFamily="18" charset="0"/>
                          <a:cs typeface="Times New Roman" pitchFamily="18" charset="0"/>
                        </a:rPr>
                        <a:t>RECIFE (PE)</a:t>
                      </a:r>
                      <a:endParaRPr kumimoji="0" lang="pt-BR" sz="2400" b="1"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11" name="Text Box 38"/>
          <p:cNvSpPr txBox="1">
            <a:spLocks noChangeArrowheads="1"/>
          </p:cNvSpPr>
          <p:nvPr/>
        </p:nvSpPr>
        <p:spPr bwMode="auto">
          <a:xfrm>
            <a:off x="-76200" y="2895600"/>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pt-BR" sz="1400" b="1" dirty="0">
                <a:solidFill>
                  <a:srgbClr val="0000FF"/>
                </a:solidFill>
              </a:rPr>
              <a:t>Temp.</a:t>
            </a:r>
          </a:p>
        </p:txBody>
      </p:sp>
      <p:sp>
        <p:nvSpPr>
          <p:cNvPr id="12" name="Text Box 39"/>
          <p:cNvSpPr txBox="1">
            <a:spLocks noChangeArrowheads="1"/>
          </p:cNvSpPr>
          <p:nvPr/>
        </p:nvSpPr>
        <p:spPr bwMode="auto">
          <a:xfrm>
            <a:off x="381000" y="3124200"/>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pt-BR" sz="1400" b="1">
                <a:solidFill>
                  <a:srgbClr val="66FF33"/>
                </a:solidFill>
              </a:rPr>
              <a:t>Evap.</a:t>
            </a:r>
          </a:p>
        </p:txBody>
      </p:sp>
      <p:sp>
        <p:nvSpPr>
          <p:cNvPr id="13" name="Text Box 40"/>
          <p:cNvSpPr txBox="1">
            <a:spLocks noChangeArrowheads="1"/>
          </p:cNvSpPr>
          <p:nvPr/>
        </p:nvSpPr>
        <p:spPr bwMode="auto">
          <a:xfrm>
            <a:off x="762000" y="3429000"/>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pt-BR" sz="1400" b="1">
                <a:solidFill>
                  <a:srgbClr val="FF5050"/>
                </a:solidFill>
              </a:rPr>
              <a:t>Prec.</a:t>
            </a:r>
          </a:p>
        </p:txBody>
      </p:sp>
      <p:sp>
        <p:nvSpPr>
          <p:cNvPr id="14" name="Line 41"/>
          <p:cNvSpPr>
            <a:spLocks noChangeShapeType="1"/>
          </p:cNvSpPr>
          <p:nvPr/>
        </p:nvSpPr>
        <p:spPr bwMode="auto">
          <a:xfrm>
            <a:off x="228600" y="3200400"/>
            <a:ext cx="0" cy="457200"/>
          </a:xfrm>
          <a:prstGeom prst="line">
            <a:avLst/>
          </a:prstGeom>
          <a:noFill/>
          <a:ln w="50800">
            <a:solidFill>
              <a:srgbClr val="3333CC"/>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15" name="Line 42"/>
          <p:cNvSpPr>
            <a:spLocks noChangeShapeType="1"/>
          </p:cNvSpPr>
          <p:nvPr/>
        </p:nvSpPr>
        <p:spPr bwMode="auto">
          <a:xfrm>
            <a:off x="609600" y="3429000"/>
            <a:ext cx="0" cy="304800"/>
          </a:xfrm>
          <a:prstGeom prst="line">
            <a:avLst/>
          </a:prstGeom>
          <a:noFill/>
          <a:ln w="50800">
            <a:solidFill>
              <a:srgbClr val="66FF33"/>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1853668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descr="ENTRSF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762000"/>
            <a:ext cx="59436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Text Box 5"/>
          <p:cNvSpPr txBox="1">
            <a:spLocks noChangeArrowheads="1"/>
          </p:cNvSpPr>
          <p:nvPr/>
        </p:nvSpPr>
        <p:spPr bwMode="auto">
          <a:xfrm>
            <a:off x="0" y="76200"/>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pt-BR" sz="3200" b="1">
                <a:solidFill>
                  <a:srgbClr val="000066"/>
                </a:solidFill>
              </a:rPr>
              <a:t>Frentes Frias e indução de convecção tropical</a:t>
            </a:r>
          </a:p>
        </p:txBody>
      </p:sp>
    </p:spTree>
    <p:extLst>
      <p:ext uri="{BB962C8B-B14F-4D97-AF65-F5344CB8AC3E}">
        <p14:creationId xmlns:p14="http://schemas.microsoft.com/office/powerpoint/2010/main" val="130646948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76200" y="50800"/>
            <a:ext cx="5410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80000"/>
              </a:lnSpc>
            </a:pPr>
            <a:r>
              <a:rPr lang="pt-BR" sz="4000" b="1">
                <a:solidFill>
                  <a:srgbClr val="008000"/>
                </a:solidFill>
              </a:rPr>
              <a:t>REGIÃO CENTRAL</a:t>
            </a:r>
          </a:p>
        </p:txBody>
      </p:sp>
      <p:sp>
        <p:nvSpPr>
          <p:cNvPr id="53251" name="Text Box 3"/>
          <p:cNvSpPr txBox="1">
            <a:spLocks noChangeArrowheads="1"/>
          </p:cNvSpPr>
          <p:nvPr/>
        </p:nvSpPr>
        <p:spPr bwMode="auto">
          <a:xfrm>
            <a:off x="304800" y="1143000"/>
            <a:ext cx="381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endParaRPr lang="pt-BR"/>
          </a:p>
        </p:txBody>
      </p:sp>
      <p:sp>
        <p:nvSpPr>
          <p:cNvPr id="53252" name="Text Box 4"/>
          <p:cNvSpPr txBox="1">
            <a:spLocks noChangeArrowheads="1"/>
          </p:cNvSpPr>
          <p:nvPr/>
        </p:nvSpPr>
        <p:spPr bwMode="auto">
          <a:xfrm>
            <a:off x="0" y="914400"/>
            <a:ext cx="47244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pt-BR" b="1">
                <a:solidFill>
                  <a:srgbClr val="000066"/>
                </a:solidFill>
              </a:rPr>
              <a:t>Principais sistemas:</a:t>
            </a:r>
          </a:p>
          <a:p>
            <a:pPr eaLnBrk="1" hangingPunct="1"/>
            <a:r>
              <a:rPr lang="pt-BR" b="1">
                <a:solidFill>
                  <a:srgbClr val="3333CC"/>
                </a:solidFill>
              </a:rPr>
              <a:t>	Convecção local</a:t>
            </a:r>
          </a:p>
          <a:p>
            <a:pPr eaLnBrk="1" hangingPunct="1"/>
            <a:r>
              <a:rPr lang="pt-BR" b="1">
                <a:solidFill>
                  <a:srgbClr val="3333CC"/>
                </a:solidFill>
              </a:rPr>
              <a:t>	Linhas de instabilidade</a:t>
            </a:r>
          </a:p>
          <a:p>
            <a:pPr eaLnBrk="1" hangingPunct="1"/>
            <a:r>
              <a:rPr lang="pt-BR" b="1">
                <a:solidFill>
                  <a:srgbClr val="3333CC"/>
                </a:solidFill>
              </a:rPr>
              <a:t>	Frentes Frias</a:t>
            </a:r>
          </a:p>
          <a:p>
            <a:pPr eaLnBrk="1" hangingPunct="1"/>
            <a:r>
              <a:rPr lang="pt-BR" b="1">
                <a:solidFill>
                  <a:srgbClr val="3333CC"/>
                </a:solidFill>
              </a:rPr>
              <a:t>	Célula de Hadley (desc.)</a:t>
            </a:r>
          </a:p>
        </p:txBody>
      </p:sp>
      <p:graphicFrame>
        <p:nvGraphicFramePr>
          <p:cNvPr id="77865" name="Group 41"/>
          <p:cNvGraphicFramePr>
            <a:graphicFrameLocks noGrp="1"/>
          </p:cNvGraphicFramePr>
          <p:nvPr/>
        </p:nvGraphicFramePr>
        <p:xfrm>
          <a:off x="5486400" y="77788"/>
          <a:ext cx="3594100" cy="457200"/>
        </p:xfrm>
        <a:graphic>
          <a:graphicData uri="http://schemas.openxmlformats.org/drawingml/2006/table">
            <a:tbl>
              <a:tblPr/>
              <a:tblGrid>
                <a:gridCol w="3594100">
                  <a:extLst>
                    <a:ext uri="{9D8B030D-6E8A-4147-A177-3AD203B41FA5}">
                      <a16:colId xmlns:a16="http://schemas.microsoft.com/office/drawing/2014/main" val="20000"/>
                    </a:ext>
                  </a:extLst>
                </a:gridCol>
              </a:tblGrid>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400" b="1" i="0" u="none" strike="noStrike" cap="none" normalizeH="0" baseline="0">
                          <a:ln>
                            <a:noFill/>
                          </a:ln>
                          <a:solidFill>
                            <a:schemeClr val="tx1"/>
                          </a:solidFill>
                          <a:effectLst/>
                          <a:latin typeface="Times New Roman" pitchFamily="18" charset="0"/>
                          <a:cs typeface="Times New Roman" pitchFamily="18" charset="0"/>
                        </a:rPr>
                        <a:t>CUIABÁ (MT)</a:t>
                      </a:r>
                      <a:endParaRPr kumimoji="0" lang="pt-BR" sz="2400" b="1"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77859" name="Group 35"/>
          <p:cNvGraphicFramePr>
            <a:graphicFrameLocks noGrp="1"/>
          </p:cNvGraphicFramePr>
          <p:nvPr/>
        </p:nvGraphicFramePr>
        <p:xfrm>
          <a:off x="609600" y="3200400"/>
          <a:ext cx="3594100" cy="457200"/>
        </p:xfrm>
        <a:graphic>
          <a:graphicData uri="http://schemas.openxmlformats.org/drawingml/2006/table">
            <a:tbl>
              <a:tblPr/>
              <a:tblGrid>
                <a:gridCol w="3594100">
                  <a:extLst>
                    <a:ext uri="{9D8B030D-6E8A-4147-A177-3AD203B41FA5}">
                      <a16:colId xmlns:a16="http://schemas.microsoft.com/office/drawing/2014/main" val="20000"/>
                    </a:ext>
                  </a:extLst>
                </a:gridCol>
              </a:tblGrid>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400" b="1" i="0" u="none" strike="noStrike" cap="none" normalizeH="0" baseline="0">
                          <a:ln>
                            <a:noFill/>
                          </a:ln>
                          <a:solidFill>
                            <a:schemeClr val="tx1"/>
                          </a:solidFill>
                          <a:effectLst/>
                          <a:latin typeface="Times New Roman" pitchFamily="18" charset="0"/>
                          <a:cs typeface="Times New Roman" pitchFamily="18" charset="0"/>
                        </a:rPr>
                        <a:t>CAMPO GRANDE (MS)</a:t>
                      </a:r>
                      <a:endParaRPr kumimoji="0" lang="pt-BR" sz="2400" b="1"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77844" name="Group 20"/>
          <p:cNvGraphicFramePr>
            <a:graphicFrameLocks noGrp="1"/>
          </p:cNvGraphicFramePr>
          <p:nvPr/>
        </p:nvGraphicFramePr>
        <p:xfrm>
          <a:off x="5334000" y="3276600"/>
          <a:ext cx="3594100" cy="457200"/>
        </p:xfrm>
        <a:graphic>
          <a:graphicData uri="http://schemas.openxmlformats.org/drawingml/2006/table">
            <a:tbl>
              <a:tblPr/>
              <a:tblGrid>
                <a:gridCol w="3594100">
                  <a:extLst>
                    <a:ext uri="{9D8B030D-6E8A-4147-A177-3AD203B41FA5}">
                      <a16:colId xmlns:a16="http://schemas.microsoft.com/office/drawing/2014/main" val="20000"/>
                    </a:ext>
                  </a:extLst>
                </a:gridCol>
              </a:tblGrid>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400" b="1" i="0" u="none" strike="noStrike" cap="none" normalizeH="0" baseline="0">
                          <a:ln>
                            <a:noFill/>
                          </a:ln>
                          <a:solidFill>
                            <a:schemeClr val="tx1"/>
                          </a:solidFill>
                          <a:effectLst/>
                          <a:latin typeface="Times New Roman" pitchFamily="18" charset="0"/>
                          <a:cs typeface="Times New Roman" pitchFamily="18" charset="0"/>
                        </a:rPr>
                        <a:t>BRASILIA (DF)</a:t>
                      </a:r>
                      <a:endParaRPr kumimoji="0" lang="pt-BR" sz="2400" b="1"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53271" name="Picture 29" descr="campogran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57600"/>
            <a:ext cx="43434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72" name="Picture 37" descr="brasil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810000"/>
            <a:ext cx="4572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73" name="Picture 39" descr="cuiab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533400"/>
            <a:ext cx="4267200"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8"/>
          <p:cNvSpPr txBox="1">
            <a:spLocks noChangeArrowheads="1"/>
          </p:cNvSpPr>
          <p:nvPr/>
        </p:nvSpPr>
        <p:spPr bwMode="auto">
          <a:xfrm>
            <a:off x="-76200" y="2895600"/>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pt-BR" sz="1400" b="1" dirty="0">
                <a:solidFill>
                  <a:srgbClr val="0000FF"/>
                </a:solidFill>
              </a:rPr>
              <a:t>Temp.</a:t>
            </a:r>
          </a:p>
        </p:txBody>
      </p:sp>
      <p:sp>
        <p:nvSpPr>
          <p:cNvPr id="12" name="Text Box 39"/>
          <p:cNvSpPr txBox="1">
            <a:spLocks noChangeArrowheads="1"/>
          </p:cNvSpPr>
          <p:nvPr/>
        </p:nvSpPr>
        <p:spPr bwMode="auto">
          <a:xfrm>
            <a:off x="381000" y="3124200"/>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pt-BR" sz="1400" b="1">
                <a:solidFill>
                  <a:srgbClr val="66FF33"/>
                </a:solidFill>
              </a:rPr>
              <a:t>Evap.</a:t>
            </a:r>
          </a:p>
        </p:txBody>
      </p:sp>
      <p:sp>
        <p:nvSpPr>
          <p:cNvPr id="13" name="Text Box 40"/>
          <p:cNvSpPr txBox="1">
            <a:spLocks noChangeArrowheads="1"/>
          </p:cNvSpPr>
          <p:nvPr/>
        </p:nvSpPr>
        <p:spPr bwMode="auto">
          <a:xfrm>
            <a:off x="762000" y="3429000"/>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pt-BR" sz="1400" b="1">
                <a:solidFill>
                  <a:srgbClr val="FF5050"/>
                </a:solidFill>
              </a:rPr>
              <a:t>Prec.</a:t>
            </a:r>
          </a:p>
        </p:txBody>
      </p:sp>
      <p:sp>
        <p:nvSpPr>
          <p:cNvPr id="14" name="Line 41"/>
          <p:cNvSpPr>
            <a:spLocks noChangeShapeType="1"/>
          </p:cNvSpPr>
          <p:nvPr/>
        </p:nvSpPr>
        <p:spPr bwMode="auto">
          <a:xfrm>
            <a:off x="228600" y="3200400"/>
            <a:ext cx="0" cy="457200"/>
          </a:xfrm>
          <a:prstGeom prst="line">
            <a:avLst/>
          </a:prstGeom>
          <a:noFill/>
          <a:ln w="50800">
            <a:solidFill>
              <a:srgbClr val="3333CC"/>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15" name="Line 42"/>
          <p:cNvSpPr>
            <a:spLocks noChangeShapeType="1"/>
          </p:cNvSpPr>
          <p:nvPr/>
        </p:nvSpPr>
        <p:spPr bwMode="auto">
          <a:xfrm>
            <a:off x="609600" y="3429000"/>
            <a:ext cx="0" cy="304800"/>
          </a:xfrm>
          <a:prstGeom prst="line">
            <a:avLst/>
          </a:prstGeom>
          <a:noFill/>
          <a:ln w="50800">
            <a:solidFill>
              <a:srgbClr val="66FF33"/>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3297599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ChangeArrowheads="1"/>
          </p:cNvSpPr>
          <p:nvPr/>
        </p:nvSpPr>
        <p:spPr bwMode="auto">
          <a:xfrm>
            <a:off x="76200" y="50800"/>
            <a:ext cx="5410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80000"/>
              </a:lnSpc>
            </a:pPr>
            <a:r>
              <a:rPr lang="pt-BR" sz="4000" b="1">
                <a:solidFill>
                  <a:srgbClr val="008000"/>
                </a:solidFill>
              </a:rPr>
              <a:t>REGIÃO SUDESTE</a:t>
            </a:r>
          </a:p>
        </p:txBody>
      </p:sp>
      <p:sp>
        <p:nvSpPr>
          <p:cNvPr id="54275" name="Text Box 3"/>
          <p:cNvSpPr txBox="1">
            <a:spLocks noChangeArrowheads="1"/>
          </p:cNvSpPr>
          <p:nvPr/>
        </p:nvSpPr>
        <p:spPr bwMode="auto">
          <a:xfrm>
            <a:off x="304800" y="1143000"/>
            <a:ext cx="381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endParaRPr lang="pt-BR"/>
          </a:p>
        </p:txBody>
      </p:sp>
      <p:sp>
        <p:nvSpPr>
          <p:cNvPr id="54276" name="Text Box 4"/>
          <p:cNvSpPr txBox="1">
            <a:spLocks noChangeArrowheads="1"/>
          </p:cNvSpPr>
          <p:nvPr/>
        </p:nvSpPr>
        <p:spPr bwMode="auto">
          <a:xfrm>
            <a:off x="0" y="914400"/>
            <a:ext cx="47244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pt-BR" b="1">
                <a:solidFill>
                  <a:srgbClr val="000066"/>
                </a:solidFill>
              </a:rPr>
              <a:t>Principais sistemas:</a:t>
            </a:r>
          </a:p>
          <a:p>
            <a:pPr eaLnBrk="1" hangingPunct="1"/>
            <a:r>
              <a:rPr lang="pt-BR" b="1">
                <a:solidFill>
                  <a:srgbClr val="3333CC"/>
                </a:solidFill>
              </a:rPr>
              <a:t>	Linhas de Instabilidade</a:t>
            </a:r>
          </a:p>
          <a:p>
            <a:pPr eaLnBrk="1" hangingPunct="1"/>
            <a:r>
              <a:rPr lang="pt-BR" b="1">
                <a:solidFill>
                  <a:srgbClr val="3333CC"/>
                </a:solidFill>
              </a:rPr>
              <a:t>	Brisas</a:t>
            </a:r>
          </a:p>
          <a:p>
            <a:pPr eaLnBrk="1" hangingPunct="1"/>
            <a:r>
              <a:rPr lang="pt-BR" b="1">
                <a:solidFill>
                  <a:srgbClr val="3333CC"/>
                </a:solidFill>
              </a:rPr>
              <a:t>	ZCAS</a:t>
            </a:r>
          </a:p>
          <a:p>
            <a:pPr eaLnBrk="1" hangingPunct="1"/>
            <a:r>
              <a:rPr lang="pt-BR" b="1">
                <a:solidFill>
                  <a:srgbClr val="3333CC"/>
                </a:solidFill>
              </a:rPr>
              <a:t>	Frentes Frias</a:t>
            </a:r>
          </a:p>
        </p:txBody>
      </p:sp>
      <p:graphicFrame>
        <p:nvGraphicFramePr>
          <p:cNvPr id="78878" name="Group 30"/>
          <p:cNvGraphicFramePr>
            <a:graphicFrameLocks noGrp="1"/>
          </p:cNvGraphicFramePr>
          <p:nvPr/>
        </p:nvGraphicFramePr>
        <p:xfrm>
          <a:off x="5486400" y="77788"/>
          <a:ext cx="3594100" cy="457200"/>
        </p:xfrm>
        <a:graphic>
          <a:graphicData uri="http://schemas.openxmlformats.org/drawingml/2006/table">
            <a:tbl>
              <a:tblPr/>
              <a:tblGrid>
                <a:gridCol w="3594100">
                  <a:extLst>
                    <a:ext uri="{9D8B030D-6E8A-4147-A177-3AD203B41FA5}">
                      <a16:colId xmlns:a16="http://schemas.microsoft.com/office/drawing/2014/main" val="20000"/>
                    </a:ext>
                  </a:extLst>
                </a:gridCol>
              </a:tblGrid>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400" b="1" i="0" u="none" strike="noStrike" cap="none" normalizeH="0" baseline="0">
                          <a:ln>
                            <a:noFill/>
                          </a:ln>
                          <a:solidFill>
                            <a:schemeClr val="tx1"/>
                          </a:solidFill>
                          <a:effectLst/>
                          <a:latin typeface="Times New Roman" pitchFamily="18" charset="0"/>
                          <a:cs typeface="Times New Roman" pitchFamily="18" charset="0"/>
                        </a:rPr>
                        <a:t>RIO DE JANEIRO (RJ)</a:t>
                      </a:r>
                      <a:endParaRPr kumimoji="0" lang="pt-BR" sz="2400" b="1"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78890" name="Group 42"/>
          <p:cNvGraphicFramePr>
            <a:graphicFrameLocks noGrp="1"/>
          </p:cNvGraphicFramePr>
          <p:nvPr/>
        </p:nvGraphicFramePr>
        <p:xfrm>
          <a:off x="381000" y="3200400"/>
          <a:ext cx="3810000" cy="457200"/>
        </p:xfrm>
        <a:graphic>
          <a:graphicData uri="http://schemas.openxmlformats.org/drawingml/2006/table">
            <a:tbl>
              <a:tblPr/>
              <a:tblGrid>
                <a:gridCol w="3810000">
                  <a:extLst>
                    <a:ext uri="{9D8B030D-6E8A-4147-A177-3AD203B41FA5}">
                      <a16:colId xmlns:a16="http://schemas.microsoft.com/office/drawing/2014/main" val="20000"/>
                    </a:ext>
                  </a:extLst>
                </a:gridCol>
              </a:tblGrid>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400" b="1" i="0" u="none" strike="noStrike" cap="none" normalizeH="0" baseline="0">
                          <a:ln>
                            <a:noFill/>
                          </a:ln>
                          <a:solidFill>
                            <a:schemeClr val="tx1"/>
                          </a:solidFill>
                          <a:effectLst/>
                          <a:latin typeface="Times New Roman" pitchFamily="18" charset="0"/>
                          <a:cs typeface="Times New Roman" pitchFamily="18" charset="0"/>
                        </a:rPr>
                        <a:t>BELO HORIZONTE (MG)</a:t>
                      </a:r>
                      <a:endParaRPr kumimoji="0" lang="pt-BR" sz="2400" b="1"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78881" name="Group 33"/>
          <p:cNvGraphicFramePr>
            <a:graphicFrameLocks noGrp="1"/>
          </p:cNvGraphicFramePr>
          <p:nvPr/>
        </p:nvGraphicFramePr>
        <p:xfrm>
          <a:off x="5549900" y="3200400"/>
          <a:ext cx="3594100" cy="457200"/>
        </p:xfrm>
        <a:graphic>
          <a:graphicData uri="http://schemas.openxmlformats.org/drawingml/2006/table">
            <a:tbl>
              <a:tblPr/>
              <a:tblGrid>
                <a:gridCol w="3594100">
                  <a:extLst>
                    <a:ext uri="{9D8B030D-6E8A-4147-A177-3AD203B41FA5}">
                      <a16:colId xmlns:a16="http://schemas.microsoft.com/office/drawing/2014/main" val="20000"/>
                    </a:ext>
                  </a:extLst>
                </a:gridCol>
              </a:tblGrid>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400" b="1" i="0" u="none" strike="noStrike" cap="none" normalizeH="0" baseline="0">
                          <a:ln>
                            <a:noFill/>
                          </a:ln>
                          <a:solidFill>
                            <a:schemeClr val="tx1"/>
                          </a:solidFill>
                          <a:effectLst/>
                          <a:latin typeface="Times New Roman" pitchFamily="18" charset="0"/>
                          <a:cs typeface="Times New Roman" pitchFamily="18" charset="0"/>
                        </a:rPr>
                        <a:t>SÃO PAULO (SP)</a:t>
                      </a:r>
                      <a:endParaRPr kumimoji="0" lang="pt-BR" sz="2400" b="1"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54295" name="Picture 26" descr="riodejaneir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609600"/>
            <a:ext cx="41910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6" name="Picture 31" descr="'saopaul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733800"/>
            <a:ext cx="45720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7" name="Picture 34" descr="belohorizont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733800"/>
            <a:ext cx="44196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8"/>
          <p:cNvSpPr txBox="1">
            <a:spLocks noChangeArrowheads="1"/>
          </p:cNvSpPr>
          <p:nvPr/>
        </p:nvSpPr>
        <p:spPr bwMode="auto">
          <a:xfrm>
            <a:off x="-76200" y="2895600"/>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pt-BR" sz="1400" b="1" dirty="0">
                <a:solidFill>
                  <a:srgbClr val="0000FF"/>
                </a:solidFill>
              </a:rPr>
              <a:t>Temp.</a:t>
            </a:r>
          </a:p>
        </p:txBody>
      </p:sp>
      <p:sp>
        <p:nvSpPr>
          <p:cNvPr id="12" name="Text Box 39"/>
          <p:cNvSpPr txBox="1">
            <a:spLocks noChangeArrowheads="1"/>
          </p:cNvSpPr>
          <p:nvPr/>
        </p:nvSpPr>
        <p:spPr bwMode="auto">
          <a:xfrm>
            <a:off x="381000" y="3124200"/>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pt-BR" sz="1400" b="1">
                <a:solidFill>
                  <a:srgbClr val="66FF33"/>
                </a:solidFill>
              </a:rPr>
              <a:t>Evap.</a:t>
            </a:r>
          </a:p>
        </p:txBody>
      </p:sp>
      <p:sp>
        <p:nvSpPr>
          <p:cNvPr id="13" name="Text Box 40"/>
          <p:cNvSpPr txBox="1">
            <a:spLocks noChangeArrowheads="1"/>
          </p:cNvSpPr>
          <p:nvPr/>
        </p:nvSpPr>
        <p:spPr bwMode="auto">
          <a:xfrm>
            <a:off x="762000" y="3429000"/>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pt-BR" sz="1400" b="1">
                <a:solidFill>
                  <a:srgbClr val="FF5050"/>
                </a:solidFill>
              </a:rPr>
              <a:t>Prec.</a:t>
            </a:r>
          </a:p>
        </p:txBody>
      </p:sp>
      <p:sp>
        <p:nvSpPr>
          <p:cNvPr id="14" name="Line 41"/>
          <p:cNvSpPr>
            <a:spLocks noChangeShapeType="1"/>
          </p:cNvSpPr>
          <p:nvPr/>
        </p:nvSpPr>
        <p:spPr bwMode="auto">
          <a:xfrm>
            <a:off x="228600" y="3200400"/>
            <a:ext cx="0" cy="457200"/>
          </a:xfrm>
          <a:prstGeom prst="line">
            <a:avLst/>
          </a:prstGeom>
          <a:noFill/>
          <a:ln w="50800">
            <a:solidFill>
              <a:srgbClr val="3333CC"/>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15" name="Line 42"/>
          <p:cNvSpPr>
            <a:spLocks noChangeShapeType="1"/>
          </p:cNvSpPr>
          <p:nvPr/>
        </p:nvSpPr>
        <p:spPr bwMode="auto">
          <a:xfrm>
            <a:off x="609600" y="3429000"/>
            <a:ext cx="0" cy="304800"/>
          </a:xfrm>
          <a:prstGeom prst="line">
            <a:avLst/>
          </a:prstGeom>
          <a:noFill/>
          <a:ln w="50800">
            <a:solidFill>
              <a:srgbClr val="66FF33"/>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15153712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ChangeArrowheads="1"/>
          </p:cNvSpPr>
          <p:nvPr/>
        </p:nvSpPr>
        <p:spPr bwMode="auto">
          <a:xfrm>
            <a:off x="609600" y="152400"/>
            <a:ext cx="4191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80000"/>
              </a:lnSpc>
            </a:pPr>
            <a:r>
              <a:rPr lang="pt-BR" sz="4000" b="1">
                <a:solidFill>
                  <a:srgbClr val="008000"/>
                </a:solidFill>
              </a:rPr>
              <a:t>REGIÃO SUL</a:t>
            </a:r>
          </a:p>
        </p:txBody>
      </p:sp>
      <p:sp>
        <p:nvSpPr>
          <p:cNvPr id="55299" name="Text Box 3"/>
          <p:cNvSpPr txBox="1">
            <a:spLocks noChangeArrowheads="1"/>
          </p:cNvSpPr>
          <p:nvPr/>
        </p:nvSpPr>
        <p:spPr bwMode="auto">
          <a:xfrm>
            <a:off x="304800" y="1143000"/>
            <a:ext cx="381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endParaRPr lang="pt-BR"/>
          </a:p>
        </p:txBody>
      </p:sp>
      <p:sp>
        <p:nvSpPr>
          <p:cNvPr id="55300" name="Text Box 4"/>
          <p:cNvSpPr txBox="1">
            <a:spLocks noChangeArrowheads="1"/>
          </p:cNvSpPr>
          <p:nvPr/>
        </p:nvSpPr>
        <p:spPr bwMode="auto">
          <a:xfrm>
            <a:off x="152400" y="1038225"/>
            <a:ext cx="47244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pt-BR" b="1">
                <a:solidFill>
                  <a:srgbClr val="000066"/>
                </a:solidFill>
              </a:rPr>
              <a:t>Principais sistemas:</a:t>
            </a:r>
          </a:p>
          <a:p>
            <a:pPr eaLnBrk="1" hangingPunct="1"/>
            <a:r>
              <a:rPr lang="pt-BR" b="1">
                <a:solidFill>
                  <a:srgbClr val="3333CC"/>
                </a:solidFill>
              </a:rPr>
              <a:t>	Linhas de Instabilidade</a:t>
            </a:r>
          </a:p>
          <a:p>
            <a:pPr eaLnBrk="1" hangingPunct="1"/>
            <a:r>
              <a:rPr lang="pt-BR" b="1">
                <a:solidFill>
                  <a:srgbClr val="3333CC"/>
                </a:solidFill>
              </a:rPr>
              <a:t>	Brisas</a:t>
            </a:r>
          </a:p>
          <a:p>
            <a:pPr eaLnBrk="1" hangingPunct="1"/>
            <a:r>
              <a:rPr lang="pt-BR" b="1">
                <a:solidFill>
                  <a:srgbClr val="3333CC"/>
                </a:solidFill>
              </a:rPr>
              <a:t>	Frentes Frias</a:t>
            </a:r>
          </a:p>
        </p:txBody>
      </p:sp>
      <p:graphicFrame>
        <p:nvGraphicFramePr>
          <p:cNvPr id="79900" name="Group 28"/>
          <p:cNvGraphicFramePr>
            <a:graphicFrameLocks noGrp="1"/>
          </p:cNvGraphicFramePr>
          <p:nvPr/>
        </p:nvGraphicFramePr>
        <p:xfrm>
          <a:off x="5486400" y="77788"/>
          <a:ext cx="3594100" cy="457200"/>
        </p:xfrm>
        <a:graphic>
          <a:graphicData uri="http://schemas.openxmlformats.org/drawingml/2006/table">
            <a:tbl>
              <a:tblPr/>
              <a:tblGrid>
                <a:gridCol w="3594100">
                  <a:extLst>
                    <a:ext uri="{9D8B030D-6E8A-4147-A177-3AD203B41FA5}">
                      <a16:colId xmlns:a16="http://schemas.microsoft.com/office/drawing/2014/main" val="20000"/>
                    </a:ext>
                  </a:extLst>
                </a:gridCol>
              </a:tblGrid>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400" b="1" i="0" u="none" strike="noStrike" cap="none" normalizeH="0" baseline="0">
                          <a:ln>
                            <a:noFill/>
                          </a:ln>
                          <a:solidFill>
                            <a:schemeClr val="tx1"/>
                          </a:solidFill>
                          <a:effectLst/>
                          <a:latin typeface="Times New Roman" pitchFamily="18" charset="0"/>
                          <a:cs typeface="Times New Roman" pitchFamily="18" charset="0"/>
                        </a:rPr>
                        <a:t>CURITIBA (PR)</a:t>
                      </a:r>
                      <a:endParaRPr kumimoji="0" lang="pt-BR" sz="2400" b="1"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79910" name="Group 38"/>
          <p:cNvGraphicFramePr>
            <a:graphicFrameLocks noGrp="1"/>
          </p:cNvGraphicFramePr>
          <p:nvPr/>
        </p:nvGraphicFramePr>
        <p:xfrm>
          <a:off x="381000" y="3200400"/>
          <a:ext cx="3810000" cy="457200"/>
        </p:xfrm>
        <a:graphic>
          <a:graphicData uri="http://schemas.openxmlformats.org/drawingml/2006/table">
            <a:tbl>
              <a:tblPr/>
              <a:tblGrid>
                <a:gridCol w="3810000">
                  <a:extLst>
                    <a:ext uri="{9D8B030D-6E8A-4147-A177-3AD203B41FA5}">
                      <a16:colId xmlns:a16="http://schemas.microsoft.com/office/drawing/2014/main" val="20000"/>
                    </a:ext>
                  </a:extLst>
                </a:gridCol>
              </a:tblGrid>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400" b="1" i="0" u="none" strike="noStrike" cap="none" normalizeH="0" baseline="0">
                          <a:ln>
                            <a:noFill/>
                          </a:ln>
                          <a:solidFill>
                            <a:schemeClr val="tx1"/>
                          </a:solidFill>
                          <a:effectLst/>
                          <a:latin typeface="Times New Roman" pitchFamily="18" charset="0"/>
                          <a:cs typeface="Times New Roman" pitchFamily="18" charset="0"/>
                        </a:rPr>
                        <a:t>FLORIANÓPOLIS (SC)</a:t>
                      </a:r>
                      <a:endParaRPr kumimoji="0" lang="pt-BR" sz="2400" b="1"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79905" name="Group 33"/>
          <p:cNvGraphicFramePr>
            <a:graphicFrameLocks noGrp="1"/>
          </p:cNvGraphicFramePr>
          <p:nvPr/>
        </p:nvGraphicFramePr>
        <p:xfrm>
          <a:off x="5549900" y="3200400"/>
          <a:ext cx="3594100" cy="457200"/>
        </p:xfrm>
        <a:graphic>
          <a:graphicData uri="http://schemas.openxmlformats.org/drawingml/2006/table">
            <a:tbl>
              <a:tblPr/>
              <a:tblGrid>
                <a:gridCol w="3594100">
                  <a:extLst>
                    <a:ext uri="{9D8B030D-6E8A-4147-A177-3AD203B41FA5}">
                      <a16:colId xmlns:a16="http://schemas.microsoft.com/office/drawing/2014/main" val="20000"/>
                    </a:ext>
                  </a:extLst>
                </a:gridCol>
              </a:tblGrid>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400" b="1" i="0" u="none" strike="noStrike" cap="none" normalizeH="0" baseline="0">
                          <a:ln>
                            <a:noFill/>
                          </a:ln>
                          <a:solidFill>
                            <a:schemeClr val="tx1"/>
                          </a:solidFill>
                          <a:effectLst/>
                          <a:latin typeface="Times New Roman" pitchFamily="18" charset="0"/>
                          <a:cs typeface="Times New Roman" pitchFamily="18" charset="0"/>
                        </a:rPr>
                        <a:t>PORTO ALEGRE (RS)</a:t>
                      </a:r>
                      <a:endParaRPr kumimoji="0" lang="pt-BR" sz="2400" b="1"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55319" name="Picture 26" descr="curitib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609600"/>
            <a:ext cx="3733800" cy="252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20" name="Picture 29" descr="portoalegr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3733800"/>
            <a:ext cx="43434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21" name="Picture 34" descr="florianopoli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738563"/>
            <a:ext cx="4495800" cy="311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8"/>
          <p:cNvSpPr txBox="1">
            <a:spLocks noChangeArrowheads="1"/>
          </p:cNvSpPr>
          <p:nvPr/>
        </p:nvSpPr>
        <p:spPr bwMode="auto">
          <a:xfrm>
            <a:off x="-76200" y="2895600"/>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pt-BR" sz="1400" b="1" dirty="0">
                <a:solidFill>
                  <a:srgbClr val="0000FF"/>
                </a:solidFill>
              </a:rPr>
              <a:t>Temp.</a:t>
            </a:r>
          </a:p>
        </p:txBody>
      </p:sp>
      <p:sp>
        <p:nvSpPr>
          <p:cNvPr id="12" name="Text Box 39"/>
          <p:cNvSpPr txBox="1">
            <a:spLocks noChangeArrowheads="1"/>
          </p:cNvSpPr>
          <p:nvPr/>
        </p:nvSpPr>
        <p:spPr bwMode="auto">
          <a:xfrm>
            <a:off x="381000" y="3124200"/>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pt-BR" sz="1400" b="1">
                <a:solidFill>
                  <a:srgbClr val="66FF33"/>
                </a:solidFill>
              </a:rPr>
              <a:t>Evap.</a:t>
            </a:r>
          </a:p>
        </p:txBody>
      </p:sp>
      <p:sp>
        <p:nvSpPr>
          <p:cNvPr id="13" name="Text Box 40"/>
          <p:cNvSpPr txBox="1">
            <a:spLocks noChangeArrowheads="1"/>
          </p:cNvSpPr>
          <p:nvPr/>
        </p:nvSpPr>
        <p:spPr bwMode="auto">
          <a:xfrm>
            <a:off x="762000" y="3429000"/>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pt-BR" sz="1400" b="1">
                <a:solidFill>
                  <a:srgbClr val="FF5050"/>
                </a:solidFill>
              </a:rPr>
              <a:t>Prec.</a:t>
            </a:r>
          </a:p>
        </p:txBody>
      </p:sp>
      <p:sp>
        <p:nvSpPr>
          <p:cNvPr id="14" name="Line 41"/>
          <p:cNvSpPr>
            <a:spLocks noChangeShapeType="1"/>
          </p:cNvSpPr>
          <p:nvPr/>
        </p:nvSpPr>
        <p:spPr bwMode="auto">
          <a:xfrm>
            <a:off x="228600" y="3200400"/>
            <a:ext cx="0" cy="457200"/>
          </a:xfrm>
          <a:prstGeom prst="line">
            <a:avLst/>
          </a:prstGeom>
          <a:noFill/>
          <a:ln w="50800">
            <a:solidFill>
              <a:srgbClr val="3333CC"/>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15" name="Line 42"/>
          <p:cNvSpPr>
            <a:spLocks noChangeShapeType="1"/>
          </p:cNvSpPr>
          <p:nvPr/>
        </p:nvSpPr>
        <p:spPr bwMode="auto">
          <a:xfrm>
            <a:off x="609600" y="3429000"/>
            <a:ext cx="0" cy="304800"/>
          </a:xfrm>
          <a:prstGeom prst="line">
            <a:avLst/>
          </a:prstGeom>
          <a:noFill/>
          <a:ln w="50800">
            <a:solidFill>
              <a:srgbClr val="66FF33"/>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5849916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1. Introdução</a:t>
            </a:r>
            <a:endParaRPr lang="en-US" dirty="0"/>
          </a:p>
        </p:txBody>
      </p:sp>
      <p:sp>
        <p:nvSpPr>
          <p:cNvPr id="3" name="Espaço Reservado para Conteúdo 2"/>
          <p:cNvSpPr>
            <a:spLocks noGrp="1"/>
          </p:cNvSpPr>
          <p:nvPr>
            <p:ph idx="1"/>
          </p:nvPr>
        </p:nvSpPr>
        <p:spPr>
          <a:xfrm>
            <a:off x="457200" y="620688"/>
            <a:ext cx="8507288" cy="5904656"/>
          </a:xfrm>
        </p:spPr>
        <p:txBody>
          <a:bodyPr/>
          <a:lstStyle/>
          <a:p>
            <a:r>
              <a:rPr lang="pt-BR" sz="2000" dirty="0"/>
              <a:t>No clima global, os fatores que controlam o clima (i.e., fatores climáticos) são:</a:t>
            </a:r>
          </a:p>
          <a:p>
            <a:pPr lvl="1"/>
            <a:r>
              <a:rPr lang="pt-BR" sz="1800" dirty="0"/>
              <a:t>Intensidade da radiação solar e sua variação com a latitude (balanço de radiação)</a:t>
            </a:r>
          </a:p>
          <a:p>
            <a:pPr lvl="2"/>
            <a:r>
              <a:rPr lang="pt-BR" sz="1400" dirty="0"/>
              <a:t>Translação e eixo de rotação da Terra</a:t>
            </a:r>
          </a:p>
          <a:p>
            <a:pPr lvl="2"/>
            <a:r>
              <a:rPr lang="pt-BR" sz="1400" dirty="0"/>
              <a:t>Inclinação raios solares na superfície (i.e., latitude)</a:t>
            </a:r>
          </a:p>
        </p:txBody>
      </p:sp>
      <p:pic>
        <p:nvPicPr>
          <p:cNvPr id="7" name="Imagem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45777" y="2355412"/>
            <a:ext cx="2392333" cy="1793136"/>
          </a:xfrm>
          <a:prstGeom prst="rect">
            <a:avLst/>
          </a:prstGeom>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6554" y="2398234"/>
            <a:ext cx="3289862" cy="2096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0610" y="4567760"/>
            <a:ext cx="2447623" cy="1885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1600" y="4294106"/>
            <a:ext cx="3974798" cy="2176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51324"/>
          <a:stretch/>
        </p:blipFill>
        <p:spPr bwMode="auto">
          <a:xfrm>
            <a:off x="251520" y="3461154"/>
            <a:ext cx="2256329" cy="1489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626307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REFERÊNCIAS</a:t>
            </a:r>
          </a:p>
        </p:txBody>
      </p:sp>
      <p:sp>
        <p:nvSpPr>
          <p:cNvPr id="3" name="Espaço Reservado para Conteúdo 2"/>
          <p:cNvSpPr>
            <a:spLocks noGrp="1"/>
          </p:cNvSpPr>
          <p:nvPr>
            <p:ph idx="1"/>
          </p:nvPr>
        </p:nvSpPr>
        <p:spPr/>
        <p:txBody>
          <a:bodyPr/>
          <a:lstStyle/>
          <a:p>
            <a:pPr lvl="0">
              <a:spcBef>
                <a:spcPts val="1000"/>
              </a:spcBef>
            </a:pPr>
            <a:r>
              <a:rPr lang="en-US" sz="2000" dirty="0">
                <a:solidFill>
                  <a:prstClr val="black"/>
                </a:solidFill>
              </a:rPr>
              <a:t>Ahrens, C. D., 1999: Meteorology today: an introduction to weather, climate, and the environment. West Publishing Co.. </a:t>
            </a:r>
            <a:r>
              <a:rPr lang="en-CA" sz="2000" dirty="0">
                <a:solidFill>
                  <a:prstClr val="black"/>
                </a:solidFill>
              </a:rPr>
              <a:t>9a </a:t>
            </a:r>
            <a:r>
              <a:rPr lang="en-CA" sz="2000" dirty="0" err="1">
                <a:solidFill>
                  <a:prstClr val="black"/>
                </a:solidFill>
              </a:rPr>
              <a:t>edição</a:t>
            </a:r>
            <a:r>
              <a:rPr lang="en-CA" sz="2000" dirty="0">
                <a:solidFill>
                  <a:prstClr val="black"/>
                </a:solidFill>
              </a:rPr>
              <a:t> (</a:t>
            </a:r>
            <a:r>
              <a:rPr lang="en-CA" sz="2000" dirty="0" err="1">
                <a:solidFill>
                  <a:prstClr val="black"/>
                </a:solidFill>
              </a:rPr>
              <a:t>ou</a:t>
            </a:r>
            <a:r>
              <a:rPr lang="en-CA" sz="2000" dirty="0">
                <a:solidFill>
                  <a:prstClr val="black"/>
                </a:solidFill>
              </a:rPr>
              <a:t> </a:t>
            </a:r>
            <a:r>
              <a:rPr lang="en-CA" sz="2000" dirty="0" err="1">
                <a:solidFill>
                  <a:prstClr val="black"/>
                </a:solidFill>
              </a:rPr>
              <a:t>edição</a:t>
            </a:r>
            <a:r>
              <a:rPr lang="en-CA" sz="2000" dirty="0">
                <a:solidFill>
                  <a:prstClr val="black"/>
                </a:solidFill>
              </a:rPr>
              <a:t> </a:t>
            </a:r>
            <a:r>
              <a:rPr lang="en-CA" sz="2000" dirty="0" err="1">
                <a:solidFill>
                  <a:prstClr val="black"/>
                </a:solidFill>
              </a:rPr>
              <a:t>mais</a:t>
            </a:r>
            <a:r>
              <a:rPr lang="en-CA" sz="2000" dirty="0">
                <a:solidFill>
                  <a:prstClr val="black"/>
                </a:solidFill>
              </a:rPr>
              <a:t> </a:t>
            </a:r>
            <a:r>
              <a:rPr lang="en-CA" sz="2000" dirty="0" err="1">
                <a:solidFill>
                  <a:prstClr val="black"/>
                </a:solidFill>
              </a:rPr>
              <a:t>recente</a:t>
            </a:r>
            <a:r>
              <a:rPr lang="en-CA" sz="2000" dirty="0">
                <a:solidFill>
                  <a:prstClr val="black"/>
                </a:solidFill>
              </a:rPr>
              <a:t>)</a:t>
            </a:r>
            <a:r>
              <a:rPr lang="en-US" sz="2000" dirty="0">
                <a:solidFill>
                  <a:prstClr val="black"/>
                </a:solidFill>
              </a:rPr>
              <a:t>.</a:t>
            </a:r>
            <a:endParaRPr lang="en-CA" sz="1800" dirty="0"/>
          </a:p>
          <a:p>
            <a:pPr lvl="0">
              <a:spcBef>
                <a:spcPts val="1000"/>
              </a:spcBef>
            </a:pPr>
            <a:endParaRPr lang="en-CA" sz="1800" dirty="0"/>
          </a:p>
          <a:p>
            <a:pPr lvl="0">
              <a:spcBef>
                <a:spcPts val="1000"/>
              </a:spcBef>
            </a:pPr>
            <a:endParaRPr lang="en-CA" sz="1800" dirty="0"/>
          </a:p>
          <a:p>
            <a:pPr lvl="1"/>
            <a:endParaRPr lang="pt-BR" sz="1800" dirty="0"/>
          </a:p>
          <a:p>
            <a:endParaRPr lang="pt-BR" sz="2000" dirty="0"/>
          </a:p>
          <a:p>
            <a:endParaRPr lang="pt-BR" sz="2000" dirty="0"/>
          </a:p>
          <a:p>
            <a:endParaRPr lang="pt-BR" sz="2000" dirty="0"/>
          </a:p>
          <a:p>
            <a:endParaRPr lang="pt-BR" sz="2000" dirty="0"/>
          </a:p>
        </p:txBody>
      </p:sp>
    </p:spTree>
    <p:extLst>
      <p:ext uri="{BB962C8B-B14F-4D97-AF65-F5344CB8AC3E}">
        <p14:creationId xmlns:p14="http://schemas.microsoft.com/office/powerpoint/2010/main" val="80661003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b="1" dirty="0">
                <a:solidFill>
                  <a:srgbClr val="FF0000"/>
                </a:solidFill>
              </a:rPr>
              <a:t>AVISO PROVA</a:t>
            </a:r>
            <a:endParaRPr lang="pt-BR" b="1" dirty="0">
              <a:solidFill>
                <a:srgbClr val="FF0000"/>
              </a:solidFill>
            </a:endParaRPr>
          </a:p>
        </p:txBody>
      </p:sp>
      <p:sp>
        <p:nvSpPr>
          <p:cNvPr id="3" name="Espaço Reservado para Conteúdo 2"/>
          <p:cNvSpPr>
            <a:spLocks noGrp="1"/>
          </p:cNvSpPr>
          <p:nvPr>
            <p:ph idx="1"/>
          </p:nvPr>
        </p:nvSpPr>
        <p:spPr/>
        <p:txBody>
          <a:bodyPr/>
          <a:lstStyle/>
          <a:p>
            <a:r>
              <a:rPr lang="pt-BR" u="sng" dirty="0"/>
              <a:t>A segunda prova será dia 01/07/2020</a:t>
            </a:r>
            <a:endParaRPr lang="pt-BR" dirty="0"/>
          </a:p>
          <a:p>
            <a:endParaRPr lang="pt-BR" dirty="0"/>
          </a:p>
        </p:txBody>
      </p:sp>
    </p:spTree>
    <p:extLst>
      <p:ext uri="{BB962C8B-B14F-4D97-AF65-F5344CB8AC3E}">
        <p14:creationId xmlns:p14="http://schemas.microsoft.com/office/powerpoint/2010/main" val="3903719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1. Introdução</a:t>
            </a:r>
            <a:endParaRPr lang="en-US" dirty="0"/>
          </a:p>
        </p:txBody>
      </p:sp>
      <p:sp>
        <p:nvSpPr>
          <p:cNvPr id="3" name="Espaço Reservado para Conteúdo 2"/>
          <p:cNvSpPr>
            <a:spLocks noGrp="1"/>
          </p:cNvSpPr>
          <p:nvPr>
            <p:ph idx="1"/>
          </p:nvPr>
        </p:nvSpPr>
        <p:spPr/>
        <p:txBody>
          <a:bodyPr/>
          <a:lstStyle/>
          <a:p>
            <a:r>
              <a:rPr lang="pt-BR" sz="2000" dirty="0"/>
              <a:t>No clima global, os fatores que controlam o clima (i.e., fatores climáticos) são:</a:t>
            </a:r>
          </a:p>
          <a:p>
            <a:pPr lvl="1"/>
            <a:r>
              <a:rPr lang="pt-BR" sz="1800" dirty="0"/>
              <a:t>Tipo de superfície (ecossistemas):</a:t>
            </a:r>
          </a:p>
          <a:p>
            <a:pPr lvl="2"/>
            <a:r>
              <a:rPr lang="pt-BR" sz="1400" dirty="0"/>
              <a:t>Interação da radiação solar e processos associados depende do tipo de superfície</a:t>
            </a:r>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1956458"/>
            <a:ext cx="5904656" cy="2486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6942" y="4459030"/>
            <a:ext cx="5859514" cy="2138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m 4"/>
          <p:cNvPicPr>
            <a:picLocks noChangeAspect="1"/>
          </p:cNvPicPr>
          <p:nvPr/>
        </p:nvPicPr>
        <p:blipFill rotWithShape="1">
          <a:blip r:embed="rId4" cstate="print">
            <a:extLst>
              <a:ext uri="{28A0092B-C50C-407E-A947-70E740481C1C}">
                <a14:useLocalDpi xmlns:a14="http://schemas.microsoft.com/office/drawing/2010/main" val="0"/>
              </a:ext>
            </a:extLst>
          </a:blip>
          <a:srcRect t="17931" b="18927"/>
          <a:stretch/>
        </p:blipFill>
        <p:spPr>
          <a:xfrm rot="16200000">
            <a:off x="-543326" y="3107274"/>
            <a:ext cx="4456615" cy="2173635"/>
          </a:xfrm>
          <a:prstGeom prst="rect">
            <a:avLst/>
          </a:prstGeom>
        </p:spPr>
      </p:pic>
    </p:spTree>
    <p:extLst>
      <p:ext uri="{BB962C8B-B14F-4D97-AF65-F5344CB8AC3E}">
        <p14:creationId xmlns:p14="http://schemas.microsoft.com/office/powerpoint/2010/main" val="3436263076"/>
      </p:ext>
    </p:extLst>
  </p:cSld>
  <p:clrMapOvr>
    <a:masterClrMapping/>
  </p:clrMapOvr>
</p:sld>
</file>

<file path=ppt/theme/theme1.xml><?xml version="1.0" encoding="utf-8"?>
<a:theme xmlns:a="http://schemas.openxmlformats.org/drawingml/2006/main" name="TemaRachel">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TemaRachel</Template>
  <TotalTime>11255</TotalTime>
  <Words>5103</Words>
  <Application>Microsoft Office PowerPoint</Application>
  <PresentationFormat>Apresentação na tela (4:3)</PresentationFormat>
  <Paragraphs>687</Paragraphs>
  <Slides>81</Slides>
  <Notes>13</Notes>
  <HiddenSlides>0</HiddenSlides>
  <MMClips>0</MMClips>
  <ScaleCrop>false</ScaleCrop>
  <HeadingPairs>
    <vt:vector size="8" baseType="variant">
      <vt:variant>
        <vt:lpstr>Fontes usadas</vt:lpstr>
      </vt:variant>
      <vt:variant>
        <vt:i4>5</vt:i4>
      </vt:variant>
      <vt:variant>
        <vt:lpstr>Tema</vt:lpstr>
      </vt:variant>
      <vt:variant>
        <vt:i4>1</vt:i4>
      </vt:variant>
      <vt:variant>
        <vt:lpstr>Servidores OLE inseridos</vt:lpstr>
      </vt:variant>
      <vt:variant>
        <vt:i4>2</vt:i4>
      </vt:variant>
      <vt:variant>
        <vt:lpstr>Títulos de slides</vt:lpstr>
      </vt:variant>
      <vt:variant>
        <vt:i4>81</vt:i4>
      </vt:variant>
    </vt:vector>
  </HeadingPairs>
  <TitlesOfParts>
    <vt:vector size="89" baseType="lpstr">
      <vt:lpstr>Arial</vt:lpstr>
      <vt:lpstr>Calibri</vt:lpstr>
      <vt:lpstr>Comic Sans MS</vt:lpstr>
      <vt:lpstr>Humnst777 BT</vt:lpstr>
      <vt:lpstr>Times New Roman</vt:lpstr>
      <vt:lpstr>TemaRachel</vt:lpstr>
      <vt:lpstr>Bitmap Image</vt:lpstr>
      <vt:lpstr>Chart</vt:lpstr>
      <vt:lpstr>ACA0220 – Climatologia e Hidrometeorologia</vt:lpstr>
      <vt:lpstr>Clima da terra</vt:lpstr>
      <vt:lpstr>1. Introdução</vt:lpstr>
      <vt:lpstr>1. Introdução</vt:lpstr>
      <vt:lpstr>1. Introdução</vt:lpstr>
      <vt:lpstr>1. Introdução</vt:lpstr>
      <vt:lpstr>1. Introdução</vt:lpstr>
      <vt:lpstr>1. Introdução</vt:lpstr>
      <vt:lpstr>1. Introdução</vt:lpstr>
      <vt:lpstr>1. Introdução</vt:lpstr>
      <vt:lpstr>1. Introdução</vt:lpstr>
      <vt:lpstr>Clima da terra</vt:lpstr>
      <vt:lpstr>2. Reconstruindo o clima do passado</vt:lpstr>
      <vt:lpstr>2. Reconstruindo o clima do passado</vt:lpstr>
      <vt:lpstr>2. Reconstruindo o clima do passado</vt:lpstr>
      <vt:lpstr>2. Reconstruindo o clima do passado</vt:lpstr>
      <vt:lpstr>2. Reconstruindo o clima do passado</vt:lpstr>
      <vt:lpstr>2. Reconstruindo o clima do passado</vt:lpstr>
      <vt:lpstr>2. Reconstruindo o clima do passado</vt:lpstr>
      <vt:lpstr>2. Reconstruindo o clima do passado</vt:lpstr>
      <vt:lpstr>2. Reconstruindo o clima do passado</vt:lpstr>
      <vt:lpstr>2. Reconstruindo o clima do passado</vt:lpstr>
      <vt:lpstr>2. Reconstruindo o clima do passado</vt:lpstr>
      <vt:lpstr>2. Reconstruindo o clima do passado</vt:lpstr>
      <vt:lpstr>2. Reconstruindo o clima do passado</vt:lpstr>
      <vt:lpstr>2. Reconstruindo o clima do passado</vt:lpstr>
      <vt:lpstr>2. Reconstruindo o clima do passado</vt:lpstr>
      <vt:lpstr>2. Reconstruindo o clima do passado</vt:lpstr>
      <vt:lpstr>2. Reconstruindo o clima do passado</vt:lpstr>
      <vt:lpstr>2. Reconstruindo o clima do passado</vt:lpstr>
      <vt:lpstr>Clima da terra</vt:lpstr>
      <vt:lpstr>3. Possíveis causas das mudanças climáticas</vt:lpstr>
      <vt:lpstr>3. Possíveis causas das mudanças climáticas</vt:lpstr>
      <vt:lpstr>3. Possíveis causas das mudanças climáticas</vt:lpstr>
      <vt:lpstr>3. Possíveis causas das mudanças climáticas</vt:lpstr>
      <vt:lpstr>3. Possíveis causas das mudanças climáticas</vt:lpstr>
      <vt:lpstr>3. Possíveis causas das mudanças climáticas</vt:lpstr>
      <vt:lpstr>3. Possíveis causas das mudanças climáticas</vt:lpstr>
      <vt:lpstr>3. Possíveis causas das mudanças climáticas</vt:lpstr>
      <vt:lpstr>3. Possíveis causas das mudanças climáticas</vt:lpstr>
      <vt:lpstr>3. Possíveis causas das mudanças climáticas</vt:lpstr>
      <vt:lpstr>Clima da terra</vt:lpstr>
      <vt:lpstr>4. Aquecimento global</vt:lpstr>
      <vt:lpstr>4. Aquecimento global</vt:lpstr>
      <vt:lpstr>4. Aquecimento global</vt:lpstr>
      <vt:lpstr>4. Aquecimento global</vt:lpstr>
      <vt:lpstr>4. Aquecimento global</vt:lpstr>
      <vt:lpstr>4. Aquecimento global</vt:lpstr>
      <vt:lpstr>4. Aquecimento global</vt:lpstr>
      <vt:lpstr>4. Aquecimento global</vt:lpstr>
      <vt:lpstr>4. Aquecimento global</vt:lpstr>
      <vt:lpstr>4. Aquecimento global</vt:lpstr>
      <vt:lpstr>4. Aquecimento global</vt:lpstr>
      <vt:lpstr>4. Aquecimento global</vt:lpstr>
      <vt:lpstr>4. Aquecimento global</vt:lpstr>
      <vt:lpstr>4. Aquecimento global</vt:lpstr>
      <vt:lpstr>4. Aquecimento global</vt:lpstr>
      <vt:lpstr>4. Aquecimento global</vt:lpstr>
      <vt:lpstr>4. Aquecimento global</vt:lpstr>
      <vt:lpstr>4. Aquecimento global</vt:lpstr>
      <vt:lpstr>4. Aquecimento global</vt:lpstr>
      <vt:lpstr>Clima da terra</vt:lpstr>
      <vt:lpstr>5. Clima atual da Terra</vt:lpstr>
      <vt:lpstr>5. Clima atual da Terra</vt:lpstr>
      <vt:lpstr>5. Clima atual da Terra</vt:lpstr>
      <vt:lpstr>5. Clima atual da Terra</vt:lpstr>
      <vt:lpstr>5. Clima atual da Terra</vt:lpstr>
      <vt:lpstr>5. Clima atual da Terra</vt:lpstr>
      <vt:lpstr>5. Clima atual da Terra</vt:lpstr>
      <vt:lpstr>5. Clima atual da Terra</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REFERÊNCIAS</vt:lpstr>
      <vt:lpstr>AVISO PROVA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ACA0413 - Meteorologia Por Satélite</dc:title>
  <dc:creator>rachel</dc:creator>
  <cp:lastModifiedBy>Fabio</cp:lastModifiedBy>
  <cp:revision>897</cp:revision>
  <dcterms:created xsi:type="dcterms:W3CDTF">2014-08-14T16:35:43Z</dcterms:created>
  <dcterms:modified xsi:type="dcterms:W3CDTF">2021-07-14T18:20:55Z</dcterms:modified>
</cp:coreProperties>
</file>