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445" r:id="rId2"/>
    <p:sldId id="468" r:id="rId3"/>
    <p:sldId id="490" r:id="rId4"/>
    <p:sldId id="491" r:id="rId5"/>
    <p:sldId id="492" r:id="rId6"/>
    <p:sldId id="493" r:id="rId7"/>
    <p:sldId id="494" r:id="rId8"/>
    <p:sldId id="495" r:id="rId9"/>
    <p:sldId id="268" r:id="rId10"/>
    <p:sldId id="498" r:id="rId11"/>
    <p:sldId id="500" r:id="rId12"/>
    <p:sldId id="501" r:id="rId13"/>
    <p:sldId id="502" r:id="rId14"/>
    <p:sldId id="503" r:id="rId15"/>
    <p:sldId id="517" r:id="rId16"/>
    <p:sldId id="518" r:id="rId17"/>
    <p:sldId id="519" r:id="rId18"/>
    <p:sldId id="520" r:id="rId19"/>
    <p:sldId id="521" r:id="rId20"/>
    <p:sldId id="489" r:id="rId21"/>
    <p:sldId id="465" r:id="rId22"/>
    <p:sldId id="467" r:id="rId23"/>
    <p:sldId id="469" r:id="rId24"/>
    <p:sldId id="479" r:id="rId25"/>
    <p:sldId id="470" r:id="rId26"/>
    <p:sldId id="480" r:id="rId27"/>
    <p:sldId id="472" r:id="rId28"/>
    <p:sldId id="481" r:id="rId29"/>
    <p:sldId id="473" r:id="rId30"/>
    <p:sldId id="522" r:id="rId31"/>
    <p:sldId id="509" r:id="rId32"/>
    <p:sldId id="510" r:id="rId33"/>
    <p:sldId id="514" r:id="rId34"/>
    <p:sldId id="512" r:id="rId35"/>
    <p:sldId id="474" r:id="rId36"/>
    <p:sldId id="482" r:id="rId37"/>
    <p:sldId id="476" r:id="rId38"/>
    <p:sldId id="477" r:id="rId39"/>
    <p:sldId id="478" r:id="rId40"/>
    <p:sldId id="524" r:id="rId41"/>
    <p:sldId id="52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06CE-8A80-4600-A80C-9A9F7361D5C0}" type="datetimeFigureOut">
              <a:rPr lang="pt-BR" smtClean="0"/>
              <a:pPr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AC7-7826-4F29-B1D6-71039A2E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5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417019"/>
            <a:ext cx="78111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8111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0"/>
          </p:nvPr>
        </p:nvSpPr>
        <p:spPr>
          <a:xfrm>
            <a:off x="457200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1"/>
          </p:nvPr>
        </p:nvSpPr>
        <p:spPr>
          <a:xfrm>
            <a:off x="4644008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0"/>
          </p:nvPr>
        </p:nvSpPr>
        <p:spPr>
          <a:xfrm>
            <a:off x="3697560" y="260648"/>
            <a:ext cx="4942892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6597352"/>
            <a:ext cx="8172400" cy="26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-36512" y="657760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chemeClr val="bg1"/>
                </a:solidFill>
              </a:rPr>
              <a:t>Aula</a:t>
            </a:r>
            <a:r>
              <a:rPr lang="pt-BR" sz="1400" baseline="0" dirty="0">
                <a:solidFill>
                  <a:schemeClr val="bg1"/>
                </a:solidFill>
              </a:rPr>
              <a:t> – Aerossóis e núcleos de condensação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hyperlink" Target="http://www.dropletmeasurement.com/cloud-condensation-nuclei-counter-ccn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partículas de aerossol (das quais algumas são higroscópicas) são formadas pela condensação de gases e pela desintegração de materiais líquidos ou sólidos.</a:t>
            </a:r>
          </a:p>
          <a:p>
            <a:endParaRPr lang="pt-BR" sz="2000" dirty="0"/>
          </a:p>
          <a:p>
            <a:r>
              <a:rPr lang="pt-BR" sz="2000" dirty="0"/>
              <a:t>Em torno de 75% dos aerossóis na atmosfera são de</a:t>
            </a:r>
            <a:r>
              <a:rPr lang="pt-BR" sz="2000" b="1" i="1" dirty="0"/>
              <a:t> fontes naturais e</a:t>
            </a:r>
            <a:r>
              <a:rPr lang="pt-BR" sz="2000" dirty="0"/>
              <a:t> </a:t>
            </a:r>
            <a:r>
              <a:rPr lang="pt-BR" sz="2000" b="1" i="1" dirty="0"/>
              <a:t>antropogênicas primárias</a:t>
            </a:r>
            <a:r>
              <a:rPr lang="pt-BR" sz="2000" dirty="0"/>
              <a:t>, como as geradas pelo vento (20%), “spray” do mar (40%), queima de biomassa (10%) e operações de combustão e industriais (5%). Os 25% restantes são atribuídos às </a:t>
            </a:r>
            <a:r>
              <a:rPr lang="pt-BR" sz="2000" b="1" i="1" dirty="0"/>
              <a:t>fontes secundárias</a:t>
            </a:r>
            <a:r>
              <a:rPr lang="pt-BR" sz="2000" dirty="0"/>
              <a:t>, as quais envolvem a conversão de constituintes gasosos da atmosfera em partículas pequenas através processos fotoquímicos ou químicos.</a:t>
            </a:r>
          </a:p>
          <a:p>
            <a:endParaRPr lang="pt-BR" sz="1000" dirty="0"/>
          </a:p>
          <a:p>
            <a:endParaRPr lang="pt-BR" sz="2000" dirty="0"/>
          </a:p>
          <a:p>
            <a:r>
              <a:rPr lang="pt-BR" sz="2000" dirty="0"/>
              <a:t>Os gases que mais reagem para formar particulados são SO</a:t>
            </a:r>
            <a:r>
              <a:rPr lang="pt-BR" sz="2000" baseline="-25000" dirty="0"/>
              <a:t>2</a:t>
            </a:r>
            <a:r>
              <a:rPr lang="pt-BR" sz="2000" dirty="0"/>
              <a:t>, NO</a:t>
            </a:r>
            <a:r>
              <a:rPr lang="pt-BR" sz="2000" baseline="-25000" dirty="0"/>
              <a:t>2</a:t>
            </a:r>
            <a:r>
              <a:rPr lang="pt-BR" sz="2000" dirty="0"/>
              <a:t>, hidrocarbonetos e NH</a:t>
            </a:r>
            <a:r>
              <a:rPr lang="pt-BR" sz="2000" baseline="-25000" dirty="0"/>
              <a:t>3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220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Conversão gás-partícula e envelhecimento dos aerossóis: </a:t>
            </a:r>
          </a:p>
          <a:p>
            <a:pPr lvl="2"/>
            <a:r>
              <a:rPr lang="pt-BR" sz="1800" dirty="0"/>
              <a:t>Por exemplo, aerossol de sulfato:</a:t>
            </a:r>
          </a:p>
          <a:p>
            <a:pPr lvl="2"/>
            <a:endParaRPr lang="pt-BR" sz="1800" dirty="0"/>
          </a:p>
          <a:p>
            <a:pPr lvl="1"/>
            <a:endParaRPr lang="pt-BR" sz="1800" dirty="0"/>
          </a:p>
        </p:txBody>
      </p:sp>
      <p:sp>
        <p:nvSpPr>
          <p:cNvPr id="10" name="Retângulo 9"/>
          <p:cNvSpPr/>
          <p:nvPr/>
        </p:nvSpPr>
        <p:spPr>
          <a:xfrm>
            <a:off x="899592" y="2204864"/>
            <a:ext cx="4248472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3" lvl="2">
              <a:spcBef>
                <a:spcPct val="20000"/>
              </a:spcBef>
              <a:buClr>
                <a:srgbClr val="0070C0"/>
              </a:buClr>
            </a:pPr>
            <a:r>
              <a:rPr lang="pt-BR" sz="1600" dirty="0">
                <a:solidFill>
                  <a:prstClr val="black"/>
                </a:solidFill>
              </a:rPr>
              <a:t>Oxidação homogênea a partir do gás (formam partículas &lt;0,1 </a:t>
            </a:r>
            <a:r>
              <a:rPr lang="pt-BR" sz="1600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prstClr val="black"/>
                </a:solidFill>
              </a:rPr>
              <a:t>m):</a:t>
            </a:r>
          </a:p>
          <a:p>
            <a:pPr marL="42863" lvl="2">
              <a:spcBef>
                <a:spcPct val="20000"/>
              </a:spcBef>
              <a:buClr>
                <a:srgbClr val="0070C0"/>
              </a:buClr>
            </a:pPr>
            <a:endParaRPr lang="pt-BR" sz="1600" dirty="0">
              <a:solidFill>
                <a:prstClr val="black"/>
              </a:solidFill>
            </a:endParaRPr>
          </a:p>
          <a:p>
            <a:pPr marL="42863" lvl="2">
              <a:spcBef>
                <a:spcPct val="20000"/>
              </a:spcBef>
              <a:buClr>
                <a:srgbClr val="0070C0"/>
              </a:buClr>
            </a:pP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marL="42863" lvl="2">
              <a:spcBef>
                <a:spcPct val="20000"/>
              </a:spcBef>
              <a:buClr>
                <a:srgbClr val="0070C0"/>
              </a:buClr>
            </a:pPr>
            <a:r>
              <a:rPr lang="pt-BR" sz="1600" dirty="0">
                <a:solidFill>
                  <a:prstClr val="black"/>
                </a:solidFill>
              </a:rPr>
              <a:t>Oxidação heterogênea (em partículas de aerossol já existentes)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10" y="1552840"/>
            <a:ext cx="3908348" cy="28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8648"/>
            <a:ext cx="2376264" cy="1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780737" cy="15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0" y="4581128"/>
            <a:ext cx="3921126" cy="1575211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 flipV="1">
            <a:off x="4067944" y="3068960"/>
            <a:ext cx="1080120" cy="4377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86020" idx="3"/>
          </p:cNvCxnSpPr>
          <p:nvPr/>
        </p:nvCxnSpPr>
        <p:spPr>
          <a:xfrm flipV="1">
            <a:off x="4112377" y="2420888"/>
            <a:ext cx="3843999" cy="31696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Deposição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Seca:</a:t>
            </a:r>
          </a:p>
          <a:p>
            <a:pPr lvl="2"/>
            <a:r>
              <a:rPr lang="pt-BR" sz="1800" dirty="0"/>
              <a:t>fixação</a:t>
            </a:r>
          </a:p>
          <a:p>
            <a:pPr lvl="2"/>
            <a:r>
              <a:rPr lang="pt-BR" sz="1800" dirty="0"/>
              <a:t>Turbulência</a:t>
            </a:r>
          </a:p>
          <a:p>
            <a:pPr lvl="2"/>
            <a:r>
              <a:rPr lang="pt-BR" sz="1800" dirty="0"/>
              <a:t>Difusão</a:t>
            </a:r>
          </a:p>
          <a:p>
            <a:pPr lvl="2"/>
            <a:r>
              <a:rPr lang="pt-BR" sz="1800" dirty="0"/>
              <a:t>Impacto</a:t>
            </a:r>
          </a:p>
          <a:p>
            <a:pPr lvl="2"/>
            <a:r>
              <a:rPr lang="pt-BR" sz="1800" dirty="0"/>
              <a:t>interceptação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908348" cy="28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3131840" y="2511746"/>
            <a:ext cx="3744416" cy="9172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8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Deposição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Úmida:</a:t>
            </a:r>
          </a:p>
          <a:p>
            <a:pPr lvl="2"/>
            <a:r>
              <a:rPr lang="pt-BR" sz="1800" dirty="0"/>
              <a:t>Deposição dentro da nuvem através de nucleação das partículas em gotículas de nuvem.</a:t>
            </a:r>
          </a:p>
          <a:p>
            <a:pPr lvl="2"/>
            <a:endParaRPr lang="pt-BR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5435"/>
            <a:ext cx="3908348" cy="28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024336" cy="42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4355976" y="4005064"/>
            <a:ext cx="1872208" cy="1161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4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Transporte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Vertical pelas nuvens e horizontal pela circulação atmosférica</a:t>
            </a:r>
          </a:p>
        </p:txBody>
      </p:sp>
      <p:pic>
        <p:nvPicPr>
          <p:cNvPr id="9" name="Imagem 8" descr="706644main_705852main_GEOS5_full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861048"/>
            <a:ext cx="5122218" cy="256110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154111" cy="25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Distribuição global dos aerossóis: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040746" cy="553998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64088" y="1628800"/>
            <a:ext cx="3491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Média ao longo do período de 10 anos (2001-2010) da profundidade óptica [AOD (550 </a:t>
            </a:r>
            <a:r>
              <a:rPr lang="pt-BR" sz="1600" dirty="0" err="1"/>
              <a:t>nm</a:t>
            </a:r>
            <a:r>
              <a:rPr lang="pt-BR" sz="1600" dirty="0"/>
              <a:t>)] do aerossol medida através do sensor MODIS (</a:t>
            </a:r>
            <a:r>
              <a:rPr lang="pt-BR" sz="1600" dirty="0" err="1"/>
              <a:t>Remer</a:t>
            </a:r>
            <a:r>
              <a:rPr lang="pt-BR" sz="1600" dirty="0"/>
              <a:t> et al., 2008). Os gráficos de pizza mostram como os vários tipos de aerossóis contribuem para o total de AOD em diferentes regiões do globo, estimados por um modelo de aerossol global (</a:t>
            </a:r>
            <a:r>
              <a:rPr lang="pt-BR" sz="1600" dirty="0" err="1"/>
              <a:t>Myhre</a:t>
            </a:r>
            <a:r>
              <a:rPr lang="pt-BR" sz="1600" dirty="0"/>
              <a:t> et al., 2009). Tipos de aerossóis são Sul (sulfato), BC (carbono negro) e OC (carbono orgânico) de combustíveis fósseis, </a:t>
            </a:r>
            <a:r>
              <a:rPr lang="pt-BR" sz="1600" dirty="0" err="1"/>
              <a:t>Bio</a:t>
            </a:r>
            <a:r>
              <a:rPr lang="pt-BR" sz="1600" dirty="0"/>
              <a:t> (OC e BC a partir da queima de biomassa), nitrato, mar (sal marinho), e Min (poeira mineral). Áreas cinzentas indicam falta de dados. </a:t>
            </a:r>
          </a:p>
        </p:txBody>
      </p:sp>
    </p:spTree>
    <p:extLst>
      <p:ext uri="{BB962C8B-B14F-4D97-AF65-F5344CB8AC3E}">
        <p14:creationId xmlns:p14="http://schemas.microsoft.com/office/powerpoint/2010/main" val="134652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EXEMPLOS DE AEROSSÓIS</a:t>
            </a:r>
            <a:r>
              <a:rPr lang="pt-BR" sz="2000" dirty="0"/>
              <a:t>:</a:t>
            </a:r>
          </a:p>
          <a:p>
            <a:pPr lvl="1"/>
            <a:endParaRPr lang="pt-BR" sz="1200" dirty="0"/>
          </a:p>
          <a:p>
            <a:pPr lvl="1"/>
            <a:r>
              <a:rPr lang="pt-BR" sz="2000" dirty="0"/>
              <a:t>Fuligem:</a:t>
            </a:r>
          </a:p>
          <a:p>
            <a:pPr lvl="1"/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1772816"/>
            <a:ext cx="3528392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Tamanho:</a:t>
            </a:r>
            <a:r>
              <a:rPr lang="pt-BR" sz="1600" dirty="0">
                <a:solidFill>
                  <a:prstClr val="black"/>
                </a:solidFill>
              </a:rPr>
              <a:t> muito variável: comprimento da ordem de 1000 </a:t>
            </a:r>
            <a:r>
              <a:rPr lang="pt-BR" sz="1600" dirty="0" err="1">
                <a:solidFill>
                  <a:prstClr val="black"/>
                </a:solidFill>
              </a:rPr>
              <a:t>nm</a:t>
            </a:r>
            <a:r>
              <a:rPr lang="pt-BR" sz="1600" dirty="0">
                <a:solidFill>
                  <a:prstClr val="black"/>
                </a:solidFill>
              </a:rPr>
              <a:t>, diâmetros esférico equivalente da ordem de 100 </a:t>
            </a:r>
            <a:r>
              <a:rPr lang="pt-BR" sz="1600" dirty="0" err="1">
                <a:solidFill>
                  <a:prstClr val="black"/>
                </a:solidFill>
              </a:rPr>
              <a:t>nm</a:t>
            </a: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7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Fontes: </a:t>
            </a:r>
            <a:r>
              <a:rPr lang="pt-BR" sz="1600" dirty="0">
                <a:solidFill>
                  <a:prstClr val="black"/>
                </a:solidFill>
              </a:rPr>
              <a:t>antropogênica, combustão incompleta de combustíveis fósseis (e.g., motores a diesel) e queima de biomassa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Aparência: </a:t>
            </a:r>
            <a:r>
              <a:rPr lang="pt-BR" sz="1600" dirty="0">
                <a:solidFill>
                  <a:prstClr val="black"/>
                </a:solidFill>
              </a:rPr>
              <a:t>fractal, forma complexa, preto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Tempo de vida:</a:t>
            </a:r>
            <a:r>
              <a:rPr lang="pt-BR" sz="1600" dirty="0">
                <a:solidFill>
                  <a:prstClr val="black"/>
                </a:solidFill>
              </a:rPr>
              <a:t> ~ 1 semana.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Outras propriedades:</a:t>
            </a:r>
            <a:r>
              <a:rPr lang="pt-BR" sz="1600" dirty="0">
                <a:solidFill>
                  <a:prstClr val="black"/>
                </a:solidFill>
              </a:rPr>
              <a:t> cancerígeno, absorve radiação solar, fuligem nova é hidrofóbica, mas fuligem envelhecida é higroscópica.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8957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91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EXEMPLOS DE AEROSSÓIS</a:t>
            </a:r>
            <a:r>
              <a:rPr lang="pt-BR" sz="2000" dirty="0"/>
              <a:t>:</a:t>
            </a:r>
          </a:p>
          <a:p>
            <a:pPr lvl="1"/>
            <a:endParaRPr lang="pt-BR" sz="1200" dirty="0"/>
          </a:p>
          <a:p>
            <a:pPr lvl="1"/>
            <a:r>
              <a:rPr lang="pt-BR" sz="2000" dirty="0"/>
              <a:t>Sulfato de amônia - (NH</a:t>
            </a:r>
            <a:r>
              <a:rPr lang="pt-BR" sz="2000" baseline="-25000" dirty="0"/>
              <a:t>4</a:t>
            </a:r>
            <a:r>
              <a:rPr lang="pt-BR" sz="2000" dirty="0"/>
              <a:t>)</a:t>
            </a:r>
            <a:r>
              <a:rPr lang="pt-BR" sz="2000" baseline="-25000" dirty="0"/>
              <a:t> 2</a:t>
            </a:r>
            <a:r>
              <a:rPr lang="pt-BR" sz="2000" dirty="0"/>
              <a:t>SO</a:t>
            </a:r>
            <a:r>
              <a:rPr lang="pt-BR" sz="2000" baseline="-25000" dirty="0"/>
              <a:t>4</a:t>
            </a:r>
            <a:r>
              <a:rPr lang="pt-BR" sz="2000" dirty="0"/>
              <a:t>:</a:t>
            </a:r>
          </a:p>
          <a:p>
            <a:pPr lvl="1"/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1772816"/>
            <a:ext cx="3600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Tamanho:</a:t>
            </a:r>
            <a:r>
              <a:rPr lang="pt-BR" sz="1600" dirty="0">
                <a:solidFill>
                  <a:prstClr val="black"/>
                </a:solidFill>
              </a:rPr>
              <a:t> em torno de 100 – 400 </a:t>
            </a:r>
            <a:r>
              <a:rPr lang="pt-BR" sz="1600" dirty="0" err="1">
                <a:solidFill>
                  <a:prstClr val="black"/>
                </a:solidFill>
              </a:rPr>
              <a:t>nm</a:t>
            </a: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7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Fontes: </a:t>
            </a:r>
            <a:r>
              <a:rPr lang="pt-BR" sz="1600" dirty="0">
                <a:solidFill>
                  <a:prstClr val="black"/>
                </a:solidFill>
              </a:rPr>
              <a:t>Várias. Formada por processos químicos na atmosfera (H</a:t>
            </a:r>
            <a:r>
              <a:rPr lang="pt-BR" sz="1600" baseline="-25000" dirty="0"/>
              <a:t>2</a:t>
            </a:r>
            <a:r>
              <a:rPr lang="pt-BR" sz="1600" dirty="0">
                <a:solidFill>
                  <a:prstClr val="black"/>
                </a:solidFill>
              </a:rPr>
              <a:t>SO</a:t>
            </a:r>
            <a:r>
              <a:rPr lang="pt-BR" sz="1600" baseline="-25000" dirty="0"/>
              <a:t>4</a:t>
            </a:r>
            <a:r>
              <a:rPr lang="pt-BR" sz="1600" dirty="0">
                <a:solidFill>
                  <a:prstClr val="black"/>
                </a:solidFill>
              </a:rPr>
              <a:t> + NH</a:t>
            </a:r>
            <a:r>
              <a:rPr lang="pt-BR" sz="1600" baseline="-25000" dirty="0"/>
              <a:t>3</a:t>
            </a:r>
            <a:r>
              <a:rPr lang="pt-BR" sz="1600" dirty="0">
                <a:solidFill>
                  <a:prstClr val="black"/>
                </a:solidFill>
              </a:rPr>
              <a:t>) </a:t>
            </a:r>
            <a:r>
              <a:rPr lang="pt-BR" sz="16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pt-BR" sz="1600" dirty="0" err="1">
                <a:solidFill>
                  <a:prstClr val="black"/>
                </a:solidFill>
                <a:sym typeface="Wingdings" pitchFamily="2" charset="2"/>
              </a:rPr>
              <a:t>aerossól</a:t>
            </a:r>
            <a:r>
              <a:rPr lang="pt-BR" sz="1600" dirty="0">
                <a:solidFill>
                  <a:prstClr val="black"/>
                </a:solidFill>
                <a:sym typeface="Wingdings" pitchFamily="2" charset="2"/>
              </a:rPr>
              <a:t> secundário. Gases precursores: SO</a:t>
            </a:r>
            <a:r>
              <a:rPr lang="pt-BR" sz="1600" baseline="-25000" dirty="0"/>
              <a:t>2</a:t>
            </a:r>
            <a:r>
              <a:rPr lang="pt-BR" sz="1600" dirty="0">
                <a:solidFill>
                  <a:prstClr val="black"/>
                </a:solidFill>
                <a:sym typeface="Wingdings" pitchFamily="2" charset="2"/>
              </a:rPr>
              <a:t> da combustão combustíveis fósseis e NH</a:t>
            </a:r>
            <a:r>
              <a:rPr lang="pt-BR" sz="1600" baseline="-25000" dirty="0"/>
              <a:t>3</a:t>
            </a:r>
            <a:r>
              <a:rPr lang="pt-BR" sz="1600" dirty="0">
                <a:solidFill>
                  <a:prstClr val="black"/>
                </a:solidFill>
                <a:sym typeface="Wingdings" pitchFamily="2" charset="2"/>
              </a:rPr>
              <a:t> da indústria e agricultura.</a:t>
            </a:r>
            <a:endParaRPr lang="pt-BR" sz="16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Aparência: </a:t>
            </a:r>
            <a:r>
              <a:rPr lang="pt-BR" sz="1600" dirty="0">
                <a:solidFill>
                  <a:prstClr val="black"/>
                </a:solidFill>
              </a:rPr>
              <a:t>compacto, branco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Tempo de vida:</a:t>
            </a:r>
            <a:r>
              <a:rPr lang="pt-BR" sz="1600" dirty="0">
                <a:solidFill>
                  <a:prstClr val="black"/>
                </a:solidFill>
              </a:rPr>
              <a:t> ~ 1 semana.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Outras propriedades:</a:t>
            </a:r>
            <a:r>
              <a:rPr lang="pt-BR" sz="1600" dirty="0">
                <a:solidFill>
                  <a:prstClr val="black"/>
                </a:solidFill>
              </a:rPr>
              <a:t> muito solúvel em água, bem efetivo para a formação de gotículas de nuvem, geralmente aparece misturado com outros componentes secundários (NH</a:t>
            </a:r>
            <a:r>
              <a:rPr lang="pt-BR" sz="1600" baseline="-25000" dirty="0"/>
              <a:t>4</a:t>
            </a:r>
            <a:r>
              <a:rPr lang="pt-BR" sz="1600" dirty="0">
                <a:solidFill>
                  <a:prstClr val="black"/>
                </a:solidFill>
              </a:rPr>
              <a:t>NO</a:t>
            </a:r>
            <a:r>
              <a:rPr lang="pt-BR" sz="1600" baseline="-25000" dirty="0"/>
              <a:t>3</a:t>
            </a:r>
            <a:r>
              <a:rPr lang="pt-BR" sz="1600" dirty="0">
                <a:solidFill>
                  <a:prstClr val="black"/>
                </a:solidFill>
              </a:rPr>
              <a:t>, orgânicos)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80" y="1406624"/>
            <a:ext cx="4165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69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EXEMPLOS DE (</a:t>
            </a:r>
            <a:r>
              <a:rPr lang="pt-BR" sz="2000" u="sng" dirty="0" err="1"/>
              <a:t>bio</a:t>
            </a:r>
            <a:r>
              <a:rPr lang="pt-BR" sz="2000" u="sng" dirty="0"/>
              <a:t>)AEROSSÓIS</a:t>
            </a:r>
            <a:r>
              <a:rPr lang="pt-BR" sz="2000" dirty="0"/>
              <a:t>:</a:t>
            </a:r>
          </a:p>
          <a:p>
            <a:pPr lvl="1"/>
            <a:endParaRPr lang="pt-BR" sz="1200" dirty="0"/>
          </a:p>
          <a:p>
            <a:pPr lvl="1"/>
            <a:r>
              <a:rPr lang="pt-BR" sz="2000" dirty="0"/>
              <a:t>Pólen:</a:t>
            </a:r>
          </a:p>
          <a:p>
            <a:pPr lvl="1"/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1772816"/>
            <a:ext cx="3528392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Tamanho:</a:t>
            </a:r>
            <a:r>
              <a:rPr lang="pt-BR" sz="1600" dirty="0">
                <a:solidFill>
                  <a:prstClr val="black"/>
                </a:solidFill>
              </a:rPr>
              <a:t> ~ 3 a 100 </a:t>
            </a:r>
            <a:r>
              <a:rPr lang="pt-BR" sz="1600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prstClr val="black"/>
                </a:solidFill>
              </a:rPr>
              <a:t>m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7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Fontes: </a:t>
            </a:r>
            <a:r>
              <a:rPr lang="pt-BR" sz="1600" dirty="0">
                <a:solidFill>
                  <a:prstClr val="black"/>
                </a:solidFill>
              </a:rPr>
              <a:t>plantas e material vegetal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Aparência: </a:t>
            </a:r>
            <a:r>
              <a:rPr lang="pt-BR" sz="1600" dirty="0">
                <a:solidFill>
                  <a:prstClr val="black"/>
                </a:solidFill>
              </a:rPr>
              <a:t>várias formas diferentes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Tempo de vida:</a:t>
            </a:r>
            <a:r>
              <a:rPr lang="pt-BR" sz="1600" dirty="0">
                <a:solidFill>
                  <a:prstClr val="black"/>
                </a:solidFill>
              </a:rPr>
              <a:t> horas a dias, e é efetivamente removido pela chuva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Outras propriedades: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Pouco solúvel em água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Bom núcleo de gelo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528392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56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EXEMPLOS DE AEROSSÓIS</a:t>
            </a:r>
            <a:r>
              <a:rPr lang="pt-BR" sz="2000" dirty="0"/>
              <a:t>:</a:t>
            </a:r>
          </a:p>
          <a:p>
            <a:pPr lvl="1"/>
            <a:endParaRPr lang="pt-BR" sz="1200" dirty="0"/>
          </a:p>
          <a:p>
            <a:pPr lvl="1"/>
            <a:r>
              <a:rPr lang="pt-BR" sz="2000" dirty="0"/>
              <a:t>Poeira mineral:</a:t>
            </a:r>
          </a:p>
          <a:p>
            <a:pPr lvl="1"/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1772816"/>
            <a:ext cx="3528392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Tamanho:</a:t>
            </a:r>
            <a:r>
              <a:rPr lang="pt-BR" sz="1600" dirty="0">
                <a:solidFill>
                  <a:prstClr val="black"/>
                </a:solidFill>
              </a:rPr>
              <a:t> tipicamente entre 1 a 20 </a:t>
            </a:r>
            <a:r>
              <a:rPr lang="pt-BR" sz="1600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prstClr val="black"/>
                </a:solidFill>
              </a:rPr>
              <a:t>m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7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Fontes: </a:t>
            </a:r>
            <a:r>
              <a:rPr lang="pt-BR" sz="1600" dirty="0">
                <a:solidFill>
                  <a:prstClr val="black"/>
                </a:solidFill>
              </a:rPr>
              <a:t>desertos, áreas secas (áridas), levantada pelo vento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Aparência: </a:t>
            </a:r>
            <a:r>
              <a:rPr lang="pt-BR" sz="1600" dirty="0">
                <a:solidFill>
                  <a:prstClr val="black"/>
                </a:solidFill>
              </a:rPr>
              <a:t>não-esférica, irregular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Tempo de vida:</a:t>
            </a:r>
            <a:r>
              <a:rPr lang="pt-BR" sz="1600" dirty="0">
                <a:solidFill>
                  <a:prstClr val="black"/>
                </a:solidFill>
              </a:rPr>
              <a:t> horas a dias. A poeira do </a:t>
            </a:r>
            <a:r>
              <a:rPr lang="pt-BR" sz="1600" dirty="0" err="1">
                <a:solidFill>
                  <a:prstClr val="black"/>
                </a:solidFill>
              </a:rPr>
              <a:t>Sahara</a:t>
            </a:r>
            <a:r>
              <a:rPr lang="pt-BR" sz="1600" dirty="0">
                <a:solidFill>
                  <a:prstClr val="black"/>
                </a:solidFill>
              </a:rPr>
              <a:t>, por exemplo, pode ser transportada para a Europa e América do Sul.</a:t>
            </a: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271463" lvl="2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Outras propriedades: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Não solúvel em água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Bom núcleo de gelo</a:t>
            </a:r>
          </a:p>
          <a:p>
            <a:pPr marL="728663" lvl="3" indent="-2286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7213"/>
            <a:ext cx="32670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5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000" dirty="0">
                <a:solidFill>
                  <a:prstClr val="black"/>
                </a:solidFill>
              </a:rPr>
              <a:t>Particulados formados por condensação são geralmente esféricos. Outros podem ser cristais, fibras, aglomerados ou fragmentos irregulares.</a:t>
            </a:r>
          </a:p>
          <a:p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33509"/>
            <a:ext cx="4332553" cy="51274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9653" y="2059998"/>
            <a:ext cx="37523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tabLst>
                <a:tab pos="4216400" algn="l"/>
                <a:tab pos="5113338" algn="l"/>
              </a:tabLst>
            </a:pPr>
            <a:endParaRPr lang="pt-BR" sz="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tabLst>
                <a:tab pos="4216400" algn="l"/>
                <a:tab pos="5113338" algn="l"/>
              </a:tabLst>
            </a:pPr>
            <a:r>
              <a:rPr lang="pt-BR" sz="2000" dirty="0">
                <a:solidFill>
                  <a:prstClr val="black"/>
                </a:solidFill>
              </a:rPr>
              <a:t>Por conveniência, todos são geralmente descritos em termos de seu </a:t>
            </a:r>
            <a:r>
              <a:rPr lang="pt-BR" sz="2000" b="1" i="1" dirty="0">
                <a:solidFill>
                  <a:prstClr val="black"/>
                </a:solidFill>
              </a:rPr>
              <a:t>diâmetro esférico equivalente (</a:t>
            </a:r>
            <a:r>
              <a:rPr lang="pt-BR" sz="2000" b="1" i="1" dirty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>
                <a:solidFill>
                  <a:prstClr val="black"/>
                </a:solidFill>
              </a:rPr>
              <a:t>: diâmetro de uma esfera tendo o mesmo volume da partícula de aerossol.</a:t>
            </a:r>
            <a:endParaRPr lang="pt-BR" sz="28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75734"/>
              </p:ext>
            </p:extLst>
          </p:nvPr>
        </p:nvGraphicFramePr>
        <p:xfrm>
          <a:off x="1259632" y="4475832"/>
          <a:ext cx="23510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ção" r:id="rId4" imgW="1079032" imgH="482391" progId="">
                  <p:embed/>
                </p:oleObj>
              </mc:Choice>
              <mc:Fallback>
                <p:oleObj name="Equação" r:id="rId4" imgW="1079032" imgH="482391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75832"/>
                        <a:ext cx="2351088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17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Independentemente do mecanismos de introdução na atmosfera, os aerossóis atmosféricos sofrem transformações químicas e físicas contínuas, incluindo </a:t>
            </a:r>
            <a:r>
              <a:rPr lang="pt-BR" sz="2000" b="1" i="1" dirty="0"/>
              <a:t>coagulação</a:t>
            </a:r>
            <a:r>
              <a:rPr lang="pt-BR" sz="2000" dirty="0"/>
              <a:t>, </a:t>
            </a:r>
            <a:r>
              <a:rPr lang="pt-BR" sz="2000" b="1" i="1" dirty="0"/>
              <a:t>condensação</a:t>
            </a:r>
            <a:r>
              <a:rPr lang="pt-BR" sz="2000" dirty="0"/>
              <a:t>, </a:t>
            </a:r>
            <a:r>
              <a:rPr lang="pt-BR" sz="2000" b="1" i="1" dirty="0"/>
              <a:t>remoção</a:t>
            </a:r>
            <a:r>
              <a:rPr lang="pt-BR" sz="2000" dirty="0"/>
              <a:t> (</a:t>
            </a:r>
            <a:r>
              <a:rPr lang="pt-BR" sz="2000" i="1" dirty="0" err="1"/>
              <a:t>scavenging</a:t>
            </a:r>
            <a:r>
              <a:rPr lang="pt-BR" sz="2000" dirty="0"/>
              <a:t>), </a:t>
            </a:r>
            <a:r>
              <a:rPr lang="pt-BR" sz="2000" b="1" i="1" dirty="0"/>
              <a:t>lavagem</a:t>
            </a:r>
            <a:r>
              <a:rPr lang="pt-BR" sz="2000" dirty="0"/>
              <a:t> (</a:t>
            </a:r>
            <a:r>
              <a:rPr lang="pt-BR" sz="2000" i="1" dirty="0" err="1"/>
              <a:t>rainout</a:t>
            </a:r>
            <a:r>
              <a:rPr lang="pt-BR" sz="2000" dirty="0"/>
              <a:t>), </a:t>
            </a:r>
            <a:r>
              <a:rPr lang="pt-BR" sz="2000" b="1" i="1" dirty="0"/>
              <a:t>sedimentação</a:t>
            </a:r>
            <a:r>
              <a:rPr lang="pt-BR" sz="2000" dirty="0"/>
              <a:t>, </a:t>
            </a:r>
            <a:r>
              <a:rPr lang="pt-BR" sz="2000" b="1" i="1" dirty="0"/>
              <a:t>dispersão</a:t>
            </a:r>
            <a:r>
              <a:rPr lang="pt-BR" sz="2000" dirty="0"/>
              <a:t> e </a:t>
            </a:r>
            <a:r>
              <a:rPr lang="pt-BR" sz="2000" b="1" i="1" dirty="0"/>
              <a:t>mistura</a:t>
            </a:r>
            <a:r>
              <a:rPr lang="pt-BR" sz="2000" dirty="0"/>
              <a:t>.</a:t>
            </a:r>
          </a:p>
          <a:p>
            <a:endParaRPr lang="pt-BR" sz="2000" dirty="0"/>
          </a:p>
        </p:txBody>
      </p:sp>
      <p:pic>
        <p:nvPicPr>
          <p:cNvPr id="6" name="Picture 3" descr="~AUT0002"/>
          <p:cNvPicPr>
            <a:picLocks noGrp="1" noChangeAspect="1" noChangeArrowheads="1"/>
          </p:cNvPicPr>
          <p:nvPr/>
        </p:nvPicPr>
        <p:blipFill>
          <a:blip r:embed="rId2" cstate="print"/>
          <a:srcRect t="3703" b="14815"/>
          <a:stretch>
            <a:fillRect/>
          </a:stretch>
        </p:blipFill>
        <p:spPr bwMode="auto">
          <a:xfrm>
            <a:off x="611559" y="1988840"/>
            <a:ext cx="8216613" cy="429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45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07553"/>
            <a:ext cx="6912768" cy="53573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Distribuição de tamanho, massa, volume e área de acordo com os processos de formação dos aerossóis:</a:t>
            </a:r>
          </a:p>
        </p:txBody>
      </p:sp>
    </p:spTree>
    <p:extLst>
      <p:ext uri="{BB962C8B-B14F-4D97-AF65-F5344CB8AC3E}">
        <p14:creationId xmlns:p14="http://schemas.microsoft.com/office/powerpoint/2010/main" val="32986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/>
          </a:p>
          <a:p>
            <a:r>
              <a:rPr lang="pt-BR" sz="2000" dirty="0"/>
              <a:t>As partículas tem tamanhos que vão desde 10</a:t>
            </a:r>
            <a:r>
              <a:rPr lang="pt-BR" sz="2000" baseline="30000" dirty="0"/>
              <a:t>-3</a:t>
            </a:r>
            <a:r>
              <a:rPr lang="pt-BR" sz="2000" dirty="0"/>
              <a:t> </a:t>
            </a:r>
            <a:r>
              <a:rPr lang="pt-BR" sz="2000" dirty="0">
                <a:latin typeface="Symbol" pitchFamily="18" charset="2"/>
              </a:rPr>
              <a:t>m</a:t>
            </a:r>
            <a:r>
              <a:rPr lang="pt-BR" sz="2000" dirty="0"/>
              <a:t>m de diâmetro para clusters pequenos de algumas poucas moléculas à 10 </a:t>
            </a:r>
            <a:r>
              <a:rPr lang="pt-BR" sz="2000" dirty="0">
                <a:latin typeface="Symbol" pitchFamily="18" charset="2"/>
              </a:rPr>
              <a:t>m</a:t>
            </a:r>
            <a:r>
              <a:rPr lang="pt-BR" sz="2000" dirty="0"/>
              <a:t>m para partículas de sal grande, poeira e combustão.</a:t>
            </a:r>
          </a:p>
          <a:p>
            <a:endParaRPr lang="pt-BR" sz="2000" dirty="0"/>
          </a:p>
          <a:p>
            <a:r>
              <a:rPr lang="pt-BR" sz="2000" dirty="0"/>
              <a:t>Em qualquer amostra de ar, geralmente temos partículas de vários tamanhos diferentes. Por convenção, temos: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Partículas com 0,2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m&lt; D &lt; 2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 são chamadas de aerossóis grandes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Partículas D &gt; 2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 são chamadas de gigantes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Partículas D &lt; 0,2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 são chamadas de </a:t>
            </a:r>
            <a:r>
              <a:rPr lang="pt-BR" sz="1600" dirty="0" err="1"/>
              <a:t>Aitken</a:t>
            </a:r>
            <a:r>
              <a:rPr lang="pt-BR" sz="1600" dirty="0"/>
              <a:t>, em homenagem ao físico escocês que desenvolveu os primeiros instrumentos de observação de aerossóis. Partículas com D &lt; 0,2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 são a grande maioria dos aerossóis atmosféricos.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2887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4258816" cy="5904656"/>
          </a:xfrm>
        </p:spPr>
        <p:txBody>
          <a:bodyPr/>
          <a:lstStyle/>
          <a:p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podemos</a:t>
            </a:r>
            <a:r>
              <a:rPr lang="en-US" sz="2400" dirty="0"/>
              <a:t> </a:t>
            </a:r>
            <a:r>
              <a:rPr lang="en-US" sz="2400" dirty="0" err="1"/>
              <a:t>dividir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4 </a:t>
            </a:r>
            <a:r>
              <a:rPr lang="en-US" sz="2400" dirty="0" err="1"/>
              <a:t>modos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1800" dirty="0" err="1"/>
              <a:t>Modo</a:t>
            </a:r>
            <a:r>
              <a:rPr lang="en-US" sz="1800" dirty="0"/>
              <a:t> de </a:t>
            </a:r>
            <a:r>
              <a:rPr lang="en-US" sz="1800" dirty="0" err="1"/>
              <a:t>nucleação</a:t>
            </a:r>
            <a:r>
              <a:rPr lang="en-US" sz="1800" dirty="0"/>
              <a:t>: D &lt; 0,01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/>
              <a:t>m </a:t>
            </a:r>
          </a:p>
          <a:p>
            <a:pPr lvl="1" indent="-30163">
              <a:buNone/>
            </a:pPr>
            <a:r>
              <a:rPr lang="en-US" sz="1600" dirty="0"/>
              <a:t>(tempo de </a:t>
            </a:r>
            <a:r>
              <a:rPr lang="en-US" sz="1600" dirty="0" err="1"/>
              <a:t>residência</a:t>
            </a:r>
            <a:r>
              <a:rPr lang="en-US" sz="1600" dirty="0"/>
              <a:t>: </a:t>
            </a:r>
            <a:r>
              <a:rPr lang="en-US" sz="1600" dirty="0" err="1"/>
              <a:t>meses</a:t>
            </a:r>
            <a:r>
              <a:rPr lang="en-US" sz="1600" dirty="0"/>
              <a:t>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Modo</a:t>
            </a:r>
            <a:r>
              <a:rPr lang="en-US" sz="1800" dirty="0"/>
              <a:t> de Aitken:  0,01 &lt; D &lt; 0,1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/>
              <a:t>m </a:t>
            </a:r>
          </a:p>
          <a:p>
            <a:pPr lvl="1" indent="-30163">
              <a:buNone/>
            </a:pPr>
            <a:r>
              <a:rPr lang="en-US" sz="1600" dirty="0"/>
              <a:t>(tempo de </a:t>
            </a:r>
            <a:r>
              <a:rPr lang="en-US" sz="1600" dirty="0" err="1"/>
              <a:t>residência</a:t>
            </a:r>
            <a:r>
              <a:rPr lang="en-US" sz="1600" dirty="0"/>
              <a:t>: </a:t>
            </a:r>
            <a:r>
              <a:rPr lang="en-US" sz="1600" dirty="0" err="1"/>
              <a:t>dias</a:t>
            </a:r>
            <a:r>
              <a:rPr lang="en-US" sz="1600" dirty="0"/>
              <a:t> a </a:t>
            </a:r>
            <a:r>
              <a:rPr lang="en-US" sz="1600" dirty="0" err="1"/>
              <a:t>meses</a:t>
            </a:r>
            <a:r>
              <a:rPr lang="en-US" sz="1600" dirty="0"/>
              <a:t>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Modo</a:t>
            </a:r>
            <a:r>
              <a:rPr lang="en-US" sz="1800" dirty="0"/>
              <a:t> de </a:t>
            </a:r>
            <a:r>
              <a:rPr lang="en-US" sz="1800" dirty="0" err="1"/>
              <a:t>acumulação</a:t>
            </a:r>
            <a:r>
              <a:rPr lang="en-US" sz="1800" dirty="0"/>
              <a:t> (</a:t>
            </a:r>
            <a:r>
              <a:rPr lang="en-US" sz="1800" dirty="0" err="1"/>
              <a:t>partículas</a:t>
            </a:r>
            <a:r>
              <a:rPr lang="en-US" sz="1800" dirty="0"/>
              <a:t> </a:t>
            </a:r>
            <a:r>
              <a:rPr lang="en-US" sz="1800" dirty="0" err="1"/>
              <a:t>grandes</a:t>
            </a:r>
            <a:r>
              <a:rPr lang="en-US" sz="1800" dirty="0"/>
              <a:t>):  0,1 &lt; D &lt; 1,0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/>
              <a:t>m </a:t>
            </a:r>
          </a:p>
          <a:p>
            <a:pPr lvl="1" indent="-30163">
              <a:buNone/>
            </a:pPr>
            <a:r>
              <a:rPr lang="en-US" sz="1600" dirty="0">
                <a:solidFill>
                  <a:prstClr val="black"/>
                </a:solidFill>
              </a:rPr>
              <a:t>(tempo de </a:t>
            </a:r>
            <a:r>
              <a:rPr lang="en-US" sz="1600" dirty="0" err="1">
                <a:solidFill>
                  <a:prstClr val="black"/>
                </a:solidFill>
              </a:rPr>
              <a:t>residência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 err="1">
                <a:solidFill>
                  <a:prstClr val="black"/>
                </a:solidFill>
              </a:rPr>
              <a:t>dias</a:t>
            </a:r>
            <a:r>
              <a:rPr lang="en-US" sz="1600" dirty="0">
                <a:solidFill>
                  <a:prstClr val="black"/>
                </a:solidFill>
              </a:rPr>
              <a:t> a </a:t>
            </a:r>
            <a:r>
              <a:rPr lang="en-US" sz="1600" dirty="0" err="1">
                <a:solidFill>
                  <a:prstClr val="black"/>
                </a:solidFill>
              </a:rPr>
              <a:t>semanas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Modo</a:t>
            </a:r>
            <a:r>
              <a:rPr lang="en-US" sz="1800" dirty="0"/>
              <a:t> </a:t>
            </a:r>
            <a:r>
              <a:rPr lang="en-US" sz="1800" dirty="0" err="1"/>
              <a:t>grosso</a:t>
            </a:r>
            <a:r>
              <a:rPr lang="en-US" sz="1800" dirty="0"/>
              <a:t> (</a:t>
            </a:r>
            <a:r>
              <a:rPr lang="en-US" sz="1800" dirty="0" err="1"/>
              <a:t>partículas</a:t>
            </a:r>
            <a:r>
              <a:rPr lang="en-US" sz="1800" dirty="0"/>
              <a:t> </a:t>
            </a:r>
            <a:r>
              <a:rPr lang="en-US" sz="1800" dirty="0" err="1"/>
              <a:t>gigantes</a:t>
            </a:r>
            <a:r>
              <a:rPr lang="en-US" sz="1800" dirty="0"/>
              <a:t>):  &gt; 1,0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/>
              <a:t>m </a:t>
            </a:r>
          </a:p>
          <a:p>
            <a:pPr lvl="1" indent="-30163">
              <a:buNone/>
            </a:pPr>
            <a:r>
              <a:rPr lang="en-US" sz="1600" dirty="0">
                <a:solidFill>
                  <a:prstClr val="black"/>
                </a:solidFill>
              </a:rPr>
              <a:t>(tempo de </a:t>
            </a:r>
            <a:r>
              <a:rPr lang="en-US" sz="1600" dirty="0" err="1">
                <a:solidFill>
                  <a:prstClr val="black"/>
                </a:solidFill>
              </a:rPr>
              <a:t>residência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 err="1">
                <a:solidFill>
                  <a:prstClr val="black"/>
                </a:solidFill>
              </a:rPr>
              <a:t>minutos</a:t>
            </a:r>
            <a:r>
              <a:rPr lang="en-US" sz="1600" dirty="0">
                <a:solidFill>
                  <a:prstClr val="black"/>
                </a:solidFill>
              </a:rPr>
              <a:t> a </a:t>
            </a:r>
            <a:r>
              <a:rPr lang="en-US" sz="1600" dirty="0" err="1">
                <a:solidFill>
                  <a:prstClr val="black"/>
                </a:solidFill>
              </a:rPr>
              <a:t>dias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endParaRPr lang="pt-BR" sz="2400" dirty="0"/>
          </a:p>
        </p:txBody>
      </p:sp>
      <p:pic>
        <p:nvPicPr>
          <p:cNvPr id="5" name="Picture 5" descr="aerosol%20sizes%20and%20micrographs"/>
          <p:cNvPicPr>
            <a:picLocks noChangeAspect="1" noChangeArrowheads="1"/>
          </p:cNvPicPr>
          <p:nvPr/>
        </p:nvPicPr>
        <p:blipFill>
          <a:blip r:embed="rId2" cstate="print"/>
          <a:srcRect l="6490"/>
          <a:stretch>
            <a:fillRect/>
          </a:stretch>
        </p:blipFill>
        <p:spPr bwMode="auto">
          <a:xfrm>
            <a:off x="4644008" y="819727"/>
            <a:ext cx="4392488" cy="57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-36512" y="657760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Formação de gotículas de nuvem e chuva</a:t>
            </a:r>
          </a:p>
        </p:txBody>
      </p:sp>
    </p:spTree>
    <p:extLst>
      <p:ext uri="{BB962C8B-B14F-4D97-AF65-F5344CB8AC3E}">
        <p14:creationId xmlns:p14="http://schemas.microsoft.com/office/powerpoint/2010/main" val="331233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 concentração de aerossóis (expressa em número de partículas por unidade de volume) são extremamente variáveis no tempo e espaço. </a:t>
            </a:r>
          </a:p>
          <a:p>
            <a:r>
              <a:rPr lang="pt-BR" sz="2000" dirty="0"/>
              <a:t>A concentração é maior próxima ao solo e suas fontes, como cidades, regiões industriais, queimadas, ou vulcões ativos. 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O valor típico de uma região poluída é da ordem de 10</a:t>
            </a:r>
            <a:r>
              <a:rPr lang="pt-BR" sz="2000" baseline="30000" dirty="0"/>
              <a:t>5</a:t>
            </a:r>
            <a:r>
              <a:rPr lang="pt-BR" sz="2000" dirty="0"/>
              <a:t> cm</a:t>
            </a:r>
            <a:r>
              <a:rPr lang="pt-BR" sz="2000" baseline="30000" dirty="0"/>
              <a:t>-3</a:t>
            </a:r>
            <a:r>
              <a:rPr lang="pt-BR" sz="2000" dirty="0"/>
              <a:t>. Esse valor pode ser uma a duas ordens de magnitude maior próxima às fontes das partículas de aerossol, e várias ordens de magnitude menor em ar limpo.</a:t>
            </a:r>
          </a:p>
          <a:p>
            <a:r>
              <a:rPr lang="pt-BR" sz="2000" dirty="0"/>
              <a:t>A concentração de massa total dos aerossóis é da ordem de 1000 </a:t>
            </a:r>
            <a:r>
              <a:rPr lang="pt-BR" sz="2000" dirty="0">
                <a:latin typeface="Symbol" pitchFamily="18" charset="2"/>
              </a:rPr>
              <a:t>m</a:t>
            </a:r>
            <a:r>
              <a:rPr lang="pt-BR" sz="2000" dirty="0"/>
              <a:t>g/m</a:t>
            </a:r>
            <a:r>
              <a:rPr lang="pt-BR" sz="2000" baseline="30000" dirty="0"/>
              <a:t>3</a:t>
            </a:r>
            <a:r>
              <a:rPr lang="pt-BR" sz="2000" dirty="0"/>
              <a:t>, mesmo em regiões muito poluídas.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54493"/>
            <a:ext cx="5328592" cy="28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 distribuição de tamanho das partículas de aerossol pode ser descrita por uma função dependente do volume (</a:t>
            </a:r>
            <a:r>
              <a:rPr lang="pt-BR" sz="2000" b="1" i="1" dirty="0"/>
              <a:t>V</a:t>
            </a:r>
            <a:r>
              <a:rPr lang="pt-BR" sz="2000" dirty="0"/>
              <a:t>) ou do diâmetro (</a:t>
            </a:r>
            <a:r>
              <a:rPr lang="pt-BR" sz="2000" b="1" i="1" dirty="0"/>
              <a:t>D</a:t>
            </a:r>
            <a:r>
              <a:rPr lang="pt-BR" sz="2000" dirty="0"/>
              <a:t>) das partículas: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v</a:t>
            </a:r>
            <a:r>
              <a:rPr lang="pt-BR" sz="2000" dirty="0"/>
              <a:t>(</a:t>
            </a:r>
            <a:r>
              <a:rPr lang="pt-BR" sz="2000" b="1" i="1" dirty="0"/>
              <a:t>V</a:t>
            </a:r>
            <a:r>
              <a:rPr lang="pt-BR" sz="2000" dirty="0"/>
              <a:t>) ou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d</a:t>
            </a:r>
            <a:r>
              <a:rPr lang="pt-BR" sz="2000" dirty="0"/>
              <a:t>(</a:t>
            </a:r>
            <a:r>
              <a:rPr lang="pt-BR" sz="2000" b="1" i="1" dirty="0"/>
              <a:t>D</a:t>
            </a:r>
            <a:r>
              <a:rPr lang="pt-BR" sz="2000" dirty="0"/>
              <a:t>), respectivamente.</a:t>
            </a:r>
          </a:p>
          <a:p>
            <a:endParaRPr lang="pt-BR" sz="1050" dirty="0"/>
          </a:p>
          <a:p>
            <a:r>
              <a:rPr lang="pt-BR" sz="2000" dirty="0"/>
              <a:t>Como o número total de partículas de uma distribuição de tamanho deve ser igual número total de partículas de uma distribuição de volume, as duas distribuições estão relacionadas: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 relação entre o volume e o diâmetro equivalente de uma esfera é: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1100" dirty="0"/>
          </a:p>
          <a:p>
            <a:r>
              <a:rPr lang="pt-BR" sz="2000" dirty="0"/>
              <a:t>Logo, a distribuição de tamanho de partículas pode ser escrita em termos da distribuição de volume da seguinte forma:</a:t>
            </a:r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14508"/>
              </p:ext>
            </p:extLst>
          </p:nvPr>
        </p:nvGraphicFramePr>
        <p:xfrm>
          <a:off x="3275856" y="2890267"/>
          <a:ext cx="2600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" name="Equação" r:id="rId3" imgW="1193800" imgH="215900" progId="">
                  <p:embed/>
                </p:oleObj>
              </mc:Choice>
              <mc:Fallback>
                <p:oleObj name="Equação" r:id="rId3" imgW="1193800" imgH="21590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890267"/>
                        <a:ext cx="26003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25603"/>
              </p:ext>
            </p:extLst>
          </p:nvPr>
        </p:nvGraphicFramePr>
        <p:xfrm>
          <a:off x="3923928" y="3874244"/>
          <a:ext cx="12176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" name="Equação" r:id="rId5" imgW="558558" imgH="393529" progId="">
                  <p:embed/>
                </p:oleObj>
              </mc:Choice>
              <mc:Fallback>
                <p:oleObj name="Equação" r:id="rId5" imgW="558558" imgH="393529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74244"/>
                        <a:ext cx="121761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18611"/>
              </p:ext>
            </p:extLst>
          </p:nvPr>
        </p:nvGraphicFramePr>
        <p:xfrm>
          <a:off x="2378075" y="5482356"/>
          <a:ext cx="439896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Equação" r:id="rId7" imgW="2019300" imgH="482600" progId="">
                  <p:embed/>
                </p:oleObj>
              </mc:Choice>
              <mc:Fallback>
                <p:oleObj name="Equação" r:id="rId7" imgW="2019300" imgH="48260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5482356"/>
                        <a:ext cx="4398963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31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 número de partículas por unidade de volume menores do que um diâmetro específico </a:t>
            </a:r>
            <a:r>
              <a:rPr lang="pt-BR" sz="2000" b="1" i="1" dirty="0"/>
              <a:t>D</a:t>
            </a:r>
            <a:r>
              <a:rPr lang="pt-BR" sz="2000" dirty="0"/>
              <a:t> é:</a:t>
            </a:r>
          </a:p>
          <a:p>
            <a:endParaRPr lang="pt-BR" sz="2000" dirty="0"/>
          </a:p>
          <a:p>
            <a:endParaRPr lang="pt-BR" sz="2000" dirty="0"/>
          </a:p>
          <a:p>
            <a:pPr marL="355600" indent="0">
              <a:buNone/>
            </a:pPr>
            <a:r>
              <a:rPr lang="pt-BR" sz="2000" dirty="0"/>
              <a:t>onde</a:t>
            </a:r>
            <a:r>
              <a:rPr lang="pt-BR" sz="2000" b="1" i="1" dirty="0"/>
              <a:t> D’ </a:t>
            </a:r>
            <a:r>
              <a:rPr lang="pt-BR" sz="2000" dirty="0"/>
              <a:t>é uma variável auxiliar de integração que significa diâmetro.</a:t>
            </a:r>
          </a:p>
          <a:p>
            <a:endParaRPr lang="pt-BR" sz="2000" dirty="0"/>
          </a:p>
          <a:p>
            <a:r>
              <a:rPr lang="pt-BR" sz="2000" dirty="0"/>
              <a:t>A função N(D) é chamada de distribuição cumulativa de diâmetro de partículas, e claramente temos que: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508029"/>
              </p:ext>
            </p:extLst>
          </p:nvPr>
        </p:nvGraphicFramePr>
        <p:xfrm>
          <a:off x="3347864" y="1268760"/>
          <a:ext cx="249078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ção" r:id="rId3" imgW="1143000" imgH="330200" progId="">
                  <p:embed/>
                </p:oleObj>
              </mc:Choice>
              <mc:Fallback>
                <p:oleObj name="Equação" r:id="rId3" imgW="1143000" imgH="3302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268760"/>
                        <a:ext cx="249078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02362"/>
              </p:ext>
            </p:extLst>
          </p:nvPr>
        </p:nvGraphicFramePr>
        <p:xfrm>
          <a:off x="3822700" y="3524250"/>
          <a:ext cx="15763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ção" r:id="rId5" imgW="723586" imgH="393529" progId="">
                  <p:embed/>
                </p:oleObj>
              </mc:Choice>
              <mc:Fallback>
                <p:oleObj name="Equação" r:id="rId5" imgW="723586" imgH="393529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524250"/>
                        <a:ext cx="157638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08104" y="371312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Devido à grande variedade de tamanhos que as partículas podem ter, e geralmente o número de partículas menores são algumas ordens de grandeza maior do que o número de partículas maiores, é conveniente usarmos a escala logarítmica. </a:t>
            </a:r>
          </a:p>
          <a:p>
            <a:endParaRPr lang="pt-BR" sz="800" dirty="0"/>
          </a:p>
          <a:p>
            <a:r>
              <a:rPr lang="pt-BR" sz="2000" dirty="0"/>
              <a:t>Um método é simplesmente plotarmos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d</a:t>
            </a:r>
            <a:r>
              <a:rPr lang="pt-BR" sz="2000" dirty="0"/>
              <a:t> </a:t>
            </a:r>
            <a:r>
              <a:rPr lang="pt-BR" sz="2000" i="1" dirty="0"/>
              <a:t>versus</a:t>
            </a:r>
            <a:r>
              <a:rPr lang="pt-BR" sz="2000" dirty="0"/>
              <a:t> 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.</a:t>
            </a:r>
          </a:p>
          <a:p>
            <a:pPr lvl="0"/>
            <a:endParaRPr lang="pt-BR" sz="800" dirty="0">
              <a:solidFill>
                <a:prstClr val="black"/>
              </a:solidFill>
            </a:endParaRPr>
          </a:p>
          <a:p>
            <a:r>
              <a:rPr lang="pt-BR" sz="2000" dirty="0"/>
              <a:t>Outra é definir uma função de distribuição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l</a:t>
            </a:r>
            <a:r>
              <a:rPr lang="pt-BR" sz="2000" dirty="0"/>
              <a:t>(</a:t>
            </a:r>
            <a:r>
              <a:rPr lang="pt-BR" sz="2000" b="1" i="1" dirty="0"/>
              <a:t>D</a:t>
            </a:r>
            <a:r>
              <a:rPr lang="pt-BR" sz="2000" dirty="0"/>
              <a:t>) na qual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l</a:t>
            </a:r>
            <a:r>
              <a:rPr lang="pt-BR" sz="2000" dirty="0"/>
              <a:t>(</a:t>
            </a:r>
            <a:r>
              <a:rPr lang="pt-BR" sz="2000" b="1" i="1" dirty="0"/>
              <a:t>D</a:t>
            </a:r>
            <a:r>
              <a:rPr lang="pt-BR" sz="2000" dirty="0"/>
              <a:t>)d(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) é o número de partículas por unidade de volume cujos diâmetros estão no intervalo d(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). Em termos da função cumulativa de distribuição temos:</a:t>
            </a:r>
          </a:p>
          <a:p>
            <a:endParaRPr lang="pt-BR" sz="2000" dirty="0"/>
          </a:p>
          <a:p>
            <a:endParaRPr lang="pt-BR" sz="2000" dirty="0"/>
          </a:p>
          <a:p>
            <a:pPr lvl="0"/>
            <a:endParaRPr lang="pt-BR" sz="800" dirty="0">
              <a:solidFill>
                <a:prstClr val="black"/>
              </a:solidFill>
            </a:endParaRPr>
          </a:p>
          <a:p>
            <a:r>
              <a:rPr lang="pt-BR" sz="2000" dirty="0"/>
              <a:t>Da equação (1) temos:</a:t>
            </a:r>
          </a:p>
          <a:p>
            <a:endParaRPr lang="pt-BR" sz="2000" dirty="0"/>
          </a:p>
          <a:p>
            <a:endParaRPr lang="pt-BR" sz="2000" dirty="0"/>
          </a:p>
          <a:p>
            <a:pPr lvl="0"/>
            <a:endParaRPr lang="pt-BR" sz="800" dirty="0">
              <a:solidFill>
                <a:prstClr val="black"/>
              </a:solidFill>
            </a:endParaRPr>
          </a:p>
          <a:p>
            <a:pPr marL="363538" indent="0">
              <a:buNone/>
            </a:pPr>
            <a:r>
              <a:rPr lang="pt-BR" sz="2000" dirty="0"/>
              <a:t>que é a relação entre a função de distribuição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l</a:t>
            </a:r>
            <a:r>
              <a:rPr lang="pt-BR" sz="2000" dirty="0"/>
              <a:t>(D) para incrementos logaritmos de diâmetro e a função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d</a:t>
            </a:r>
            <a:r>
              <a:rPr lang="pt-BR" sz="2000" dirty="0"/>
              <a:t>(D) para incrementos lineares.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22524"/>
              </p:ext>
            </p:extLst>
          </p:nvPr>
        </p:nvGraphicFramePr>
        <p:xfrm>
          <a:off x="1611313" y="3501008"/>
          <a:ext cx="59197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Equação" r:id="rId3" imgW="2717800" imgH="419100" progId="">
                  <p:embed/>
                </p:oleObj>
              </mc:Choice>
              <mc:Fallback>
                <p:oleObj name="Equação" r:id="rId3" imgW="2717800" imgH="4191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501008"/>
                        <a:ext cx="5919787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27976"/>
              </p:ext>
            </p:extLst>
          </p:nvPr>
        </p:nvGraphicFramePr>
        <p:xfrm>
          <a:off x="2449513" y="4740275"/>
          <a:ext cx="42592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Equação" r:id="rId5" imgW="1955800" imgH="393700" progId="">
                  <p:embed/>
                </p:oleObj>
              </mc:Choice>
              <mc:Fallback>
                <p:oleObj name="Equação" r:id="rId5" imgW="1955800" imgH="39370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4740275"/>
                        <a:ext cx="425926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5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Muitas vezes, as diferenças entre as amostras de aerossol são enfatizadas pela comparação das contribuições de um determinado intervalo de tamanho para o total de volume ou área de superfície das partículas, e não pela comparação com o número total de partículas.</a:t>
            </a:r>
          </a:p>
          <a:p>
            <a:endParaRPr lang="pt-BR" sz="2000" dirty="0"/>
          </a:p>
          <a:p>
            <a:r>
              <a:rPr lang="pt-BR" sz="2000" dirty="0"/>
              <a:t>Assim, a área de superfície das partículas com diâmetro menor que </a:t>
            </a:r>
            <a:r>
              <a:rPr lang="pt-BR" sz="2000" b="1" i="1" dirty="0"/>
              <a:t>D</a:t>
            </a:r>
            <a:r>
              <a:rPr lang="pt-BR" sz="2000" dirty="0"/>
              <a:t> pode ser expressada por: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5600" indent="0">
              <a:buNone/>
            </a:pPr>
            <a:r>
              <a:rPr lang="pt-BR" sz="2000" dirty="0"/>
              <a:t>e a contribuição de partículas com d(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) para a área da superfície é: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89082"/>
              </p:ext>
            </p:extLst>
          </p:nvPr>
        </p:nvGraphicFramePr>
        <p:xfrm>
          <a:off x="2987824" y="3076252"/>
          <a:ext cx="30972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Equação" r:id="rId3" imgW="1422400" imgH="330200" progId="">
                  <p:embed/>
                </p:oleObj>
              </mc:Choice>
              <mc:Fallback>
                <p:oleObj name="Equação" r:id="rId3" imgW="1422400" imgH="33020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076252"/>
                        <a:ext cx="3097213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20177"/>
              </p:ext>
            </p:extLst>
          </p:nvPr>
        </p:nvGraphicFramePr>
        <p:xfrm>
          <a:off x="1563688" y="4540250"/>
          <a:ext cx="6108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" name="Equação" r:id="rId5" imgW="2819400" imgH="419100" progId="">
                  <p:embed/>
                </p:oleObj>
              </mc:Choice>
              <mc:Fallback>
                <p:oleObj name="Equação" r:id="rId5" imgW="2819400" imgH="4191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540250"/>
                        <a:ext cx="6108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Analogamente, o volume de partículas com diâmetro menor do </a:t>
            </a:r>
            <a:r>
              <a:rPr lang="pt-BR" sz="2000" b="1" i="1" dirty="0"/>
              <a:t>D</a:t>
            </a:r>
            <a:r>
              <a:rPr lang="pt-BR" sz="2000" dirty="0"/>
              <a:t> é: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5600" indent="0">
              <a:buNone/>
            </a:pPr>
            <a:r>
              <a:rPr lang="pt-BR" sz="2000" dirty="0"/>
              <a:t>e a contribuição de partículas com d(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) para a área da superfície é: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98364"/>
              </p:ext>
            </p:extLst>
          </p:nvPr>
        </p:nvGraphicFramePr>
        <p:xfrm>
          <a:off x="3049588" y="984250"/>
          <a:ext cx="32623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ção" r:id="rId3" imgW="1497950" imgH="393529" progId="">
                  <p:embed/>
                </p:oleObj>
              </mc:Choice>
              <mc:Fallback>
                <p:oleObj name="Equação" r:id="rId3" imgW="1497950" imgH="393529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984250"/>
                        <a:ext cx="326231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44311"/>
              </p:ext>
            </p:extLst>
          </p:nvPr>
        </p:nvGraphicFramePr>
        <p:xfrm>
          <a:off x="3236913" y="2636838"/>
          <a:ext cx="27225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Equação" r:id="rId5" imgW="1257300" imgH="419100" progId="">
                  <p:embed/>
                </p:oleObj>
              </mc:Choice>
              <mc:Fallback>
                <p:oleObj name="Equação" r:id="rId5" imgW="1257300" imgH="4191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636838"/>
                        <a:ext cx="272256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838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Exemplos de distribuições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l</a:t>
            </a:r>
            <a:r>
              <a:rPr lang="pt-BR" sz="2000" dirty="0"/>
              <a:t>,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s</a:t>
            </a:r>
            <a:r>
              <a:rPr lang="pt-BR" sz="2000" dirty="0"/>
              <a:t> e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v</a:t>
            </a:r>
            <a:r>
              <a:rPr lang="pt-BR" sz="2000" dirty="0"/>
              <a:t> em função de </a:t>
            </a:r>
            <a:r>
              <a:rPr lang="pt-BR" sz="2000" b="1" i="1" dirty="0"/>
              <a:t>D</a:t>
            </a:r>
            <a:r>
              <a:rPr lang="pt-BR" sz="2000" dirty="0"/>
              <a:t> e d(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):</a:t>
            </a:r>
          </a:p>
          <a:p>
            <a:endParaRPr lang="pt-BR" sz="2000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35808" cy="47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91" y="1340768"/>
            <a:ext cx="4297096" cy="48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Ciclo de vida do aerossol</a:t>
            </a:r>
            <a:r>
              <a:rPr lang="pt-BR" sz="2000" dirty="0"/>
              <a:t>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lvl="1"/>
            <a:r>
              <a:rPr lang="pt-BR" sz="1600" b="1" dirty="0"/>
              <a:t>Fontes: </a:t>
            </a:r>
            <a:r>
              <a:rPr lang="pt-BR" sz="1600" dirty="0"/>
              <a:t>vento, “spray” do mar, queima de biomassa, operações de combustão e industriais (5%), conversão gás-partícula.</a:t>
            </a:r>
          </a:p>
          <a:p>
            <a:pPr lvl="1"/>
            <a:endParaRPr lang="pt-BR" sz="1600" dirty="0"/>
          </a:p>
          <a:p>
            <a:pPr lvl="1"/>
            <a:r>
              <a:rPr lang="pt-BR" sz="1600" b="1" dirty="0"/>
              <a:t>Transporte:  </a:t>
            </a:r>
            <a:r>
              <a:rPr lang="pt-BR" sz="1600" dirty="0"/>
              <a:t>dependente do campo de vento e da precipitação.</a:t>
            </a:r>
          </a:p>
          <a:p>
            <a:pPr lvl="1"/>
            <a:endParaRPr lang="pt-BR" sz="1600" dirty="0"/>
          </a:p>
          <a:p>
            <a:pPr lvl="1"/>
            <a:r>
              <a:rPr lang="pt-BR" sz="1600" b="1" dirty="0"/>
              <a:t>Deposição: </a:t>
            </a:r>
            <a:r>
              <a:rPr lang="pt-BR" sz="1600" dirty="0"/>
              <a:t>seca e úmida (pela chuva)</a:t>
            </a:r>
          </a:p>
          <a:p>
            <a:pPr lvl="1"/>
            <a:endParaRPr lang="pt-BR" sz="1600" dirty="0"/>
          </a:p>
          <a:p>
            <a:endParaRPr lang="pt-BR" sz="2000" dirty="0"/>
          </a:p>
        </p:txBody>
      </p:sp>
      <p:grpSp>
        <p:nvGrpSpPr>
          <p:cNvPr id="9" name="Grupo 8"/>
          <p:cNvGrpSpPr/>
          <p:nvPr/>
        </p:nvGrpSpPr>
        <p:grpSpPr>
          <a:xfrm>
            <a:off x="1835696" y="692696"/>
            <a:ext cx="7992888" cy="3384376"/>
            <a:chOff x="899592" y="980728"/>
            <a:chExt cx="7272808" cy="299993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40768"/>
              <a:ext cx="7145221" cy="2604508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4427984" y="1494076"/>
              <a:ext cx="11914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transporte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707904" y="2564904"/>
              <a:ext cx="13325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  deposição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712503" y="3611334"/>
              <a:ext cx="9954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    fontes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868144" y="980728"/>
              <a:ext cx="2304256" cy="299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4045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Gráficos de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l</a:t>
            </a:r>
            <a:r>
              <a:rPr lang="pt-BR" sz="2000" dirty="0"/>
              <a:t>(D) </a:t>
            </a:r>
            <a:r>
              <a:rPr lang="pt-BR" sz="2000" i="1" dirty="0"/>
              <a:t>versus</a:t>
            </a:r>
            <a:r>
              <a:rPr lang="pt-BR" sz="2000" dirty="0"/>
              <a:t> </a:t>
            </a:r>
            <a:r>
              <a:rPr lang="pt-BR" sz="2000" dirty="0" err="1"/>
              <a:t>log</a:t>
            </a:r>
            <a:r>
              <a:rPr lang="pt-BR" sz="2000" b="1" i="1" dirty="0" err="1"/>
              <a:t>D</a:t>
            </a:r>
            <a:r>
              <a:rPr lang="pt-BR" sz="2000" dirty="0"/>
              <a:t> para partículas de aerossol podem às vezes ser aproximados à uma reta sobre uma faixa limitada de tamanho. </a:t>
            </a:r>
          </a:p>
          <a:p>
            <a:endParaRPr lang="pt-BR" sz="1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Populações de aerossol seguindo essa distribuição são ditas que seguem a distribuição de Junge, em homenagem ao químico atmosférico Christian Junge.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94556"/>
              </p:ext>
            </p:extLst>
          </p:nvPr>
        </p:nvGraphicFramePr>
        <p:xfrm>
          <a:off x="1843484" y="2576835"/>
          <a:ext cx="15763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Equação" r:id="rId3" imgW="723586" imgH="228501" progId="">
                  <p:embed/>
                </p:oleObj>
              </mc:Choice>
              <mc:Fallback>
                <p:oleObj name="Equação" r:id="rId3" imgW="723586" imgH="228501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484" y="2576835"/>
                        <a:ext cx="157638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52" y="1551682"/>
            <a:ext cx="3927842" cy="38211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7544" y="1884888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</a:rPr>
              <a:t>Isso implica uma lei de potência entre </a:t>
            </a:r>
            <a:r>
              <a:rPr lang="pt-BR" sz="2000" b="1" i="1" dirty="0" err="1">
                <a:solidFill>
                  <a:prstClr val="black"/>
                </a:solidFill>
              </a:rPr>
              <a:t>n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l</a:t>
            </a:r>
            <a:r>
              <a:rPr lang="pt-BR" sz="2000" dirty="0">
                <a:solidFill>
                  <a:prstClr val="black"/>
                </a:solidFill>
              </a:rPr>
              <a:t> e </a:t>
            </a:r>
            <a:r>
              <a:rPr lang="pt-BR" sz="2000" b="1" i="1" dirty="0">
                <a:solidFill>
                  <a:prstClr val="black"/>
                </a:solidFill>
              </a:rPr>
              <a:t>D</a:t>
            </a:r>
            <a:r>
              <a:rPr lang="pt-BR" sz="2000" dirty="0">
                <a:solidFill>
                  <a:prstClr val="black"/>
                </a:solidFill>
              </a:rPr>
              <a:t> da forma:</a:t>
            </a: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pt-BR" sz="2000" dirty="0">
              <a:solidFill>
                <a:prstClr val="black"/>
              </a:solidFill>
            </a:endParaRPr>
          </a:p>
          <a:p>
            <a:pPr marL="355600" lvl="0">
              <a:spcBef>
                <a:spcPct val="20000"/>
              </a:spcBef>
              <a:buClr>
                <a:srgbClr val="0070C0"/>
              </a:buClr>
            </a:pPr>
            <a:r>
              <a:rPr lang="pt-BR" sz="2000" dirty="0">
                <a:solidFill>
                  <a:prstClr val="black"/>
                </a:solidFill>
              </a:rPr>
              <a:t>onde </a:t>
            </a:r>
            <a:r>
              <a:rPr lang="pt-BR" sz="2000" b="1" i="1" dirty="0">
                <a:solidFill>
                  <a:prstClr val="black"/>
                </a:solidFill>
              </a:rPr>
              <a:t>c</a:t>
            </a:r>
            <a:r>
              <a:rPr lang="pt-BR" sz="2000" dirty="0">
                <a:solidFill>
                  <a:prstClr val="black"/>
                </a:solidFill>
              </a:rPr>
              <a:t> é uma constante e </a:t>
            </a:r>
            <a:r>
              <a:rPr lang="pt-BR" sz="2000" b="1" i="1" dirty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pt-BR" sz="2000" dirty="0">
                <a:solidFill>
                  <a:prstClr val="black"/>
                </a:solidFill>
              </a:rPr>
              <a:t> é a inclinação da reta. </a:t>
            </a:r>
            <a:r>
              <a:rPr lang="pt-BR" sz="2000" b="1" i="1" dirty="0">
                <a:solidFill>
                  <a:prstClr val="black"/>
                </a:solidFill>
                <a:latin typeface="Symbol" pitchFamily="18" charset="2"/>
              </a:rPr>
              <a:t>b </a:t>
            </a:r>
            <a:r>
              <a:rPr lang="pt-BR" sz="2000" dirty="0">
                <a:solidFill>
                  <a:prstClr val="black"/>
                </a:solidFill>
              </a:rPr>
              <a:t>= -3 é tipicamente citada como a inclinação da reta para diâmetros de 10</a:t>
            </a:r>
            <a:r>
              <a:rPr lang="pt-BR" sz="2000" baseline="30000" dirty="0">
                <a:solidFill>
                  <a:prstClr val="black"/>
                </a:solidFill>
              </a:rPr>
              <a:t>-1</a:t>
            </a:r>
            <a:r>
              <a:rPr lang="pt-BR" sz="2000" dirty="0">
                <a:solidFill>
                  <a:prstClr val="black"/>
                </a:solidFill>
              </a:rPr>
              <a:t> a 10 </a:t>
            </a:r>
            <a:r>
              <a:rPr lang="pt-BR" sz="2000" dirty="0" err="1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pt-BR" sz="2000" dirty="0" err="1">
                <a:solidFill>
                  <a:prstClr val="black"/>
                </a:solidFill>
              </a:rPr>
              <a:t>m.</a:t>
            </a:r>
            <a:endParaRPr lang="pt-BR" sz="2000" dirty="0">
              <a:solidFill>
                <a:prstClr val="black"/>
              </a:solidFill>
            </a:endParaRPr>
          </a:p>
          <a:p>
            <a:pPr marL="355600" lvl="0">
              <a:spcBef>
                <a:spcPct val="20000"/>
              </a:spcBef>
              <a:buClr>
                <a:srgbClr val="0070C0"/>
              </a:buClr>
            </a:pPr>
            <a:endParaRPr lang="pt-BR" sz="2000" dirty="0">
              <a:solidFill>
                <a:prstClr val="black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5652120" y="1812880"/>
            <a:ext cx="3024336" cy="291226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4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Também podemos representar a distribuição de aerossóis através de </a:t>
            </a:r>
            <a:r>
              <a:rPr lang="pt-BR" sz="2000" dirty="0">
                <a:solidFill>
                  <a:srgbClr val="FF0000"/>
                </a:solidFill>
              </a:rPr>
              <a:t>funções log-normais</a:t>
            </a:r>
            <a:r>
              <a:rPr lang="pt-BR" sz="2000" dirty="0"/>
              <a:t>: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72652" y="1699891"/>
            <a:ext cx="4756646" cy="1945133"/>
            <a:chOff x="755576" y="1808946"/>
            <a:chExt cx="4756646" cy="1945133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44824"/>
              <a:ext cx="4756646" cy="1909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807705" y="2132856"/>
              <a:ext cx="10279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Desvio padrão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139952" y="1808946"/>
              <a:ext cx="13722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Média aritmética</a:t>
              </a:r>
            </a:p>
          </p:txBody>
        </p:sp>
      </p:grp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4521"/>
            <a:ext cx="3416052" cy="26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5508104" y="1628800"/>
            <a:ext cx="3275856" cy="1532727"/>
            <a:chOff x="5508104" y="1298335"/>
            <a:chExt cx="3275856" cy="1532727"/>
          </a:xfrm>
        </p:grpSpPr>
        <p:sp>
          <p:nvSpPr>
            <p:cNvPr id="10" name="Retângulo 9"/>
            <p:cNvSpPr/>
            <p:nvPr/>
          </p:nvSpPr>
          <p:spPr>
            <a:xfrm>
              <a:off x="5508104" y="1298335"/>
              <a:ext cx="3275856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spcBef>
                  <a:spcPct val="20000"/>
                </a:spcBef>
                <a:buClr>
                  <a:srgbClr val="0070C0"/>
                </a:buClr>
                <a:buFont typeface="Arial" pitchFamily="34" charset="0"/>
                <a:buChar char="–"/>
              </a:pPr>
              <a:r>
                <a:rPr lang="pt-BR" dirty="0">
                  <a:solidFill>
                    <a:prstClr val="black"/>
                  </a:solidFill>
                </a:rPr>
                <a:t>Uma distribuição normal é caracterizada totalmente pelo parâmetros     e </a:t>
              </a:r>
              <a:r>
                <a:rPr lang="pt-BR" b="1" i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</a:p>
            <a:p>
              <a:pPr marL="285750" lvl="1" indent="-285750">
                <a:spcBef>
                  <a:spcPct val="20000"/>
                </a:spcBef>
                <a:buClr>
                  <a:srgbClr val="0070C0"/>
                </a:buClr>
                <a:buFont typeface="Arial" pitchFamily="34" charset="0"/>
                <a:buChar char="–"/>
              </a:pPr>
              <a:r>
                <a:rPr lang="pt-BR" dirty="0">
                  <a:solidFill>
                    <a:prstClr val="black"/>
                  </a:solidFill>
                </a:rPr>
                <a:t>68% das partículas tem tamanhos entre      ±  </a:t>
              </a:r>
              <a:r>
                <a:rPr lang="pt-BR" b="1" i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</a:p>
          </p:txBody>
        </p:sp>
        <p:graphicFrame>
          <p:nvGraphicFramePr>
            <p:cNvPr id="11" name="Obje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064565"/>
                </p:ext>
              </p:extLst>
            </p:nvPr>
          </p:nvGraphicFramePr>
          <p:xfrm>
            <a:off x="6948264" y="1846643"/>
            <a:ext cx="272548" cy="31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8" name="Equação" r:id="rId5" imgW="152202" imgH="177569" progId="">
                    <p:embed/>
                  </p:oleObj>
                </mc:Choice>
                <mc:Fallback>
                  <p:oleObj name="Equação" r:id="rId5" imgW="152202" imgH="177569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264" y="1846643"/>
                          <a:ext cx="272548" cy="31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501156"/>
                </p:ext>
              </p:extLst>
            </p:nvPr>
          </p:nvGraphicFramePr>
          <p:xfrm>
            <a:off x="7380312" y="2450463"/>
            <a:ext cx="250381" cy="28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9" name="Equação" r:id="rId7" imgW="152202" imgH="177569" progId="">
                    <p:embed/>
                  </p:oleObj>
                </mc:Choice>
                <mc:Fallback>
                  <p:oleObj name="Equação" r:id="rId7" imgW="152202" imgH="177569" progId="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2450463"/>
                          <a:ext cx="250381" cy="288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tângulo 17"/>
          <p:cNvSpPr/>
          <p:nvPr/>
        </p:nvSpPr>
        <p:spPr>
          <a:xfrm>
            <a:off x="1167307" y="4165474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dirty="0">
                <a:solidFill>
                  <a:prstClr val="black"/>
                </a:solidFill>
              </a:rPr>
              <a:t>A distribuição de aerossóis atmosféricos são melhores descritos por distribuições log-normais (isto é, o logaritmo do tamanho das partículas tem distribuição normal).</a:t>
            </a:r>
          </a:p>
        </p:txBody>
      </p:sp>
    </p:spTree>
    <p:extLst>
      <p:ext uri="{BB962C8B-B14F-4D97-AF65-F5344CB8AC3E}">
        <p14:creationId xmlns:p14="http://schemas.microsoft.com/office/powerpoint/2010/main" val="611591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1800" dirty="0"/>
              <a:t>A distribuição log-normal para aerossóis atmosféricos usa dois parâmetros  (</a:t>
            </a:r>
            <a:r>
              <a:rPr lang="pt-BR" sz="1800" b="1" i="1" dirty="0" err="1">
                <a:latin typeface="Symbol" pitchFamily="18" charset="2"/>
              </a:rPr>
              <a:t>s</a:t>
            </a:r>
            <a:r>
              <a:rPr lang="pt-BR" sz="1800" b="1" i="1" baseline="-25000" dirty="0" err="1"/>
              <a:t>g</a:t>
            </a:r>
            <a:r>
              <a:rPr lang="pt-BR" sz="1800" dirty="0"/>
              <a:t> e        ) para descrever a dependência do número, área superficial , volume e massa com o tamanho do aerossol.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pPr lvl="2"/>
            <a:r>
              <a:rPr lang="pt-BR" sz="1800" b="1" i="1" dirty="0"/>
              <a:t>N</a:t>
            </a:r>
            <a:r>
              <a:rPr lang="pt-BR" sz="1800" dirty="0"/>
              <a:t> = número de partículas tendo diâmetros logaritmos entre </a:t>
            </a:r>
            <a:r>
              <a:rPr lang="pt-BR" sz="1800" dirty="0" err="1"/>
              <a:t>ln</a:t>
            </a:r>
            <a:r>
              <a:rPr lang="pt-BR" sz="1800" b="1" i="1" dirty="0" err="1"/>
              <a:t>D</a:t>
            </a:r>
            <a:r>
              <a:rPr lang="pt-BR" sz="1800" dirty="0"/>
              <a:t> +</a:t>
            </a:r>
            <a:r>
              <a:rPr lang="pt-BR" sz="1800" dirty="0" err="1"/>
              <a:t>dln</a:t>
            </a:r>
            <a:r>
              <a:rPr lang="pt-BR" sz="1800" b="1" i="1" dirty="0" err="1"/>
              <a:t>D</a:t>
            </a:r>
            <a:endParaRPr lang="pt-BR" sz="1800" b="1" i="1" dirty="0"/>
          </a:p>
          <a:p>
            <a:pPr lvl="2"/>
            <a:r>
              <a:rPr lang="pt-BR" sz="1800" b="1" i="1" dirty="0" err="1">
                <a:latin typeface="Symbol" pitchFamily="18" charset="2"/>
              </a:rPr>
              <a:t>s</a:t>
            </a:r>
            <a:r>
              <a:rPr lang="pt-BR" sz="1800" b="1" i="1" baseline="-25000" dirty="0" err="1"/>
              <a:t>g</a:t>
            </a:r>
            <a:r>
              <a:rPr lang="pt-BR" sz="1800" dirty="0"/>
              <a:t> = desvio padrão geométrico. É a razão entre o diâmetro do qual 84,1%  das partículas encontram-se  abaixo do diâmetro mediano.</a:t>
            </a:r>
          </a:p>
          <a:p>
            <a:pPr lvl="2"/>
            <a:r>
              <a:rPr lang="pt-BR" sz="1800" dirty="0"/>
              <a:t>     = diâmetro mediano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19504"/>
              </p:ext>
            </p:extLst>
          </p:nvPr>
        </p:nvGraphicFramePr>
        <p:xfrm>
          <a:off x="1475656" y="908720"/>
          <a:ext cx="34109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Equação" r:id="rId3" imgW="190417" imgH="241195" progId="">
                  <p:embed/>
                </p:oleObj>
              </mc:Choice>
              <mc:Fallback>
                <p:oleObj name="Equação" r:id="rId3" imgW="190417" imgH="241195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08720"/>
                        <a:ext cx="34109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71220"/>
              </p:ext>
            </p:extLst>
          </p:nvPr>
        </p:nvGraphicFramePr>
        <p:xfrm>
          <a:off x="1691680" y="4077072"/>
          <a:ext cx="34109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0" name="Equação" r:id="rId5" imgW="190417" imgH="241195" progId="">
                  <p:embed/>
                </p:oleObj>
              </mc:Choice>
              <mc:Fallback>
                <p:oleObj name="Equação" r:id="rId5" imgW="190417" imgH="241195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77072"/>
                        <a:ext cx="34109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52690"/>
              </p:ext>
            </p:extLst>
          </p:nvPr>
        </p:nvGraphicFramePr>
        <p:xfrm>
          <a:off x="1907704" y="1844824"/>
          <a:ext cx="547211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1" name="Equação" r:id="rId7" imgW="2527300" imgH="533400" progId="">
                  <p:embed/>
                </p:oleObj>
              </mc:Choice>
              <mc:Fallback>
                <p:oleObj name="Equação" r:id="rId7" imgW="2527300" imgH="5334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844824"/>
                        <a:ext cx="5472112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06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1600" dirty="0">
                <a:solidFill>
                  <a:prstClr val="black"/>
                </a:solidFill>
              </a:rPr>
              <a:t>Geralmente podemos descrever a distribuição de aerossóis como funções log-normais dos vários modos (nucleação, </a:t>
            </a:r>
            <a:r>
              <a:rPr lang="pt-BR" sz="1600" dirty="0" err="1">
                <a:solidFill>
                  <a:prstClr val="black"/>
                </a:solidFill>
              </a:rPr>
              <a:t>aitken</a:t>
            </a:r>
            <a:r>
              <a:rPr lang="pt-BR" sz="1600" dirty="0">
                <a:solidFill>
                  <a:prstClr val="black"/>
                </a:solidFill>
              </a:rPr>
              <a:t>, acumulação e grosso):</a:t>
            </a:r>
          </a:p>
          <a:p>
            <a:endParaRPr lang="pt-BR" sz="2000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09" y="2420888"/>
            <a:ext cx="5950619" cy="411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25924"/>
              </p:ext>
            </p:extLst>
          </p:nvPr>
        </p:nvGraphicFramePr>
        <p:xfrm>
          <a:off x="2085975" y="1268413"/>
          <a:ext cx="51689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6" name="Equação" r:id="rId4" imgW="2387600" imgH="533400" progId="">
                  <p:embed/>
                </p:oleObj>
              </mc:Choice>
              <mc:Fallback>
                <p:oleObj name="Equação" r:id="rId4" imgW="2387600" imgH="5334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268413"/>
                        <a:ext cx="5168900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716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Distribuições típicas de várias massas de ar: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0" y="980728"/>
            <a:ext cx="7978278" cy="55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378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Uma forma útil de descrever a propensão de uma nuvem se formar através de uma população de aerossóis é através de seu </a:t>
            </a:r>
            <a:r>
              <a:rPr lang="pt-BR" sz="2000" i="1" dirty="0">
                <a:solidFill>
                  <a:srgbClr val="FF0000"/>
                </a:solidFill>
              </a:rPr>
              <a:t>espectro de ativação</a:t>
            </a:r>
            <a:r>
              <a:rPr lang="pt-BR" sz="2000" dirty="0"/>
              <a:t>:</a:t>
            </a:r>
          </a:p>
          <a:p>
            <a:pPr lvl="1"/>
            <a:r>
              <a:rPr lang="pt-BR" sz="1600" dirty="0"/>
              <a:t>Número de partículas por unidade de volume que é ativada para se tornarem gotículas de nuvem, expressa como uma função da supersaturação.</a:t>
            </a:r>
          </a:p>
          <a:p>
            <a:pPr lvl="1"/>
            <a:endParaRPr lang="pt-BR" sz="1600" dirty="0"/>
          </a:p>
          <a:p>
            <a:pPr marL="342900" lvl="7" indent="-342900">
              <a:buClr>
                <a:srgbClr val="0070C0"/>
              </a:buClr>
            </a:pPr>
            <a:r>
              <a:rPr lang="pt-BR" dirty="0"/>
              <a:t>Esses espectros podem ser medidos através de câmaras de nuvem nas quais pequenas supersaturações podem ser geradas e controladas:</a:t>
            </a:r>
          </a:p>
          <a:p>
            <a:pPr lvl="1"/>
            <a:r>
              <a:rPr lang="pt-BR" sz="1600" dirty="0"/>
              <a:t>Uma amostra de ar com aerossóis é introduzida na câmara e a supersaturação é fixada a um valor baixo, tipicamente alguns por cento de um décimo.</a:t>
            </a:r>
          </a:p>
          <a:p>
            <a:pPr lvl="1"/>
            <a:r>
              <a:rPr lang="pt-BR" sz="1600" dirty="0"/>
              <a:t>As partículas que crescem até o raio de ativação são contadas através de um laser.</a:t>
            </a:r>
          </a:p>
          <a:p>
            <a:pPr lvl="1"/>
            <a:r>
              <a:rPr lang="pt-BR" sz="1600" dirty="0"/>
              <a:t>A contagem é feita em etapas aumentando a supersaturação, geralmente num intervalo de 0,3 a 1%.</a:t>
            </a:r>
          </a:p>
          <a:p>
            <a:pPr lvl="1"/>
            <a:r>
              <a:rPr lang="pt-BR" sz="1600" dirty="0"/>
              <a:t>Os núcleos ativados dessa forma são então chamados de núcleos de condensação (CCN) e são um subconjunto da população total dos aerossóis introduzidos na câmara de nuvens. </a:t>
            </a:r>
          </a:p>
          <a:p>
            <a:pPr marL="342900" lvl="7" indent="-342900">
              <a:buClr>
                <a:srgbClr val="0070C0"/>
              </a:buClr>
            </a:pPr>
            <a:endParaRPr lang="pt-BR" dirty="0"/>
          </a:p>
          <a:p>
            <a:pPr marL="342900" lvl="7" indent="-342900">
              <a:buClr>
                <a:srgbClr val="0070C0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Exemplos de câmara de nuvem: </a:t>
            </a:r>
            <a:r>
              <a:rPr lang="pt-BR" sz="2000" b="1" dirty="0">
                <a:solidFill>
                  <a:srgbClr val="0070C0"/>
                </a:solidFill>
              </a:rPr>
              <a:t>DMT </a:t>
            </a:r>
            <a:r>
              <a:rPr lang="pt-BR" sz="2000" b="1" dirty="0" err="1">
                <a:solidFill>
                  <a:srgbClr val="0070C0"/>
                </a:solidFill>
              </a:rPr>
              <a:t>Cloud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Condensation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Nuclei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Counter</a:t>
            </a:r>
            <a:endParaRPr lang="pt-BR" sz="2000" b="1" dirty="0">
              <a:solidFill>
                <a:srgbClr val="0070C0"/>
              </a:solidFill>
            </a:endParaRP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2" y="1052736"/>
            <a:ext cx="4101521" cy="27343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22" y="1484784"/>
            <a:ext cx="2229198" cy="37293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8913"/>
            <a:ext cx="2266119" cy="355191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2" y="4077071"/>
            <a:ext cx="3963490" cy="2456647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27" y="3928867"/>
            <a:ext cx="1584176" cy="1228325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8466418" y="3928867"/>
            <a:ext cx="570078" cy="404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>
            <a:stCxn id="14" idx="2"/>
          </p:cNvCxnSpPr>
          <p:nvPr/>
        </p:nvCxnSpPr>
        <p:spPr>
          <a:xfrm flipH="1">
            <a:off x="6660232" y="4131274"/>
            <a:ext cx="1806186" cy="6346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34767" y="5525500"/>
            <a:ext cx="266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hlinkClick r:id="rId7"/>
              </a:rPr>
              <a:t>http://www.dropletmeasurement.com/</a:t>
            </a:r>
          </a:p>
          <a:p>
            <a:r>
              <a:rPr lang="pt-BR" sz="1200" dirty="0" err="1">
                <a:hlinkClick r:id="rId7"/>
              </a:rPr>
              <a:t>cloud-condensation-nuclei-counter-ccn</a:t>
            </a:r>
            <a:endParaRPr lang="pt-BR" sz="1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47373"/>
            <a:ext cx="1818784" cy="12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19011"/>
            <a:ext cx="3220651" cy="301241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 núcleos ativados geralmente podem ser aproximados por uma relação de potência da forma: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8775" indent="0">
              <a:buNone/>
            </a:pPr>
            <a:r>
              <a:rPr lang="pt-BR" sz="2000" dirty="0"/>
              <a:t>onde </a:t>
            </a:r>
            <a:r>
              <a:rPr lang="pt-BR" sz="2000" b="1" i="1" dirty="0"/>
              <a:t>s</a:t>
            </a:r>
            <a:r>
              <a:rPr lang="pt-BR" sz="2000" dirty="0"/>
              <a:t> = (</a:t>
            </a:r>
            <a:r>
              <a:rPr lang="pt-BR" sz="2000" b="1" i="1" dirty="0"/>
              <a:t>S</a:t>
            </a:r>
            <a:r>
              <a:rPr lang="pt-BR" sz="2000" dirty="0"/>
              <a:t>-1) x 100% é a supersaturação em porcentagem,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c</a:t>
            </a:r>
            <a:r>
              <a:rPr lang="pt-BR" sz="2000" dirty="0"/>
              <a:t> = número de núcleos ativados por unidade de volume a supersaturações menores do que </a:t>
            </a:r>
            <a:r>
              <a:rPr lang="pt-BR" sz="2000" b="1" i="1" dirty="0"/>
              <a:t>s</a:t>
            </a:r>
            <a:r>
              <a:rPr lang="pt-BR" sz="2000" dirty="0"/>
              <a:t>, e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 são parâmetros que dependem do tipo de massa de ar.</a:t>
            </a:r>
          </a:p>
          <a:p>
            <a:endParaRPr lang="pt-BR" sz="2000" dirty="0"/>
          </a:p>
          <a:p>
            <a:r>
              <a:rPr lang="pt-BR" sz="2000" dirty="0"/>
              <a:t>Valores típicos de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 são: </a:t>
            </a:r>
          </a:p>
          <a:p>
            <a:pPr lvl="1"/>
            <a:r>
              <a:rPr lang="pt-BR" sz="1600" dirty="0"/>
              <a:t>Marítimo: </a:t>
            </a:r>
            <a:r>
              <a:rPr lang="pt-BR" sz="1600" b="1" i="1" dirty="0"/>
              <a:t>C</a:t>
            </a:r>
            <a:r>
              <a:rPr lang="pt-BR" sz="1600" dirty="0"/>
              <a:t> = 30 à 300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 0,3 a 1,0</a:t>
            </a:r>
          </a:p>
          <a:p>
            <a:pPr lvl="1"/>
            <a:r>
              <a:rPr lang="pt-BR" sz="1600" dirty="0"/>
              <a:t>Continental: </a:t>
            </a:r>
            <a:r>
              <a:rPr lang="pt-BR" sz="1600" b="1" i="1" dirty="0"/>
              <a:t>C</a:t>
            </a:r>
            <a:r>
              <a:rPr lang="pt-BR" sz="1600" dirty="0"/>
              <a:t> = 300 a 3000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=0,2 a 2,0</a:t>
            </a:r>
          </a:p>
          <a:p>
            <a:endParaRPr lang="pt-BR" sz="2000" dirty="0"/>
          </a:p>
          <a:p>
            <a:r>
              <a:rPr lang="pt-BR" sz="2000" dirty="0"/>
              <a:t>Massas de ar continental possuem um número</a:t>
            </a:r>
          </a:p>
          <a:p>
            <a:pPr marL="358775" indent="0">
              <a:buNone/>
            </a:pPr>
            <a:r>
              <a:rPr lang="pt-BR" sz="2000" dirty="0"/>
              <a:t>maior de aerossóis do que as massas marítimas</a:t>
            </a:r>
          </a:p>
          <a:p>
            <a:pPr marL="358775" indent="0">
              <a:buNone/>
            </a:pPr>
            <a:r>
              <a:rPr lang="pt-BR" sz="2000" dirty="0"/>
              <a:t>(porém de tamanhos menores), nucleando um </a:t>
            </a:r>
          </a:p>
          <a:p>
            <a:pPr marL="358775" indent="0">
              <a:buNone/>
            </a:pPr>
            <a:r>
              <a:rPr lang="pt-BR" sz="2000" dirty="0"/>
              <a:t>número maior de </a:t>
            </a:r>
            <a:r>
              <a:rPr lang="pt-BR" sz="2000" dirty="0" err="1"/>
              <a:t>CCNs</a:t>
            </a:r>
            <a:r>
              <a:rPr lang="pt-BR" sz="2000" dirty="0"/>
              <a:t>.</a:t>
            </a:r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40926"/>
              </p:ext>
            </p:extLst>
          </p:nvPr>
        </p:nvGraphicFramePr>
        <p:xfrm>
          <a:off x="3913188" y="1579563"/>
          <a:ext cx="124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Equação" r:id="rId4" imgW="571252" imgH="241195" progId="">
                  <p:embed/>
                </p:oleObj>
              </mc:Choice>
              <mc:Fallback>
                <p:oleObj name="Equação" r:id="rId4" imgW="571252" imgH="241195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1579563"/>
                        <a:ext cx="1244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Valores para a Amazônia: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lvl="1"/>
            <a:r>
              <a:rPr lang="pt-BR" sz="1600" u="sng" dirty="0"/>
              <a:t>PERGUNTA</a:t>
            </a:r>
            <a:r>
              <a:rPr lang="pt-BR" sz="1600" dirty="0"/>
              <a:t>: O que vocês podem me dizer sobre os CCN em massas de ar limpas e com queima de biomassa na Amazônia?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21067"/>
            <a:ext cx="7357527" cy="45681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35616" y="5301208"/>
            <a:ext cx="190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Rissler</a:t>
            </a:r>
            <a:r>
              <a:rPr lang="pt-BR" sz="1400" dirty="0"/>
              <a:t> et al. (2004) ACP</a:t>
            </a:r>
          </a:p>
        </p:txBody>
      </p:sp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Apesar das câmaras de nuvem medirem a quantidade de CCN para supersaturações de mais de 3%, tipicamente em uma nuvem real a supersaturação raramente chega a 1%.</a:t>
            </a:r>
          </a:p>
          <a:p>
            <a:endParaRPr lang="pt-BR" sz="2000" dirty="0"/>
          </a:p>
          <a:p>
            <a:r>
              <a:rPr lang="pt-BR" sz="2000" dirty="0"/>
              <a:t>Assumindo um espectro ativo da forma                 , </a:t>
            </a:r>
            <a:r>
              <a:rPr lang="pt-BR" sz="2000" dirty="0" err="1"/>
              <a:t>Twomey</a:t>
            </a:r>
            <a:r>
              <a:rPr lang="pt-BR" sz="2000" dirty="0"/>
              <a:t> (1959) mostrou que a concentração de gotículas </a:t>
            </a:r>
            <a:r>
              <a:rPr lang="pt-BR" sz="2000" b="1" i="1" dirty="0"/>
              <a:t>N</a:t>
            </a:r>
            <a:r>
              <a:rPr lang="pt-BR" sz="2000" dirty="0"/>
              <a:t> formadas em uma corrente ascendente de velocidade </a:t>
            </a:r>
            <a:r>
              <a:rPr lang="pt-BR" sz="2000" b="1" i="1" dirty="0"/>
              <a:t>U</a:t>
            </a:r>
            <a:r>
              <a:rPr lang="pt-BR" sz="2000" dirty="0"/>
              <a:t> pode ser expressa em termos de </a:t>
            </a:r>
            <a:r>
              <a:rPr lang="pt-BR" sz="2000" b="1" i="1" dirty="0"/>
              <a:t>U</a:t>
            </a:r>
            <a:r>
              <a:rPr lang="pt-BR" sz="2000" dirty="0"/>
              <a:t>,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. Para k entre 0,4 e 1,0, o resultado encontrado por esse autor pode ser aproximado por: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8775" indent="0">
              <a:buNone/>
            </a:pPr>
            <a:r>
              <a:rPr lang="pt-BR" sz="2000" dirty="0"/>
              <a:t>onde </a:t>
            </a:r>
            <a:r>
              <a:rPr lang="pt-BR" sz="2000" b="1" i="1" dirty="0"/>
              <a:t>N</a:t>
            </a:r>
            <a:r>
              <a:rPr lang="pt-BR" sz="2000" dirty="0"/>
              <a:t> é em cm</a:t>
            </a:r>
            <a:r>
              <a:rPr lang="pt-BR" sz="2000" baseline="30000" dirty="0"/>
              <a:t>-3</a:t>
            </a:r>
            <a:r>
              <a:rPr lang="pt-BR" sz="2000" dirty="0"/>
              <a:t> e </a:t>
            </a:r>
            <a:r>
              <a:rPr lang="pt-BR" sz="2000" b="1" i="1" dirty="0"/>
              <a:t>U</a:t>
            </a:r>
            <a:r>
              <a:rPr lang="pt-BR" sz="2000" dirty="0"/>
              <a:t> em cm s</a:t>
            </a:r>
            <a:r>
              <a:rPr lang="pt-BR" sz="2000" baseline="30000" dirty="0"/>
              <a:t>-1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 err="1"/>
              <a:t>Towmey</a:t>
            </a:r>
            <a:r>
              <a:rPr lang="pt-BR" sz="2000" dirty="0"/>
              <a:t> também obteve uma expressão para o pico de supersaturação </a:t>
            </a:r>
            <a:r>
              <a:rPr lang="pt-BR" sz="2000" b="1" i="1" dirty="0" err="1"/>
              <a:t>s</a:t>
            </a:r>
            <a:r>
              <a:rPr lang="pt-BR" sz="2000" b="1" i="1" baseline="-25000" dirty="0" err="1"/>
              <a:t>max</a:t>
            </a:r>
            <a:r>
              <a:rPr lang="pt-BR" sz="2000" dirty="0"/>
              <a:t> da corrente ascendente, que pode ser aproximada por: </a:t>
            </a:r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21880"/>
              </p:ext>
            </p:extLst>
          </p:nvPr>
        </p:nvGraphicFramePr>
        <p:xfrm>
          <a:off x="5004048" y="1952751"/>
          <a:ext cx="946844" cy="39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ção" r:id="rId3" imgW="571252" imgH="241195" progId="">
                  <p:embed/>
                </p:oleObj>
              </mc:Choice>
              <mc:Fallback>
                <p:oleObj name="Equação" r:id="rId3" imgW="571252" imgH="241195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52751"/>
                        <a:ext cx="946844" cy="396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53605"/>
              </p:ext>
            </p:extLst>
          </p:nvPr>
        </p:nvGraphicFramePr>
        <p:xfrm>
          <a:off x="2132013" y="3559175"/>
          <a:ext cx="4397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ção" r:id="rId5" imgW="2019300" imgH="254000" progId="">
                  <p:embed/>
                </p:oleObj>
              </mc:Choice>
              <mc:Fallback>
                <p:oleObj name="Equação" r:id="rId5" imgW="2019300" imgH="254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559175"/>
                        <a:ext cx="4397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16204"/>
              </p:ext>
            </p:extLst>
          </p:nvPr>
        </p:nvGraphicFramePr>
        <p:xfrm>
          <a:off x="2411760" y="5805264"/>
          <a:ext cx="42592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ção" r:id="rId7" imgW="1954951" imgH="266584" progId="">
                  <p:embed/>
                </p:oleObj>
              </mc:Choice>
              <mc:Fallback>
                <p:oleObj name="Equação" r:id="rId7" imgW="1954951" imgH="266584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805264"/>
                        <a:ext cx="42592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Vento: </a:t>
            </a:r>
          </a:p>
          <a:p>
            <a:pPr lvl="2"/>
            <a:r>
              <a:rPr lang="pt-BR" sz="1800" dirty="0"/>
              <a:t>dependente do diâmetro das partículas, umidade do solo e rugosidade da superfície.</a:t>
            </a:r>
          </a:p>
          <a:p>
            <a:pPr lvl="1"/>
            <a:endParaRPr lang="pt-BR" sz="18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7" y="2513046"/>
            <a:ext cx="40874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780867" cy="29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3224597" cy="22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9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700" u="sng" dirty="0"/>
              <a:t>Exercícios em sala (entregar no final ou próxima aula)</a:t>
            </a:r>
            <a:r>
              <a:rPr lang="pt-BR" sz="2700" dirty="0"/>
              <a:t>:</a:t>
            </a:r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Baseado nas informações desta aula, descreva as distribuições de aerossóis (número e volume) das figuras abaixo (</a:t>
            </a:r>
            <a:r>
              <a:rPr lang="pt-BR" sz="2000" dirty="0" err="1"/>
              <a:t>a-e</a:t>
            </a:r>
            <a:r>
              <a:rPr lang="pt-BR" sz="2000" dirty="0"/>
              <a:t>). Discuta as possíveis fontes e qual tipo de distribuição (potência, log-normal) é mais adequada para descrever cada distribuição.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85297"/>
            <a:ext cx="5904656" cy="41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67744" y="24115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3968" y="241159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b)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23488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83768" y="442782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16216" y="43651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91880" y="4427820"/>
            <a:ext cx="2088232" cy="206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06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700" u="sng" dirty="0"/>
              <a:t>Exercícios em sala (entregar no final ou próxima aula)</a:t>
            </a:r>
            <a:r>
              <a:rPr lang="pt-BR" sz="2700" dirty="0"/>
              <a:t>:</a:t>
            </a:r>
          </a:p>
          <a:p>
            <a:pPr marL="914400" lvl="1" indent="-457200">
              <a:buFont typeface="+mj-lt"/>
              <a:buAutoNum type="arabicParenR" startAt="2"/>
            </a:pPr>
            <a:endParaRPr lang="pt-BR" sz="2000" dirty="0"/>
          </a:p>
          <a:p>
            <a:pPr marL="914400" lvl="1" indent="-457200">
              <a:buFont typeface="+mj-lt"/>
              <a:buAutoNum type="arabicParenR" startAt="2"/>
            </a:pPr>
            <a:r>
              <a:rPr lang="pt-BR" sz="2000" dirty="0"/>
              <a:t>Sabemos que o número de aerossóis nucleados é dependente da supersaturação (</a:t>
            </a:r>
            <a:r>
              <a:rPr lang="pt-BR" sz="2000" b="1" i="1" dirty="0"/>
              <a:t>s</a:t>
            </a:r>
            <a:r>
              <a:rPr lang="pt-BR" sz="2000" dirty="0"/>
              <a:t>) :</a:t>
            </a:r>
          </a:p>
          <a:p>
            <a:pPr marL="914400" lvl="1" indent="-457200">
              <a:buFont typeface="+mj-lt"/>
              <a:buAutoNum type="arabicParenR" startAt="2"/>
            </a:pPr>
            <a:endParaRPr lang="pt-BR" sz="2000" dirty="0"/>
          </a:p>
          <a:p>
            <a:pPr marL="914400" lvl="1" indent="-457200">
              <a:buFont typeface="+mj-lt"/>
              <a:buAutoNum type="arabicParenR" startAt="2"/>
            </a:pPr>
            <a:endParaRPr lang="pt-BR" sz="1050" dirty="0"/>
          </a:p>
          <a:p>
            <a:pPr marL="896938" indent="0">
              <a:buNone/>
            </a:pPr>
            <a:r>
              <a:rPr lang="pt-BR" sz="2000" dirty="0"/>
              <a:t>Valores típicos de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 são: </a:t>
            </a:r>
          </a:p>
          <a:p>
            <a:pPr marL="1435100" lvl="1"/>
            <a:r>
              <a:rPr lang="pt-BR" sz="1600" dirty="0"/>
              <a:t>Marítimo: </a:t>
            </a:r>
            <a:r>
              <a:rPr lang="pt-BR" sz="1600" b="1" i="1" dirty="0"/>
              <a:t>C</a:t>
            </a:r>
            <a:r>
              <a:rPr lang="pt-BR" sz="1600" dirty="0"/>
              <a:t> = 30 à 300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 0,3 a 1,0  </a:t>
            </a:r>
            <a:r>
              <a:rPr lang="pt-BR" sz="1600" dirty="0">
                <a:sym typeface="Wingdings" pitchFamily="2" charset="2"/>
              </a:rPr>
              <a:t> Deserto, Polar (em ordem crescente de </a:t>
            </a:r>
            <a:r>
              <a:rPr lang="pt-BR" sz="1600" b="1" i="1" dirty="0">
                <a:sym typeface="Wingdings" pitchFamily="2" charset="2"/>
              </a:rPr>
              <a:t>C</a:t>
            </a:r>
            <a:r>
              <a:rPr lang="pt-BR" sz="1600" dirty="0">
                <a:sym typeface="Wingdings" pitchFamily="2" charset="2"/>
              </a:rPr>
              <a:t>)</a:t>
            </a:r>
            <a:endParaRPr lang="pt-BR" sz="1600" dirty="0"/>
          </a:p>
          <a:p>
            <a:pPr marL="1435100" lvl="1"/>
            <a:r>
              <a:rPr lang="pt-BR" sz="1600" dirty="0"/>
              <a:t>Continental: </a:t>
            </a:r>
            <a:r>
              <a:rPr lang="pt-BR" sz="1600" b="1" i="1" dirty="0"/>
              <a:t>C</a:t>
            </a:r>
            <a:r>
              <a:rPr lang="pt-BR" sz="1600" dirty="0"/>
              <a:t> = 300 a 3000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=0,2 a 2,0  </a:t>
            </a:r>
            <a:r>
              <a:rPr lang="pt-BR" sz="1600" dirty="0">
                <a:sym typeface="Wingdings" pitchFamily="2" charset="2"/>
              </a:rPr>
              <a:t> Remoto, Rural, Urbano (em ordem crescente de </a:t>
            </a:r>
            <a:r>
              <a:rPr lang="pt-BR" sz="1600" b="1" i="1" dirty="0">
                <a:sym typeface="Wingdings" pitchFamily="2" charset="2"/>
              </a:rPr>
              <a:t>C</a:t>
            </a:r>
            <a:r>
              <a:rPr lang="pt-BR" sz="1600" dirty="0">
                <a:sym typeface="Wingdings" pitchFamily="2" charset="2"/>
              </a:rPr>
              <a:t>)</a:t>
            </a:r>
            <a:endParaRPr lang="pt-BR" sz="1600" dirty="0"/>
          </a:p>
          <a:p>
            <a:pPr marL="900113" lvl="1" indent="0">
              <a:buNone/>
            </a:pPr>
            <a:r>
              <a:rPr lang="pt-BR" sz="2000" dirty="0"/>
              <a:t>Baseado nas distribuições (</a:t>
            </a:r>
            <a:r>
              <a:rPr lang="pt-BR" sz="2000" dirty="0" err="1"/>
              <a:t>a-f</a:t>
            </a:r>
            <a:r>
              <a:rPr lang="pt-BR" sz="2000" dirty="0"/>
              <a:t>) do exercício anterior, compare qualitativamente o número e o tamanho dos </a:t>
            </a:r>
            <a:r>
              <a:rPr lang="pt-BR" sz="2000" dirty="0" err="1"/>
              <a:t>CCNs</a:t>
            </a:r>
            <a:r>
              <a:rPr lang="pt-BR" sz="2000" dirty="0"/>
              <a:t> nucleados em cada distribuição.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89422"/>
              </p:ext>
            </p:extLst>
          </p:nvPr>
        </p:nvGraphicFramePr>
        <p:xfrm>
          <a:off x="3923928" y="2060848"/>
          <a:ext cx="124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ção" r:id="rId3" imgW="571252" imgH="241195" progId="">
                  <p:embed/>
                </p:oleObj>
              </mc:Choice>
              <mc:Fallback>
                <p:oleObj name="Equação" r:id="rId3" imgW="571252" imgH="241195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60848"/>
                        <a:ext cx="1244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2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Spray do mar: </a:t>
            </a:r>
          </a:p>
          <a:p>
            <a:pPr lvl="2"/>
            <a:r>
              <a:rPr lang="en-US" sz="1800" dirty="0" err="1"/>
              <a:t>Correlação</a:t>
            </a:r>
            <a:r>
              <a:rPr lang="en-US" sz="1800" dirty="0"/>
              <a:t> com </a:t>
            </a:r>
            <a:r>
              <a:rPr lang="en-US" sz="1800" dirty="0" err="1"/>
              <a:t>velocidade</a:t>
            </a:r>
            <a:r>
              <a:rPr lang="en-US" sz="1800" dirty="0"/>
              <a:t> do </a:t>
            </a:r>
            <a:r>
              <a:rPr lang="en-US" sz="1800" dirty="0" err="1"/>
              <a:t>vento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superfície</a:t>
            </a:r>
            <a:r>
              <a:rPr lang="en-US" sz="1800" dirty="0"/>
              <a:t> do mar</a:t>
            </a:r>
          </a:p>
          <a:p>
            <a:pPr lvl="2"/>
            <a:r>
              <a:rPr lang="en-US" sz="1800" dirty="0" err="1"/>
              <a:t>Emissão</a:t>
            </a:r>
            <a:r>
              <a:rPr lang="en-US" sz="1800" dirty="0"/>
              <a:t> </a:t>
            </a:r>
            <a:r>
              <a:rPr lang="en-US" sz="1800" dirty="0" err="1"/>
              <a:t>estimada</a:t>
            </a:r>
            <a:r>
              <a:rPr lang="en-US" sz="1800" dirty="0"/>
              <a:t> de 10.100 </a:t>
            </a:r>
            <a:r>
              <a:rPr lang="en-US" sz="1800" dirty="0" err="1"/>
              <a:t>Tg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ano</a:t>
            </a:r>
            <a:r>
              <a:rPr lang="en-US" sz="1800" dirty="0"/>
              <a:t>.</a:t>
            </a:r>
            <a:endParaRPr lang="pt-BR" sz="1800" dirty="0"/>
          </a:p>
          <a:p>
            <a:pPr lvl="1"/>
            <a:endParaRPr lang="pt-BR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636912"/>
            <a:ext cx="7734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49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Atividade humana: </a:t>
            </a:r>
          </a:p>
          <a:p>
            <a:pPr lvl="2"/>
            <a:r>
              <a:rPr lang="en-US" sz="1800" dirty="0" err="1"/>
              <a:t>Indústrias</a:t>
            </a:r>
            <a:r>
              <a:rPr lang="en-US" sz="1800" dirty="0"/>
              <a:t>, </a:t>
            </a:r>
            <a:r>
              <a:rPr lang="en-US" sz="1800" dirty="0" err="1"/>
              <a:t>automóveis</a:t>
            </a:r>
            <a:r>
              <a:rPr lang="en-US" sz="1800" dirty="0"/>
              <a:t>, </a:t>
            </a:r>
            <a:r>
              <a:rPr lang="en-US" sz="1800" dirty="0" err="1"/>
              <a:t>navios</a:t>
            </a:r>
            <a:r>
              <a:rPr lang="en-US" sz="1800" dirty="0"/>
              <a:t>, </a:t>
            </a:r>
            <a:r>
              <a:rPr lang="en-US" sz="1800" dirty="0" err="1"/>
              <a:t>aviões</a:t>
            </a:r>
            <a:r>
              <a:rPr lang="en-US" sz="1800" dirty="0"/>
              <a:t>, etc...</a:t>
            </a:r>
          </a:p>
          <a:p>
            <a:pPr lvl="1"/>
            <a:endParaRPr lang="pt-BR" sz="1800" dirty="0"/>
          </a:p>
        </p:txBody>
      </p:sp>
      <p:pic>
        <p:nvPicPr>
          <p:cNvPr id="5" name="Imagem 4" descr="shi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454" y="4628706"/>
            <a:ext cx="2983370" cy="1751330"/>
          </a:xfrm>
          <a:prstGeom prst="rect">
            <a:avLst/>
          </a:prstGeom>
        </p:spPr>
      </p:pic>
      <p:pic>
        <p:nvPicPr>
          <p:cNvPr id="6" name="Imagem 5" descr="oni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751020" cy="2564115"/>
          </a:xfrm>
          <a:prstGeom prst="rect">
            <a:avLst/>
          </a:prstGeom>
        </p:spPr>
      </p:pic>
      <p:pic>
        <p:nvPicPr>
          <p:cNvPr id="8" name="Imagem 7" descr="cham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3242"/>
            <a:ext cx="3803127" cy="24977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46" y="4628706"/>
            <a:ext cx="2609824" cy="17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Queima de biomassa: </a:t>
            </a:r>
          </a:p>
          <a:p>
            <a:pPr lvl="2"/>
            <a:r>
              <a:rPr lang="en-US" sz="1800" dirty="0" err="1"/>
              <a:t>Agropecuária</a:t>
            </a:r>
            <a:r>
              <a:rPr lang="en-US" sz="1800" dirty="0"/>
              <a:t>, </a:t>
            </a:r>
            <a:r>
              <a:rPr lang="en-US" sz="1800" dirty="0" err="1"/>
              <a:t>desmatamento</a:t>
            </a:r>
            <a:r>
              <a:rPr lang="en-US" sz="1800" dirty="0"/>
              <a:t>, </a:t>
            </a:r>
            <a:r>
              <a:rPr lang="en-US" sz="1800" dirty="0" err="1"/>
              <a:t>raios</a:t>
            </a:r>
            <a:r>
              <a:rPr lang="en-US" sz="1800" dirty="0"/>
              <a:t>…</a:t>
            </a:r>
          </a:p>
          <a:p>
            <a:pPr lvl="1"/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72560"/>
            <a:ext cx="4343800" cy="32023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8" y="2391086"/>
            <a:ext cx="4264354" cy="31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u="sng" dirty="0"/>
              <a:t>Fontes</a:t>
            </a:r>
            <a:r>
              <a:rPr lang="pt-BR" sz="2000" dirty="0"/>
              <a:t>:</a:t>
            </a:r>
          </a:p>
          <a:p>
            <a:endParaRPr lang="pt-BR" sz="1050" dirty="0"/>
          </a:p>
          <a:p>
            <a:pPr lvl="1"/>
            <a:r>
              <a:rPr lang="pt-BR" sz="1800" dirty="0"/>
              <a:t>Vulcões: </a:t>
            </a:r>
          </a:p>
          <a:p>
            <a:pPr lvl="2"/>
            <a:r>
              <a:rPr lang="pt-BR" sz="1800" dirty="0"/>
              <a:t>Erupções vulcânicas diminuem a temperatura média global.</a:t>
            </a:r>
          </a:p>
          <a:p>
            <a:pPr lvl="2"/>
            <a:r>
              <a:rPr lang="pt-BR" sz="1800" dirty="0"/>
              <a:t>Em 1883, a erupção de </a:t>
            </a:r>
            <a:r>
              <a:rPr lang="pt-BR" sz="1800" dirty="0" err="1"/>
              <a:t>Krakatau</a:t>
            </a:r>
            <a:r>
              <a:rPr lang="pt-BR" sz="1800" dirty="0"/>
              <a:t>, Indonésia, diminuiu a temperatura média global em 3oC.</a:t>
            </a:r>
          </a:p>
          <a:p>
            <a:pPr lvl="1"/>
            <a:endParaRPr lang="pt-BR" sz="1800" dirty="0"/>
          </a:p>
        </p:txBody>
      </p:sp>
      <p:pic>
        <p:nvPicPr>
          <p:cNvPr id="6" name="Imagem 5" descr="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5218296" cy="34545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00711"/>
            <a:ext cx="4392488" cy="198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38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massstatehouse">
            <a:extLst>
              <a:ext uri="{FF2B5EF4-FFF2-40B4-BE49-F238E27FC236}">
                <a16:creationId xmlns:a16="http://schemas.microsoft.com/office/drawing/2014/main" id="{7B56A146-63A2-4CC5-B419-AF57D762D554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4000500" cy="257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7" descr="fig7%5B1%5D">
            <a:extLst>
              <a:ext uri="{FF2B5EF4-FFF2-40B4-BE49-F238E27FC236}">
                <a16:creationId xmlns:a16="http://schemas.microsoft.com/office/drawing/2014/main" id="{5D5DDB63-E090-469B-B5E8-C6F1698C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987925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krakatau_5a">
            <a:extLst>
              <a:ext uri="{FF2B5EF4-FFF2-40B4-BE49-F238E27FC236}">
                <a16:creationId xmlns:a16="http://schemas.microsoft.com/office/drawing/2014/main" id="{624E267C-2882-493B-AD45-F3128BD3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Rach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TemaRachel</Template>
  <TotalTime>4348</TotalTime>
  <Words>2725</Words>
  <Application>Microsoft Office PowerPoint</Application>
  <PresentationFormat>Apresentação na tela (4:3)</PresentationFormat>
  <Paragraphs>360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TemaRachel</vt:lpstr>
      <vt:lpstr>Equação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Apresentação do PowerPoint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Aerossóis e núcleos de condensação</vt:lpstr>
      <vt:lpstr>Nucleação de vapor d’água em gotas de nuvem</vt:lpstr>
      <vt:lpstr>Nucleação de vapor d’água em gotas de nuvem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ACA0413 - Meteorologia Por Satélite</dc:title>
  <dc:creator>rachel</dc:creator>
  <cp:lastModifiedBy>Fabio</cp:lastModifiedBy>
  <cp:revision>292</cp:revision>
  <dcterms:created xsi:type="dcterms:W3CDTF">2014-08-14T16:35:43Z</dcterms:created>
  <dcterms:modified xsi:type="dcterms:W3CDTF">2019-10-16T16:37:27Z</dcterms:modified>
</cp:coreProperties>
</file>