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567" r:id="rId3"/>
    <p:sldId id="571" r:id="rId4"/>
    <p:sldId id="572" r:id="rId5"/>
    <p:sldId id="573" r:id="rId6"/>
    <p:sldId id="574" r:id="rId7"/>
    <p:sldId id="577" r:id="rId8"/>
    <p:sldId id="575" r:id="rId9"/>
    <p:sldId id="569" r:id="rId10"/>
    <p:sldId id="385" r:id="rId11"/>
    <p:sldId id="556" r:id="rId12"/>
    <p:sldId id="554" r:id="rId13"/>
    <p:sldId id="578" r:id="rId14"/>
    <p:sldId id="580" r:id="rId15"/>
    <p:sldId id="579" r:id="rId16"/>
    <p:sldId id="553" r:id="rId17"/>
    <p:sldId id="558" r:id="rId18"/>
    <p:sldId id="584" r:id="rId19"/>
    <p:sldId id="563" r:id="rId20"/>
    <p:sldId id="561" r:id="rId21"/>
    <p:sldId id="585" r:id="rId22"/>
    <p:sldId id="587" r:id="rId23"/>
    <p:sldId id="588" r:id="rId24"/>
    <p:sldId id="426" r:id="rId25"/>
    <p:sldId id="581" r:id="rId26"/>
    <p:sldId id="582" r:id="rId27"/>
    <p:sldId id="583" r:id="rId28"/>
    <p:sldId id="589" r:id="rId29"/>
    <p:sldId id="590" r:id="rId30"/>
    <p:sldId id="591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0000"/>
    <a:srgbClr val="0033CC"/>
    <a:srgbClr val="009900"/>
    <a:srgbClr val="7538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30"/>
    <p:restoredTop sz="94591"/>
  </p:normalViewPr>
  <p:slideViewPr>
    <p:cSldViewPr>
      <p:cViewPr varScale="1">
        <p:scale>
          <a:sx n="68" d="100"/>
          <a:sy n="68" d="100"/>
        </p:scale>
        <p:origin x="150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4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image" Target="../media/image17.wmf"/><Relationship Id="rId7" Type="http://schemas.openxmlformats.org/officeDocument/2006/relationships/image" Target="../media/image21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Relationship Id="rId9" Type="http://schemas.openxmlformats.org/officeDocument/2006/relationships/image" Target="../media/image1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006CE-8A80-4600-A80C-9A9F7361D5C0}" type="datetimeFigureOut">
              <a:rPr lang="pt-BR" smtClean="0"/>
              <a:pPr/>
              <a:t>28/10/2019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89AC7-7826-4F29-B1D6-71039A2E5E6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5250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4025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654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pPr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4112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47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945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980728"/>
            <a:ext cx="8229600" cy="514543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9" name="CaixaDeTexto 8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548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9" name="CaixaDeTexto 8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736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>
                <a:solidFill>
                  <a:srgbClr val="0070C0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544616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800"/>
            </a:lvl1pPr>
            <a:lvl2pPr>
              <a:buClr>
                <a:srgbClr val="0070C0"/>
              </a:buClr>
              <a:defRPr sz="2400"/>
            </a:lvl2pPr>
            <a:lvl3pPr>
              <a:buClr>
                <a:srgbClr val="0070C0"/>
              </a:buClr>
              <a:defRPr sz="2000"/>
            </a:lvl3pPr>
            <a:lvl4pPr>
              <a:buClr>
                <a:srgbClr val="0070C0"/>
              </a:buClr>
              <a:defRPr sz="1800"/>
            </a:lvl4pPr>
            <a:lvl5pPr>
              <a:buClr>
                <a:srgbClr val="0070C0"/>
              </a:buClr>
              <a:defRPr sz="1800"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0" name="CaixaDeTexto 9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514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36004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904656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800"/>
            </a:lvl1pPr>
            <a:lvl2pPr>
              <a:buClr>
                <a:srgbClr val="0070C0"/>
              </a:buClr>
              <a:defRPr sz="2400"/>
            </a:lvl2pPr>
            <a:lvl3pPr>
              <a:buClr>
                <a:srgbClr val="0070C0"/>
              </a:buClr>
              <a:defRPr sz="2000"/>
            </a:lvl3pPr>
            <a:lvl4pPr>
              <a:buClr>
                <a:srgbClr val="0070C0"/>
              </a:buClr>
              <a:defRPr sz="1800"/>
            </a:lvl4pPr>
            <a:lvl5pPr>
              <a:buClr>
                <a:srgbClr val="0070C0"/>
              </a:buClr>
              <a:defRPr sz="1800"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0" name="CaixaDeTexto 9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205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3417019"/>
            <a:ext cx="7811145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0070C0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3568" y="1916832"/>
            <a:ext cx="7811145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566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548680"/>
            <a:ext cx="4042792" cy="5544616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800"/>
            </a:lvl1pPr>
            <a:lvl2pPr>
              <a:buClr>
                <a:srgbClr val="0070C0"/>
              </a:buClr>
              <a:defRPr sz="2400"/>
            </a:lvl2pPr>
            <a:lvl3pPr>
              <a:buClr>
                <a:srgbClr val="0070C0"/>
              </a:buClr>
              <a:defRPr sz="2000"/>
            </a:lvl3pPr>
            <a:lvl4pPr>
              <a:buClr>
                <a:srgbClr val="0070C0"/>
              </a:buClr>
              <a:defRPr sz="1800"/>
            </a:lvl4pPr>
            <a:lvl5pPr>
              <a:buClr>
                <a:srgbClr val="0070C0"/>
              </a:buClr>
              <a:defRPr sz="1800"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Espaço Reservado para Conteúdo 2"/>
          <p:cNvSpPr>
            <a:spLocks noGrp="1"/>
          </p:cNvSpPr>
          <p:nvPr>
            <p:ph idx="10"/>
          </p:nvPr>
        </p:nvSpPr>
        <p:spPr>
          <a:xfrm>
            <a:off x="4644008" y="548680"/>
            <a:ext cx="4042792" cy="5544616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800"/>
            </a:lvl1pPr>
            <a:lvl2pPr>
              <a:buClr>
                <a:srgbClr val="0070C0"/>
              </a:buClr>
              <a:defRPr sz="2400"/>
            </a:lvl2pPr>
            <a:lvl3pPr>
              <a:buClr>
                <a:srgbClr val="0070C0"/>
              </a:buClr>
              <a:defRPr sz="2000"/>
            </a:lvl3pPr>
            <a:lvl4pPr>
              <a:buClr>
                <a:srgbClr val="0070C0"/>
              </a:buClr>
              <a:defRPr sz="1800"/>
            </a:lvl4pPr>
            <a:lvl5pPr>
              <a:buClr>
                <a:srgbClr val="0070C0"/>
              </a:buClr>
              <a:defRPr sz="1800"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646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980728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980728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Espaço Reservado para Conteúdo 2"/>
          <p:cNvSpPr>
            <a:spLocks noGrp="1"/>
          </p:cNvSpPr>
          <p:nvPr>
            <p:ph idx="10"/>
          </p:nvPr>
        </p:nvSpPr>
        <p:spPr>
          <a:xfrm>
            <a:off x="457200" y="1700808"/>
            <a:ext cx="4042792" cy="4608512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800"/>
            </a:lvl1pPr>
            <a:lvl2pPr>
              <a:buClr>
                <a:srgbClr val="0070C0"/>
              </a:buClr>
              <a:defRPr sz="2400"/>
            </a:lvl2pPr>
            <a:lvl3pPr>
              <a:buClr>
                <a:srgbClr val="0070C0"/>
              </a:buClr>
              <a:defRPr sz="2000"/>
            </a:lvl3pPr>
            <a:lvl4pPr>
              <a:buClr>
                <a:srgbClr val="0070C0"/>
              </a:buClr>
              <a:defRPr sz="1800"/>
            </a:lvl4pPr>
            <a:lvl5pPr>
              <a:buClr>
                <a:srgbClr val="0070C0"/>
              </a:buClr>
              <a:defRPr sz="1800"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9" name="Espaço Reservado para Conteúdo 2"/>
          <p:cNvSpPr>
            <a:spLocks noGrp="1"/>
          </p:cNvSpPr>
          <p:nvPr>
            <p:ph idx="11"/>
          </p:nvPr>
        </p:nvSpPr>
        <p:spPr>
          <a:xfrm>
            <a:off x="4644008" y="1700808"/>
            <a:ext cx="4042792" cy="4608512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800"/>
            </a:lvl1pPr>
            <a:lvl2pPr>
              <a:buClr>
                <a:srgbClr val="0070C0"/>
              </a:buClr>
              <a:defRPr sz="2400"/>
            </a:lvl2pPr>
            <a:lvl3pPr>
              <a:buClr>
                <a:srgbClr val="0070C0"/>
              </a:buClr>
              <a:defRPr sz="2000"/>
            </a:lvl3pPr>
            <a:lvl4pPr>
              <a:buClr>
                <a:srgbClr val="0070C0"/>
              </a:buClr>
              <a:defRPr sz="1800"/>
            </a:lvl4pPr>
            <a:lvl5pPr>
              <a:buClr>
                <a:srgbClr val="0070C0"/>
              </a:buClr>
              <a:defRPr sz="1800"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130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8" name="CaixaDeTexto 7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30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996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Espaço Reservado para Conteúdo 2"/>
          <p:cNvSpPr>
            <a:spLocks noGrp="1"/>
          </p:cNvSpPr>
          <p:nvPr>
            <p:ph idx="10"/>
          </p:nvPr>
        </p:nvSpPr>
        <p:spPr>
          <a:xfrm>
            <a:off x="3697560" y="260648"/>
            <a:ext cx="4942892" cy="5904656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800"/>
            </a:lvl1pPr>
            <a:lvl2pPr>
              <a:buClr>
                <a:srgbClr val="0070C0"/>
              </a:buClr>
              <a:defRPr sz="2400"/>
            </a:lvl2pPr>
            <a:lvl3pPr>
              <a:buClr>
                <a:srgbClr val="0070C0"/>
              </a:buClr>
              <a:defRPr sz="2000"/>
            </a:lvl3pPr>
            <a:lvl4pPr>
              <a:buClr>
                <a:srgbClr val="0070C0"/>
              </a:buClr>
              <a:defRPr sz="1800"/>
            </a:lvl4pPr>
            <a:lvl5pPr>
              <a:buClr>
                <a:srgbClr val="0070C0"/>
              </a:buClr>
              <a:defRPr sz="1800"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781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0" y="6597352"/>
            <a:ext cx="8172400" cy="2606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600" dirty="0"/>
          </a:p>
        </p:txBody>
      </p:sp>
      <p:sp>
        <p:nvSpPr>
          <p:cNvPr id="4" name="CaixaDeTexto 3"/>
          <p:cNvSpPr txBox="1"/>
          <p:nvPr userDrawn="1"/>
        </p:nvSpPr>
        <p:spPr>
          <a:xfrm>
            <a:off x="-36512" y="6577607"/>
            <a:ext cx="8208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Cap. </a:t>
            </a:r>
            <a:r>
              <a:rPr lang="pt-BR" sz="1400" baseline="0" dirty="0">
                <a:solidFill>
                  <a:schemeClr val="bg1"/>
                </a:solidFill>
              </a:rPr>
              <a:t>2 - Crescimento de gotas por difusão de vapor</a:t>
            </a:r>
            <a:endParaRPr lang="pt-B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11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jpeg"/><Relationship Id="rId5" Type="http://schemas.openxmlformats.org/officeDocument/2006/relationships/image" Target="../media/image11.wmf"/><Relationship Id="rId4" Type="http://schemas.openxmlformats.org/officeDocument/2006/relationships/oleObject" Target="../embeddings/oleObject6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3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19.wmf"/><Relationship Id="rId18" Type="http://schemas.openxmlformats.org/officeDocument/2006/relationships/oleObject" Target="../embeddings/oleObject16.bin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14.wmf"/><Relationship Id="rId7" Type="http://schemas.openxmlformats.org/officeDocument/2006/relationships/image" Target="../media/image16.wmf"/><Relationship Id="rId12" Type="http://schemas.openxmlformats.org/officeDocument/2006/relationships/oleObject" Target="../embeddings/oleObject13.bin"/><Relationship Id="rId17" Type="http://schemas.openxmlformats.org/officeDocument/2006/relationships/image" Target="../media/image21.wmf"/><Relationship Id="rId2" Type="http://schemas.openxmlformats.org/officeDocument/2006/relationships/slideLayout" Target="../slideLayouts/slideLayout3.xml"/><Relationship Id="rId16" Type="http://schemas.openxmlformats.org/officeDocument/2006/relationships/oleObject" Target="../embeddings/oleObject15.bin"/><Relationship Id="rId20" Type="http://schemas.openxmlformats.org/officeDocument/2006/relationships/oleObject" Target="../embeddings/oleObject17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18.wmf"/><Relationship Id="rId5" Type="http://schemas.openxmlformats.org/officeDocument/2006/relationships/image" Target="../media/image15.wmf"/><Relationship Id="rId15" Type="http://schemas.openxmlformats.org/officeDocument/2006/relationships/image" Target="../media/image20.wmf"/><Relationship Id="rId23" Type="http://schemas.openxmlformats.org/officeDocument/2006/relationships/image" Target="../media/image23.png"/><Relationship Id="rId10" Type="http://schemas.openxmlformats.org/officeDocument/2006/relationships/oleObject" Target="../embeddings/oleObject12.bin"/><Relationship Id="rId19" Type="http://schemas.openxmlformats.org/officeDocument/2006/relationships/image" Target="../media/image13.w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17.wmf"/><Relationship Id="rId14" Type="http://schemas.openxmlformats.org/officeDocument/2006/relationships/oleObject" Target="../embeddings/oleObject14.bin"/><Relationship Id="rId2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2.png"/><Relationship Id="rId5" Type="http://schemas.openxmlformats.org/officeDocument/2006/relationships/image" Target="../media/image24.wmf"/><Relationship Id="rId4" Type="http://schemas.openxmlformats.org/officeDocument/2006/relationships/oleObject" Target="../embeddings/oleObject18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6.gif"/><Relationship Id="rId4" Type="http://schemas.openxmlformats.org/officeDocument/2006/relationships/image" Target="../media/image25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6.gif"/><Relationship Id="rId4" Type="http://schemas.openxmlformats.org/officeDocument/2006/relationships/image" Target="../media/image25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9.wmf"/><Relationship Id="rId4" Type="http://schemas.openxmlformats.org/officeDocument/2006/relationships/oleObject" Target="../embeddings/oleObject20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6.png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5.wmf"/><Relationship Id="rId5" Type="http://schemas.openxmlformats.org/officeDocument/2006/relationships/image" Target="../media/image2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4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png"/><Relationship Id="rId5" Type="http://schemas.openxmlformats.org/officeDocument/2006/relationships/image" Target="../media/image4.wmf"/><Relationship Id="rId4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hyperlink" Target="https://youtu.be/jq8pCThPIjo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-29481" y="6597352"/>
            <a:ext cx="8201881" cy="2606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ACA0324 - </a:t>
            </a:r>
            <a:r>
              <a:rPr lang="en-US" b="1" dirty="0" err="1"/>
              <a:t>Meteorologia</a:t>
            </a:r>
            <a:r>
              <a:rPr lang="en-US" b="1" dirty="0"/>
              <a:t> </a:t>
            </a:r>
            <a:r>
              <a:rPr lang="en-US" b="1" dirty="0" err="1"/>
              <a:t>Física</a:t>
            </a:r>
            <a:r>
              <a:rPr lang="en-US" b="1" dirty="0"/>
              <a:t> I</a:t>
            </a:r>
            <a:br>
              <a:rPr lang="en-US" b="1" dirty="0"/>
            </a:br>
            <a:r>
              <a:rPr lang="en-US" b="1" dirty="0"/>
              <a:t>(</a:t>
            </a:r>
            <a:r>
              <a:rPr lang="en-US" b="1" dirty="0" err="1"/>
              <a:t>Microfísica</a:t>
            </a:r>
            <a:r>
              <a:rPr lang="en-US" b="1" dirty="0"/>
              <a:t> de </a:t>
            </a:r>
            <a:r>
              <a:rPr lang="en-US" b="1" dirty="0" err="1"/>
              <a:t>Nuvens</a:t>
            </a:r>
            <a:r>
              <a:rPr lang="en-US" b="1" dirty="0"/>
              <a:t>)</a:t>
            </a:r>
          </a:p>
        </p:txBody>
      </p:sp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Micael Amore Cecchini</a:t>
            </a:r>
          </a:p>
          <a:p>
            <a:r>
              <a:rPr lang="pt-BR" dirty="0"/>
              <a:t>(sala 315, micael.cecchini@usp.br)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-29481" y="6546830"/>
            <a:ext cx="1638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2</a:t>
            </a:r>
            <a:r>
              <a:rPr lang="en-US" sz="1600" baseline="30000" dirty="0">
                <a:solidFill>
                  <a:schemeClr val="bg1"/>
                </a:solidFill>
              </a:rPr>
              <a:t>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semestre</a:t>
            </a:r>
            <a:r>
              <a:rPr lang="en-US" sz="1600">
                <a:solidFill>
                  <a:schemeClr val="bg1"/>
                </a:solidFill>
              </a:rPr>
              <a:t> 2019</a:t>
            </a:r>
            <a:endParaRPr lang="pt-B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126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392683"/>
            <a:ext cx="7811145" cy="804069"/>
          </a:xfrm>
          <a:prstGeom prst="rect">
            <a:avLst/>
          </a:prstGeom>
        </p:spPr>
        <p:txBody>
          <a:bodyPr/>
          <a:lstStyle/>
          <a:p>
            <a:pPr fontAlgn="b"/>
            <a:r>
              <a:rPr lang="pt-BR" dirty="0"/>
              <a:t>sumário</a:t>
            </a:r>
            <a:endParaRPr lang="pt-BR" b="0" dirty="0">
              <a:solidFill>
                <a:srgbClr val="0000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-29481" y="6597352"/>
            <a:ext cx="8201881" cy="2606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683568" y="1089605"/>
            <a:ext cx="7776864" cy="4060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>
              <a:lnSpc>
                <a:spcPct val="200000"/>
              </a:lnSpc>
              <a:buClr>
                <a:srgbClr val="0070C0"/>
              </a:buClr>
            </a:pPr>
            <a:r>
              <a:rPr lang="en-US" sz="2200" dirty="0"/>
              <a:t>Cap. 1 – </a:t>
            </a:r>
            <a:r>
              <a:rPr lang="en-US" sz="2200" dirty="0" err="1"/>
              <a:t>Formação</a:t>
            </a:r>
            <a:r>
              <a:rPr lang="en-US" sz="2200" dirty="0"/>
              <a:t> das </a:t>
            </a:r>
            <a:r>
              <a:rPr lang="en-US" sz="2200" dirty="0" err="1"/>
              <a:t>gotas</a:t>
            </a:r>
            <a:r>
              <a:rPr lang="en-US" sz="2200" dirty="0"/>
              <a:t> de </a:t>
            </a:r>
            <a:r>
              <a:rPr lang="en-US" sz="2200" dirty="0" err="1"/>
              <a:t>nuvem</a:t>
            </a:r>
            <a:endParaRPr lang="en-US" sz="2200" dirty="0"/>
          </a:p>
          <a:p>
            <a:pPr marL="358775">
              <a:lnSpc>
                <a:spcPct val="200000"/>
              </a:lnSpc>
              <a:buClr>
                <a:srgbClr val="0070C0"/>
              </a:buClr>
            </a:pP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</a:rPr>
              <a:t>Cap. 2 – </a:t>
            </a:r>
            <a:r>
              <a:rPr lang="en-US" sz="2200" b="1" dirty="0" err="1">
                <a:solidFill>
                  <a:schemeClr val="accent6">
                    <a:lumMod val="75000"/>
                  </a:schemeClr>
                </a:solidFill>
              </a:rPr>
              <a:t>Crescimento</a:t>
            </a: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sz="2200" b="1" dirty="0" err="1">
                <a:solidFill>
                  <a:schemeClr val="accent6">
                    <a:lumMod val="75000"/>
                  </a:schemeClr>
                </a:solidFill>
              </a:rPr>
              <a:t>gotas</a:t>
            </a: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6">
                    <a:lumMod val="75000"/>
                  </a:schemeClr>
                </a:solidFill>
              </a:rPr>
              <a:t>por</a:t>
            </a: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6">
                    <a:lumMod val="75000"/>
                  </a:schemeClr>
                </a:solidFill>
              </a:rPr>
              <a:t>difusão</a:t>
            </a: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</a:rPr>
              <a:t> de vapor</a:t>
            </a:r>
          </a:p>
          <a:p>
            <a:pPr marL="358775">
              <a:lnSpc>
                <a:spcPct val="200000"/>
              </a:lnSpc>
              <a:buClr>
                <a:srgbClr val="0070C0"/>
              </a:buClr>
            </a:pPr>
            <a:r>
              <a:rPr lang="en-US" sz="2200" dirty="0"/>
              <a:t>Cap. 3 – </a:t>
            </a:r>
            <a:r>
              <a:rPr lang="en-US" sz="2200" dirty="0" err="1"/>
              <a:t>Crescimento</a:t>
            </a:r>
            <a:r>
              <a:rPr lang="en-US" sz="2200" dirty="0"/>
              <a:t> de </a:t>
            </a:r>
            <a:r>
              <a:rPr lang="en-US" sz="2200" dirty="0" err="1"/>
              <a:t>gotas</a:t>
            </a:r>
            <a:r>
              <a:rPr lang="en-US" sz="2200" dirty="0"/>
              <a:t> </a:t>
            </a:r>
            <a:r>
              <a:rPr lang="en-US" sz="2200" dirty="0" err="1"/>
              <a:t>por</a:t>
            </a:r>
            <a:r>
              <a:rPr lang="en-US" sz="2200" dirty="0"/>
              <a:t> </a:t>
            </a:r>
            <a:r>
              <a:rPr lang="en-US" sz="2200" dirty="0" err="1"/>
              <a:t>colisão-coalescência</a:t>
            </a:r>
            <a:endParaRPr lang="en-US" sz="2200" dirty="0"/>
          </a:p>
          <a:p>
            <a:pPr marL="358775">
              <a:lnSpc>
                <a:spcPct val="200000"/>
              </a:lnSpc>
              <a:buClr>
                <a:srgbClr val="0070C0"/>
              </a:buClr>
            </a:pPr>
            <a:r>
              <a:rPr lang="en-US" sz="2200" dirty="0"/>
              <a:t>Cap. 4 – </a:t>
            </a:r>
            <a:r>
              <a:rPr lang="en-US" sz="2200" dirty="0" err="1"/>
              <a:t>Formação</a:t>
            </a:r>
            <a:r>
              <a:rPr lang="en-US" sz="2200" dirty="0"/>
              <a:t> e </a:t>
            </a:r>
            <a:r>
              <a:rPr lang="en-US" sz="2200" dirty="0" err="1"/>
              <a:t>crescimento</a:t>
            </a:r>
            <a:r>
              <a:rPr lang="en-US" sz="2200" dirty="0"/>
              <a:t> de </a:t>
            </a:r>
            <a:r>
              <a:rPr lang="en-US" sz="2200" dirty="0" err="1"/>
              <a:t>cristais</a:t>
            </a:r>
            <a:r>
              <a:rPr lang="en-US" sz="2200" dirty="0"/>
              <a:t> de </a:t>
            </a:r>
            <a:r>
              <a:rPr lang="en-US" sz="2200" dirty="0" err="1"/>
              <a:t>gelo</a:t>
            </a:r>
            <a:endParaRPr lang="en-US" sz="2200" dirty="0"/>
          </a:p>
          <a:p>
            <a:pPr marL="358775">
              <a:lnSpc>
                <a:spcPct val="200000"/>
              </a:lnSpc>
              <a:buClr>
                <a:srgbClr val="0070C0"/>
              </a:buClr>
            </a:pPr>
            <a:r>
              <a:rPr lang="en-US" sz="2200" dirty="0"/>
              <a:t>Cap. 5 – </a:t>
            </a:r>
            <a:r>
              <a:rPr lang="en-US" sz="2200" dirty="0" err="1"/>
              <a:t>Distribuição</a:t>
            </a:r>
            <a:r>
              <a:rPr lang="en-US" sz="2200" dirty="0"/>
              <a:t> de </a:t>
            </a:r>
            <a:r>
              <a:rPr lang="en-US" sz="2200" dirty="0" err="1"/>
              <a:t>tamanho</a:t>
            </a:r>
            <a:r>
              <a:rPr lang="en-US" sz="2200" dirty="0"/>
              <a:t> de hidrometeoros</a:t>
            </a:r>
          </a:p>
          <a:p>
            <a:pPr marL="358775">
              <a:lnSpc>
                <a:spcPct val="200000"/>
              </a:lnSpc>
              <a:buClr>
                <a:srgbClr val="0070C0"/>
              </a:buClr>
            </a:pPr>
            <a:r>
              <a:rPr lang="en-US" sz="2200" dirty="0"/>
              <a:t>Cap. </a:t>
            </a:r>
            <a:r>
              <a:rPr lang="en-US" sz="2200"/>
              <a:t>6 </a:t>
            </a:r>
            <a:r>
              <a:rPr lang="en-US" sz="2200" dirty="0"/>
              <a:t>– </a:t>
            </a:r>
            <a:r>
              <a:rPr lang="en-US" sz="2200" dirty="0" err="1"/>
              <a:t>Modelo</a:t>
            </a:r>
            <a:r>
              <a:rPr lang="en-US" sz="2200" dirty="0"/>
              <a:t> de </a:t>
            </a:r>
            <a:r>
              <a:rPr lang="en-US" sz="2200" dirty="0" err="1"/>
              <a:t>Nuvens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971746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Crescimento de uma gota por difusão de vapor</a:t>
            </a:r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7829664"/>
              </p:ext>
            </p:extLst>
          </p:nvPr>
        </p:nvGraphicFramePr>
        <p:xfrm>
          <a:off x="179512" y="548680"/>
          <a:ext cx="8821765" cy="930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33" name="Equação" r:id="rId4" imgW="4076640" imgH="431640" progId="Equation.3">
                  <p:embed/>
                </p:oleObj>
              </mc:Choice>
              <mc:Fallback>
                <p:oleObj name="Equação" r:id="rId4" imgW="4076640" imgH="431640" progId="Equation.3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548680"/>
                        <a:ext cx="8821765" cy="9301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64856"/>
            <a:ext cx="5760640" cy="4248472"/>
          </a:xfrm>
          <a:prstGeom prst="rect">
            <a:avLst/>
          </a:prstGeom>
        </p:spPr>
      </p:pic>
      <p:cxnSp>
        <p:nvCxnSpPr>
          <p:cNvPr id="8" name="Conector reto 7"/>
          <p:cNvCxnSpPr/>
          <p:nvPr/>
        </p:nvCxnSpPr>
        <p:spPr>
          <a:xfrm>
            <a:off x="827584" y="4509120"/>
            <a:ext cx="33494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 flipV="1">
            <a:off x="4177040" y="4509120"/>
            <a:ext cx="0" cy="7920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6228184" y="1700808"/>
            <a:ext cx="27363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r>
              <a:rPr lang="pt-BR" dirty="0"/>
              <a:t>Dependência do termo </a:t>
            </a:r>
            <a:r>
              <a:rPr lang="pt-BR" b="1" i="1" dirty="0">
                <a:latin typeface="Symbol" pitchFamily="18" charset="2"/>
              </a:rPr>
              <a:t>x</a:t>
            </a:r>
            <a:r>
              <a:rPr lang="pt-BR" b="1" i="1" baseline="-25000" dirty="0"/>
              <a:t>1</a:t>
            </a:r>
            <a:r>
              <a:rPr lang="pt-BR" dirty="0"/>
              <a:t> (em </a:t>
            </a:r>
            <a:r>
              <a:rPr lang="pt-BR" dirty="0">
                <a:latin typeface="Symbol" pitchFamily="18" charset="2"/>
              </a:rPr>
              <a:t>m</a:t>
            </a:r>
            <a:r>
              <a:rPr lang="pt-BR" dirty="0"/>
              <a:t>m</a:t>
            </a:r>
            <a:r>
              <a:rPr lang="pt-BR" baseline="30000" dirty="0"/>
              <a:t>2</a:t>
            </a:r>
            <a:r>
              <a:rPr lang="pt-BR" dirty="0"/>
              <a:t>s</a:t>
            </a:r>
            <a:r>
              <a:rPr lang="pt-BR" baseline="30000" dirty="0"/>
              <a:t>-1</a:t>
            </a:r>
            <a:r>
              <a:rPr lang="pt-BR" dirty="0"/>
              <a:t>) com a pressão e temperatura.  As </a:t>
            </a:r>
            <a:r>
              <a:rPr lang="pt-BR" dirty="0">
                <a:solidFill>
                  <a:srgbClr val="FF00FF"/>
                </a:solidFill>
              </a:rPr>
              <a:t>linhas contínuas </a:t>
            </a:r>
            <a:r>
              <a:rPr lang="pt-BR" dirty="0"/>
              <a:t>estão plotadas como </a:t>
            </a:r>
            <a:r>
              <a:rPr lang="pt-BR" dirty="0">
                <a:solidFill>
                  <a:srgbClr val="FF00FF"/>
                </a:solidFill>
              </a:rPr>
              <a:t>log</a:t>
            </a:r>
            <a:r>
              <a:rPr lang="pt-BR" baseline="-25000" dirty="0">
                <a:solidFill>
                  <a:srgbClr val="FF00FF"/>
                </a:solidFill>
              </a:rPr>
              <a:t>10</a:t>
            </a:r>
            <a:r>
              <a:rPr lang="pt-BR" dirty="0">
                <a:solidFill>
                  <a:srgbClr val="FF00FF"/>
                </a:solidFill>
              </a:rPr>
              <a:t>(</a:t>
            </a:r>
            <a:r>
              <a:rPr lang="pt-BR" b="1" i="1" dirty="0">
                <a:solidFill>
                  <a:srgbClr val="FF00FF"/>
                </a:solidFill>
                <a:latin typeface="Symbol" pitchFamily="18" charset="2"/>
              </a:rPr>
              <a:t>x</a:t>
            </a:r>
            <a:r>
              <a:rPr lang="pt-BR" b="1" i="1" baseline="-25000" dirty="0">
                <a:solidFill>
                  <a:srgbClr val="FF00FF"/>
                </a:solidFill>
              </a:rPr>
              <a:t>1</a:t>
            </a:r>
            <a:r>
              <a:rPr lang="pt-BR" dirty="0">
                <a:solidFill>
                  <a:srgbClr val="FF00FF"/>
                </a:solidFill>
              </a:rPr>
              <a:t>)</a:t>
            </a:r>
            <a:r>
              <a:rPr lang="pt-BR" dirty="0"/>
              <a:t>. </a:t>
            </a:r>
          </a:p>
          <a:p>
            <a:endParaRPr lang="pt-BR" dirty="0"/>
          </a:p>
          <a:p>
            <a:r>
              <a:rPr lang="pt-BR" dirty="0"/>
              <a:t>Logo, se por exemplo </a:t>
            </a:r>
          </a:p>
          <a:p>
            <a:endParaRPr lang="pt-BR" b="1" i="1" dirty="0"/>
          </a:p>
          <a:p>
            <a:r>
              <a:rPr lang="pt-BR" b="1" i="1" dirty="0">
                <a:solidFill>
                  <a:srgbClr val="FF0000"/>
                </a:solidFill>
              </a:rPr>
              <a:t>T </a:t>
            </a:r>
            <a:r>
              <a:rPr lang="pt-BR" dirty="0">
                <a:solidFill>
                  <a:srgbClr val="FF0000"/>
                </a:solidFill>
              </a:rPr>
              <a:t>= 10</a:t>
            </a:r>
            <a:r>
              <a:rPr lang="pt-BR" baseline="30000" dirty="0">
                <a:solidFill>
                  <a:srgbClr val="FF0000"/>
                </a:solidFill>
              </a:rPr>
              <a:t>o</a:t>
            </a:r>
            <a:r>
              <a:rPr lang="pt-BR" dirty="0">
                <a:solidFill>
                  <a:srgbClr val="FF0000"/>
                </a:solidFill>
              </a:rPr>
              <a:t>C   e   </a:t>
            </a:r>
            <a:r>
              <a:rPr lang="pt-BR" b="1" i="1" dirty="0">
                <a:solidFill>
                  <a:srgbClr val="FF0000"/>
                </a:solidFill>
              </a:rPr>
              <a:t>p </a:t>
            </a:r>
            <a:r>
              <a:rPr lang="pt-BR" dirty="0">
                <a:solidFill>
                  <a:srgbClr val="FF0000"/>
                </a:solidFill>
              </a:rPr>
              <a:t>= 80 </a:t>
            </a:r>
            <a:r>
              <a:rPr lang="pt-BR" dirty="0" err="1">
                <a:solidFill>
                  <a:srgbClr val="FF0000"/>
                </a:solidFill>
              </a:rPr>
              <a:t>kPA</a:t>
            </a:r>
            <a:endParaRPr lang="pt-BR" dirty="0">
              <a:solidFill>
                <a:srgbClr val="FF0000"/>
              </a:solidFill>
            </a:endParaRPr>
          </a:p>
          <a:p>
            <a:endParaRPr lang="pt-BR" dirty="0"/>
          </a:p>
          <a:p>
            <a:r>
              <a:rPr lang="pt-BR" dirty="0"/>
              <a:t>temos  </a:t>
            </a:r>
            <a:r>
              <a:rPr lang="pt-BR" dirty="0">
                <a:solidFill>
                  <a:srgbClr val="FF00FF"/>
                </a:solidFill>
              </a:rPr>
              <a:t>log</a:t>
            </a:r>
            <a:r>
              <a:rPr lang="pt-BR" baseline="-25000" dirty="0">
                <a:solidFill>
                  <a:srgbClr val="FF00FF"/>
                </a:solidFill>
              </a:rPr>
              <a:t>10</a:t>
            </a:r>
            <a:r>
              <a:rPr lang="pt-BR" dirty="0">
                <a:solidFill>
                  <a:srgbClr val="FF00FF"/>
                </a:solidFill>
              </a:rPr>
              <a:t>(</a:t>
            </a:r>
            <a:r>
              <a:rPr lang="pt-BR" b="1" i="1" dirty="0">
                <a:solidFill>
                  <a:srgbClr val="FF00FF"/>
                </a:solidFill>
                <a:latin typeface="Symbol" pitchFamily="18" charset="2"/>
              </a:rPr>
              <a:t>x</a:t>
            </a:r>
            <a:r>
              <a:rPr lang="pt-BR" b="1" i="1" baseline="-25000" dirty="0">
                <a:solidFill>
                  <a:srgbClr val="FF00FF"/>
                </a:solidFill>
              </a:rPr>
              <a:t>1</a:t>
            </a:r>
            <a:r>
              <a:rPr lang="pt-BR" dirty="0">
                <a:solidFill>
                  <a:srgbClr val="FF00FF"/>
                </a:solidFill>
              </a:rPr>
              <a:t>) =2 </a:t>
            </a:r>
          </a:p>
          <a:p>
            <a:r>
              <a:rPr lang="pt-BR" b="1" i="1" dirty="0">
                <a:latin typeface="Symbol" pitchFamily="18" charset="2"/>
              </a:rPr>
              <a:t>            x</a:t>
            </a:r>
            <a:r>
              <a:rPr lang="pt-BR" b="1" i="1" baseline="-25000" dirty="0"/>
              <a:t>1</a:t>
            </a:r>
            <a:r>
              <a:rPr lang="pt-BR" dirty="0"/>
              <a:t>=10</a:t>
            </a:r>
            <a:r>
              <a:rPr lang="pt-BR" baseline="30000" dirty="0"/>
              <a:t>2</a:t>
            </a:r>
            <a:r>
              <a:rPr lang="pt-BR" dirty="0"/>
              <a:t> = 100 </a:t>
            </a:r>
            <a:r>
              <a:rPr lang="pt-BR" dirty="0">
                <a:latin typeface="Symbol" pitchFamily="18" charset="2"/>
              </a:rPr>
              <a:t>m</a:t>
            </a:r>
            <a:r>
              <a:rPr lang="pt-BR" dirty="0"/>
              <a:t>m</a:t>
            </a:r>
            <a:r>
              <a:rPr lang="pt-BR" baseline="30000" dirty="0"/>
              <a:t>2</a:t>
            </a:r>
            <a:r>
              <a:rPr lang="pt-BR" dirty="0"/>
              <a:t>s</a:t>
            </a:r>
            <a:r>
              <a:rPr lang="pt-BR" baseline="30000" dirty="0"/>
              <a:t>-1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2242388" y="5949280"/>
            <a:ext cx="2329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Figura 7.1 – Rogers &amp; </a:t>
            </a:r>
            <a:r>
              <a:rPr lang="pt-BR" sz="1600" dirty="0" err="1"/>
              <a:t>Yau</a:t>
            </a:r>
            <a:endParaRPr lang="pt-BR" sz="1600" dirty="0"/>
          </a:p>
        </p:txBody>
      </p:sp>
      <p:sp>
        <p:nvSpPr>
          <p:cNvPr id="15" name="Retângulo 14"/>
          <p:cNvSpPr/>
          <p:nvPr/>
        </p:nvSpPr>
        <p:spPr>
          <a:xfrm>
            <a:off x="2897604" y="1412776"/>
            <a:ext cx="1011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FF00FF"/>
                </a:solidFill>
              </a:rPr>
              <a:t>log</a:t>
            </a:r>
            <a:r>
              <a:rPr lang="pt-BR" baseline="-25000" dirty="0">
                <a:solidFill>
                  <a:srgbClr val="FF00FF"/>
                </a:solidFill>
              </a:rPr>
              <a:t>10</a:t>
            </a:r>
            <a:r>
              <a:rPr lang="pt-BR" dirty="0">
                <a:solidFill>
                  <a:srgbClr val="FF00FF"/>
                </a:solidFill>
              </a:rPr>
              <a:t>(</a:t>
            </a:r>
            <a:r>
              <a:rPr lang="pt-BR" b="1" i="1" dirty="0">
                <a:solidFill>
                  <a:srgbClr val="FF00FF"/>
                </a:solidFill>
                <a:latin typeface="Symbol" pitchFamily="18" charset="2"/>
              </a:rPr>
              <a:t>x</a:t>
            </a:r>
            <a:r>
              <a:rPr lang="pt-BR" b="1" i="1" baseline="-25000" dirty="0">
                <a:solidFill>
                  <a:srgbClr val="FF00FF"/>
                </a:solidFill>
              </a:rPr>
              <a:t>1</a:t>
            </a:r>
            <a:r>
              <a:rPr lang="pt-BR" dirty="0">
                <a:solidFill>
                  <a:srgbClr val="FF00FF"/>
                </a:solidFill>
              </a:rPr>
              <a:t>) 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 rot="20700542">
            <a:off x="3836178" y="2964050"/>
            <a:ext cx="400237" cy="420337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" name="Conector de seta reta 10"/>
          <p:cNvCxnSpPr/>
          <p:nvPr/>
        </p:nvCxnSpPr>
        <p:spPr>
          <a:xfrm>
            <a:off x="3347864" y="1782108"/>
            <a:ext cx="288032" cy="566772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 flipH="1">
            <a:off x="3059832" y="1782108"/>
            <a:ext cx="288032" cy="494764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/>
          <p:cNvCxnSpPr>
            <a:stCxn id="15" idx="2"/>
          </p:cNvCxnSpPr>
          <p:nvPr/>
        </p:nvCxnSpPr>
        <p:spPr>
          <a:xfrm>
            <a:off x="3403512" y="1782108"/>
            <a:ext cx="505907" cy="422756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4283968" y="4365104"/>
            <a:ext cx="1944216" cy="144016"/>
          </a:xfrm>
          <a:prstGeom prst="straightConnector1">
            <a:avLst/>
          </a:prstGeom>
          <a:ln w="38100">
            <a:solidFill>
              <a:srgbClr val="FF0000">
                <a:alpha val="63529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4067944" y="4437112"/>
            <a:ext cx="216024" cy="216024"/>
          </a:xfrm>
          <a:prstGeom prst="ellipse">
            <a:avLst/>
          </a:prstGeom>
          <a:ln w="38100">
            <a:solidFill>
              <a:srgbClr val="FF0000">
                <a:alpha val="63529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119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Crescimento de uma gota por difusão de vapor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u="sng" dirty="0"/>
              <a:t>EXERCÍCIO </a:t>
            </a:r>
            <a:r>
              <a:rPr lang="pt-BR" u="sng" dirty="0">
                <a:solidFill>
                  <a:srgbClr val="FF0000"/>
                </a:solidFill>
              </a:rPr>
              <a:t>(para entregar)</a:t>
            </a:r>
            <a:r>
              <a:rPr lang="pt-BR" dirty="0"/>
              <a:t>:</a:t>
            </a:r>
          </a:p>
          <a:p>
            <a:pPr lvl="1"/>
            <a:r>
              <a:rPr lang="pt-BR" sz="2200" dirty="0"/>
              <a:t>Considere três gotas (</a:t>
            </a:r>
            <a:r>
              <a:rPr lang="pt-BR" sz="2200" dirty="0" err="1"/>
              <a:t>a-c</a:t>
            </a:r>
            <a:r>
              <a:rPr lang="pt-BR" sz="2200" dirty="0"/>
              <a:t>) de raio </a:t>
            </a:r>
            <a:r>
              <a:rPr lang="pt-BR" sz="2200" b="1" i="1" dirty="0"/>
              <a:t>r</a:t>
            </a:r>
            <a:r>
              <a:rPr lang="pt-BR" sz="2200" b="1" i="1" baseline="-25000" dirty="0"/>
              <a:t>0</a:t>
            </a:r>
            <a:r>
              <a:rPr lang="pt-BR" sz="2200" dirty="0"/>
              <a:t> acima da base da nuvem, onde </a:t>
            </a:r>
            <a:r>
              <a:rPr lang="pt-BR" sz="2200" b="1" i="1" dirty="0"/>
              <a:t>p</a:t>
            </a:r>
            <a:r>
              <a:rPr lang="pt-BR" sz="2200" dirty="0"/>
              <a:t>=800hPa e </a:t>
            </a:r>
            <a:r>
              <a:rPr lang="pt-BR" sz="2200" b="1" i="1" dirty="0"/>
              <a:t>T</a:t>
            </a:r>
            <a:r>
              <a:rPr lang="pt-BR" sz="2200" dirty="0"/>
              <a:t>=2</a:t>
            </a:r>
            <a:r>
              <a:rPr lang="pt-BR" sz="2200" baseline="30000" dirty="0"/>
              <a:t>o</a:t>
            </a:r>
            <a:r>
              <a:rPr lang="pt-BR" sz="2200" dirty="0"/>
              <a:t>C, que irão crescer até o valor de </a:t>
            </a:r>
            <a:r>
              <a:rPr lang="pt-BR" sz="2200" b="1" i="1" dirty="0"/>
              <a:t>r</a:t>
            </a:r>
            <a:r>
              <a:rPr lang="pt-BR" sz="2200" b="1" i="1" baseline="-25000" dirty="0"/>
              <a:t>1  </a:t>
            </a:r>
            <a:r>
              <a:rPr lang="pt-BR" sz="2200" dirty="0"/>
              <a:t>somente por difusão de vapor:</a:t>
            </a:r>
          </a:p>
          <a:p>
            <a:pPr marL="1195388" lvl="1" indent="-457200">
              <a:buFont typeface="+mj-lt"/>
              <a:buAutoNum type="alphaLcParenR"/>
            </a:pPr>
            <a:r>
              <a:rPr lang="pt-BR" sz="2200" b="1" i="1" dirty="0"/>
              <a:t>r</a:t>
            </a:r>
            <a:r>
              <a:rPr lang="pt-BR" sz="2200" b="1" i="1" baseline="-25000" dirty="0"/>
              <a:t>0</a:t>
            </a:r>
            <a:r>
              <a:rPr lang="pt-BR" sz="2200" dirty="0"/>
              <a:t> = 10 </a:t>
            </a:r>
            <a:r>
              <a:rPr lang="pt-BR" sz="2200" dirty="0">
                <a:latin typeface="Symbol" pitchFamily="18" charset="2"/>
              </a:rPr>
              <a:t>m</a:t>
            </a:r>
            <a:r>
              <a:rPr lang="pt-BR" sz="2200" dirty="0"/>
              <a:t>m, </a:t>
            </a:r>
            <a:r>
              <a:rPr lang="pt-BR" sz="2200" b="1" i="1" dirty="0"/>
              <a:t>r</a:t>
            </a:r>
            <a:r>
              <a:rPr lang="pt-BR" sz="2200" b="1" i="1" baseline="-25000" dirty="0"/>
              <a:t>1</a:t>
            </a:r>
            <a:r>
              <a:rPr lang="pt-BR" sz="2200" dirty="0"/>
              <a:t> = 20 </a:t>
            </a:r>
            <a:r>
              <a:rPr lang="pt-BR" sz="2200" dirty="0">
                <a:latin typeface="Symbol" pitchFamily="18" charset="2"/>
              </a:rPr>
              <a:t>m</a:t>
            </a:r>
            <a:r>
              <a:rPr lang="pt-BR" sz="2200" dirty="0"/>
              <a:t>m   </a:t>
            </a:r>
          </a:p>
          <a:p>
            <a:pPr marL="1195388" lvl="1" indent="-457200">
              <a:buFont typeface="+mj-lt"/>
              <a:buAutoNum type="alphaLcParenR"/>
            </a:pPr>
            <a:r>
              <a:rPr lang="pt-BR" sz="2200" b="1" i="1" dirty="0"/>
              <a:t>r</a:t>
            </a:r>
            <a:r>
              <a:rPr lang="pt-BR" sz="2200" b="1" i="1" baseline="-25000" dirty="0"/>
              <a:t>0</a:t>
            </a:r>
            <a:r>
              <a:rPr lang="pt-BR" sz="2200" dirty="0"/>
              <a:t> = 20 </a:t>
            </a:r>
            <a:r>
              <a:rPr lang="pt-BR" sz="2200" dirty="0">
                <a:latin typeface="Symbol" pitchFamily="18" charset="2"/>
              </a:rPr>
              <a:t>m</a:t>
            </a:r>
            <a:r>
              <a:rPr lang="pt-BR" sz="2200" dirty="0"/>
              <a:t>m, </a:t>
            </a:r>
            <a:r>
              <a:rPr lang="pt-BR" sz="2200" b="1" i="1" dirty="0"/>
              <a:t>r</a:t>
            </a:r>
            <a:r>
              <a:rPr lang="pt-BR" sz="2200" b="1" i="1" baseline="-25000" dirty="0"/>
              <a:t>1</a:t>
            </a:r>
            <a:r>
              <a:rPr lang="pt-BR" sz="2200" dirty="0"/>
              <a:t> = 100 </a:t>
            </a:r>
            <a:r>
              <a:rPr lang="pt-BR" sz="2200" dirty="0">
                <a:latin typeface="Symbol" pitchFamily="18" charset="2"/>
              </a:rPr>
              <a:t>m</a:t>
            </a:r>
            <a:r>
              <a:rPr lang="pt-BR" sz="2200" dirty="0"/>
              <a:t>m   </a:t>
            </a:r>
          </a:p>
          <a:p>
            <a:pPr marL="1195388" lvl="1" indent="-457200">
              <a:buFont typeface="+mj-lt"/>
              <a:buAutoNum type="alphaLcParenR"/>
            </a:pPr>
            <a:r>
              <a:rPr lang="pt-BR" sz="2200" b="1" i="1" dirty="0"/>
              <a:t>r</a:t>
            </a:r>
            <a:r>
              <a:rPr lang="pt-BR" sz="2200" b="1" i="1" baseline="-25000" dirty="0"/>
              <a:t>0</a:t>
            </a:r>
            <a:r>
              <a:rPr lang="pt-BR" sz="2200" dirty="0"/>
              <a:t> = 20 </a:t>
            </a:r>
            <a:r>
              <a:rPr lang="pt-BR" sz="2200" dirty="0">
                <a:latin typeface="Symbol" pitchFamily="18" charset="2"/>
              </a:rPr>
              <a:t>m</a:t>
            </a:r>
            <a:r>
              <a:rPr lang="pt-BR" sz="2200" dirty="0"/>
              <a:t>m, </a:t>
            </a:r>
            <a:r>
              <a:rPr lang="pt-BR" sz="2200" b="1" i="1" dirty="0"/>
              <a:t>r</a:t>
            </a:r>
            <a:r>
              <a:rPr lang="pt-BR" sz="2200" b="1" i="1" baseline="-25000" dirty="0"/>
              <a:t>1</a:t>
            </a:r>
            <a:r>
              <a:rPr lang="pt-BR" sz="2200" dirty="0"/>
              <a:t> = 1000 </a:t>
            </a:r>
            <a:r>
              <a:rPr lang="pt-BR" sz="2200" dirty="0">
                <a:latin typeface="Symbol" pitchFamily="18" charset="2"/>
              </a:rPr>
              <a:t>m</a:t>
            </a:r>
            <a:r>
              <a:rPr lang="pt-BR" sz="2200" dirty="0"/>
              <a:t>m (gota chuva de 1 mm)   </a:t>
            </a:r>
          </a:p>
          <a:p>
            <a:pPr marL="747713" lvl="1" indent="0">
              <a:buNone/>
            </a:pPr>
            <a:r>
              <a:rPr lang="pt-BR" sz="2200" dirty="0"/>
              <a:t>A saturação na nuvem é </a:t>
            </a:r>
            <a:r>
              <a:rPr lang="pt-BR" sz="2200" b="1" i="1" dirty="0"/>
              <a:t>S</a:t>
            </a:r>
            <a:r>
              <a:rPr lang="pt-BR" sz="2200" dirty="0"/>
              <a:t>=1,02. Supondo que </a:t>
            </a:r>
            <a:r>
              <a:rPr lang="pt-BR" sz="2200" b="1" i="1" dirty="0"/>
              <a:t>S</a:t>
            </a:r>
            <a:r>
              <a:rPr lang="pt-BR" sz="2200" dirty="0"/>
              <a:t> se mantenha constante e que a gota não precipite, </a:t>
            </a:r>
            <a:r>
              <a:rPr lang="pt-BR" sz="2200" u="sng" dirty="0">
                <a:solidFill>
                  <a:srgbClr val="FF0000"/>
                </a:solidFill>
              </a:rPr>
              <a:t>qual o tempo que a gota de raio </a:t>
            </a:r>
            <a:r>
              <a:rPr lang="pt-BR" sz="2200" b="1" i="1" u="sng" dirty="0">
                <a:solidFill>
                  <a:srgbClr val="FF0000"/>
                </a:solidFill>
              </a:rPr>
              <a:t>r</a:t>
            </a:r>
            <a:r>
              <a:rPr lang="pt-BR" sz="2200" b="1" i="1" u="sng" baseline="-25000" dirty="0">
                <a:solidFill>
                  <a:srgbClr val="FF0000"/>
                </a:solidFill>
              </a:rPr>
              <a:t>0</a:t>
            </a:r>
            <a:r>
              <a:rPr lang="pt-BR" sz="2200" u="sng" dirty="0">
                <a:solidFill>
                  <a:srgbClr val="FF0000"/>
                </a:solidFill>
              </a:rPr>
              <a:t>  leva para crescer até o raio </a:t>
            </a:r>
            <a:r>
              <a:rPr lang="pt-BR" sz="2200" b="1" i="1" u="sng" dirty="0">
                <a:solidFill>
                  <a:srgbClr val="FF0000"/>
                </a:solidFill>
              </a:rPr>
              <a:t>r</a:t>
            </a:r>
            <a:r>
              <a:rPr lang="pt-BR" sz="2200" b="1" i="1" u="sng" baseline="-25000" dirty="0">
                <a:solidFill>
                  <a:srgbClr val="FF0000"/>
                </a:solidFill>
              </a:rPr>
              <a:t>1</a:t>
            </a:r>
            <a:r>
              <a:rPr lang="pt-BR" sz="2200" dirty="0"/>
              <a:t>? </a:t>
            </a:r>
          </a:p>
          <a:p>
            <a:pPr marL="747713" lvl="1" indent="0">
              <a:buNone/>
            </a:pPr>
            <a:endParaRPr lang="pt-BR" sz="400" dirty="0"/>
          </a:p>
          <a:p>
            <a:pPr lvl="1"/>
            <a:r>
              <a:rPr lang="pt-BR" dirty="0">
                <a:solidFill>
                  <a:srgbClr val="FF0000"/>
                </a:solidFill>
              </a:rPr>
              <a:t>O crescimento por condensação é capaz de produzir precipitação?</a:t>
            </a:r>
          </a:p>
          <a:p>
            <a:pPr lvl="1"/>
            <a:endParaRPr lang="pt-BR" dirty="0"/>
          </a:p>
          <a:p>
            <a:endParaRPr lang="pt-BR" dirty="0"/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8828374"/>
              </p:ext>
            </p:extLst>
          </p:nvPr>
        </p:nvGraphicFramePr>
        <p:xfrm>
          <a:off x="4788024" y="5122114"/>
          <a:ext cx="2728913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017" name="Equação" r:id="rId3" imgW="1295280" imgH="431640" progId="Equation.3">
                  <p:embed/>
                </p:oleObj>
              </mc:Choice>
              <mc:Fallback>
                <p:oleObj name="Equação" r:id="rId3" imgW="1295280" imgH="431640" progId="Equation.3">
                  <p:embed/>
                  <p:pic>
                    <p:nvPicPr>
                      <p:cNvPr id="0" name="Picture 1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5122114"/>
                        <a:ext cx="2728913" cy="909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876420"/>
              </p:ext>
            </p:extLst>
          </p:nvPr>
        </p:nvGraphicFramePr>
        <p:xfrm>
          <a:off x="1627059" y="5558024"/>
          <a:ext cx="2400300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018" name="Equação" r:id="rId5" imgW="965160" imgH="279360" progId="Equation.3">
                  <p:embed/>
                </p:oleObj>
              </mc:Choice>
              <mc:Fallback>
                <p:oleObj name="Equação" r:id="rId5" imgW="965160" imgH="279360" progId="Equation.3">
                  <p:embed/>
                  <p:pic>
                    <p:nvPicPr>
                      <p:cNvPr id="0" name="Picture 1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7059" y="5558024"/>
                        <a:ext cx="2400300" cy="695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aixaDeTexto 9"/>
          <p:cNvSpPr txBox="1"/>
          <p:nvPr/>
        </p:nvSpPr>
        <p:spPr>
          <a:xfrm>
            <a:off x="4644008" y="6163369"/>
            <a:ext cx="3609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i="1">
                <a:latin typeface="Symbol" pitchFamily="18" charset="2"/>
              </a:rPr>
              <a:t>x</a:t>
            </a:r>
            <a:r>
              <a:rPr lang="pt-BR" sz="1600" b="1" i="1" baseline="-25000"/>
              <a:t>1  </a:t>
            </a:r>
            <a:r>
              <a:rPr lang="pt-BR" sz="1600"/>
              <a:t>é dado pela Figura 7.1 de </a:t>
            </a:r>
            <a:r>
              <a:rPr lang="pt-BR" sz="1600" dirty="0"/>
              <a:t>Rogers &amp; </a:t>
            </a:r>
            <a:r>
              <a:rPr lang="pt-BR" sz="1600" dirty="0" err="1"/>
              <a:t>Yau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376751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1" y="188640"/>
            <a:ext cx="9144001" cy="6192688"/>
            <a:chOff x="-1" y="332656"/>
            <a:chExt cx="9144001" cy="619268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332656"/>
              <a:ext cx="9144001" cy="6192688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555776" y="2708920"/>
              <a:ext cx="4104456" cy="1296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843808" y="2564904"/>
            <a:ext cx="5782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REVISÃO DA AULA ANTERIOR</a:t>
            </a:r>
          </a:p>
        </p:txBody>
      </p:sp>
    </p:spTree>
    <p:extLst>
      <p:ext uri="{BB962C8B-B14F-4D97-AF65-F5344CB8AC3E}">
        <p14:creationId xmlns:p14="http://schemas.microsoft.com/office/powerpoint/2010/main" val="2082001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360040"/>
          </a:xfrm>
        </p:spPr>
        <p:txBody>
          <a:bodyPr>
            <a:normAutofit fontScale="90000"/>
          </a:bodyPr>
          <a:lstStyle/>
          <a:p>
            <a:r>
              <a:rPr lang="pt-BR" dirty="0"/>
              <a:t>REVISÃO DA AULA ANTERIOR</a:t>
            </a:r>
          </a:p>
        </p:txBody>
      </p:sp>
      <p:sp>
        <p:nvSpPr>
          <p:cNvPr id="39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904656"/>
          </a:xfrm>
        </p:spPr>
        <p:txBody>
          <a:bodyPr/>
          <a:lstStyle/>
          <a:p>
            <a:pPr lvl="1"/>
            <a:r>
              <a:rPr lang="pt-BR" sz="2000" dirty="0"/>
              <a:t>Na aula anterior, encontramos equação de crescimento por difusão de vapor de uma gotícula:</a:t>
            </a:r>
          </a:p>
          <a:p>
            <a:pPr lvl="2">
              <a:spcBef>
                <a:spcPts val="100"/>
              </a:spcBef>
            </a:pPr>
            <a:r>
              <a:rPr lang="en-US" dirty="0"/>
              <a:t> </a:t>
            </a:r>
          </a:p>
          <a:p>
            <a:pPr lvl="2">
              <a:spcBef>
                <a:spcPts val="2400"/>
              </a:spcBef>
            </a:pPr>
            <a:r>
              <a:rPr lang="en-US" dirty="0"/>
              <a:t> </a:t>
            </a:r>
          </a:p>
          <a:p>
            <a:pPr lvl="2">
              <a:spcBef>
                <a:spcPts val="2400"/>
              </a:spcBef>
            </a:pPr>
            <a:r>
              <a:rPr lang="en-US" dirty="0"/>
              <a:t> </a:t>
            </a:r>
          </a:p>
          <a:p>
            <a:pPr lvl="2">
              <a:spcBef>
                <a:spcPts val="2400"/>
              </a:spcBef>
            </a:pPr>
            <a:r>
              <a:rPr lang="en-US" dirty="0"/>
              <a:t> </a:t>
            </a:r>
            <a:endParaRPr lang="pt-BR" dirty="0"/>
          </a:p>
          <a:p>
            <a:pPr lvl="1"/>
            <a:endParaRPr lang="en-US" sz="1050" dirty="0"/>
          </a:p>
          <a:p>
            <a:pPr marL="457200" lvl="1" indent="0">
              <a:buNone/>
            </a:pPr>
            <a:endParaRPr lang="en-US" sz="1200" dirty="0"/>
          </a:p>
          <a:p>
            <a:pPr marL="457200" lvl="1" indent="0">
              <a:buNone/>
            </a:pPr>
            <a:r>
              <a:rPr lang="en-US" sz="2000" dirty="0"/>
              <a:t>que </a:t>
            </a:r>
            <a:r>
              <a:rPr lang="en-US" sz="2000" dirty="0" err="1"/>
              <a:t>pode</a:t>
            </a:r>
            <a:r>
              <a:rPr lang="en-US" sz="2000" dirty="0"/>
              <a:t> </a:t>
            </a:r>
            <a:r>
              <a:rPr lang="en-US" sz="2000" dirty="0" err="1"/>
              <a:t>ser</a:t>
            </a:r>
            <a:r>
              <a:rPr lang="en-US" sz="2000" dirty="0"/>
              <a:t> </a:t>
            </a:r>
            <a:r>
              <a:rPr lang="en-US" sz="2000" dirty="0" err="1"/>
              <a:t>simplificada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equação</a:t>
            </a:r>
            <a:r>
              <a:rPr lang="en-US" sz="2000" dirty="0"/>
              <a:t> </a:t>
            </a:r>
            <a:r>
              <a:rPr lang="en-US" sz="2000" dirty="0" err="1"/>
              <a:t>parabólica</a:t>
            </a:r>
            <a:r>
              <a:rPr lang="en-US" sz="2000" dirty="0"/>
              <a:t> de </a:t>
            </a:r>
            <a:r>
              <a:rPr lang="en-US" sz="2000" dirty="0" err="1"/>
              <a:t>crescimento</a:t>
            </a:r>
            <a:r>
              <a:rPr lang="en-US" sz="2000" dirty="0"/>
              <a:t>: </a:t>
            </a:r>
            <a:endParaRPr lang="pt-BR" sz="2000" dirty="0"/>
          </a:p>
          <a:p>
            <a:pPr marL="457200" lvl="1" indent="0">
              <a:buNone/>
            </a:pPr>
            <a:endParaRPr lang="pt-BR" dirty="0"/>
          </a:p>
          <a:p>
            <a:pPr lvl="1"/>
            <a:endParaRPr lang="pt-BR" dirty="0"/>
          </a:p>
          <a:p>
            <a:pPr lvl="1"/>
            <a:endParaRPr lang="pt-BR" dirty="0"/>
          </a:p>
          <a:p>
            <a:endParaRPr lang="pt-BR" dirty="0"/>
          </a:p>
        </p:txBody>
      </p:sp>
      <p:graphicFrame>
        <p:nvGraphicFramePr>
          <p:cNvPr id="40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9235025"/>
              </p:ext>
            </p:extLst>
          </p:nvPr>
        </p:nvGraphicFramePr>
        <p:xfrm>
          <a:off x="1653905" y="1347935"/>
          <a:ext cx="1803152" cy="5325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0" name="Equação" r:id="rId4" imgW="1333440" imgH="393480" progId="Equation.3">
                  <p:embed/>
                </p:oleObj>
              </mc:Choice>
              <mc:Fallback>
                <p:oleObj name="Equação" r:id="rId4" imgW="13334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3905" y="1347935"/>
                        <a:ext cx="1803152" cy="53257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9062096"/>
              </p:ext>
            </p:extLst>
          </p:nvPr>
        </p:nvGraphicFramePr>
        <p:xfrm>
          <a:off x="1653905" y="1944380"/>
          <a:ext cx="1595438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" name="Equação" r:id="rId6" imgW="1180800" imgH="431640" progId="Equation.3">
                  <p:embed/>
                </p:oleObj>
              </mc:Choice>
              <mc:Fallback>
                <p:oleObj name="Equação" r:id="rId6" imgW="1180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3905" y="1944380"/>
                        <a:ext cx="1595438" cy="584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6396368"/>
              </p:ext>
            </p:extLst>
          </p:nvPr>
        </p:nvGraphicFramePr>
        <p:xfrm>
          <a:off x="1653905" y="2528580"/>
          <a:ext cx="960438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" name="Equação" r:id="rId8" imgW="711000" imgH="431640" progId="Equation.3">
                  <p:embed/>
                </p:oleObj>
              </mc:Choice>
              <mc:Fallback>
                <p:oleObj name="Equação" r:id="rId8" imgW="7110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3905" y="2528580"/>
                        <a:ext cx="960438" cy="584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to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9697737"/>
              </p:ext>
            </p:extLst>
          </p:nvPr>
        </p:nvGraphicFramePr>
        <p:xfrm>
          <a:off x="1629546" y="3152641"/>
          <a:ext cx="2760663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" name="Equação" r:id="rId10" imgW="2044440" imgH="444240" progId="Equation.3">
                  <p:embed/>
                </p:oleObj>
              </mc:Choice>
              <mc:Fallback>
                <p:oleObj name="Equação" r:id="rId10" imgW="204444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9546" y="3152641"/>
                        <a:ext cx="2760663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1446394"/>
              </p:ext>
            </p:extLst>
          </p:nvPr>
        </p:nvGraphicFramePr>
        <p:xfrm>
          <a:off x="5041061" y="2360357"/>
          <a:ext cx="1268369" cy="847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" name="Equação" r:id="rId12" imgW="685800" imgH="457200" progId="Equation.3">
                  <p:embed/>
                </p:oleObj>
              </mc:Choice>
              <mc:Fallback>
                <p:oleObj name="Equação" r:id="rId12" imgW="685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1061" y="2360357"/>
                        <a:ext cx="1268369" cy="847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to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636018"/>
              </p:ext>
            </p:extLst>
          </p:nvPr>
        </p:nvGraphicFramePr>
        <p:xfrm>
          <a:off x="7012379" y="2354714"/>
          <a:ext cx="1301005" cy="775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" name="Equação" r:id="rId14" imgW="723600" imgH="431640" progId="Equation.3">
                  <p:embed/>
                </p:oleObj>
              </mc:Choice>
              <mc:Fallback>
                <p:oleObj name="Equação" r:id="rId14" imgW="7236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2379" y="2354714"/>
                        <a:ext cx="1301005" cy="7758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CaixaDeTexto 11"/>
          <p:cNvSpPr txBox="1"/>
          <p:nvPr/>
        </p:nvSpPr>
        <p:spPr>
          <a:xfrm>
            <a:off x="4860031" y="3130515"/>
            <a:ext cx="19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3pPr marL="0" lvl="2">
              <a:defRPr sz="1200" b="1"/>
            </a:lvl3pPr>
          </a:lstStyle>
          <a:p>
            <a:pPr lvl="2"/>
            <a:r>
              <a:rPr lang="en-US" dirty="0" err="1"/>
              <a:t>Termo</a:t>
            </a:r>
            <a:r>
              <a:rPr lang="en-US" dirty="0"/>
              <a:t> de </a:t>
            </a:r>
            <a:r>
              <a:rPr lang="en-US" dirty="0" err="1"/>
              <a:t>condução</a:t>
            </a:r>
            <a:r>
              <a:rPr lang="en-US" dirty="0"/>
              <a:t> de </a:t>
            </a:r>
            <a:r>
              <a:rPr lang="en-US" dirty="0" err="1"/>
              <a:t>calor</a:t>
            </a:r>
            <a:endParaRPr lang="en-US" dirty="0"/>
          </a:p>
        </p:txBody>
      </p:sp>
      <p:sp>
        <p:nvSpPr>
          <p:cNvPr id="47" name="CaixaDeTexto 12"/>
          <p:cNvSpPr txBox="1"/>
          <p:nvPr/>
        </p:nvSpPr>
        <p:spPr>
          <a:xfrm>
            <a:off x="6814829" y="3152001"/>
            <a:ext cx="18893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sz="1200" b="1" dirty="0" err="1"/>
              <a:t>Termo</a:t>
            </a:r>
            <a:r>
              <a:rPr lang="en-US" sz="1200" b="1" dirty="0"/>
              <a:t> de </a:t>
            </a:r>
            <a:r>
              <a:rPr lang="en-US" sz="1200" b="1" dirty="0" err="1"/>
              <a:t>difusão</a:t>
            </a:r>
            <a:r>
              <a:rPr lang="en-US" sz="1200" b="1" dirty="0"/>
              <a:t> de vapor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795205" y="1599315"/>
            <a:ext cx="3628126" cy="749565"/>
            <a:chOff x="4982690" y="1390846"/>
            <a:chExt cx="3240360" cy="749565"/>
          </a:xfrm>
        </p:grpSpPr>
        <p:sp>
          <p:nvSpPr>
            <p:cNvPr id="38" name="Retângulo 22"/>
            <p:cNvSpPr/>
            <p:nvPr/>
          </p:nvSpPr>
          <p:spPr>
            <a:xfrm>
              <a:off x="4982690" y="1400920"/>
              <a:ext cx="3240360" cy="72008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aphicFrame>
          <p:nvGraphicFramePr>
            <p:cNvPr id="50" name="Objeto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61902716"/>
                </p:ext>
              </p:extLst>
            </p:nvPr>
          </p:nvGraphicFramePr>
          <p:xfrm>
            <a:off x="5054698" y="1390846"/>
            <a:ext cx="3096344" cy="7495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6" name="Equação" r:id="rId16" imgW="1574640" imgH="380880" progId="Equation.3">
                    <p:embed/>
                  </p:oleObj>
                </mc:Choice>
                <mc:Fallback>
                  <p:oleObj name="Equação" r:id="rId16" imgW="1574640" imgH="380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54698" y="1390846"/>
                          <a:ext cx="3096344" cy="74956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" name="Right Brace 4"/>
          <p:cNvSpPr/>
          <p:nvPr/>
        </p:nvSpPr>
        <p:spPr>
          <a:xfrm>
            <a:off x="4291149" y="1347935"/>
            <a:ext cx="504056" cy="2460766"/>
          </a:xfrm>
          <a:prstGeom prst="rightBrace">
            <a:avLst>
              <a:gd name="adj1" fmla="val 12152"/>
              <a:gd name="adj2" fmla="val 25358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8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8003073"/>
              </p:ext>
            </p:extLst>
          </p:nvPr>
        </p:nvGraphicFramePr>
        <p:xfrm>
          <a:off x="1032134" y="4948506"/>
          <a:ext cx="1944216" cy="648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" name="Equação" r:id="rId18" imgW="1295280" imgH="431640" progId="Equation.3">
                  <p:embed/>
                </p:oleObj>
              </mc:Choice>
              <mc:Fallback>
                <p:oleObj name="Equação" r:id="rId18" imgW="12952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2134" y="4948506"/>
                        <a:ext cx="1944216" cy="6480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1032134" y="4384913"/>
            <a:ext cx="1787274" cy="504056"/>
            <a:chOff x="1032134" y="4384913"/>
            <a:chExt cx="1787274" cy="504056"/>
          </a:xfrm>
        </p:grpSpPr>
        <p:sp>
          <p:nvSpPr>
            <p:cNvPr id="91" name="Retângulo 21"/>
            <p:cNvSpPr/>
            <p:nvPr/>
          </p:nvSpPr>
          <p:spPr>
            <a:xfrm>
              <a:off x="1032134" y="4384913"/>
              <a:ext cx="1787274" cy="504056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aphicFrame>
          <p:nvGraphicFramePr>
            <p:cNvPr id="89" name="Objeto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37630216"/>
                </p:ext>
              </p:extLst>
            </p:nvPr>
          </p:nvGraphicFramePr>
          <p:xfrm>
            <a:off x="1109313" y="4384913"/>
            <a:ext cx="1710095" cy="4953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8" name="Equação" r:id="rId20" imgW="965160" imgH="279360" progId="Equation.3">
                    <p:embed/>
                  </p:oleObj>
                </mc:Choice>
                <mc:Fallback>
                  <p:oleObj name="Equação" r:id="rId20" imgW="965160" imgH="2793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9313" y="4384913"/>
                          <a:ext cx="1710095" cy="49538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0" name="CaixaDeTexto 9"/>
          <p:cNvSpPr txBox="1"/>
          <p:nvPr/>
        </p:nvSpPr>
        <p:spPr>
          <a:xfrm>
            <a:off x="966927" y="5656115"/>
            <a:ext cx="1962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i="1">
                <a:latin typeface="Symbol" pitchFamily="18" charset="2"/>
              </a:rPr>
              <a:t>x</a:t>
            </a:r>
            <a:r>
              <a:rPr lang="pt-BR" sz="1600" i="1" baseline="-25000"/>
              <a:t>1  </a:t>
            </a:r>
            <a:r>
              <a:rPr lang="pt-BR" sz="1600"/>
              <a:t>é dado pela Figura 7.1 de </a:t>
            </a:r>
            <a:r>
              <a:rPr lang="pt-BR" sz="1600" dirty="0"/>
              <a:t>Rogers &amp; </a:t>
            </a:r>
            <a:r>
              <a:rPr lang="pt-BR" sz="1600" dirty="0" err="1"/>
              <a:t>Yau</a:t>
            </a:r>
            <a:endParaRPr lang="pt-BR" sz="1600" dirty="0"/>
          </a:p>
        </p:txBody>
      </p:sp>
      <p:grpSp>
        <p:nvGrpSpPr>
          <p:cNvPr id="92" name="Grupo 2"/>
          <p:cNvGrpSpPr/>
          <p:nvPr/>
        </p:nvGrpSpPr>
        <p:grpSpPr>
          <a:xfrm>
            <a:off x="3073334" y="4549603"/>
            <a:ext cx="1922130" cy="1584176"/>
            <a:chOff x="6157664" y="3717033"/>
            <a:chExt cx="2590800" cy="2132012"/>
          </a:xfrm>
        </p:grpSpPr>
        <p:cxnSp>
          <p:nvCxnSpPr>
            <p:cNvPr id="93" name="Straight Arrow Connector 8"/>
            <p:cNvCxnSpPr/>
            <p:nvPr/>
          </p:nvCxnSpPr>
          <p:spPr>
            <a:xfrm rot="5400000" flipH="1" flipV="1">
              <a:off x="5624265" y="4629845"/>
              <a:ext cx="1828800" cy="3175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10"/>
            <p:cNvCxnSpPr/>
            <p:nvPr/>
          </p:nvCxnSpPr>
          <p:spPr>
            <a:xfrm>
              <a:off x="6538664" y="5542658"/>
              <a:ext cx="2209800" cy="1587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Freeform 16"/>
            <p:cNvSpPr/>
            <p:nvPr/>
          </p:nvSpPr>
          <p:spPr>
            <a:xfrm>
              <a:off x="6554539" y="4531420"/>
              <a:ext cx="2117725" cy="996950"/>
            </a:xfrm>
            <a:custGeom>
              <a:avLst/>
              <a:gdLst>
                <a:gd name="connsiteX0" fmla="*/ 0 w 1920240"/>
                <a:gd name="connsiteY0" fmla="*/ 997542 h 997542"/>
                <a:gd name="connsiteX1" fmla="*/ 11430 w 1920240"/>
                <a:gd name="connsiteY1" fmla="*/ 871812 h 997542"/>
                <a:gd name="connsiteX2" fmla="*/ 22860 w 1920240"/>
                <a:gd name="connsiteY2" fmla="*/ 837522 h 997542"/>
                <a:gd name="connsiteX3" fmla="*/ 34290 w 1920240"/>
                <a:gd name="connsiteY3" fmla="*/ 780372 h 997542"/>
                <a:gd name="connsiteX4" fmla="*/ 45720 w 1920240"/>
                <a:gd name="connsiteY4" fmla="*/ 746082 h 997542"/>
                <a:gd name="connsiteX5" fmla="*/ 80010 w 1920240"/>
                <a:gd name="connsiteY5" fmla="*/ 723222 h 997542"/>
                <a:gd name="connsiteX6" fmla="*/ 137160 w 1920240"/>
                <a:gd name="connsiteY6" fmla="*/ 551772 h 997542"/>
                <a:gd name="connsiteX7" fmla="*/ 148590 w 1920240"/>
                <a:gd name="connsiteY7" fmla="*/ 517482 h 997542"/>
                <a:gd name="connsiteX8" fmla="*/ 160020 w 1920240"/>
                <a:gd name="connsiteY8" fmla="*/ 483192 h 997542"/>
                <a:gd name="connsiteX9" fmla="*/ 240030 w 1920240"/>
                <a:gd name="connsiteY9" fmla="*/ 391752 h 997542"/>
                <a:gd name="connsiteX10" fmla="*/ 342900 w 1920240"/>
                <a:gd name="connsiteY10" fmla="*/ 300312 h 997542"/>
                <a:gd name="connsiteX11" fmla="*/ 400050 w 1920240"/>
                <a:gd name="connsiteY11" fmla="*/ 243162 h 997542"/>
                <a:gd name="connsiteX12" fmla="*/ 434340 w 1920240"/>
                <a:gd name="connsiteY12" fmla="*/ 231732 h 997542"/>
                <a:gd name="connsiteX13" fmla="*/ 502920 w 1920240"/>
                <a:gd name="connsiteY13" fmla="*/ 186012 h 997542"/>
                <a:gd name="connsiteX14" fmla="*/ 537210 w 1920240"/>
                <a:gd name="connsiteY14" fmla="*/ 163152 h 997542"/>
                <a:gd name="connsiteX15" fmla="*/ 640080 w 1920240"/>
                <a:gd name="connsiteY15" fmla="*/ 128862 h 997542"/>
                <a:gd name="connsiteX16" fmla="*/ 674370 w 1920240"/>
                <a:gd name="connsiteY16" fmla="*/ 117432 h 997542"/>
                <a:gd name="connsiteX17" fmla="*/ 765810 w 1920240"/>
                <a:gd name="connsiteY17" fmla="*/ 94572 h 997542"/>
                <a:gd name="connsiteX18" fmla="*/ 845820 w 1920240"/>
                <a:gd name="connsiteY18" fmla="*/ 71712 h 997542"/>
                <a:gd name="connsiteX19" fmla="*/ 1085850 w 1920240"/>
                <a:gd name="connsiteY19" fmla="*/ 60282 h 997542"/>
                <a:gd name="connsiteX20" fmla="*/ 1200150 w 1920240"/>
                <a:gd name="connsiteY20" fmla="*/ 37422 h 997542"/>
                <a:gd name="connsiteX21" fmla="*/ 1245870 w 1920240"/>
                <a:gd name="connsiteY21" fmla="*/ 25992 h 997542"/>
                <a:gd name="connsiteX22" fmla="*/ 1794510 w 1920240"/>
                <a:gd name="connsiteY22" fmla="*/ 14562 h 997542"/>
                <a:gd name="connsiteX23" fmla="*/ 1920240 w 1920240"/>
                <a:gd name="connsiteY23" fmla="*/ 3132 h 997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20240" h="997542">
                  <a:moveTo>
                    <a:pt x="0" y="997542"/>
                  </a:moveTo>
                  <a:cubicBezTo>
                    <a:pt x="3810" y="955632"/>
                    <a:pt x="5479" y="913472"/>
                    <a:pt x="11430" y="871812"/>
                  </a:cubicBezTo>
                  <a:cubicBezTo>
                    <a:pt x="13134" y="859885"/>
                    <a:pt x="19938" y="849211"/>
                    <a:pt x="22860" y="837522"/>
                  </a:cubicBezTo>
                  <a:cubicBezTo>
                    <a:pt x="27572" y="818675"/>
                    <a:pt x="29578" y="799219"/>
                    <a:pt x="34290" y="780372"/>
                  </a:cubicBezTo>
                  <a:cubicBezTo>
                    <a:pt x="37212" y="768683"/>
                    <a:pt x="38194" y="755490"/>
                    <a:pt x="45720" y="746082"/>
                  </a:cubicBezTo>
                  <a:cubicBezTo>
                    <a:pt x="54302" y="735355"/>
                    <a:pt x="68580" y="730842"/>
                    <a:pt x="80010" y="723222"/>
                  </a:cubicBezTo>
                  <a:lnTo>
                    <a:pt x="137160" y="551772"/>
                  </a:lnTo>
                  <a:lnTo>
                    <a:pt x="148590" y="517482"/>
                  </a:lnTo>
                  <a:cubicBezTo>
                    <a:pt x="152400" y="506052"/>
                    <a:pt x="153337" y="493217"/>
                    <a:pt x="160020" y="483192"/>
                  </a:cubicBezTo>
                  <a:cubicBezTo>
                    <a:pt x="254924" y="340837"/>
                    <a:pt x="162098" y="461025"/>
                    <a:pt x="240030" y="391752"/>
                  </a:cubicBezTo>
                  <a:cubicBezTo>
                    <a:pt x="357470" y="287360"/>
                    <a:pt x="265077" y="352194"/>
                    <a:pt x="342900" y="300312"/>
                  </a:cubicBezTo>
                  <a:cubicBezTo>
                    <a:pt x="365760" y="266022"/>
                    <a:pt x="361950" y="262212"/>
                    <a:pt x="400050" y="243162"/>
                  </a:cubicBezTo>
                  <a:cubicBezTo>
                    <a:pt x="410826" y="237774"/>
                    <a:pt x="423808" y="237583"/>
                    <a:pt x="434340" y="231732"/>
                  </a:cubicBezTo>
                  <a:cubicBezTo>
                    <a:pt x="458357" y="218389"/>
                    <a:pt x="480060" y="201252"/>
                    <a:pt x="502920" y="186012"/>
                  </a:cubicBezTo>
                  <a:cubicBezTo>
                    <a:pt x="514350" y="178392"/>
                    <a:pt x="524178" y="167496"/>
                    <a:pt x="537210" y="163152"/>
                  </a:cubicBezTo>
                  <a:lnTo>
                    <a:pt x="640080" y="128862"/>
                  </a:lnTo>
                  <a:cubicBezTo>
                    <a:pt x="651510" y="125052"/>
                    <a:pt x="662681" y="120354"/>
                    <a:pt x="674370" y="117432"/>
                  </a:cubicBezTo>
                  <a:cubicBezTo>
                    <a:pt x="704850" y="109812"/>
                    <a:pt x="736004" y="104507"/>
                    <a:pt x="765810" y="94572"/>
                  </a:cubicBezTo>
                  <a:cubicBezTo>
                    <a:pt x="785456" y="88023"/>
                    <a:pt x="826936" y="73223"/>
                    <a:pt x="845820" y="71712"/>
                  </a:cubicBezTo>
                  <a:cubicBezTo>
                    <a:pt x="925666" y="65324"/>
                    <a:pt x="1005840" y="64092"/>
                    <a:pt x="1085850" y="60282"/>
                  </a:cubicBezTo>
                  <a:cubicBezTo>
                    <a:pt x="1192046" y="33733"/>
                    <a:pt x="1060025" y="65447"/>
                    <a:pt x="1200150" y="37422"/>
                  </a:cubicBezTo>
                  <a:cubicBezTo>
                    <a:pt x="1215554" y="34341"/>
                    <a:pt x="1230173" y="26596"/>
                    <a:pt x="1245870" y="25992"/>
                  </a:cubicBezTo>
                  <a:cubicBezTo>
                    <a:pt x="1428655" y="18962"/>
                    <a:pt x="1611630" y="18372"/>
                    <a:pt x="1794510" y="14562"/>
                  </a:cubicBezTo>
                  <a:cubicBezTo>
                    <a:pt x="1881881" y="0"/>
                    <a:pt x="1839915" y="3132"/>
                    <a:pt x="1920240" y="3132"/>
                  </a:cubicBezTo>
                </a:path>
              </a:pathLst>
            </a:custGeom>
            <a:ln w="317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96" name="TextBox 17"/>
            <p:cNvSpPr txBox="1">
              <a:spLocks noChangeArrowheads="1"/>
            </p:cNvSpPr>
            <p:nvPr/>
          </p:nvSpPr>
          <p:spPr bwMode="auto">
            <a:xfrm>
              <a:off x="6157664" y="4401245"/>
              <a:ext cx="2651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0000"/>
                  </a:solidFill>
                  <a:latin typeface="Calibri" pitchFamily="34" charset="0"/>
                </a:rPr>
                <a:t>r</a:t>
              </a:r>
              <a:endParaRPr lang="pt-BR" b="1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97" name="TextBox 18"/>
            <p:cNvSpPr txBox="1">
              <a:spLocks noChangeArrowheads="1"/>
            </p:cNvSpPr>
            <p:nvPr/>
          </p:nvSpPr>
          <p:spPr bwMode="auto">
            <a:xfrm>
              <a:off x="7568952" y="5479158"/>
              <a:ext cx="26511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0000"/>
                  </a:solidFill>
                  <a:latin typeface="Calibri" pitchFamily="34" charset="0"/>
                </a:rPr>
                <a:t>t</a:t>
              </a:r>
              <a:endParaRPr lang="pt-BR" b="1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pic>
          <p:nvPicPr>
            <p:cNvPr id="98" name="Picture 2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 flipH="1">
              <a:off x="7701508" y="3935760"/>
              <a:ext cx="852710" cy="465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9" name="Picture 2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 flipH="1">
              <a:off x="6787648" y="4952901"/>
              <a:ext cx="450183" cy="462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1" name="Espaço Reservado para Conteúdo 2"/>
          <p:cNvSpPr txBox="1">
            <a:spLocks/>
          </p:cNvSpPr>
          <p:nvPr/>
        </p:nvSpPr>
        <p:spPr>
          <a:xfrm>
            <a:off x="5053358" y="4294786"/>
            <a:ext cx="3691336" cy="22406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pt-BR" sz="1600" u="sng" dirty="0">
                <a:solidFill>
                  <a:srgbClr val="FF0000"/>
                </a:solidFill>
              </a:rPr>
              <a:t>Qual o tempo que a gota de raio </a:t>
            </a:r>
            <a:r>
              <a:rPr lang="pt-BR" sz="1600" b="1" i="1" u="sng" dirty="0">
                <a:solidFill>
                  <a:srgbClr val="FF0000"/>
                </a:solidFill>
              </a:rPr>
              <a:t>r</a:t>
            </a:r>
            <a:r>
              <a:rPr lang="pt-BR" sz="1600" b="1" i="1" u="sng" baseline="-25000" dirty="0">
                <a:solidFill>
                  <a:srgbClr val="FF0000"/>
                </a:solidFill>
              </a:rPr>
              <a:t>0</a:t>
            </a:r>
            <a:r>
              <a:rPr lang="pt-BR" sz="1600" u="sng" dirty="0">
                <a:solidFill>
                  <a:srgbClr val="FF0000"/>
                </a:solidFill>
              </a:rPr>
              <a:t>  leva para crescer até o raio </a:t>
            </a:r>
            <a:r>
              <a:rPr lang="pt-BR" sz="1600" b="1" i="1" u="sng" dirty="0">
                <a:solidFill>
                  <a:srgbClr val="FF0000"/>
                </a:solidFill>
              </a:rPr>
              <a:t>r</a:t>
            </a:r>
            <a:r>
              <a:rPr lang="pt-BR" sz="1600" b="1" i="1" u="sng" baseline="-25000" dirty="0">
                <a:solidFill>
                  <a:srgbClr val="FF0000"/>
                </a:solidFill>
              </a:rPr>
              <a:t>1</a:t>
            </a:r>
            <a:r>
              <a:rPr lang="pt-BR" sz="1600" i="1" u="sng" dirty="0">
                <a:solidFill>
                  <a:srgbClr val="FF0000"/>
                </a:solidFill>
              </a:rPr>
              <a:t> </a:t>
            </a:r>
            <a:r>
              <a:rPr lang="pt-BR" sz="1600" u="sng" dirty="0">
                <a:solidFill>
                  <a:srgbClr val="FF0000"/>
                </a:solidFill>
              </a:rPr>
              <a:t>somente por difusão de vapor</a:t>
            </a:r>
            <a:r>
              <a:rPr lang="pt-BR" sz="1600" dirty="0"/>
              <a:t>?  (</a:t>
            </a:r>
            <a:r>
              <a:rPr lang="pt-BR" sz="1600" b="1" i="1" dirty="0" err="1"/>
              <a:t>p</a:t>
            </a:r>
            <a:r>
              <a:rPr lang="pt-BR" sz="1600" dirty="0"/>
              <a:t>=800hPa, </a:t>
            </a:r>
            <a:r>
              <a:rPr lang="pt-BR" sz="1600" b="1" i="1" dirty="0" err="1"/>
              <a:t>T</a:t>
            </a:r>
            <a:r>
              <a:rPr lang="pt-BR" sz="1600" dirty="0"/>
              <a:t>=2</a:t>
            </a:r>
            <a:r>
              <a:rPr lang="pt-BR" sz="1600" baseline="30000" dirty="0"/>
              <a:t>o</a:t>
            </a:r>
            <a:r>
              <a:rPr lang="pt-BR" sz="1600" dirty="0"/>
              <a:t>C, </a:t>
            </a:r>
            <a:r>
              <a:rPr lang="pt-BR" sz="1600" b="1" i="1" dirty="0" err="1"/>
              <a:t>S</a:t>
            </a:r>
            <a:r>
              <a:rPr lang="pt-BR" sz="1600" dirty="0"/>
              <a:t>=1,02)</a:t>
            </a:r>
          </a:p>
          <a:p>
            <a:pPr marL="457200" lvl="1" indent="-228600">
              <a:buFont typeface="+mj-lt"/>
              <a:buAutoNum type="alphaLcParenR"/>
            </a:pPr>
            <a:r>
              <a:rPr lang="pt-BR" sz="1400" b="1" i="1" dirty="0"/>
              <a:t>r</a:t>
            </a:r>
            <a:r>
              <a:rPr lang="pt-BR" sz="1400" b="1" i="1" baseline="-25000" dirty="0"/>
              <a:t>0</a:t>
            </a:r>
            <a:r>
              <a:rPr lang="pt-BR" sz="1400" dirty="0"/>
              <a:t> = 10 </a:t>
            </a:r>
            <a:r>
              <a:rPr lang="pt-BR" sz="1400" dirty="0">
                <a:latin typeface="Symbol" pitchFamily="18" charset="2"/>
              </a:rPr>
              <a:t>m</a:t>
            </a:r>
            <a:r>
              <a:rPr lang="pt-BR" sz="1400" dirty="0"/>
              <a:t>m, </a:t>
            </a:r>
            <a:r>
              <a:rPr lang="pt-BR" sz="1400" b="1" i="1" dirty="0"/>
              <a:t>r</a:t>
            </a:r>
            <a:r>
              <a:rPr lang="pt-BR" sz="1400" b="1" i="1" baseline="-25000" dirty="0"/>
              <a:t>1</a:t>
            </a:r>
            <a:r>
              <a:rPr lang="pt-BR" sz="1400" dirty="0"/>
              <a:t> = 20 </a:t>
            </a:r>
            <a:r>
              <a:rPr lang="pt-BR" sz="1400" dirty="0">
                <a:latin typeface="Symbol" pitchFamily="18" charset="2"/>
              </a:rPr>
              <a:t>m</a:t>
            </a:r>
            <a:r>
              <a:rPr lang="pt-BR" sz="1400" dirty="0"/>
              <a:t>m   </a:t>
            </a:r>
          </a:p>
          <a:p>
            <a:pPr marL="457200" lvl="1" indent="-228600">
              <a:buFont typeface="+mj-lt"/>
              <a:buAutoNum type="alphaLcParenR"/>
            </a:pPr>
            <a:r>
              <a:rPr lang="pt-BR" sz="1400" b="1" i="1" dirty="0"/>
              <a:t>r</a:t>
            </a:r>
            <a:r>
              <a:rPr lang="pt-BR" sz="1400" b="1" i="1" baseline="-25000" dirty="0"/>
              <a:t>0</a:t>
            </a:r>
            <a:r>
              <a:rPr lang="pt-BR" sz="1400" dirty="0"/>
              <a:t> = 20 </a:t>
            </a:r>
            <a:r>
              <a:rPr lang="pt-BR" sz="1400" dirty="0">
                <a:latin typeface="Symbol" pitchFamily="18" charset="2"/>
              </a:rPr>
              <a:t>m</a:t>
            </a:r>
            <a:r>
              <a:rPr lang="pt-BR" sz="1400" dirty="0"/>
              <a:t>m, </a:t>
            </a:r>
            <a:r>
              <a:rPr lang="pt-BR" sz="1400" b="1" i="1" dirty="0"/>
              <a:t>r</a:t>
            </a:r>
            <a:r>
              <a:rPr lang="pt-BR" sz="1400" b="1" i="1" baseline="-25000" dirty="0"/>
              <a:t>1</a:t>
            </a:r>
            <a:r>
              <a:rPr lang="pt-BR" sz="1400" dirty="0"/>
              <a:t> = 100 </a:t>
            </a:r>
            <a:r>
              <a:rPr lang="pt-BR" sz="1400" dirty="0">
                <a:latin typeface="Symbol" pitchFamily="18" charset="2"/>
              </a:rPr>
              <a:t>m</a:t>
            </a:r>
            <a:r>
              <a:rPr lang="pt-BR" sz="1400" dirty="0"/>
              <a:t>m   </a:t>
            </a:r>
          </a:p>
          <a:p>
            <a:pPr marL="457200" lvl="1" indent="-228600">
              <a:buFont typeface="+mj-lt"/>
              <a:buAutoNum type="alphaLcParenR"/>
            </a:pPr>
            <a:r>
              <a:rPr lang="pt-BR" sz="1400" b="1" i="1" dirty="0"/>
              <a:t>r</a:t>
            </a:r>
            <a:r>
              <a:rPr lang="pt-BR" sz="1400" b="1" i="1" baseline="-25000" dirty="0"/>
              <a:t>0</a:t>
            </a:r>
            <a:r>
              <a:rPr lang="pt-BR" sz="1400" dirty="0"/>
              <a:t> = 20 </a:t>
            </a:r>
            <a:r>
              <a:rPr lang="pt-BR" sz="1400" dirty="0">
                <a:latin typeface="Symbol" pitchFamily="18" charset="2"/>
              </a:rPr>
              <a:t>m</a:t>
            </a:r>
            <a:r>
              <a:rPr lang="pt-BR" sz="1400" dirty="0"/>
              <a:t>m, </a:t>
            </a:r>
            <a:r>
              <a:rPr lang="pt-BR" sz="1400" b="1" i="1" dirty="0"/>
              <a:t>r</a:t>
            </a:r>
            <a:r>
              <a:rPr lang="pt-BR" sz="1400" b="1" i="1" baseline="-25000" dirty="0"/>
              <a:t>1</a:t>
            </a:r>
            <a:r>
              <a:rPr lang="pt-BR" sz="1400" dirty="0"/>
              <a:t> = 1000 </a:t>
            </a:r>
            <a:r>
              <a:rPr lang="pt-BR" sz="1400" dirty="0">
                <a:latin typeface="Symbol" pitchFamily="18" charset="2"/>
              </a:rPr>
              <a:t>m</a:t>
            </a:r>
            <a:r>
              <a:rPr lang="pt-BR" sz="1400" dirty="0"/>
              <a:t>m (gota chuva de 1 mm)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21258" y="5326985"/>
            <a:ext cx="121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  <a:sym typeface="Wingdings"/>
              </a:rPr>
              <a:t>   </a:t>
            </a:r>
            <a:r>
              <a:rPr lang="en-US" sz="1400" b="1" i="1" dirty="0">
                <a:solidFill>
                  <a:srgbClr val="FF0000"/>
                </a:solidFill>
              </a:rPr>
              <a:t>t </a:t>
            </a:r>
            <a:r>
              <a:rPr lang="en-US" sz="1400" dirty="0">
                <a:solidFill>
                  <a:srgbClr val="FF0000"/>
                </a:solidFill>
              </a:rPr>
              <a:t>= ~2 min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7236296" y="5589240"/>
            <a:ext cx="1269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  <a:sym typeface="Wingdings"/>
              </a:rPr>
              <a:t>   </a:t>
            </a:r>
            <a:r>
              <a:rPr lang="en-US" sz="1400" b="1" i="1" dirty="0">
                <a:solidFill>
                  <a:srgbClr val="FF0000"/>
                </a:solidFill>
              </a:rPr>
              <a:t>t </a:t>
            </a:r>
            <a:r>
              <a:rPr lang="en-US" sz="1400" dirty="0">
                <a:solidFill>
                  <a:srgbClr val="FF0000"/>
                </a:solidFill>
              </a:rPr>
              <a:t>= ~1 hora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5935301" y="6061185"/>
            <a:ext cx="1401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  <a:sym typeface="Wingdings"/>
              </a:rPr>
              <a:t>   </a:t>
            </a:r>
            <a:r>
              <a:rPr lang="en-US" sz="1400" b="1" i="1" dirty="0">
                <a:solidFill>
                  <a:srgbClr val="FF0000"/>
                </a:solidFill>
              </a:rPr>
              <a:t>t </a:t>
            </a:r>
            <a:r>
              <a:rPr lang="en-US" sz="1400" dirty="0">
                <a:solidFill>
                  <a:srgbClr val="FF0000"/>
                </a:solidFill>
              </a:rPr>
              <a:t>= ~4 </a:t>
            </a:r>
            <a:r>
              <a:rPr lang="en-US" sz="1400" u="sng" dirty="0" err="1">
                <a:solidFill>
                  <a:srgbClr val="FF0000"/>
                </a:solidFill>
              </a:rPr>
              <a:t>dias</a:t>
            </a:r>
            <a:r>
              <a:rPr lang="en-US" sz="1400" dirty="0">
                <a:solidFill>
                  <a:srgbClr val="FF0000"/>
                </a:solidFill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90533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4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101" grpId="0"/>
      <p:bldP spid="8" grpId="0"/>
      <p:bldP spid="102" grpId="0"/>
      <p:bldP spid="10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10800000">
            <a:off x="-1" y="188639"/>
            <a:ext cx="9144001" cy="6192688"/>
            <a:chOff x="-1" y="332656"/>
            <a:chExt cx="9144001" cy="61926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332656"/>
              <a:ext cx="9144001" cy="619268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555776" y="2708920"/>
              <a:ext cx="4104456" cy="1296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39552" y="3092767"/>
            <a:ext cx="57828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accent1"/>
                </a:solidFill>
              </a:rPr>
              <a:t>FIM DA</a:t>
            </a:r>
          </a:p>
          <a:p>
            <a:r>
              <a:rPr lang="en-US" sz="3600" b="1" dirty="0">
                <a:solidFill>
                  <a:schemeClr val="accent1"/>
                </a:solidFill>
              </a:rPr>
              <a:t>REVISÃO DA AULA ANTERIOR</a:t>
            </a:r>
          </a:p>
        </p:txBody>
      </p:sp>
    </p:spTree>
    <p:extLst>
      <p:ext uri="{BB962C8B-B14F-4D97-AF65-F5344CB8AC3E}">
        <p14:creationId xmlns:p14="http://schemas.microsoft.com/office/powerpoint/2010/main" val="1099573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Crescimento de uma população de gotículas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84576"/>
          </a:xfrm>
        </p:spPr>
        <p:txBody>
          <a:bodyPr/>
          <a:lstStyle/>
          <a:p>
            <a:r>
              <a:rPr lang="pt-BR" sz="2400" dirty="0"/>
              <a:t>Vimos que o </a:t>
            </a:r>
            <a:r>
              <a:rPr lang="pt-BR" sz="2400" b="1" dirty="0">
                <a:solidFill>
                  <a:srgbClr val="FF0000"/>
                </a:solidFill>
              </a:rPr>
              <a:t>crescimento de uma gota por difusão de vapor </a:t>
            </a:r>
            <a:r>
              <a:rPr lang="pt-BR" sz="2400" dirty="0"/>
              <a:t>é dependente da </a:t>
            </a:r>
            <a:r>
              <a:rPr lang="pt-BR" sz="2400" b="1" dirty="0">
                <a:solidFill>
                  <a:srgbClr val="FF0000"/>
                </a:solidFill>
              </a:rPr>
              <a:t>razão de saturação do ambiente S</a:t>
            </a:r>
            <a:r>
              <a:rPr lang="pt-BR" sz="2400" dirty="0"/>
              <a:t>:</a:t>
            </a:r>
          </a:p>
          <a:p>
            <a:endParaRPr lang="pt-BR" sz="2400" dirty="0"/>
          </a:p>
          <a:p>
            <a:endParaRPr lang="pt-BR" sz="2400" dirty="0"/>
          </a:p>
          <a:p>
            <a:endParaRPr lang="pt-BR" sz="1800" dirty="0"/>
          </a:p>
          <a:p>
            <a:r>
              <a:rPr lang="pt-BR" sz="2400" dirty="0"/>
              <a:t>Em uma nuvem com uma população de núcleos de aerossóis e gotículas, a </a:t>
            </a:r>
            <a:r>
              <a:rPr lang="pt-BR" sz="2400" b="1" dirty="0">
                <a:solidFill>
                  <a:srgbClr val="FF0000"/>
                </a:solidFill>
              </a:rPr>
              <a:t>difusão de vapor </a:t>
            </a:r>
            <a:r>
              <a:rPr lang="pt-BR" sz="2400" b="1" dirty="0">
                <a:solidFill>
                  <a:schemeClr val="tx2"/>
                </a:solidFill>
              </a:rPr>
              <a:t>para ativar os núcleos e crescer as gotículas irá </a:t>
            </a:r>
            <a:r>
              <a:rPr lang="pt-BR" sz="2400" b="1" dirty="0">
                <a:solidFill>
                  <a:srgbClr val="FF0000"/>
                </a:solidFill>
              </a:rPr>
              <a:t>remover</a:t>
            </a:r>
            <a:r>
              <a:rPr lang="pt-BR" sz="2400" b="1" dirty="0">
                <a:solidFill>
                  <a:schemeClr val="tx2"/>
                </a:solidFill>
              </a:rPr>
              <a:t> </a:t>
            </a:r>
            <a:r>
              <a:rPr lang="pt-BR" sz="2400" b="1" dirty="0">
                <a:solidFill>
                  <a:srgbClr val="FF0000"/>
                </a:solidFill>
              </a:rPr>
              <a:t>vapor</a:t>
            </a:r>
            <a:r>
              <a:rPr lang="pt-BR" sz="2400" b="1" dirty="0">
                <a:solidFill>
                  <a:schemeClr val="tx2"/>
                </a:solidFill>
              </a:rPr>
              <a:t> do ambiente reduzindo a </a:t>
            </a:r>
            <a:r>
              <a:rPr lang="pt-BR" sz="2400" b="1" i="1" dirty="0">
                <a:solidFill>
                  <a:schemeClr val="tx2"/>
                </a:solidFill>
              </a:rPr>
              <a:t>S</a:t>
            </a:r>
            <a:r>
              <a:rPr lang="pt-BR" sz="2400" dirty="0"/>
              <a:t>.</a:t>
            </a:r>
            <a:endParaRPr lang="pt-BR" sz="1400" dirty="0"/>
          </a:p>
          <a:p>
            <a:r>
              <a:rPr lang="pt-BR" sz="2400" dirty="0"/>
              <a:t>Por outro lado, a nuvem é uma parcela de ar em </a:t>
            </a:r>
            <a:r>
              <a:rPr lang="pt-BR" sz="2400" b="1" dirty="0">
                <a:solidFill>
                  <a:srgbClr val="FF0000"/>
                </a:solidFill>
              </a:rPr>
              <a:t>ascensão</a:t>
            </a:r>
            <a:r>
              <a:rPr lang="pt-BR" sz="2400" dirty="0"/>
              <a:t>. Ao ascender na atmosfera a </a:t>
            </a:r>
            <a:r>
              <a:rPr lang="pt-BR" sz="2400" b="1" dirty="0">
                <a:solidFill>
                  <a:schemeClr val="tx2"/>
                </a:solidFill>
              </a:rPr>
              <a:t>temperatura da nuvem diminui reduzindo a pressão de vapor de saturação do ambiente </a:t>
            </a:r>
            <a:r>
              <a:rPr lang="pt-BR" sz="2400" b="1" i="1" dirty="0">
                <a:solidFill>
                  <a:schemeClr val="tx2"/>
                </a:solidFill>
              </a:rPr>
              <a:t>e</a:t>
            </a:r>
            <a:r>
              <a:rPr lang="pt-BR" sz="2400" b="1" i="1" baseline="-25000" dirty="0">
                <a:solidFill>
                  <a:schemeClr val="tx2"/>
                </a:solidFill>
              </a:rPr>
              <a:t>s</a:t>
            </a:r>
            <a:r>
              <a:rPr lang="pt-BR" sz="2400" b="1" dirty="0">
                <a:solidFill>
                  <a:schemeClr val="tx2"/>
                </a:solidFill>
              </a:rPr>
              <a:t>, e aumentando a </a:t>
            </a:r>
            <a:r>
              <a:rPr lang="pt-BR" sz="2400" b="1" i="1" dirty="0" err="1">
                <a:solidFill>
                  <a:schemeClr val="tx2"/>
                </a:solidFill>
              </a:rPr>
              <a:t>S</a:t>
            </a:r>
            <a:r>
              <a:rPr lang="pt-BR" sz="2400" dirty="0"/>
              <a:t>, ou seja, </a:t>
            </a:r>
            <a:r>
              <a:rPr lang="pt-BR" sz="2400" b="1" dirty="0">
                <a:solidFill>
                  <a:srgbClr val="FF0000"/>
                </a:solidFill>
              </a:rPr>
              <a:t>produzindo saturação</a:t>
            </a:r>
            <a:r>
              <a:rPr lang="pt-BR" sz="2400" dirty="0"/>
              <a:t>.</a:t>
            </a: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6166206"/>
              </p:ext>
            </p:extLst>
          </p:nvPr>
        </p:nvGraphicFramePr>
        <p:xfrm>
          <a:off x="2620163" y="2315214"/>
          <a:ext cx="1608138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4" name="Equação" r:id="rId4" imgW="838080" imgH="431640" progId="Equation.3">
                  <p:embed/>
                </p:oleObj>
              </mc:Choice>
              <mc:Fallback>
                <p:oleObj name="Equação" r:id="rId4" imgW="838080" imgH="431640" progId="Equation.3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0163" y="2315214"/>
                        <a:ext cx="1608138" cy="828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upo 2"/>
          <p:cNvGrpSpPr/>
          <p:nvPr/>
        </p:nvGrpSpPr>
        <p:grpSpPr>
          <a:xfrm>
            <a:off x="4716016" y="2180210"/>
            <a:ext cx="1440160" cy="1063029"/>
            <a:chOff x="6157664" y="3717033"/>
            <a:chExt cx="2590800" cy="2132012"/>
          </a:xfrm>
        </p:grpSpPr>
        <p:cxnSp>
          <p:nvCxnSpPr>
            <p:cNvPr id="7" name="Straight Arrow Connector 8"/>
            <p:cNvCxnSpPr/>
            <p:nvPr/>
          </p:nvCxnSpPr>
          <p:spPr>
            <a:xfrm rot="5400000" flipH="1" flipV="1">
              <a:off x="5624265" y="4629845"/>
              <a:ext cx="1828800" cy="3175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10"/>
            <p:cNvCxnSpPr/>
            <p:nvPr/>
          </p:nvCxnSpPr>
          <p:spPr>
            <a:xfrm>
              <a:off x="6538664" y="5542658"/>
              <a:ext cx="2209800" cy="1587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16"/>
            <p:cNvSpPr/>
            <p:nvPr/>
          </p:nvSpPr>
          <p:spPr>
            <a:xfrm>
              <a:off x="6554539" y="4531420"/>
              <a:ext cx="2117725" cy="996950"/>
            </a:xfrm>
            <a:custGeom>
              <a:avLst/>
              <a:gdLst>
                <a:gd name="connsiteX0" fmla="*/ 0 w 1920240"/>
                <a:gd name="connsiteY0" fmla="*/ 997542 h 997542"/>
                <a:gd name="connsiteX1" fmla="*/ 11430 w 1920240"/>
                <a:gd name="connsiteY1" fmla="*/ 871812 h 997542"/>
                <a:gd name="connsiteX2" fmla="*/ 22860 w 1920240"/>
                <a:gd name="connsiteY2" fmla="*/ 837522 h 997542"/>
                <a:gd name="connsiteX3" fmla="*/ 34290 w 1920240"/>
                <a:gd name="connsiteY3" fmla="*/ 780372 h 997542"/>
                <a:gd name="connsiteX4" fmla="*/ 45720 w 1920240"/>
                <a:gd name="connsiteY4" fmla="*/ 746082 h 997542"/>
                <a:gd name="connsiteX5" fmla="*/ 80010 w 1920240"/>
                <a:gd name="connsiteY5" fmla="*/ 723222 h 997542"/>
                <a:gd name="connsiteX6" fmla="*/ 137160 w 1920240"/>
                <a:gd name="connsiteY6" fmla="*/ 551772 h 997542"/>
                <a:gd name="connsiteX7" fmla="*/ 148590 w 1920240"/>
                <a:gd name="connsiteY7" fmla="*/ 517482 h 997542"/>
                <a:gd name="connsiteX8" fmla="*/ 160020 w 1920240"/>
                <a:gd name="connsiteY8" fmla="*/ 483192 h 997542"/>
                <a:gd name="connsiteX9" fmla="*/ 240030 w 1920240"/>
                <a:gd name="connsiteY9" fmla="*/ 391752 h 997542"/>
                <a:gd name="connsiteX10" fmla="*/ 342900 w 1920240"/>
                <a:gd name="connsiteY10" fmla="*/ 300312 h 997542"/>
                <a:gd name="connsiteX11" fmla="*/ 400050 w 1920240"/>
                <a:gd name="connsiteY11" fmla="*/ 243162 h 997542"/>
                <a:gd name="connsiteX12" fmla="*/ 434340 w 1920240"/>
                <a:gd name="connsiteY12" fmla="*/ 231732 h 997542"/>
                <a:gd name="connsiteX13" fmla="*/ 502920 w 1920240"/>
                <a:gd name="connsiteY13" fmla="*/ 186012 h 997542"/>
                <a:gd name="connsiteX14" fmla="*/ 537210 w 1920240"/>
                <a:gd name="connsiteY14" fmla="*/ 163152 h 997542"/>
                <a:gd name="connsiteX15" fmla="*/ 640080 w 1920240"/>
                <a:gd name="connsiteY15" fmla="*/ 128862 h 997542"/>
                <a:gd name="connsiteX16" fmla="*/ 674370 w 1920240"/>
                <a:gd name="connsiteY16" fmla="*/ 117432 h 997542"/>
                <a:gd name="connsiteX17" fmla="*/ 765810 w 1920240"/>
                <a:gd name="connsiteY17" fmla="*/ 94572 h 997542"/>
                <a:gd name="connsiteX18" fmla="*/ 845820 w 1920240"/>
                <a:gd name="connsiteY18" fmla="*/ 71712 h 997542"/>
                <a:gd name="connsiteX19" fmla="*/ 1085850 w 1920240"/>
                <a:gd name="connsiteY19" fmla="*/ 60282 h 997542"/>
                <a:gd name="connsiteX20" fmla="*/ 1200150 w 1920240"/>
                <a:gd name="connsiteY20" fmla="*/ 37422 h 997542"/>
                <a:gd name="connsiteX21" fmla="*/ 1245870 w 1920240"/>
                <a:gd name="connsiteY21" fmla="*/ 25992 h 997542"/>
                <a:gd name="connsiteX22" fmla="*/ 1794510 w 1920240"/>
                <a:gd name="connsiteY22" fmla="*/ 14562 h 997542"/>
                <a:gd name="connsiteX23" fmla="*/ 1920240 w 1920240"/>
                <a:gd name="connsiteY23" fmla="*/ 3132 h 997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20240" h="997542">
                  <a:moveTo>
                    <a:pt x="0" y="997542"/>
                  </a:moveTo>
                  <a:cubicBezTo>
                    <a:pt x="3810" y="955632"/>
                    <a:pt x="5479" y="913472"/>
                    <a:pt x="11430" y="871812"/>
                  </a:cubicBezTo>
                  <a:cubicBezTo>
                    <a:pt x="13134" y="859885"/>
                    <a:pt x="19938" y="849211"/>
                    <a:pt x="22860" y="837522"/>
                  </a:cubicBezTo>
                  <a:cubicBezTo>
                    <a:pt x="27572" y="818675"/>
                    <a:pt x="29578" y="799219"/>
                    <a:pt x="34290" y="780372"/>
                  </a:cubicBezTo>
                  <a:cubicBezTo>
                    <a:pt x="37212" y="768683"/>
                    <a:pt x="38194" y="755490"/>
                    <a:pt x="45720" y="746082"/>
                  </a:cubicBezTo>
                  <a:cubicBezTo>
                    <a:pt x="54302" y="735355"/>
                    <a:pt x="68580" y="730842"/>
                    <a:pt x="80010" y="723222"/>
                  </a:cubicBezTo>
                  <a:lnTo>
                    <a:pt x="137160" y="551772"/>
                  </a:lnTo>
                  <a:lnTo>
                    <a:pt x="148590" y="517482"/>
                  </a:lnTo>
                  <a:cubicBezTo>
                    <a:pt x="152400" y="506052"/>
                    <a:pt x="153337" y="493217"/>
                    <a:pt x="160020" y="483192"/>
                  </a:cubicBezTo>
                  <a:cubicBezTo>
                    <a:pt x="254924" y="340837"/>
                    <a:pt x="162098" y="461025"/>
                    <a:pt x="240030" y="391752"/>
                  </a:cubicBezTo>
                  <a:cubicBezTo>
                    <a:pt x="357470" y="287360"/>
                    <a:pt x="265077" y="352194"/>
                    <a:pt x="342900" y="300312"/>
                  </a:cubicBezTo>
                  <a:cubicBezTo>
                    <a:pt x="365760" y="266022"/>
                    <a:pt x="361950" y="262212"/>
                    <a:pt x="400050" y="243162"/>
                  </a:cubicBezTo>
                  <a:cubicBezTo>
                    <a:pt x="410826" y="237774"/>
                    <a:pt x="423808" y="237583"/>
                    <a:pt x="434340" y="231732"/>
                  </a:cubicBezTo>
                  <a:cubicBezTo>
                    <a:pt x="458357" y="218389"/>
                    <a:pt x="480060" y="201252"/>
                    <a:pt x="502920" y="186012"/>
                  </a:cubicBezTo>
                  <a:cubicBezTo>
                    <a:pt x="514350" y="178392"/>
                    <a:pt x="524178" y="167496"/>
                    <a:pt x="537210" y="163152"/>
                  </a:cubicBezTo>
                  <a:lnTo>
                    <a:pt x="640080" y="128862"/>
                  </a:lnTo>
                  <a:cubicBezTo>
                    <a:pt x="651510" y="125052"/>
                    <a:pt x="662681" y="120354"/>
                    <a:pt x="674370" y="117432"/>
                  </a:cubicBezTo>
                  <a:cubicBezTo>
                    <a:pt x="704850" y="109812"/>
                    <a:pt x="736004" y="104507"/>
                    <a:pt x="765810" y="94572"/>
                  </a:cubicBezTo>
                  <a:cubicBezTo>
                    <a:pt x="785456" y="88023"/>
                    <a:pt x="826936" y="73223"/>
                    <a:pt x="845820" y="71712"/>
                  </a:cubicBezTo>
                  <a:cubicBezTo>
                    <a:pt x="925666" y="65324"/>
                    <a:pt x="1005840" y="64092"/>
                    <a:pt x="1085850" y="60282"/>
                  </a:cubicBezTo>
                  <a:cubicBezTo>
                    <a:pt x="1192046" y="33733"/>
                    <a:pt x="1060025" y="65447"/>
                    <a:pt x="1200150" y="37422"/>
                  </a:cubicBezTo>
                  <a:cubicBezTo>
                    <a:pt x="1215554" y="34341"/>
                    <a:pt x="1230173" y="26596"/>
                    <a:pt x="1245870" y="25992"/>
                  </a:cubicBezTo>
                  <a:cubicBezTo>
                    <a:pt x="1428655" y="18962"/>
                    <a:pt x="1611630" y="18372"/>
                    <a:pt x="1794510" y="14562"/>
                  </a:cubicBezTo>
                  <a:cubicBezTo>
                    <a:pt x="1881881" y="0"/>
                    <a:pt x="1839915" y="3132"/>
                    <a:pt x="1920240" y="3132"/>
                  </a:cubicBezTo>
                </a:path>
              </a:pathLst>
            </a:custGeom>
            <a:ln w="317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10" name="TextBox 17"/>
            <p:cNvSpPr txBox="1">
              <a:spLocks noChangeArrowheads="1"/>
            </p:cNvSpPr>
            <p:nvPr/>
          </p:nvSpPr>
          <p:spPr bwMode="auto">
            <a:xfrm>
              <a:off x="6157664" y="4401245"/>
              <a:ext cx="2651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0000"/>
                  </a:solidFill>
                  <a:latin typeface="Calibri" pitchFamily="34" charset="0"/>
                </a:rPr>
                <a:t>r</a:t>
              </a:r>
              <a:endParaRPr lang="pt-BR" b="1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1" name="TextBox 18"/>
            <p:cNvSpPr txBox="1">
              <a:spLocks noChangeArrowheads="1"/>
            </p:cNvSpPr>
            <p:nvPr/>
          </p:nvSpPr>
          <p:spPr bwMode="auto">
            <a:xfrm>
              <a:off x="7568952" y="5479158"/>
              <a:ext cx="26511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000000"/>
                  </a:solidFill>
                  <a:latin typeface="Calibri" pitchFamily="34" charset="0"/>
                </a:rPr>
                <a:t>t</a:t>
              </a:r>
              <a:endParaRPr lang="pt-BR" b="1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7701508" y="3935760"/>
              <a:ext cx="852710" cy="465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6787648" y="4952901"/>
              <a:ext cx="450183" cy="462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534395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Crescimento de uma população de gotículas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516216" y="3356992"/>
            <a:ext cx="2409523" cy="1152129"/>
            <a:chOff x="3739526" y="4302097"/>
            <a:chExt cx="2664296" cy="1296144"/>
          </a:xfrm>
        </p:grpSpPr>
        <p:sp>
          <p:nvSpPr>
            <p:cNvPr id="2" name="Retângulo 1"/>
            <p:cNvSpPr/>
            <p:nvPr/>
          </p:nvSpPr>
          <p:spPr>
            <a:xfrm>
              <a:off x="3739526" y="4302097"/>
              <a:ext cx="2664296" cy="129614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aphicFrame>
          <p:nvGraphicFramePr>
            <p:cNvPr id="6" name="Objeto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15505400"/>
                </p:ext>
              </p:extLst>
            </p:nvPr>
          </p:nvGraphicFramePr>
          <p:xfrm>
            <a:off x="4180365" y="4348838"/>
            <a:ext cx="2016224" cy="12026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986" name="Equação" r:id="rId3" imgW="660240" imgH="393480" progId="Equation.3">
                    <p:embed/>
                  </p:oleObj>
                </mc:Choice>
                <mc:Fallback>
                  <p:oleObj name="Equação" r:id="rId3" imgW="660240" imgH="393480" progId="Equation.3">
                    <p:embed/>
                    <p:pic>
                      <p:nvPicPr>
                        <p:cNvPr id="0" name="Picture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80365" y="4348838"/>
                          <a:ext cx="2016224" cy="120266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2CFEEE9E-2413-4D51-99BE-5684956690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81" y="1045923"/>
            <a:ext cx="5942834" cy="4766153"/>
          </a:xfrm>
          <a:prstGeom prst="rect">
            <a:avLst/>
          </a:prstGeom>
        </p:spPr>
      </p:pic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56DE88F9-33BC-42F7-A77E-E400E15CE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2496" y="620688"/>
            <a:ext cx="2264304" cy="5904656"/>
          </a:xfrm>
        </p:spPr>
        <p:txBody>
          <a:bodyPr/>
          <a:lstStyle/>
          <a:p>
            <a:r>
              <a:rPr lang="pt-BR" sz="1800" dirty="0"/>
              <a:t>Logo, há um </a:t>
            </a:r>
            <a:r>
              <a:rPr lang="pt-BR" sz="1800" dirty="0">
                <a:solidFill>
                  <a:srgbClr val="FF0000"/>
                </a:solidFill>
              </a:rPr>
              <a:t>balanço</a:t>
            </a:r>
            <a:r>
              <a:rPr lang="pt-BR" sz="1800" dirty="0"/>
              <a:t> entre fonte/sumidouro de </a:t>
            </a:r>
            <a:r>
              <a:rPr lang="pt-BR" sz="1800" dirty="0">
                <a:solidFill>
                  <a:srgbClr val="FF0000"/>
                </a:solidFill>
              </a:rPr>
              <a:t>S</a:t>
            </a:r>
          </a:p>
          <a:p>
            <a:r>
              <a:rPr lang="pt-BR" sz="1800" dirty="0">
                <a:solidFill>
                  <a:srgbClr val="FF0000"/>
                </a:solidFill>
              </a:rPr>
              <a:t>Ascensão</a:t>
            </a:r>
            <a:r>
              <a:rPr lang="pt-BR" sz="1800" dirty="0"/>
              <a:t> do ar: P (produção de S)</a:t>
            </a:r>
          </a:p>
          <a:p>
            <a:r>
              <a:rPr lang="pt-BR" sz="1800" dirty="0">
                <a:solidFill>
                  <a:srgbClr val="FF0000"/>
                </a:solidFill>
              </a:rPr>
              <a:t>Condensação</a:t>
            </a:r>
            <a:r>
              <a:rPr lang="pt-BR" sz="1800" dirty="0"/>
              <a:t>: C (remoção de S)</a:t>
            </a:r>
          </a:p>
        </p:txBody>
      </p:sp>
    </p:spTree>
    <p:extLst>
      <p:ext uri="{BB962C8B-B14F-4D97-AF65-F5344CB8AC3E}">
        <p14:creationId xmlns:p14="http://schemas.microsoft.com/office/powerpoint/2010/main" val="1908394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Crescimento de uma população de gotículas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516216" y="3356992"/>
            <a:ext cx="2409523" cy="1152129"/>
            <a:chOff x="3739526" y="4302097"/>
            <a:chExt cx="2664296" cy="1296144"/>
          </a:xfrm>
        </p:grpSpPr>
        <p:sp>
          <p:nvSpPr>
            <p:cNvPr id="2" name="Retângulo 1"/>
            <p:cNvSpPr/>
            <p:nvPr/>
          </p:nvSpPr>
          <p:spPr>
            <a:xfrm>
              <a:off x="3739526" y="4302097"/>
              <a:ext cx="2664296" cy="129614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aphicFrame>
          <p:nvGraphicFramePr>
            <p:cNvPr id="6" name="Objeto 5"/>
            <p:cNvGraphicFramePr>
              <a:graphicFrameLocks noChangeAspect="1"/>
            </p:cNvGraphicFramePr>
            <p:nvPr/>
          </p:nvGraphicFramePr>
          <p:xfrm>
            <a:off x="4180365" y="4348838"/>
            <a:ext cx="2016224" cy="12026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236" name="Equação" r:id="rId3" imgW="660240" imgH="393480" progId="Equation.3">
                    <p:embed/>
                  </p:oleObj>
                </mc:Choice>
                <mc:Fallback>
                  <p:oleObj name="Equação" r:id="rId3" imgW="660240" imgH="393480" progId="Equation.3">
                    <p:embed/>
                    <p:pic>
                      <p:nvPicPr>
                        <p:cNvPr id="6" name="Objeto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80365" y="4348838"/>
                          <a:ext cx="2016224" cy="120266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2CFEEE9E-2413-4D51-99BE-5684956690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81" y="1045923"/>
            <a:ext cx="5942834" cy="4766153"/>
          </a:xfrm>
          <a:prstGeom prst="rect">
            <a:avLst/>
          </a:prstGeom>
        </p:spPr>
      </p:pic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56DE88F9-33BC-42F7-A77E-E400E15CE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2496" y="620688"/>
            <a:ext cx="2264304" cy="5904656"/>
          </a:xfrm>
        </p:spPr>
        <p:txBody>
          <a:bodyPr/>
          <a:lstStyle/>
          <a:p>
            <a:r>
              <a:rPr lang="pt-BR" sz="1800" dirty="0"/>
              <a:t>Quando P = C</a:t>
            </a:r>
          </a:p>
          <a:p>
            <a:r>
              <a:rPr lang="pt-BR" sz="1800" dirty="0" err="1"/>
              <a:t>dS</a:t>
            </a:r>
            <a:r>
              <a:rPr lang="pt-BR" sz="1800" dirty="0"/>
              <a:t>/</a:t>
            </a:r>
            <a:r>
              <a:rPr lang="pt-BR" sz="1800" dirty="0" err="1"/>
              <a:t>dt</a:t>
            </a:r>
            <a:r>
              <a:rPr lang="pt-BR" sz="1800" dirty="0"/>
              <a:t> = 0</a:t>
            </a:r>
          </a:p>
          <a:p>
            <a:pPr lvl="1"/>
            <a:r>
              <a:rPr lang="pt-BR" sz="1400" dirty="0"/>
              <a:t>S = </a:t>
            </a:r>
            <a:r>
              <a:rPr lang="pt-BR" sz="1400" dirty="0" err="1"/>
              <a:t>S</a:t>
            </a:r>
            <a:r>
              <a:rPr lang="pt-BR" sz="1400" baseline="-25000" dirty="0" err="1"/>
              <a:t>max</a:t>
            </a:r>
            <a:endParaRPr lang="pt-BR" sz="1400" baseline="-25000" dirty="0"/>
          </a:p>
          <a:p>
            <a:r>
              <a:rPr lang="pt-BR" sz="1800" dirty="0"/>
              <a:t>Geralmente entre 10 m e 100 m acima da base</a:t>
            </a:r>
          </a:p>
        </p:txBody>
      </p:sp>
    </p:spTree>
    <p:extLst>
      <p:ext uri="{BB962C8B-B14F-4D97-AF65-F5344CB8AC3E}">
        <p14:creationId xmlns:p14="http://schemas.microsoft.com/office/powerpoint/2010/main" val="13680883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Crescimento de uma população de gotículas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620688"/>
            <a:ext cx="8784976" cy="5904656"/>
          </a:xfrm>
        </p:spPr>
        <p:txBody>
          <a:bodyPr/>
          <a:lstStyle/>
          <a:p>
            <a:r>
              <a:rPr lang="pt-BR" sz="2000" dirty="0"/>
              <a:t>Exemplos de simulações de crescimento por difusão de vapor de populações de gotas (parcela ascendendo e nucleando gotículas):</a:t>
            </a:r>
          </a:p>
          <a:p>
            <a:pPr marL="4743450" lvl="1"/>
            <a:endParaRPr lang="pt-BR" sz="1200" b="1" dirty="0"/>
          </a:p>
          <a:p>
            <a:pPr marL="4511675" lvl="1"/>
            <a:r>
              <a:rPr lang="pt-BR" sz="1800" b="1" dirty="0"/>
              <a:t>Gráfico </a:t>
            </a:r>
            <a:r>
              <a:rPr lang="pt-BR" sz="1800" b="1" u="sng" dirty="0"/>
              <a:t>SS x t</a:t>
            </a:r>
            <a:r>
              <a:rPr lang="pt-BR" sz="1100" b="1" dirty="0"/>
              <a:t> </a:t>
            </a:r>
            <a:r>
              <a:rPr lang="pt-BR" sz="1200" b="1" dirty="0"/>
              <a:t>(curva tracejada)</a:t>
            </a:r>
            <a:r>
              <a:rPr lang="pt-BR" sz="2000" b="1" dirty="0"/>
              <a:t> </a:t>
            </a:r>
            <a:r>
              <a:rPr lang="pt-BR" sz="1800" b="1" dirty="0"/>
              <a:t>e </a:t>
            </a:r>
            <a:r>
              <a:rPr lang="pt-BR" sz="1800" b="1" u="sng" dirty="0"/>
              <a:t>r x t</a:t>
            </a:r>
            <a:r>
              <a:rPr lang="pt-BR" sz="1800" b="1" dirty="0"/>
              <a:t> </a:t>
            </a:r>
            <a:r>
              <a:rPr lang="pt-BR" sz="1200" b="1" dirty="0"/>
              <a:t>(curvas contínuas</a:t>
            </a:r>
            <a:r>
              <a:rPr lang="pt-BR" sz="1100" b="1" dirty="0"/>
              <a:t>)</a:t>
            </a:r>
            <a:r>
              <a:rPr lang="pt-BR" sz="1800" b="1" dirty="0"/>
              <a:t> </a:t>
            </a:r>
            <a:r>
              <a:rPr lang="pt-BR" sz="1800" b="1" dirty="0">
                <a:solidFill>
                  <a:schemeClr val="tx2"/>
                </a:solidFill>
              </a:rPr>
              <a:t>(Figura 6.16 Wallace &amp; </a:t>
            </a:r>
            <a:r>
              <a:rPr lang="pt-BR" sz="1800" b="1" dirty="0" err="1">
                <a:solidFill>
                  <a:schemeClr val="tx2"/>
                </a:solidFill>
              </a:rPr>
              <a:t>Hobbs</a:t>
            </a:r>
            <a:r>
              <a:rPr lang="pt-BR" sz="1800" b="1" dirty="0">
                <a:solidFill>
                  <a:schemeClr val="tx2"/>
                </a:solidFill>
              </a:rPr>
              <a:t>)</a:t>
            </a:r>
            <a:r>
              <a:rPr lang="pt-BR" sz="1800" b="1" dirty="0"/>
              <a:t>:</a:t>
            </a:r>
          </a:p>
          <a:p>
            <a:pPr marL="4681538" lvl="2"/>
            <a:r>
              <a:rPr lang="pt-BR" sz="1400" dirty="0"/>
              <a:t>Cálculo teórico do crescimento de gotículas em uma parcela de ar ascendendo a </a:t>
            </a:r>
            <a:r>
              <a:rPr lang="pt-BR" sz="1400" b="1" i="1" dirty="0"/>
              <a:t>u</a:t>
            </a:r>
            <a:r>
              <a:rPr lang="pt-BR" sz="1400" dirty="0"/>
              <a:t>=</a:t>
            </a:r>
            <a:r>
              <a:rPr lang="pt-BR" sz="1400" b="1" i="1" dirty="0" err="1"/>
              <a:t>dz</a:t>
            </a:r>
            <a:r>
              <a:rPr lang="pt-BR" sz="1400" b="1" i="1" dirty="0"/>
              <a:t>/</a:t>
            </a:r>
            <a:r>
              <a:rPr lang="pt-BR" sz="1400" b="1" i="1" dirty="0" err="1"/>
              <a:t>dt</a:t>
            </a:r>
            <a:r>
              <a:rPr lang="pt-BR" sz="1400" dirty="0"/>
              <a:t>=60 cms</a:t>
            </a:r>
            <a:r>
              <a:rPr lang="pt-BR" sz="1400" baseline="30000" dirty="0"/>
              <a:t>-1</a:t>
            </a:r>
            <a:r>
              <a:rPr lang="pt-BR" sz="1400" dirty="0"/>
              <a:t>, com distribuições de aerossóis (</a:t>
            </a:r>
            <a:r>
              <a:rPr lang="pt-BR" sz="1400" dirty="0" err="1"/>
              <a:t>CCNs</a:t>
            </a:r>
            <a:r>
              <a:rPr lang="pt-BR" sz="1400" dirty="0"/>
              <a:t>) com total de 500 </a:t>
            </a:r>
            <a:r>
              <a:rPr lang="pt-BR" sz="1400" dirty="0" err="1"/>
              <a:t>CCNs</a:t>
            </a:r>
            <a:r>
              <a:rPr lang="pt-BR" sz="1400" dirty="0"/>
              <a:t> m</a:t>
            </a:r>
            <a:r>
              <a:rPr lang="pt-BR" sz="1400" baseline="30000" dirty="0"/>
              <a:t>-3</a:t>
            </a:r>
            <a:r>
              <a:rPr lang="pt-BR" sz="1400" dirty="0"/>
              <a:t> e razão de mistura molar (</a:t>
            </a:r>
            <a:r>
              <a:rPr lang="pt-BR" sz="1400" b="1" i="1" dirty="0" err="1"/>
              <a:t>im</a:t>
            </a:r>
            <a:r>
              <a:rPr lang="pt-BR" sz="1400" b="1" i="1" dirty="0"/>
              <a:t>/</a:t>
            </a:r>
            <a:r>
              <a:rPr lang="pt-BR" sz="1400" b="1" i="1" dirty="0" err="1"/>
              <a:t>M</a:t>
            </a:r>
            <a:r>
              <a:rPr lang="pt-BR" sz="1400" b="1" i="1" baseline="-25000" dirty="0" err="1"/>
              <a:t>s</a:t>
            </a:r>
            <a:r>
              <a:rPr lang="pt-BR" sz="1400" dirty="0"/>
              <a:t>) indicados na figura, representando o tamanho dos </a:t>
            </a:r>
            <a:r>
              <a:rPr lang="pt-BR" sz="1400" dirty="0" err="1"/>
              <a:t>CCNs</a:t>
            </a:r>
            <a:r>
              <a:rPr lang="pt-BR" sz="1400" dirty="0"/>
              <a:t> (</a:t>
            </a:r>
            <a:r>
              <a:rPr lang="pt-BR" sz="1400" b="1" i="1" dirty="0"/>
              <a:t>N(r)</a:t>
            </a:r>
            <a:r>
              <a:rPr lang="pt-BR" sz="1400" dirty="0"/>
              <a:t>).</a:t>
            </a:r>
          </a:p>
          <a:p>
            <a:pPr marL="4511675" lvl="1" indent="-225425"/>
            <a:r>
              <a:rPr lang="pt-BR" sz="1600" b="1" i="1" dirty="0"/>
              <a:t>SS</a:t>
            </a:r>
            <a:r>
              <a:rPr lang="pt-BR" sz="1600" b="1" dirty="0">
                <a:sym typeface="Symbol"/>
              </a:rPr>
              <a:t></a:t>
            </a:r>
            <a:r>
              <a:rPr lang="pt-BR" sz="1600" dirty="0"/>
              <a:t> com tempo (parcela ascendendo em altura </a:t>
            </a:r>
            <a:r>
              <a:rPr lang="pt-BR" sz="1600" dirty="0">
                <a:sym typeface="Wingdings" pitchFamily="2" charset="2"/>
              </a:rPr>
              <a:t></a:t>
            </a:r>
            <a:r>
              <a:rPr lang="pt-BR" sz="1600" dirty="0"/>
              <a:t> </a:t>
            </a:r>
            <a:r>
              <a:rPr lang="pt-BR" sz="1600" b="1" i="1" dirty="0"/>
              <a:t>T</a:t>
            </a:r>
            <a:r>
              <a:rPr lang="pt-BR" sz="1600" b="1" dirty="0">
                <a:sym typeface="Symbol"/>
              </a:rPr>
              <a:t></a:t>
            </a:r>
            <a:r>
              <a:rPr lang="pt-BR" sz="1600" dirty="0">
                <a:sym typeface="Symbol"/>
              </a:rPr>
              <a:t> e logo </a:t>
            </a:r>
            <a:r>
              <a:rPr lang="pt-BR" sz="1600" b="1" dirty="0">
                <a:sym typeface="Symbol"/>
              </a:rPr>
              <a:t></a:t>
            </a:r>
            <a:r>
              <a:rPr lang="pt-BR" sz="1600" dirty="0">
                <a:sym typeface="Symbol"/>
              </a:rPr>
              <a:t>[</a:t>
            </a:r>
            <a:r>
              <a:rPr lang="pt-BR" sz="1600" b="1" i="1" dirty="0"/>
              <a:t>Q</a:t>
            </a:r>
            <a:r>
              <a:rPr lang="pt-BR" sz="1600" b="1" i="1" baseline="-25000" dirty="0"/>
              <a:t>1</a:t>
            </a:r>
            <a:r>
              <a:rPr lang="pt-BR" sz="1600" b="1" i="1" dirty="0"/>
              <a:t>dz/</a:t>
            </a:r>
            <a:r>
              <a:rPr lang="pt-BR" sz="1600" b="1" i="1" dirty="0" err="1"/>
              <a:t>dt</a:t>
            </a:r>
            <a:r>
              <a:rPr lang="pt-BR" sz="1600" dirty="0"/>
              <a:t>]) e CCN maiores começam a crescer.</a:t>
            </a:r>
          </a:p>
          <a:p>
            <a:pPr marL="4511675" lvl="1"/>
            <a:r>
              <a:rPr lang="pt-BR" sz="1600" dirty="0"/>
              <a:t>Quando a </a:t>
            </a:r>
            <a:r>
              <a:rPr lang="pt-BR" sz="1600" b="1" i="1" dirty="0"/>
              <a:t>SS</a:t>
            </a:r>
            <a:r>
              <a:rPr lang="pt-BR" sz="1600" dirty="0"/>
              <a:t> é máxima (</a:t>
            </a:r>
            <a:r>
              <a:rPr lang="pt-BR" sz="1600" b="1" i="1" dirty="0">
                <a:solidFill>
                  <a:srgbClr val="FF0000"/>
                </a:solidFill>
              </a:rPr>
              <a:t>SS</a:t>
            </a:r>
            <a:r>
              <a:rPr lang="pt-BR" sz="1600" b="1" dirty="0">
                <a:solidFill>
                  <a:srgbClr val="FF0000"/>
                </a:solidFill>
              </a:rPr>
              <a:t>=0,5% em </a:t>
            </a:r>
            <a:r>
              <a:rPr lang="pt-BR" sz="1600" b="1" i="1" dirty="0">
                <a:solidFill>
                  <a:srgbClr val="FF0000"/>
                </a:solidFill>
              </a:rPr>
              <a:t>t</a:t>
            </a:r>
            <a:r>
              <a:rPr lang="pt-BR" sz="1600" b="1" dirty="0">
                <a:solidFill>
                  <a:srgbClr val="FF0000"/>
                </a:solidFill>
              </a:rPr>
              <a:t>=55s</a:t>
            </a:r>
            <a:r>
              <a:rPr lang="pt-BR" sz="1600" dirty="0"/>
              <a:t>) as gotículas </a:t>
            </a:r>
            <a:r>
              <a:rPr lang="pt-BR" sz="1600" b="1" i="1" dirty="0">
                <a:solidFill>
                  <a:srgbClr val="7030A0"/>
                </a:solidFill>
              </a:rPr>
              <a:t>ma</a:t>
            </a:r>
            <a:r>
              <a:rPr lang="pt-BR" sz="1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io</a:t>
            </a:r>
            <a:r>
              <a:rPr lang="pt-BR" sz="1600" b="1" i="1" dirty="0">
                <a:solidFill>
                  <a:srgbClr val="753805"/>
                </a:solidFill>
              </a:rPr>
              <a:t>res</a:t>
            </a:r>
            <a:r>
              <a:rPr lang="pt-BR" sz="1600" dirty="0"/>
              <a:t> foram </a:t>
            </a:r>
            <a:r>
              <a:rPr lang="pt-BR" sz="1600" b="1" i="1" dirty="0"/>
              <a:t>ativadas</a:t>
            </a:r>
            <a:r>
              <a:rPr lang="pt-BR" sz="1600" dirty="0"/>
              <a:t> (</a:t>
            </a:r>
            <a:r>
              <a:rPr lang="pt-BR" sz="1600" b="1" i="1" dirty="0" err="1"/>
              <a:t>SS</a:t>
            </a:r>
            <a:r>
              <a:rPr lang="pt-BR" sz="1600" b="1" i="1" baseline="-25000" dirty="0" err="1"/>
              <a:t>c</a:t>
            </a:r>
            <a:r>
              <a:rPr lang="pt-BR" sz="1600" dirty="0"/>
              <a:t> &gt; </a:t>
            </a:r>
            <a:r>
              <a:rPr lang="pt-BR" sz="1600" b="1" i="1" dirty="0"/>
              <a:t>SS ambiente</a:t>
            </a:r>
            <a:r>
              <a:rPr lang="pt-BR" sz="1600" dirty="0"/>
              <a:t>) e passam a crescer rapidamente sem a necessidade de </a:t>
            </a:r>
            <a:r>
              <a:rPr lang="pt-BR" sz="1600" dirty="0">
                <a:sym typeface="Symbol"/>
              </a:rPr>
              <a:t>aumentar </a:t>
            </a:r>
            <a:r>
              <a:rPr lang="pt-BR" sz="1600" b="1" i="1" dirty="0"/>
              <a:t>SS</a:t>
            </a:r>
            <a:r>
              <a:rPr lang="pt-BR" sz="1600" dirty="0"/>
              <a:t> (logo </a:t>
            </a:r>
            <a:r>
              <a:rPr lang="pt-BR" sz="1600" b="1" i="1" dirty="0"/>
              <a:t>SS</a:t>
            </a:r>
            <a:r>
              <a:rPr lang="pt-BR" sz="1600" dirty="0"/>
              <a:t> decai rapidamente por difusão de vapor nas gotículas ativadas [</a:t>
            </a:r>
            <a:r>
              <a:rPr lang="pt-BR" sz="1600" b="1" i="1" dirty="0"/>
              <a:t>Q</a:t>
            </a:r>
            <a:r>
              <a:rPr lang="pt-BR" sz="1600" b="1" i="1" baseline="-25000" dirty="0"/>
              <a:t>2</a:t>
            </a:r>
            <a:r>
              <a:rPr lang="pt-BR" sz="1600" b="1" i="1" dirty="0"/>
              <a:t>d</a:t>
            </a:r>
            <a:r>
              <a:rPr lang="pt-BR" sz="1600" b="1" i="1" dirty="0">
                <a:latin typeface="Symbol" pitchFamily="18" charset="2"/>
              </a:rPr>
              <a:t>c</a:t>
            </a:r>
            <a:r>
              <a:rPr lang="pt-BR" sz="1600" b="1" i="1" dirty="0"/>
              <a:t>/</a:t>
            </a:r>
            <a:r>
              <a:rPr lang="pt-BR" sz="1600" b="1" i="1" dirty="0" err="1"/>
              <a:t>dt</a:t>
            </a:r>
            <a:r>
              <a:rPr lang="pt-BR" sz="1600" dirty="0"/>
              <a:t>] &gt; </a:t>
            </a:r>
            <a:r>
              <a:rPr lang="pt-BR" sz="1600" dirty="0">
                <a:sym typeface="Symbol"/>
              </a:rPr>
              <a:t>[</a:t>
            </a:r>
            <a:r>
              <a:rPr lang="pt-BR" sz="1600" b="1" i="1" dirty="0"/>
              <a:t>Q</a:t>
            </a:r>
            <a:r>
              <a:rPr lang="pt-BR" sz="1600" b="1" i="1" baseline="-25000" dirty="0"/>
              <a:t>1</a:t>
            </a:r>
            <a:r>
              <a:rPr lang="pt-BR" sz="1600" b="1" i="1" dirty="0"/>
              <a:t>dz/</a:t>
            </a:r>
            <a:r>
              <a:rPr lang="pt-BR" sz="1600" b="1" i="1" dirty="0" err="1"/>
              <a:t>dt</a:t>
            </a:r>
            <a:r>
              <a:rPr lang="pt-BR" sz="1600" dirty="0"/>
              <a:t>]) </a:t>
            </a:r>
          </a:p>
          <a:p>
            <a:pPr marL="4511675" lvl="1"/>
            <a:r>
              <a:rPr lang="pt-BR" sz="1600" dirty="0"/>
              <a:t>e </a:t>
            </a:r>
            <a:r>
              <a:rPr lang="pt-BR" sz="1600" b="1" i="1" dirty="0">
                <a:solidFill>
                  <a:srgbClr val="7030A0"/>
                </a:solidFill>
              </a:rPr>
              <a:t>to</a:t>
            </a:r>
            <a:r>
              <a:rPr lang="pt-BR" sz="1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da</a:t>
            </a:r>
            <a:r>
              <a:rPr lang="pt-BR" sz="1600" b="1" i="1" dirty="0">
                <a:solidFill>
                  <a:srgbClr val="753805"/>
                </a:solidFill>
              </a:rPr>
              <a:t>s </a:t>
            </a:r>
            <a:r>
              <a:rPr lang="pt-BR" sz="1600" dirty="0"/>
              <a:t>as gotículas ativadas se aproximam a uma distribuição monodispersa com </a:t>
            </a:r>
            <a:r>
              <a:rPr lang="pt-BR" sz="1600" b="1" i="1" dirty="0">
                <a:solidFill>
                  <a:srgbClr val="FF00FF"/>
                </a:solidFill>
              </a:rPr>
              <a:t>r</a:t>
            </a:r>
            <a:r>
              <a:rPr lang="pt-BR" sz="1600" b="1" dirty="0">
                <a:solidFill>
                  <a:srgbClr val="FF00FF"/>
                </a:solidFill>
              </a:rPr>
              <a:t> ~ 4,5</a:t>
            </a:r>
            <a:r>
              <a:rPr lang="pt-BR" sz="1600" b="1" dirty="0">
                <a:solidFill>
                  <a:srgbClr val="FF00FF"/>
                </a:solidFill>
                <a:latin typeface="Symbol" pitchFamily="18" charset="2"/>
              </a:rPr>
              <a:t>m</a:t>
            </a:r>
            <a:r>
              <a:rPr lang="pt-BR" sz="1600" b="1" dirty="0">
                <a:solidFill>
                  <a:srgbClr val="FF00FF"/>
                </a:solidFill>
              </a:rPr>
              <a:t>m em apenas 100 s </a:t>
            </a:r>
            <a:r>
              <a:rPr lang="pt-BR" sz="1600" dirty="0"/>
              <a:t>após o início da ascensão da parcela.</a:t>
            </a:r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3"/>
            <a:ext cx="4207612" cy="4943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55821" y="1484783"/>
            <a:ext cx="466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070C0"/>
                </a:solidFill>
              </a:rPr>
              <a:t>A)</a:t>
            </a:r>
            <a:endParaRPr lang="pt-BR" b="1" dirty="0">
              <a:solidFill>
                <a:srgbClr val="0070C0"/>
              </a:solidFill>
            </a:endParaRPr>
          </a:p>
        </p:txBody>
      </p:sp>
      <p:cxnSp>
        <p:nvCxnSpPr>
          <p:cNvPr id="7" name="Conector reto 6"/>
          <p:cNvCxnSpPr/>
          <p:nvPr/>
        </p:nvCxnSpPr>
        <p:spPr>
          <a:xfrm>
            <a:off x="3059832" y="2348880"/>
            <a:ext cx="0" cy="3513585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2823229" y="5862465"/>
            <a:ext cx="4732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FF0000"/>
                </a:solidFill>
              </a:rPr>
              <a:t>55s</a:t>
            </a:r>
            <a:endParaRPr lang="en-CA" sz="1600" b="1" dirty="0">
              <a:solidFill>
                <a:srgbClr val="FF00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3779912" y="3446557"/>
            <a:ext cx="5918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0000"/>
                </a:solidFill>
              </a:rPr>
              <a:t>0,5%</a:t>
            </a:r>
            <a:endParaRPr lang="en-CA" sz="1600" dirty="0">
              <a:solidFill>
                <a:srgbClr val="FF0000"/>
              </a:solidFill>
            </a:endParaRPr>
          </a:p>
        </p:txBody>
      </p:sp>
      <p:cxnSp>
        <p:nvCxnSpPr>
          <p:cNvPr id="11" name="Conector reto 10"/>
          <p:cNvCxnSpPr/>
          <p:nvPr/>
        </p:nvCxnSpPr>
        <p:spPr>
          <a:xfrm>
            <a:off x="3059832" y="3573016"/>
            <a:ext cx="72008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ipse 11"/>
          <p:cNvSpPr/>
          <p:nvPr/>
        </p:nvSpPr>
        <p:spPr>
          <a:xfrm>
            <a:off x="899592" y="1916832"/>
            <a:ext cx="360040" cy="432048"/>
          </a:xfrm>
          <a:prstGeom prst="ellipse">
            <a:avLst/>
          </a:prstGeom>
          <a:noFill/>
          <a:ln>
            <a:solidFill>
              <a:srgbClr val="FF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1115616" y="1844824"/>
            <a:ext cx="1154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i="1" dirty="0">
                <a:solidFill>
                  <a:srgbClr val="FF00FF"/>
                </a:solidFill>
              </a:rPr>
              <a:t>r</a:t>
            </a:r>
            <a:r>
              <a:rPr lang="pt-BR" b="1" dirty="0">
                <a:solidFill>
                  <a:srgbClr val="FF00FF"/>
                </a:solidFill>
              </a:rPr>
              <a:t> ~ 4,5</a:t>
            </a:r>
            <a:r>
              <a:rPr lang="pt-BR" b="1" dirty="0">
                <a:solidFill>
                  <a:srgbClr val="FF00FF"/>
                </a:solidFill>
                <a:latin typeface="Symbol" pitchFamily="18" charset="2"/>
              </a:rPr>
              <a:t>m</a:t>
            </a:r>
            <a:r>
              <a:rPr lang="pt-BR" b="1" dirty="0">
                <a:solidFill>
                  <a:srgbClr val="FF00FF"/>
                </a:solidFill>
              </a:rPr>
              <a:t>m </a:t>
            </a:r>
            <a:endParaRPr lang="pt-BR" dirty="0">
              <a:solidFill>
                <a:srgbClr val="FF00FF"/>
              </a:solidFill>
            </a:endParaRPr>
          </a:p>
        </p:txBody>
      </p:sp>
      <p:cxnSp>
        <p:nvCxnSpPr>
          <p:cNvPr id="14" name="Conector reto 13"/>
          <p:cNvCxnSpPr/>
          <p:nvPr/>
        </p:nvCxnSpPr>
        <p:spPr>
          <a:xfrm flipH="1">
            <a:off x="1043608" y="2132856"/>
            <a:ext cx="2664296" cy="0"/>
          </a:xfrm>
          <a:prstGeom prst="line">
            <a:avLst/>
          </a:prstGeom>
          <a:ln w="57150">
            <a:solidFill>
              <a:srgbClr val="FF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6"/>
          <p:cNvCxnSpPr/>
          <p:nvPr/>
        </p:nvCxnSpPr>
        <p:spPr>
          <a:xfrm>
            <a:off x="3779912" y="2132856"/>
            <a:ext cx="0" cy="3729609"/>
          </a:xfrm>
          <a:prstGeom prst="line">
            <a:avLst/>
          </a:prstGeom>
          <a:ln w="57150">
            <a:solidFill>
              <a:srgbClr val="FF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7"/>
          <p:cNvSpPr txBox="1"/>
          <p:nvPr/>
        </p:nvSpPr>
        <p:spPr>
          <a:xfrm>
            <a:off x="3491880" y="5805264"/>
            <a:ext cx="577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>
                <a:solidFill>
                  <a:srgbClr val="FF00FF"/>
                </a:solidFill>
              </a:rPr>
              <a:t>100s</a:t>
            </a:r>
            <a:endParaRPr lang="en-CA" sz="1600" b="1" dirty="0">
              <a:solidFill>
                <a:srgbClr val="FF00FF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1AF6B65-3CA4-4AFC-AD78-AA29D53F613A}"/>
              </a:ext>
            </a:extLst>
          </p:cNvPr>
          <p:cNvSpPr txBox="1"/>
          <p:nvPr/>
        </p:nvSpPr>
        <p:spPr>
          <a:xfrm>
            <a:off x="2900391" y="6156012"/>
            <a:ext cx="7200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solidFill>
                  <a:srgbClr val="FF0000"/>
                </a:solidFill>
              </a:rPr>
              <a:t>~30 m</a:t>
            </a:r>
          </a:p>
        </p:txBody>
      </p:sp>
    </p:spTree>
    <p:extLst>
      <p:ext uri="{BB962C8B-B14F-4D97-AF65-F5344CB8AC3E}">
        <p14:creationId xmlns:p14="http://schemas.microsoft.com/office/powerpoint/2010/main" val="101166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 animBg="1"/>
      <p:bldP spid="13" grpId="0"/>
      <p:bldP spid="13" grpId="1"/>
      <p:bldP spid="16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1" y="188640"/>
            <a:ext cx="9144001" cy="6192688"/>
            <a:chOff x="-1" y="332656"/>
            <a:chExt cx="9144001" cy="619268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332656"/>
              <a:ext cx="9144001" cy="6192688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555776" y="2708920"/>
              <a:ext cx="4104456" cy="1296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843808" y="2564904"/>
            <a:ext cx="5782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REVISÃO DA AULA ANTERIOR</a:t>
            </a:r>
          </a:p>
        </p:txBody>
      </p:sp>
    </p:spTree>
    <p:extLst>
      <p:ext uri="{BB962C8B-B14F-4D97-AF65-F5344CB8AC3E}">
        <p14:creationId xmlns:p14="http://schemas.microsoft.com/office/powerpoint/2010/main" val="1000480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51520" y="342930"/>
            <a:ext cx="4752528" cy="5030286"/>
            <a:chOff x="251520" y="342930"/>
            <a:chExt cx="4752528" cy="5030286"/>
          </a:xfrm>
        </p:grpSpPr>
        <p:pic>
          <p:nvPicPr>
            <p:cNvPr id="126979" name="Picture 3" descr="figura7-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9" r="11251" b="12522"/>
            <a:stretch/>
          </p:blipFill>
          <p:spPr bwMode="auto">
            <a:xfrm>
              <a:off x="251520" y="342930"/>
              <a:ext cx="4752528" cy="5030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 rot="5400000">
              <a:off x="3534710" y="2875476"/>
              <a:ext cx="2499990" cy="150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err="1">
                  <a:solidFill>
                    <a:schemeClr val="tx1"/>
                  </a:solidFill>
                </a:rPr>
                <a:t>Altura</a:t>
              </a:r>
              <a:r>
                <a:rPr lang="en-US" sz="1100" dirty="0">
                  <a:solidFill>
                    <a:schemeClr val="tx1"/>
                  </a:solidFill>
                </a:rPr>
                <a:t> </a:t>
              </a:r>
              <a:r>
                <a:rPr lang="en-US" sz="1100" dirty="0" err="1">
                  <a:solidFill>
                    <a:schemeClr val="tx1"/>
                  </a:solidFill>
                </a:rPr>
                <a:t>acima</a:t>
              </a:r>
              <a:r>
                <a:rPr lang="en-US" sz="1100" dirty="0">
                  <a:solidFill>
                    <a:schemeClr val="tx1"/>
                  </a:solidFill>
                </a:rPr>
                <a:t> da base da </a:t>
              </a:r>
              <a:r>
                <a:rPr lang="en-US" sz="1100" dirty="0" err="1">
                  <a:solidFill>
                    <a:schemeClr val="tx1"/>
                  </a:solidFill>
                </a:rPr>
                <a:t>nuvem</a:t>
              </a:r>
              <a:r>
                <a:rPr lang="en-US" sz="1100" dirty="0">
                  <a:solidFill>
                    <a:schemeClr val="tx1"/>
                  </a:solidFill>
                </a:rPr>
                <a:t> (m)</a:t>
              </a:r>
            </a:p>
          </p:txBody>
        </p:sp>
      </p:grp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Crescimento de uma população de gotículas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57200" y="620688"/>
            <a:ext cx="8363272" cy="5904656"/>
          </a:xfrm>
        </p:spPr>
        <p:txBody>
          <a:bodyPr/>
          <a:lstStyle/>
          <a:p>
            <a:pPr marL="4743450" lvl="1"/>
            <a:r>
              <a:rPr lang="pt-BR" sz="2000" b="1" dirty="0">
                <a:solidFill>
                  <a:prstClr val="black"/>
                </a:solidFill>
              </a:rPr>
              <a:t>Gráfico </a:t>
            </a:r>
            <a:r>
              <a:rPr lang="pt-BR" sz="2000" b="1" u="sng" dirty="0">
                <a:solidFill>
                  <a:prstClr val="black"/>
                </a:solidFill>
              </a:rPr>
              <a:t>SS x h</a:t>
            </a:r>
            <a:r>
              <a:rPr lang="pt-BR" sz="2000" b="1" dirty="0">
                <a:solidFill>
                  <a:prstClr val="black"/>
                </a:solidFill>
              </a:rPr>
              <a:t> </a:t>
            </a:r>
            <a:r>
              <a:rPr lang="pt-BR" sz="1200" b="1" dirty="0">
                <a:solidFill>
                  <a:prstClr val="black"/>
                </a:solidFill>
              </a:rPr>
              <a:t>(curva tracejada)</a:t>
            </a:r>
            <a:r>
              <a:rPr lang="pt-BR" sz="2000" b="1" dirty="0">
                <a:solidFill>
                  <a:prstClr val="black"/>
                </a:solidFill>
              </a:rPr>
              <a:t> e </a:t>
            </a:r>
            <a:r>
              <a:rPr lang="pt-BR" sz="2000" b="1" u="sng" dirty="0">
                <a:solidFill>
                  <a:prstClr val="black"/>
                </a:solidFill>
              </a:rPr>
              <a:t>r x h</a:t>
            </a:r>
            <a:r>
              <a:rPr lang="pt-BR" sz="2000" b="1" dirty="0">
                <a:solidFill>
                  <a:prstClr val="black"/>
                </a:solidFill>
              </a:rPr>
              <a:t> </a:t>
            </a:r>
            <a:r>
              <a:rPr lang="pt-BR" sz="1200" b="1" dirty="0">
                <a:solidFill>
                  <a:prstClr val="black"/>
                </a:solidFill>
              </a:rPr>
              <a:t>(curvas contínuas)</a:t>
            </a:r>
            <a:r>
              <a:rPr lang="pt-BR" sz="2000" b="1" dirty="0">
                <a:solidFill>
                  <a:prstClr val="black"/>
                </a:solidFill>
              </a:rPr>
              <a:t> </a:t>
            </a:r>
            <a:r>
              <a:rPr lang="pt-BR" sz="2000" b="1" dirty="0">
                <a:solidFill>
                  <a:schemeClr val="tx2"/>
                </a:solidFill>
              </a:rPr>
              <a:t>(Figura 7.3 Rogers &amp; </a:t>
            </a:r>
            <a:r>
              <a:rPr lang="pt-BR" sz="2000" b="1" dirty="0" err="1">
                <a:solidFill>
                  <a:schemeClr val="tx2"/>
                </a:solidFill>
              </a:rPr>
              <a:t>Yau</a:t>
            </a:r>
            <a:r>
              <a:rPr lang="pt-BR" sz="2000" b="1" dirty="0">
                <a:solidFill>
                  <a:schemeClr val="tx2"/>
                </a:solidFill>
              </a:rPr>
              <a:t>)</a:t>
            </a:r>
            <a:r>
              <a:rPr lang="pt-BR" sz="2000" b="1" dirty="0">
                <a:solidFill>
                  <a:prstClr val="black"/>
                </a:solidFill>
              </a:rPr>
              <a:t>:</a:t>
            </a:r>
          </a:p>
          <a:p>
            <a:pPr marL="5143500" lvl="2"/>
            <a:r>
              <a:rPr lang="pt-BR" sz="1200" dirty="0"/>
              <a:t>Assumindo velocidade vertical (</a:t>
            </a:r>
            <a:r>
              <a:rPr lang="pt-BR" sz="1200" b="1" i="1" dirty="0"/>
              <a:t>u=</a:t>
            </a:r>
            <a:r>
              <a:rPr lang="pt-BR" sz="1200" b="1" i="1" dirty="0" err="1"/>
              <a:t>dz</a:t>
            </a:r>
            <a:r>
              <a:rPr lang="pt-BR" sz="1200" b="1" i="1" dirty="0"/>
              <a:t>/</a:t>
            </a:r>
            <a:r>
              <a:rPr lang="pt-BR" sz="1200" b="1" i="1" dirty="0" err="1"/>
              <a:t>dt</a:t>
            </a:r>
            <a:r>
              <a:rPr lang="pt-BR" sz="1200" dirty="0"/>
              <a:t>) constante de 15 cms</a:t>
            </a:r>
            <a:r>
              <a:rPr lang="pt-BR" sz="1200" baseline="30000" dirty="0"/>
              <a:t>-1</a:t>
            </a:r>
            <a:r>
              <a:rPr lang="pt-BR" sz="1200" dirty="0"/>
              <a:t> e concentrações de CCN de tamanhos diferentes (</a:t>
            </a:r>
            <a:r>
              <a:rPr lang="pt-BR" sz="1200" b="1" i="1" dirty="0"/>
              <a:t>M</a:t>
            </a:r>
            <a:r>
              <a:rPr lang="pt-BR" sz="1200" dirty="0"/>
              <a:t>, curvas contínuas) .</a:t>
            </a:r>
          </a:p>
          <a:p>
            <a:pPr marL="4743450" lvl="1"/>
            <a:r>
              <a:rPr lang="pt-BR" sz="1600" dirty="0"/>
              <a:t>As gotículas pequenas se movem com </a:t>
            </a:r>
            <a:r>
              <a:rPr lang="pt-BR" sz="1600" b="1" i="1" dirty="0"/>
              <a:t>u</a:t>
            </a:r>
            <a:r>
              <a:rPr lang="pt-BR" sz="1600" dirty="0"/>
              <a:t>, porém as maiores são mais pesadas e avançam em altitude mais lentamente.</a:t>
            </a:r>
          </a:p>
          <a:p>
            <a:pPr marL="4743450" lvl="1"/>
            <a:r>
              <a:rPr lang="pt-BR" sz="1600" dirty="0"/>
              <a:t>Todas as gotículas crescem, umas com maior eficiência do que as outras.</a:t>
            </a:r>
          </a:p>
          <a:p>
            <a:pPr marL="4743450" lvl="1"/>
            <a:r>
              <a:rPr lang="pt-BR" sz="1600" b="1" i="1" dirty="0"/>
              <a:t>SS</a:t>
            </a:r>
            <a:r>
              <a:rPr lang="pt-BR" sz="1600" dirty="0"/>
              <a:t> aumenta e tem um máximo de 0,5% aproximadamente a 10 m acima da base da nuvem (termo de produção </a:t>
            </a:r>
            <a:r>
              <a:rPr lang="pt-BR" sz="1600" b="1" i="1" dirty="0"/>
              <a:t>Q</a:t>
            </a:r>
            <a:r>
              <a:rPr lang="pt-BR" sz="1600" b="1" i="1" baseline="-25000" dirty="0"/>
              <a:t>1</a:t>
            </a:r>
            <a:r>
              <a:rPr lang="pt-BR" sz="1600" b="1" i="1" dirty="0"/>
              <a:t>dz/</a:t>
            </a:r>
            <a:r>
              <a:rPr lang="pt-BR" sz="1600" b="1" i="1" dirty="0" err="1"/>
              <a:t>dt</a:t>
            </a:r>
            <a:r>
              <a:rPr lang="pt-BR" sz="1600" dirty="0"/>
              <a:t> é maior). A partir deste ponto,  várias gotículas começam a se formar (termo de condensação </a:t>
            </a:r>
            <a:r>
              <a:rPr lang="pt-BR" sz="1600" b="1" i="1" dirty="0"/>
              <a:t>Q</a:t>
            </a:r>
            <a:r>
              <a:rPr lang="pt-BR" sz="1600" b="1" i="1" baseline="-25000" dirty="0"/>
              <a:t>2</a:t>
            </a:r>
            <a:r>
              <a:rPr lang="pt-BR" sz="1600" b="1" i="1" dirty="0"/>
              <a:t>d</a:t>
            </a:r>
            <a:r>
              <a:rPr lang="pt-BR" sz="1600" b="1" i="1" dirty="0">
                <a:latin typeface="Symbol" pitchFamily="18" charset="2"/>
              </a:rPr>
              <a:t>c</a:t>
            </a:r>
            <a:r>
              <a:rPr lang="pt-BR" sz="1600" b="1" i="1" dirty="0"/>
              <a:t>/</a:t>
            </a:r>
            <a:r>
              <a:rPr lang="pt-BR" sz="1600" b="1" i="1" dirty="0" err="1"/>
              <a:t>dt</a:t>
            </a:r>
            <a:r>
              <a:rPr lang="pt-BR" sz="1600" dirty="0"/>
              <a:t> aumenta) e a produção de </a:t>
            </a:r>
            <a:r>
              <a:rPr lang="pt-BR" sz="1600" b="1" i="1" dirty="0"/>
              <a:t>S</a:t>
            </a:r>
            <a:r>
              <a:rPr lang="pt-BR" sz="1600" dirty="0"/>
              <a:t> não vence a quantidade de vapor condensada e passa a decair. </a:t>
            </a:r>
          </a:p>
          <a:p>
            <a:pPr marL="4743450" lvl="1"/>
            <a:endParaRPr lang="pt-BR" sz="900" dirty="0"/>
          </a:p>
          <a:p>
            <a:pPr marL="527050" lvl="1"/>
            <a:r>
              <a:rPr lang="pt-BR" sz="1600" dirty="0"/>
              <a:t>As gotículas pequenas (</a:t>
            </a:r>
            <a:r>
              <a:rPr lang="pt-BR" sz="1600" b="1" i="1" dirty="0"/>
              <a:t>M</a:t>
            </a:r>
            <a:r>
              <a:rPr lang="pt-BR" sz="1600" dirty="0"/>
              <a:t> &lt; 10</a:t>
            </a:r>
            <a:r>
              <a:rPr lang="pt-BR" sz="1600" baseline="30000" dirty="0"/>
              <a:t>-17</a:t>
            </a:r>
            <a:r>
              <a:rPr lang="pt-BR" sz="1600" dirty="0"/>
              <a:t> g ou </a:t>
            </a:r>
            <a:r>
              <a:rPr lang="pt-BR" sz="1600" b="1" i="1" dirty="0"/>
              <a:t>r </a:t>
            </a:r>
            <a:r>
              <a:rPr lang="pt-BR" sz="1600" dirty="0"/>
              <a:t>&lt; 10</a:t>
            </a:r>
            <a:r>
              <a:rPr lang="pt-BR" sz="1600" baseline="30000" dirty="0"/>
              <a:t>-1</a:t>
            </a:r>
            <a:r>
              <a:rPr lang="pt-BR" sz="1600" dirty="0">
                <a:latin typeface="Symbol" pitchFamily="18" charset="2"/>
              </a:rPr>
              <a:t>m</a:t>
            </a:r>
            <a:r>
              <a:rPr lang="pt-BR" sz="1600" dirty="0"/>
              <a:t>m) não atingem o raio crítico e evaporaram. As gotículas maiores são ativadas e crescem rapidamente durante o tempo com alta </a:t>
            </a:r>
            <a:r>
              <a:rPr lang="pt-BR" sz="1600" b="1" i="1" dirty="0"/>
              <a:t>SS</a:t>
            </a:r>
            <a:r>
              <a:rPr lang="pt-BR" sz="1600" dirty="0"/>
              <a:t>, atingindo tamanhos parecidos (</a:t>
            </a:r>
            <a:r>
              <a:rPr lang="pt-BR" sz="1600" b="1" i="1" dirty="0" err="1"/>
              <a:t>r</a:t>
            </a:r>
            <a:r>
              <a:rPr lang="pt-BR" sz="1600" b="1" i="1" dirty="0"/>
              <a:t> </a:t>
            </a:r>
            <a:r>
              <a:rPr lang="pt-BR" sz="1600" dirty="0"/>
              <a:t>~10</a:t>
            </a:r>
            <a:r>
              <a:rPr lang="pt-BR" sz="1600" baseline="30000" dirty="0"/>
              <a:t>1</a:t>
            </a:r>
            <a:r>
              <a:rPr lang="pt-BR" sz="1600" dirty="0">
                <a:latin typeface="Symbol" pitchFamily="18" charset="2"/>
              </a:rPr>
              <a:t>m</a:t>
            </a:r>
            <a:r>
              <a:rPr lang="pt-BR" sz="1600" dirty="0"/>
              <a:t>m) devido à equação parabólica do crescimento.</a:t>
            </a:r>
            <a:endParaRPr lang="pt-BR" sz="18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179512" y="616153"/>
            <a:ext cx="466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070C0"/>
                </a:solidFill>
              </a:rPr>
              <a:t>B)</a:t>
            </a:r>
            <a:endParaRPr lang="pt-BR" b="1" dirty="0">
              <a:solidFill>
                <a:srgbClr val="0070C0"/>
              </a:solidFill>
            </a:endParaRPr>
          </a:p>
        </p:txBody>
      </p:sp>
      <p:cxnSp>
        <p:nvCxnSpPr>
          <p:cNvPr id="8" name="Conector reto 7"/>
          <p:cNvCxnSpPr/>
          <p:nvPr/>
        </p:nvCxnSpPr>
        <p:spPr>
          <a:xfrm>
            <a:off x="2395995" y="846985"/>
            <a:ext cx="0" cy="1919136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2100080" y="532220"/>
            <a:ext cx="5918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0000"/>
                </a:solidFill>
              </a:rPr>
              <a:t>0,5%</a:t>
            </a:r>
            <a:endParaRPr lang="en-CA" sz="1600" dirty="0">
              <a:solidFill>
                <a:srgbClr val="FF0000"/>
              </a:solidFill>
            </a:endParaRPr>
          </a:p>
        </p:txBody>
      </p:sp>
      <p:cxnSp>
        <p:nvCxnSpPr>
          <p:cNvPr id="11" name="Conector reto 10"/>
          <p:cNvCxnSpPr/>
          <p:nvPr/>
        </p:nvCxnSpPr>
        <p:spPr>
          <a:xfrm>
            <a:off x="2411760" y="2780928"/>
            <a:ext cx="203199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 11"/>
          <p:cNvSpPr/>
          <p:nvPr/>
        </p:nvSpPr>
        <p:spPr>
          <a:xfrm>
            <a:off x="4443750" y="2708920"/>
            <a:ext cx="272266" cy="2308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4" name="Conector de seta reta 13"/>
          <p:cNvCxnSpPr/>
          <p:nvPr/>
        </p:nvCxnSpPr>
        <p:spPr>
          <a:xfrm>
            <a:off x="1763688" y="1268760"/>
            <a:ext cx="336392" cy="53779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991787" y="836712"/>
            <a:ext cx="1347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Altitude alcançada no final da simulação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264084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Crescimento de uma população de gotículas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79512" y="616153"/>
            <a:ext cx="444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070C0"/>
                </a:solidFill>
              </a:rPr>
              <a:t>C)</a:t>
            </a:r>
            <a:endParaRPr lang="pt-BR" b="1" dirty="0">
              <a:solidFill>
                <a:srgbClr val="0070C0"/>
              </a:solidFill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2" name="Imagem 11" descr="Texto preto sobre fundo branco&#10;&#10;Descrição gerada automaticamente">
            <a:extLst>
              <a:ext uri="{FF2B5EF4-FFF2-40B4-BE49-F238E27FC236}">
                <a16:creationId xmlns:a16="http://schemas.microsoft.com/office/drawing/2014/main" id="{C83C04B9-20F0-49C0-A4CA-9FCA8E5455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" t="19213" r="20075" b="15014"/>
          <a:stretch/>
        </p:blipFill>
        <p:spPr>
          <a:xfrm>
            <a:off x="643591" y="616153"/>
            <a:ext cx="7200800" cy="3384373"/>
          </a:xfrm>
          <a:prstGeom prst="rect">
            <a:avLst/>
          </a:prstGeom>
        </p:spPr>
      </p:pic>
      <p:sp>
        <p:nvSpPr>
          <p:cNvPr id="14" name="Espaço Reservado para Conteúdo 4">
            <a:extLst>
              <a:ext uri="{FF2B5EF4-FFF2-40B4-BE49-F238E27FC236}">
                <a16:creationId xmlns:a16="http://schemas.microsoft.com/office/drawing/2014/main" id="{9C6ABD5C-7EAA-4309-9FAC-271999E084F7}"/>
              </a:ext>
            </a:extLst>
          </p:cNvPr>
          <p:cNvSpPr txBox="1">
            <a:spLocks/>
          </p:cNvSpPr>
          <p:nvPr/>
        </p:nvSpPr>
        <p:spPr>
          <a:xfrm>
            <a:off x="643591" y="4140006"/>
            <a:ext cx="7200800" cy="225742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463" lvl="1" indent="-271463"/>
            <a:r>
              <a:rPr lang="pt-BR" sz="2000" b="1" dirty="0">
                <a:solidFill>
                  <a:prstClr val="black"/>
                </a:solidFill>
              </a:rPr>
              <a:t>Gráfico </a:t>
            </a:r>
            <a:r>
              <a:rPr lang="pt-BR" sz="2000" b="1" u="sng" dirty="0">
                <a:solidFill>
                  <a:prstClr val="black"/>
                </a:solidFill>
              </a:rPr>
              <a:t>SS x h</a:t>
            </a:r>
            <a:r>
              <a:rPr lang="pt-BR" sz="2000" b="1" dirty="0">
                <a:solidFill>
                  <a:prstClr val="black"/>
                </a:solidFill>
              </a:rPr>
              <a:t>, </a:t>
            </a:r>
            <a:r>
              <a:rPr lang="pt-BR" sz="2000" b="1" u="sng" dirty="0" err="1">
                <a:solidFill>
                  <a:prstClr val="black"/>
                </a:solidFill>
              </a:rPr>
              <a:t>Conc</a:t>
            </a:r>
            <a:r>
              <a:rPr lang="pt-BR" sz="2000" b="1" u="sng" dirty="0">
                <a:solidFill>
                  <a:prstClr val="black"/>
                </a:solidFill>
              </a:rPr>
              <a:t> x h</a:t>
            </a:r>
            <a:r>
              <a:rPr lang="pt-BR" sz="2000" b="1" dirty="0">
                <a:solidFill>
                  <a:prstClr val="black"/>
                </a:solidFill>
              </a:rPr>
              <a:t>, </a:t>
            </a:r>
            <a:r>
              <a:rPr lang="pt-BR" sz="2000" b="1" u="sng" dirty="0">
                <a:solidFill>
                  <a:prstClr val="black"/>
                </a:solidFill>
              </a:rPr>
              <a:t>r x h</a:t>
            </a:r>
            <a:r>
              <a:rPr lang="pt-BR" sz="2000" b="1" dirty="0">
                <a:solidFill>
                  <a:prstClr val="black"/>
                </a:solidFill>
              </a:rPr>
              <a:t> e </a:t>
            </a:r>
            <a:r>
              <a:rPr lang="el-GR" sz="2000" b="1" u="sng" dirty="0">
                <a:solidFill>
                  <a:prstClr val="black"/>
                </a:solidFill>
              </a:rPr>
              <a:t>σ</a:t>
            </a:r>
            <a:r>
              <a:rPr lang="pt-BR" sz="2000" b="1" u="sng" dirty="0">
                <a:solidFill>
                  <a:prstClr val="black"/>
                </a:solidFill>
              </a:rPr>
              <a:t> x h</a:t>
            </a:r>
            <a:r>
              <a:rPr lang="pt-BR" sz="2000" b="1" dirty="0">
                <a:solidFill>
                  <a:prstClr val="black"/>
                </a:solidFill>
              </a:rPr>
              <a:t> </a:t>
            </a:r>
            <a:r>
              <a:rPr lang="pt-BR" sz="2000" b="1" dirty="0">
                <a:solidFill>
                  <a:schemeClr val="tx2"/>
                </a:solidFill>
              </a:rPr>
              <a:t>(Figura 7.4 Rogers &amp; </a:t>
            </a:r>
            <a:r>
              <a:rPr lang="pt-BR" sz="2000" b="1" dirty="0" err="1">
                <a:solidFill>
                  <a:schemeClr val="tx2"/>
                </a:solidFill>
              </a:rPr>
              <a:t>Yau</a:t>
            </a:r>
            <a:r>
              <a:rPr lang="pt-BR" sz="2000" b="1" dirty="0">
                <a:solidFill>
                  <a:schemeClr val="tx2"/>
                </a:solidFill>
              </a:rPr>
              <a:t>)</a:t>
            </a:r>
            <a:r>
              <a:rPr lang="pt-BR" sz="2000" b="1" dirty="0">
                <a:solidFill>
                  <a:prstClr val="black"/>
                </a:solidFill>
              </a:rPr>
              <a:t>:</a:t>
            </a:r>
          </a:p>
          <a:p>
            <a:pPr marL="927100" lvl="2"/>
            <a:r>
              <a:rPr lang="pt-BR" sz="1400" dirty="0"/>
              <a:t>Assumindo velocidade vertical (</a:t>
            </a:r>
            <a:r>
              <a:rPr lang="pt-BR" sz="1400" b="1" i="1" dirty="0"/>
              <a:t>u=</a:t>
            </a:r>
            <a:r>
              <a:rPr lang="pt-BR" sz="1400" b="1" i="1" dirty="0" err="1"/>
              <a:t>dz</a:t>
            </a:r>
            <a:r>
              <a:rPr lang="pt-BR" sz="1400" b="1" i="1" dirty="0"/>
              <a:t>/</a:t>
            </a:r>
            <a:r>
              <a:rPr lang="pt-BR" sz="1400" b="1" i="1" dirty="0" err="1"/>
              <a:t>dt</a:t>
            </a:r>
            <a:r>
              <a:rPr lang="pt-BR" sz="1400" dirty="0"/>
              <a:t>) constante de </a:t>
            </a:r>
            <a:r>
              <a:rPr lang="pt-BR" sz="1400" b="1" dirty="0">
                <a:solidFill>
                  <a:srgbClr val="0033CC"/>
                </a:solidFill>
              </a:rPr>
              <a:t>0,5</a:t>
            </a:r>
            <a:r>
              <a:rPr lang="pt-BR" sz="1400" dirty="0"/>
              <a:t> e </a:t>
            </a:r>
            <a:r>
              <a:rPr lang="pt-BR" sz="1400" b="1" dirty="0">
                <a:solidFill>
                  <a:srgbClr val="FF0000"/>
                </a:solidFill>
              </a:rPr>
              <a:t>2,0</a:t>
            </a:r>
            <a:r>
              <a:rPr lang="pt-BR" sz="1400" dirty="0"/>
              <a:t> ms</a:t>
            </a:r>
            <a:r>
              <a:rPr lang="pt-BR" sz="1400" baseline="30000" dirty="0"/>
              <a:t>-1</a:t>
            </a:r>
            <a:r>
              <a:rPr lang="pt-BR" sz="1400" dirty="0"/>
              <a:t>, população de CCN de cloreto de sódio de </a:t>
            </a:r>
            <a:r>
              <a:rPr lang="pt-BR" sz="1400" i="1" u="sng" dirty="0"/>
              <a:t>vários tamanhos </a:t>
            </a:r>
            <a:r>
              <a:rPr lang="pt-BR" sz="1400" dirty="0"/>
              <a:t>(pequenos e grandes juntos), e representado por:</a:t>
            </a:r>
            <a:endParaRPr lang="en-CA" sz="1400" dirty="0"/>
          </a:p>
        </p:txBody>
      </p:sp>
      <p:graphicFrame>
        <p:nvGraphicFramePr>
          <p:cNvPr id="15" name="Objeto 14">
            <a:extLst>
              <a:ext uri="{FF2B5EF4-FFF2-40B4-BE49-F238E27FC236}">
                <a16:creationId xmlns:a16="http://schemas.microsoft.com/office/drawing/2014/main" id="{A60060DC-D7D7-409B-9CFE-AD06E2EBA6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0646314"/>
              </p:ext>
            </p:extLst>
          </p:nvPr>
        </p:nvGraphicFramePr>
        <p:xfrm>
          <a:off x="3563888" y="5268719"/>
          <a:ext cx="1800200" cy="291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54" name="Equação" r:id="rId4" imgW="1346040" imgH="215640" progId="Equation.3">
                  <p:embed/>
                </p:oleObj>
              </mc:Choice>
              <mc:Fallback>
                <p:oleObj name="Equação" r:id="rId4" imgW="1346040" imgH="215640" progId="Equation.3">
                  <p:embed/>
                  <p:pic>
                    <p:nvPicPr>
                      <p:cNvPr id="3" name="Objeto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888" y="5268719"/>
                        <a:ext cx="1800200" cy="2912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5083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Crescimento de uma população de gotículas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79512" y="616153"/>
            <a:ext cx="444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070C0"/>
                </a:solidFill>
              </a:rPr>
              <a:t>C)</a:t>
            </a:r>
            <a:endParaRPr lang="pt-BR" b="1" dirty="0">
              <a:solidFill>
                <a:srgbClr val="0070C0"/>
              </a:solidFill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2" name="Imagem 11" descr="Texto preto sobre fundo branco&#10;&#10;Descrição gerada automaticamente">
            <a:extLst>
              <a:ext uri="{FF2B5EF4-FFF2-40B4-BE49-F238E27FC236}">
                <a16:creationId xmlns:a16="http://schemas.microsoft.com/office/drawing/2014/main" id="{C83C04B9-20F0-49C0-A4CA-9FCA8E5455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" t="19213" r="20075" b="15014"/>
          <a:stretch/>
        </p:blipFill>
        <p:spPr>
          <a:xfrm>
            <a:off x="643591" y="616153"/>
            <a:ext cx="7200800" cy="3384373"/>
          </a:xfrm>
          <a:prstGeom prst="rect">
            <a:avLst/>
          </a:prstGeom>
        </p:spPr>
      </p:pic>
      <p:sp>
        <p:nvSpPr>
          <p:cNvPr id="14" name="Espaço Reservado para Conteúdo 4">
            <a:extLst>
              <a:ext uri="{FF2B5EF4-FFF2-40B4-BE49-F238E27FC236}">
                <a16:creationId xmlns:a16="http://schemas.microsoft.com/office/drawing/2014/main" id="{9C6ABD5C-7EAA-4309-9FAC-271999E084F7}"/>
              </a:ext>
            </a:extLst>
          </p:cNvPr>
          <p:cNvSpPr txBox="1">
            <a:spLocks/>
          </p:cNvSpPr>
          <p:nvPr/>
        </p:nvSpPr>
        <p:spPr>
          <a:xfrm>
            <a:off x="643591" y="4140006"/>
            <a:ext cx="7200800" cy="225742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7050" lvl="1"/>
            <a:r>
              <a:rPr lang="pt-BR" sz="1600" dirty="0"/>
              <a:t>A </a:t>
            </a:r>
            <a:r>
              <a:rPr lang="pt-BR" sz="1600" b="1" i="1" dirty="0"/>
              <a:t>SS</a:t>
            </a:r>
            <a:r>
              <a:rPr lang="pt-BR" sz="1600" dirty="0"/>
              <a:t> é maior para uma parcela de ar com </a:t>
            </a:r>
            <a:r>
              <a:rPr lang="pt-BR" sz="1600" b="1" i="1" dirty="0"/>
              <a:t>u</a:t>
            </a:r>
            <a:r>
              <a:rPr lang="pt-BR" sz="1600" dirty="0"/>
              <a:t> maior e o nível de altura onde a </a:t>
            </a:r>
            <a:r>
              <a:rPr lang="pt-BR" sz="1600" b="1" i="1" dirty="0"/>
              <a:t>S</a:t>
            </a:r>
            <a:r>
              <a:rPr lang="pt-BR" sz="1600" dirty="0"/>
              <a:t> é máxima também é mais alto. </a:t>
            </a:r>
          </a:p>
          <a:p>
            <a:pPr marL="527050" lvl="1"/>
            <a:r>
              <a:rPr lang="pt-BR" sz="1600" dirty="0"/>
              <a:t>A concentração de gotículas ativas é proporcional à </a:t>
            </a:r>
            <a:r>
              <a:rPr lang="pt-BR" sz="1600" b="1" i="1" dirty="0"/>
              <a:t>SS</a:t>
            </a:r>
            <a:r>
              <a:rPr lang="pt-BR" sz="1600" dirty="0"/>
              <a:t>, ou seja, quanto maior </a:t>
            </a:r>
            <a:r>
              <a:rPr lang="pt-BR" sz="1600" b="1" i="1" dirty="0"/>
              <a:t>SS</a:t>
            </a:r>
            <a:r>
              <a:rPr lang="pt-BR" sz="1600" dirty="0"/>
              <a:t> maior o número de partículas menores a ser ativadas (o máximo coincide com o máximo de </a:t>
            </a:r>
            <a:r>
              <a:rPr lang="pt-BR" sz="1600" b="1" i="1" dirty="0"/>
              <a:t>SS</a:t>
            </a:r>
            <a:r>
              <a:rPr lang="pt-BR" sz="1600" dirty="0"/>
              <a:t>). Uma vez ativadas, a concentração não varia. </a:t>
            </a:r>
          </a:p>
          <a:p>
            <a:pPr marL="527050" lvl="1"/>
            <a:r>
              <a:rPr lang="pt-BR" sz="1600" dirty="0"/>
              <a:t>A parcela de ar com menor </a:t>
            </a:r>
            <a:r>
              <a:rPr lang="pt-BR" sz="1600" b="1" i="1" dirty="0"/>
              <a:t>u</a:t>
            </a:r>
            <a:r>
              <a:rPr lang="pt-BR" sz="1600" dirty="0"/>
              <a:t> apresenta gotículas com maior raio, pois para baixas </a:t>
            </a:r>
            <a:r>
              <a:rPr lang="pt-BR" sz="1600" b="1" i="1" dirty="0"/>
              <a:t>SS</a:t>
            </a:r>
            <a:r>
              <a:rPr lang="pt-BR" sz="1600" dirty="0"/>
              <a:t> somente os CCN grandes são ativados</a:t>
            </a:r>
          </a:p>
        </p:txBody>
      </p:sp>
    </p:spTree>
    <p:extLst>
      <p:ext uri="{BB962C8B-B14F-4D97-AF65-F5344CB8AC3E}">
        <p14:creationId xmlns:p14="http://schemas.microsoft.com/office/powerpoint/2010/main" val="18773584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Crescimento de uma população de gotículas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07504" y="616153"/>
            <a:ext cx="444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070C0"/>
                </a:solidFill>
              </a:rPr>
              <a:t>C)</a:t>
            </a:r>
            <a:endParaRPr lang="pt-BR" b="1" dirty="0">
              <a:solidFill>
                <a:srgbClr val="0070C0"/>
              </a:solidFill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2" name="Imagem 11" descr="Texto preto sobre fundo branco&#10;&#10;Descrição gerada automaticamente">
            <a:extLst>
              <a:ext uri="{FF2B5EF4-FFF2-40B4-BE49-F238E27FC236}">
                <a16:creationId xmlns:a16="http://schemas.microsoft.com/office/drawing/2014/main" id="{C83C04B9-20F0-49C0-A4CA-9FCA8E5455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00" t="19213" r="20075" b="15014"/>
          <a:stretch/>
        </p:blipFill>
        <p:spPr>
          <a:xfrm>
            <a:off x="683568" y="593303"/>
            <a:ext cx="1904239" cy="3384373"/>
          </a:xfrm>
          <a:prstGeom prst="rect">
            <a:avLst/>
          </a:prstGeom>
        </p:spPr>
      </p:pic>
      <p:sp>
        <p:nvSpPr>
          <p:cNvPr id="8" name="Espaço Reservado para Conteúdo 4">
            <a:extLst>
              <a:ext uri="{FF2B5EF4-FFF2-40B4-BE49-F238E27FC236}">
                <a16:creationId xmlns:a16="http://schemas.microsoft.com/office/drawing/2014/main" id="{43FAC8E5-B5E0-4001-BB0F-98B7D401C875}"/>
              </a:ext>
            </a:extLst>
          </p:cNvPr>
          <p:cNvSpPr txBox="1">
            <a:spLocks/>
          </p:cNvSpPr>
          <p:nvPr/>
        </p:nvSpPr>
        <p:spPr>
          <a:xfrm>
            <a:off x="3203848" y="616153"/>
            <a:ext cx="5184576" cy="46166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7050" lvl="1"/>
            <a:r>
              <a:rPr lang="pt-BR" sz="1600" dirty="0"/>
              <a:t>Como explicar o comportamento de </a:t>
            </a:r>
            <a:r>
              <a:rPr lang="el-GR" sz="1600" dirty="0"/>
              <a:t>σ</a:t>
            </a:r>
            <a:r>
              <a:rPr lang="pt-BR" sz="1600" dirty="0"/>
              <a:t>?</a:t>
            </a:r>
          </a:p>
        </p:txBody>
      </p: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38165707-179D-4DD8-829D-55EFBC921347}"/>
              </a:ext>
            </a:extLst>
          </p:cNvPr>
          <p:cNvCxnSpPr/>
          <p:nvPr/>
        </p:nvCxnSpPr>
        <p:spPr>
          <a:xfrm flipV="1">
            <a:off x="1547664" y="3429000"/>
            <a:ext cx="864096" cy="14401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F86C734F-B078-4BC0-BD22-04F25874EE71}"/>
              </a:ext>
            </a:extLst>
          </p:cNvPr>
          <p:cNvCxnSpPr>
            <a:cxnSpLocks/>
          </p:cNvCxnSpPr>
          <p:nvPr/>
        </p:nvCxnSpPr>
        <p:spPr>
          <a:xfrm flipH="1" flipV="1">
            <a:off x="1547664" y="2492896"/>
            <a:ext cx="720080" cy="4320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43ED1539-C808-4E3A-9E24-C45A72FC4C1C}"/>
              </a:ext>
            </a:extLst>
          </p:cNvPr>
          <p:cNvCxnSpPr>
            <a:cxnSpLocks/>
          </p:cNvCxnSpPr>
          <p:nvPr/>
        </p:nvCxnSpPr>
        <p:spPr>
          <a:xfrm flipV="1">
            <a:off x="3707904" y="1412776"/>
            <a:ext cx="0" cy="38884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11D4EE1F-191D-4F72-9DBE-9E346FA06587}"/>
              </a:ext>
            </a:extLst>
          </p:cNvPr>
          <p:cNvCxnSpPr>
            <a:cxnSpLocks/>
          </p:cNvCxnSpPr>
          <p:nvPr/>
        </p:nvCxnSpPr>
        <p:spPr>
          <a:xfrm>
            <a:off x="3707904" y="5301208"/>
            <a:ext cx="453650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orma Livre: Forma 26">
            <a:extLst>
              <a:ext uri="{FF2B5EF4-FFF2-40B4-BE49-F238E27FC236}">
                <a16:creationId xmlns:a16="http://schemas.microsoft.com/office/drawing/2014/main" id="{700ED530-E0EF-4FA6-92B9-8FB1E27A2A60}"/>
              </a:ext>
            </a:extLst>
          </p:cNvPr>
          <p:cNvSpPr/>
          <p:nvPr/>
        </p:nvSpPr>
        <p:spPr>
          <a:xfrm>
            <a:off x="3832194" y="2717805"/>
            <a:ext cx="1340528" cy="2583403"/>
          </a:xfrm>
          <a:custGeom>
            <a:avLst/>
            <a:gdLst>
              <a:gd name="connsiteX0" fmla="*/ 0 w 1340528"/>
              <a:gd name="connsiteY0" fmla="*/ 2583403 h 2583403"/>
              <a:gd name="connsiteX1" fmla="*/ 621437 w 1340528"/>
              <a:gd name="connsiteY1" fmla="*/ 1 h 2583403"/>
              <a:gd name="connsiteX2" fmla="*/ 1340528 w 1340528"/>
              <a:gd name="connsiteY2" fmla="*/ 2574525 h 2583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0528" h="2583403">
                <a:moveTo>
                  <a:pt x="0" y="2583403"/>
                </a:moveTo>
                <a:cubicBezTo>
                  <a:pt x="199008" y="1292442"/>
                  <a:pt x="398016" y="1481"/>
                  <a:pt x="621437" y="1"/>
                </a:cubicBezTo>
                <a:cubicBezTo>
                  <a:pt x="844858" y="-1479"/>
                  <a:pt x="1092693" y="1286523"/>
                  <a:pt x="1340528" y="2574525"/>
                </a:cubicBezTo>
              </a:path>
            </a:pathLst>
          </a:cu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7A556B78-1DF7-4640-8826-2894F604C096}"/>
              </a:ext>
            </a:extLst>
          </p:cNvPr>
          <p:cNvSpPr txBox="1"/>
          <p:nvPr/>
        </p:nvSpPr>
        <p:spPr>
          <a:xfrm>
            <a:off x="3878063" y="1412776"/>
            <a:ext cx="1918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Aerossóis </a:t>
            </a:r>
            <a:r>
              <a:rPr lang="pt-BR" dirty="0"/>
              <a:t>-&gt; </a:t>
            </a:r>
            <a:r>
              <a:rPr lang="pt-BR" dirty="0">
                <a:solidFill>
                  <a:srgbClr val="0070C0"/>
                </a:solidFill>
              </a:rPr>
              <a:t>Gotas</a:t>
            </a:r>
          </a:p>
        </p:txBody>
      </p: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A8E3DDCB-BD80-4D87-BAFC-28B65D929D62}"/>
              </a:ext>
            </a:extLst>
          </p:cNvPr>
          <p:cNvGrpSpPr/>
          <p:nvPr/>
        </p:nvGrpSpPr>
        <p:grpSpPr>
          <a:xfrm>
            <a:off x="4932038" y="4149080"/>
            <a:ext cx="180511" cy="1152128"/>
            <a:chOff x="4932038" y="4149080"/>
            <a:chExt cx="180511" cy="1152128"/>
          </a:xfrm>
        </p:grpSpPr>
        <p:cxnSp>
          <p:nvCxnSpPr>
            <p:cNvPr id="32" name="Conector reto 31">
              <a:extLst>
                <a:ext uri="{FF2B5EF4-FFF2-40B4-BE49-F238E27FC236}">
                  <a16:creationId xmlns:a16="http://schemas.microsoft.com/office/drawing/2014/main" id="{3E635514-1D63-4830-8754-A896EDC0D33A}"/>
                </a:ext>
              </a:extLst>
            </p:cNvPr>
            <p:cNvCxnSpPr>
              <a:cxnSpLocks/>
            </p:cNvCxnSpPr>
            <p:nvPr/>
          </p:nvCxnSpPr>
          <p:spPr>
            <a:xfrm>
              <a:off x="4932040" y="4149080"/>
              <a:ext cx="0" cy="115212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to 36">
              <a:extLst>
                <a:ext uri="{FF2B5EF4-FFF2-40B4-BE49-F238E27FC236}">
                  <a16:creationId xmlns:a16="http://schemas.microsoft.com/office/drawing/2014/main" id="{458963B1-4CF0-4461-9BAF-EFA3DD7EEA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32040" y="4653136"/>
              <a:ext cx="124290" cy="21602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to 39">
              <a:extLst>
                <a:ext uri="{FF2B5EF4-FFF2-40B4-BE49-F238E27FC236}">
                  <a16:creationId xmlns:a16="http://schemas.microsoft.com/office/drawing/2014/main" id="{31A6EFCB-CCF6-412C-B497-461E1D9A12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32039" y="4869159"/>
              <a:ext cx="152400" cy="21602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to 44">
              <a:extLst>
                <a:ext uri="{FF2B5EF4-FFF2-40B4-BE49-F238E27FC236}">
                  <a16:creationId xmlns:a16="http://schemas.microsoft.com/office/drawing/2014/main" id="{22139AA5-03E6-4EF7-8720-54131F7B4F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32038" y="5075893"/>
              <a:ext cx="180511" cy="16169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Agrupar 53">
            <a:extLst>
              <a:ext uri="{FF2B5EF4-FFF2-40B4-BE49-F238E27FC236}">
                <a16:creationId xmlns:a16="http://schemas.microsoft.com/office/drawing/2014/main" id="{40FB744B-9DD0-4E2A-8313-44EF41E764C2}"/>
              </a:ext>
            </a:extLst>
          </p:cNvPr>
          <p:cNvGrpSpPr/>
          <p:nvPr/>
        </p:nvGrpSpPr>
        <p:grpSpPr>
          <a:xfrm>
            <a:off x="4643999" y="2996952"/>
            <a:ext cx="468541" cy="2304257"/>
            <a:chOff x="4932038" y="4111912"/>
            <a:chExt cx="179563" cy="1189296"/>
          </a:xfrm>
        </p:grpSpPr>
        <p:cxnSp>
          <p:nvCxnSpPr>
            <p:cNvPr id="55" name="Conector reto 54">
              <a:extLst>
                <a:ext uri="{FF2B5EF4-FFF2-40B4-BE49-F238E27FC236}">
                  <a16:creationId xmlns:a16="http://schemas.microsoft.com/office/drawing/2014/main" id="{38A1D523-01DE-4250-8C99-90B165EF96EB}"/>
                </a:ext>
              </a:extLst>
            </p:cNvPr>
            <p:cNvCxnSpPr>
              <a:cxnSpLocks/>
            </p:cNvCxnSpPr>
            <p:nvPr/>
          </p:nvCxnSpPr>
          <p:spPr>
            <a:xfrm>
              <a:off x="4932038" y="4111912"/>
              <a:ext cx="2" cy="118929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to 55">
              <a:extLst>
                <a:ext uri="{FF2B5EF4-FFF2-40B4-BE49-F238E27FC236}">
                  <a16:creationId xmlns:a16="http://schemas.microsoft.com/office/drawing/2014/main" id="{027E37F7-5663-4072-8F1F-80B30B80BA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32040" y="4653135"/>
              <a:ext cx="110382" cy="21602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to 56">
              <a:extLst>
                <a:ext uri="{FF2B5EF4-FFF2-40B4-BE49-F238E27FC236}">
                  <a16:creationId xmlns:a16="http://schemas.microsoft.com/office/drawing/2014/main" id="{13734D51-7761-4134-B240-00688FC6FC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32039" y="4869159"/>
              <a:ext cx="152400" cy="21602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reto 57">
              <a:extLst>
                <a:ext uri="{FF2B5EF4-FFF2-40B4-BE49-F238E27FC236}">
                  <a16:creationId xmlns:a16="http://schemas.microsoft.com/office/drawing/2014/main" id="{49FF292D-9E84-4ED3-B468-C2565132A0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32038" y="5075894"/>
              <a:ext cx="179563" cy="16169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Forma Livre: Forma 69">
            <a:extLst>
              <a:ext uri="{FF2B5EF4-FFF2-40B4-BE49-F238E27FC236}">
                <a16:creationId xmlns:a16="http://schemas.microsoft.com/office/drawing/2014/main" id="{35B66555-CC93-42DA-A035-984834ABF0D7}"/>
              </a:ext>
            </a:extLst>
          </p:cNvPr>
          <p:cNvSpPr/>
          <p:nvPr/>
        </p:nvSpPr>
        <p:spPr>
          <a:xfrm>
            <a:off x="3830712" y="2708920"/>
            <a:ext cx="1340528" cy="2583403"/>
          </a:xfrm>
          <a:custGeom>
            <a:avLst/>
            <a:gdLst>
              <a:gd name="connsiteX0" fmla="*/ 0 w 1340528"/>
              <a:gd name="connsiteY0" fmla="*/ 2583403 h 2583403"/>
              <a:gd name="connsiteX1" fmla="*/ 621437 w 1340528"/>
              <a:gd name="connsiteY1" fmla="*/ 1 h 2583403"/>
              <a:gd name="connsiteX2" fmla="*/ 1340528 w 1340528"/>
              <a:gd name="connsiteY2" fmla="*/ 2574525 h 2583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0528" h="2583403">
                <a:moveTo>
                  <a:pt x="0" y="2583403"/>
                </a:moveTo>
                <a:cubicBezTo>
                  <a:pt x="199008" y="1292442"/>
                  <a:pt x="398016" y="1481"/>
                  <a:pt x="621437" y="1"/>
                </a:cubicBezTo>
                <a:cubicBezTo>
                  <a:pt x="844858" y="-1479"/>
                  <a:pt x="1092693" y="1286523"/>
                  <a:pt x="1340528" y="2574525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71" name="Conector de Seta Reta 70">
            <a:extLst>
              <a:ext uri="{FF2B5EF4-FFF2-40B4-BE49-F238E27FC236}">
                <a16:creationId xmlns:a16="http://schemas.microsoft.com/office/drawing/2014/main" id="{3AF10052-CD15-421A-9B91-176E21FE69F5}"/>
              </a:ext>
            </a:extLst>
          </p:cNvPr>
          <p:cNvCxnSpPr>
            <a:cxnSpLocks/>
          </p:cNvCxnSpPr>
          <p:nvPr/>
        </p:nvCxnSpPr>
        <p:spPr>
          <a:xfrm flipV="1">
            <a:off x="4067924" y="2216029"/>
            <a:ext cx="864104" cy="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Forma Livre: Forma 73">
            <a:extLst>
              <a:ext uri="{FF2B5EF4-FFF2-40B4-BE49-F238E27FC236}">
                <a16:creationId xmlns:a16="http://schemas.microsoft.com/office/drawing/2014/main" id="{D719DCE6-E18E-493F-B17B-6C7645E47E8C}"/>
              </a:ext>
            </a:extLst>
          </p:cNvPr>
          <p:cNvSpPr/>
          <p:nvPr/>
        </p:nvSpPr>
        <p:spPr>
          <a:xfrm>
            <a:off x="5924345" y="2702269"/>
            <a:ext cx="1340528" cy="2583403"/>
          </a:xfrm>
          <a:custGeom>
            <a:avLst/>
            <a:gdLst>
              <a:gd name="connsiteX0" fmla="*/ 0 w 1340528"/>
              <a:gd name="connsiteY0" fmla="*/ 2583403 h 2583403"/>
              <a:gd name="connsiteX1" fmla="*/ 621437 w 1340528"/>
              <a:gd name="connsiteY1" fmla="*/ 1 h 2583403"/>
              <a:gd name="connsiteX2" fmla="*/ 1340528 w 1340528"/>
              <a:gd name="connsiteY2" fmla="*/ 2574525 h 2583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0528" h="2583403">
                <a:moveTo>
                  <a:pt x="0" y="2583403"/>
                </a:moveTo>
                <a:cubicBezTo>
                  <a:pt x="199008" y="1292442"/>
                  <a:pt x="398016" y="1481"/>
                  <a:pt x="621437" y="1"/>
                </a:cubicBezTo>
                <a:cubicBezTo>
                  <a:pt x="844858" y="-1479"/>
                  <a:pt x="1092693" y="1286523"/>
                  <a:pt x="1340528" y="2574525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75" name="Conector de Seta Reta 74">
            <a:extLst>
              <a:ext uri="{FF2B5EF4-FFF2-40B4-BE49-F238E27FC236}">
                <a16:creationId xmlns:a16="http://schemas.microsoft.com/office/drawing/2014/main" id="{2DEF296B-D978-41C4-A758-785DDE0CE76F}"/>
              </a:ext>
            </a:extLst>
          </p:cNvPr>
          <p:cNvCxnSpPr>
            <a:cxnSpLocks/>
          </p:cNvCxnSpPr>
          <p:nvPr/>
        </p:nvCxnSpPr>
        <p:spPr>
          <a:xfrm>
            <a:off x="6293291" y="2290981"/>
            <a:ext cx="108012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CaixaDeTexto 76">
            <a:extLst>
              <a:ext uri="{FF2B5EF4-FFF2-40B4-BE49-F238E27FC236}">
                <a16:creationId xmlns:a16="http://schemas.microsoft.com/office/drawing/2014/main" id="{D876D8ED-5492-4ED0-BF9D-45BD2CDD2B5B}"/>
              </a:ext>
            </a:extLst>
          </p:cNvPr>
          <p:cNvSpPr txBox="1"/>
          <p:nvPr/>
        </p:nvSpPr>
        <p:spPr>
          <a:xfrm>
            <a:off x="5976155" y="1412776"/>
            <a:ext cx="1918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0C0"/>
                </a:solidFill>
              </a:rPr>
              <a:t>Gotas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BR" dirty="0"/>
              <a:t>-&gt; </a:t>
            </a:r>
            <a:r>
              <a:rPr lang="pt-BR" dirty="0">
                <a:solidFill>
                  <a:srgbClr val="0070C0"/>
                </a:solidFill>
              </a:rPr>
              <a:t>Gotas</a:t>
            </a:r>
          </a:p>
        </p:txBody>
      </p:sp>
      <p:sp>
        <p:nvSpPr>
          <p:cNvPr id="78" name="Forma Livre: Forma 77">
            <a:extLst>
              <a:ext uri="{FF2B5EF4-FFF2-40B4-BE49-F238E27FC236}">
                <a16:creationId xmlns:a16="http://schemas.microsoft.com/office/drawing/2014/main" id="{0F7CDBA9-2FA1-4363-BDBB-76FAA06D4A06}"/>
              </a:ext>
            </a:extLst>
          </p:cNvPr>
          <p:cNvSpPr/>
          <p:nvPr/>
        </p:nvSpPr>
        <p:spPr>
          <a:xfrm>
            <a:off x="7148468" y="2685974"/>
            <a:ext cx="670264" cy="2583403"/>
          </a:xfrm>
          <a:custGeom>
            <a:avLst/>
            <a:gdLst>
              <a:gd name="connsiteX0" fmla="*/ 0 w 1340528"/>
              <a:gd name="connsiteY0" fmla="*/ 2583403 h 2583403"/>
              <a:gd name="connsiteX1" fmla="*/ 621437 w 1340528"/>
              <a:gd name="connsiteY1" fmla="*/ 1 h 2583403"/>
              <a:gd name="connsiteX2" fmla="*/ 1340528 w 1340528"/>
              <a:gd name="connsiteY2" fmla="*/ 2574525 h 2583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0528" h="2583403">
                <a:moveTo>
                  <a:pt x="0" y="2583403"/>
                </a:moveTo>
                <a:cubicBezTo>
                  <a:pt x="199008" y="1292442"/>
                  <a:pt x="398016" y="1481"/>
                  <a:pt x="621437" y="1"/>
                </a:cubicBezTo>
                <a:cubicBezTo>
                  <a:pt x="844858" y="-1479"/>
                  <a:pt x="1092693" y="1286523"/>
                  <a:pt x="1340528" y="2574525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9" name="CaixaDeTexto 78">
            <a:extLst>
              <a:ext uri="{FF2B5EF4-FFF2-40B4-BE49-F238E27FC236}">
                <a16:creationId xmlns:a16="http://schemas.microsoft.com/office/drawing/2014/main" id="{E9502E53-2653-4B6B-AC34-7AEDDA699CD6}"/>
              </a:ext>
            </a:extLst>
          </p:cNvPr>
          <p:cNvSpPr txBox="1"/>
          <p:nvPr/>
        </p:nvSpPr>
        <p:spPr>
          <a:xfrm>
            <a:off x="3707899" y="2296718"/>
            <a:ext cx="2160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Todos </a:t>
            </a:r>
            <a:r>
              <a:rPr lang="pt-BR" dirty="0" err="1"/>
              <a:t>CCNs</a:t>
            </a:r>
            <a:r>
              <a:rPr lang="pt-BR" dirty="0"/>
              <a:t> ativados</a:t>
            </a:r>
          </a:p>
        </p:txBody>
      </p:sp>
    </p:spTree>
    <p:extLst>
      <p:ext uri="{BB962C8B-B14F-4D97-AF65-F5344CB8AC3E}">
        <p14:creationId xmlns:p14="http://schemas.microsoft.com/office/powerpoint/2010/main" val="319216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0" grpId="0"/>
      <p:bldP spid="70" grpId="0" animBg="1"/>
      <p:bldP spid="74" grpId="0" animBg="1"/>
      <p:bldP spid="74" grpId="1" animBg="1"/>
      <p:bldP spid="77" grpId="0"/>
      <p:bldP spid="78" grpId="0" animBg="1"/>
      <p:bldP spid="79" grpId="0"/>
      <p:bldP spid="79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REFERÊNCIAS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Capítulo 7 - Rogers, R. R. e M. K. </a:t>
            </a:r>
            <a:r>
              <a:rPr lang="pt-BR" sz="2400" dirty="0" err="1"/>
              <a:t>Yau</a:t>
            </a:r>
            <a:r>
              <a:rPr lang="pt-BR" sz="2400" dirty="0"/>
              <a:t> (1989): A short </a:t>
            </a:r>
            <a:r>
              <a:rPr lang="pt-BR" sz="2400" dirty="0" err="1"/>
              <a:t>course</a:t>
            </a:r>
            <a:r>
              <a:rPr lang="pt-BR" sz="2400" dirty="0"/>
              <a:t> in </a:t>
            </a:r>
            <a:r>
              <a:rPr lang="pt-BR" sz="2400" dirty="0" err="1"/>
              <a:t>cloud</a:t>
            </a:r>
            <a:r>
              <a:rPr lang="pt-BR" sz="2400" dirty="0"/>
              <a:t> </a:t>
            </a:r>
            <a:r>
              <a:rPr lang="pt-BR" sz="2400" dirty="0" err="1"/>
              <a:t>physics</a:t>
            </a:r>
            <a:r>
              <a:rPr lang="pt-BR" sz="2400" dirty="0"/>
              <a:t>. </a:t>
            </a:r>
            <a:r>
              <a:rPr lang="pt-BR" sz="2400" dirty="0" err="1"/>
              <a:t>Third</a:t>
            </a:r>
            <a:r>
              <a:rPr lang="pt-BR" sz="2400" dirty="0"/>
              <a:t> </a:t>
            </a:r>
            <a:r>
              <a:rPr lang="pt-BR" sz="2400" dirty="0" err="1"/>
              <a:t>edition</a:t>
            </a:r>
            <a:r>
              <a:rPr lang="pt-BR" sz="2400" dirty="0"/>
              <a:t>. Oxford, UK.. 290 </a:t>
            </a:r>
            <a:r>
              <a:rPr lang="pt-BR" sz="2400" dirty="0" err="1"/>
              <a:t>p.p</a:t>
            </a:r>
            <a:r>
              <a:rPr lang="pt-BR" sz="2400" dirty="0"/>
              <a:t>.</a:t>
            </a:r>
          </a:p>
          <a:p>
            <a:endParaRPr lang="pt-BR" sz="2400" dirty="0"/>
          </a:p>
          <a:p>
            <a:r>
              <a:rPr lang="pt-BR" sz="2400" dirty="0"/>
              <a:t>Capítulo 6 - Wallace, J. M. e P. V. </a:t>
            </a:r>
            <a:r>
              <a:rPr lang="pt-BR" sz="2400" dirty="0" err="1"/>
              <a:t>Hobbs</a:t>
            </a:r>
            <a:r>
              <a:rPr lang="pt-BR" sz="2400" dirty="0"/>
              <a:t> (2006): </a:t>
            </a:r>
            <a:r>
              <a:rPr lang="pt-BR" sz="2400" dirty="0" err="1"/>
              <a:t>Atmospheric</a:t>
            </a:r>
            <a:r>
              <a:rPr lang="pt-BR" sz="2400" dirty="0"/>
              <a:t> Science. </a:t>
            </a:r>
            <a:r>
              <a:rPr lang="pt-BR" sz="2400" dirty="0" err="1"/>
              <a:t>Second</a:t>
            </a:r>
            <a:r>
              <a:rPr lang="pt-BR" sz="2400" dirty="0"/>
              <a:t> </a:t>
            </a:r>
            <a:r>
              <a:rPr lang="pt-BR" sz="2400" dirty="0" err="1"/>
              <a:t>edition</a:t>
            </a:r>
            <a:r>
              <a:rPr lang="pt-BR" sz="2400" dirty="0"/>
              <a:t>. </a:t>
            </a:r>
            <a:r>
              <a:rPr lang="pt-BR" sz="2400" dirty="0" err="1"/>
              <a:t>Academic</a:t>
            </a:r>
            <a:r>
              <a:rPr lang="pt-BR" sz="2400" dirty="0"/>
              <a:t> Press. 504 </a:t>
            </a:r>
            <a:r>
              <a:rPr lang="pt-BR" sz="2400" dirty="0" err="1"/>
              <a:t>p.p</a:t>
            </a:r>
            <a:r>
              <a:rPr lang="pt-BR" sz="2400" dirty="0"/>
              <a:t>.</a:t>
            </a:r>
          </a:p>
          <a:p>
            <a:endParaRPr lang="pt-BR" sz="2000" dirty="0"/>
          </a:p>
          <a:p>
            <a:r>
              <a:rPr lang="pt-BR" sz="2000" i="1" dirty="0"/>
              <a:t>(Recomendo a leitura das referências acima!)</a:t>
            </a:r>
          </a:p>
        </p:txBody>
      </p:sp>
    </p:spTree>
    <p:extLst>
      <p:ext uri="{BB962C8B-B14F-4D97-AF65-F5344CB8AC3E}">
        <p14:creationId xmlns:p14="http://schemas.microsoft.com/office/powerpoint/2010/main" val="10175526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25905"/>
            <a:ext cx="5364596" cy="6302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43940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87623" y="31785"/>
            <a:ext cx="6696744" cy="6480720"/>
            <a:chOff x="302622" y="342930"/>
            <a:chExt cx="4752528" cy="5030286"/>
          </a:xfrm>
        </p:grpSpPr>
        <p:pic>
          <p:nvPicPr>
            <p:cNvPr id="5" name="Picture 3" descr="figura7-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9" r="11251" b="12522"/>
            <a:stretch/>
          </p:blipFill>
          <p:spPr bwMode="auto">
            <a:xfrm>
              <a:off x="302622" y="342930"/>
              <a:ext cx="4752528" cy="5030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 rot="5400000">
              <a:off x="3534710" y="2875476"/>
              <a:ext cx="2499990" cy="150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err="1">
                  <a:solidFill>
                    <a:schemeClr val="tx1"/>
                  </a:solidFill>
                </a:rPr>
                <a:t>Altura</a:t>
              </a:r>
              <a:r>
                <a:rPr lang="en-US" sz="1100" dirty="0">
                  <a:solidFill>
                    <a:schemeClr val="tx1"/>
                  </a:solidFill>
                </a:rPr>
                <a:t> </a:t>
              </a:r>
              <a:r>
                <a:rPr lang="en-US" sz="1100" dirty="0" err="1">
                  <a:solidFill>
                    <a:schemeClr val="tx1"/>
                  </a:solidFill>
                </a:rPr>
                <a:t>acima</a:t>
              </a:r>
              <a:r>
                <a:rPr lang="en-US" sz="1100" dirty="0">
                  <a:solidFill>
                    <a:schemeClr val="tx1"/>
                  </a:solidFill>
                </a:rPr>
                <a:t> da base da </a:t>
              </a:r>
              <a:r>
                <a:rPr lang="en-US" sz="1100" dirty="0" err="1">
                  <a:solidFill>
                    <a:schemeClr val="tx1"/>
                  </a:solidFill>
                </a:rPr>
                <a:t>nuvem</a:t>
              </a:r>
              <a:r>
                <a:rPr lang="en-US" sz="1100" dirty="0">
                  <a:solidFill>
                    <a:schemeClr val="tx1"/>
                  </a:solidFill>
                </a:rPr>
                <a:t> (m)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96003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a_7_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24"/>
          <a:stretch/>
        </p:blipFill>
        <p:spPr bwMode="auto">
          <a:xfrm>
            <a:off x="177879" y="552665"/>
            <a:ext cx="8788242" cy="5752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43171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C46410-F3D7-4115-813B-0D7578479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Microestrutura de nuvens rasas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0EC0E4C-697F-4452-8681-69A2D3700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6176" y="980728"/>
            <a:ext cx="2530624" cy="5256584"/>
          </a:xfrm>
        </p:spPr>
        <p:txBody>
          <a:bodyPr/>
          <a:lstStyle/>
          <a:p>
            <a:r>
              <a:rPr lang="pt-BR" sz="1800" dirty="0"/>
              <a:t>Figura 6.6 (W&amp;H)</a:t>
            </a:r>
          </a:p>
          <a:p>
            <a:r>
              <a:rPr lang="pt-BR" sz="1800" dirty="0"/>
              <a:t>Nuvem de 2 km de espessura, 1 km na horizontal</a:t>
            </a:r>
          </a:p>
          <a:p>
            <a:r>
              <a:rPr lang="pt-BR" sz="1800" dirty="0"/>
              <a:t>u como fonte de SS e LWC</a:t>
            </a:r>
          </a:p>
          <a:p>
            <a:r>
              <a:rPr lang="pt-BR" sz="1800" dirty="0"/>
              <a:t>Nossos cálculos de LWC são superestimados</a:t>
            </a:r>
          </a:p>
          <a:p>
            <a:r>
              <a:rPr lang="pt-BR" sz="1800" dirty="0"/>
              <a:t>Raio médio dentro do esperado</a:t>
            </a:r>
          </a:p>
          <a:p>
            <a:endParaRPr lang="pt-BR" sz="1800" dirty="0"/>
          </a:p>
          <a:p>
            <a:r>
              <a:rPr lang="pt-BR" sz="1800" dirty="0"/>
              <a:t>O quê explica a diferença entre as </a:t>
            </a:r>
            <a:r>
              <a:rPr lang="pt-BR" sz="1800" dirty="0" err="1"/>
              <a:t>DSDs</a:t>
            </a:r>
            <a:r>
              <a:rPr lang="pt-BR" sz="1800" dirty="0"/>
              <a:t> verde e vermelha para D &lt; 15 </a:t>
            </a:r>
            <a:r>
              <a:rPr lang="pt-BR" sz="1800" dirty="0" err="1"/>
              <a:t>μm</a:t>
            </a:r>
            <a:r>
              <a:rPr lang="pt-BR" sz="1800" dirty="0"/>
              <a:t>?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65AB7E1-5BDE-4F23-92C7-5FD957DE0D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53" t="6062" r="12617" b="18518"/>
          <a:stretch/>
        </p:blipFill>
        <p:spPr>
          <a:xfrm>
            <a:off x="9859" y="1124744"/>
            <a:ext cx="6146317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68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C46410-F3D7-4115-813B-0D7578479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Microestrutura de nuvens rasas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0EC0E4C-697F-4452-8681-69A2D3700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4797152"/>
            <a:ext cx="8507288" cy="1440160"/>
          </a:xfrm>
        </p:spPr>
        <p:txBody>
          <a:bodyPr/>
          <a:lstStyle/>
          <a:p>
            <a:r>
              <a:rPr lang="pt-BR" sz="1800" dirty="0"/>
              <a:t>Figuras 6.11 e 6.12 (W&amp;H)</a:t>
            </a:r>
          </a:p>
          <a:p>
            <a:pPr lvl="1"/>
            <a:r>
              <a:rPr lang="pt-BR" sz="1400" dirty="0"/>
              <a:t>Quadrados -&gt; máximo LWC por altura</a:t>
            </a:r>
          </a:p>
          <a:p>
            <a:r>
              <a:rPr lang="pt-BR" sz="1800" dirty="0" err="1"/>
              <a:t>Entranhamento</a:t>
            </a:r>
            <a:r>
              <a:rPr lang="pt-BR" sz="1800" dirty="0"/>
              <a:t> quebra a </a:t>
            </a:r>
            <a:r>
              <a:rPr lang="pt-BR" sz="1800" dirty="0" err="1"/>
              <a:t>adiabaticidade</a:t>
            </a:r>
            <a:r>
              <a:rPr lang="pt-BR" sz="1800" dirty="0"/>
              <a:t>, reduz LWC por evaporação</a:t>
            </a:r>
          </a:p>
          <a:p>
            <a:endParaRPr lang="pt-BR" sz="1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D3A6A29-DE6C-4508-B8C8-DED54B6D4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1124744"/>
            <a:ext cx="3096344" cy="297150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EC2DBF3-6C04-4256-A85B-CD9EE7A8E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822722"/>
            <a:ext cx="4371710" cy="390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20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360040"/>
          </a:xfrm>
        </p:spPr>
        <p:txBody>
          <a:bodyPr>
            <a:normAutofit fontScale="90000"/>
          </a:bodyPr>
          <a:lstStyle/>
          <a:p>
            <a:r>
              <a:rPr lang="pt-BR" dirty="0"/>
              <a:t>REVISÃO DA AULA ANTERIOR</a:t>
            </a:r>
          </a:p>
        </p:txBody>
      </p:sp>
      <p:sp>
        <p:nvSpPr>
          <p:cNvPr id="55" name="Espaço Reservado para Conteúdo 4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760640"/>
          </a:xfrm>
        </p:spPr>
        <p:txBody>
          <a:bodyPr/>
          <a:lstStyle/>
          <a:p>
            <a:r>
              <a:rPr lang="pt-BR" sz="2400" dirty="0"/>
              <a:t>Até o momento olhamos para as condições necessárias para que um CCN se torne uma </a:t>
            </a:r>
            <a:r>
              <a:rPr lang="pt-BR" sz="2400" b="1" dirty="0">
                <a:solidFill>
                  <a:srgbClr val="FF0000"/>
                </a:solidFill>
              </a:rPr>
              <a:t>gotícula de nuvem ativada</a:t>
            </a:r>
            <a:r>
              <a:rPr lang="pt-BR" sz="2400" dirty="0"/>
              <a:t>. </a:t>
            </a:r>
            <a:r>
              <a:rPr lang="pt-BR" sz="2400" i="1" u="sng" dirty="0"/>
              <a:t>Essa condição é dada pela eq. de Köhler.</a:t>
            </a:r>
            <a:endParaRPr lang="pt-BR" sz="2400" dirty="0"/>
          </a:p>
          <a:p>
            <a:r>
              <a:rPr lang="pt-BR" sz="2400" dirty="0"/>
              <a:t>A gotícula é dita </a:t>
            </a:r>
            <a:r>
              <a:rPr lang="pt-BR" sz="2400" b="1" dirty="0"/>
              <a:t>ativada</a:t>
            </a:r>
            <a:r>
              <a:rPr lang="pt-BR" sz="2400" dirty="0"/>
              <a:t> quando atinge um tamanho crítico </a:t>
            </a:r>
            <a:r>
              <a:rPr lang="pt-BR" sz="2400" b="1" i="1" dirty="0" err="1"/>
              <a:t>r</a:t>
            </a:r>
            <a:r>
              <a:rPr lang="pt-BR" sz="2400" b="1" i="1" baseline="-25000" dirty="0" err="1"/>
              <a:t>c</a:t>
            </a:r>
            <a:r>
              <a:rPr lang="pt-BR" sz="2400" dirty="0"/>
              <a:t> e a saturação do ambiente (</a:t>
            </a:r>
            <a:r>
              <a:rPr lang="pt-BR" sz="2400" b="1" i="1" dirty="0" err="1"/>
              <a:t>S</a:t>
            </a:r>
            <a:r>
              <a:rPr lang="pt-BR" sz="2400" dirty="0"/>
              <a:t>) é maior ou igual à saturação crítica </a:t>
            </a:r>
            <a:r>
              <a:rPr lang="pt-BR" sz="2400" b="1" i="1" dirty="0" err="1"/>
              <a:t>S</a:t>
            </a:r>
            <a:r>
              <a:rPr lang="pt-BR" sz="2400" b="1" i="1" baseline="-25000" dirty="0" err="1"/>
              <a:t>c</a:t>
            </a:r>
            <a:r>
              <a:rPr lang="pt-BR" sz="2400" dirty="0"/>
              <a:t> da gotícula de solução:</a:t>
            </a:r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</p:txBody>
      </p:sp>
      <p:grpSp>
        <p:nvGrpSpPr>
          <p:cNvPr id="56" name="Grupo 5"/>
          <p:cNvGrpSpPr/>
          <p:nvPr/>
        </p:nvGrpSpPr>
        <p:grpSpPr>
          <a:xfrm>
            <a:off x="246889" y="3159963"/>
            <a:ext cx="5120945" cy="3150213"/>
            <a:chOff x="99127" y="2870608"/>
            <a:chExt cx="5120945" cy="3150213"/>
          </a:xfrm>
        </p:grpSpPr>
        <p:grpSp>
          <p:nvGrpSpPr>
            <p:cNvPr id="57" name="Grupo 6"/>
            <p:cNvGrpSpPr/>
            <p:nvPr/>
          </p:nvGrpSpPr>
          <p:grpSpPr>
            <a:xfrm>
              <a:off x="99127" y="2870608"/>
              <a:ext cx="5120945" cy="3150213"/>
              <a:chOff x="1057097" y="1423207"/>
              <a:chExt cx="6696744" cy="4431269"/>
            </a:xfrm>
          </p:grpSpPr>
          <p:pic>
            <p:nvPicPr>
              <p:cNvPr id="76" name="Picture 5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7097" y="1423207"/>
                <a:ext cx="6696744" cy="4431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7" name="Retângulo 27"/>
              <p:cNvSpPr/>
              <p:nvPr/>
            </p:nvSpPr>
            <p:spPr>
              <a:xfrm>
                <a:off x="2123728" y="2192032"/>
                <a:ext cx="504056" cy="3728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sp>
            <p:nvSpPr>
              <p:cNvPr id="78" name="Retângulo 28"/>
              <p:cNvSpPr/>
              <p:nvPr/>
            </p:nvSpPr>
            <p:spPr>
              <a:xfrm>
                <a:off x="2289684" y="2852936"/>
                <a:ext cx="842156" cy="5760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</p:grpSp>
        <p:grpSp>
          <p:nvGrpSpPr>
            <p:cNvPr id="58" name="Grupo 7"/>
            <p:cNvGrpSpPr/>
            <p:nvPr/>
          </p:nvGrpSpPr>
          <p:grpSpPr>
            <a:xfrm>
              <a:off x="2933860" y="3315805"/>
              <a:ext cx="1582022" cy="672618"/>
              <a:chOff x="4139952" y="1822700"/>
              <a:chExt cx="2068836" cy="946143"/>
            </a:xfrm>
          </p:grpSpPr>
          <p:sp>
            <p:nvSpPr>
              <p:cNvPr id="73" name="Retângulo 23"/>
              <p:cNvSpPr/>
              <p:nvPr/>
            </p:nvSpPr>
            <p:spPr>
              <a:xfrm>
                <a:off x="4139952" y="1916832"/>
                <a:ext cx="2068836" cy="5040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sp>
            <p:nvSpPr>
              <p:cNvPr id="74" name="CaixaDeTexto 24"/>
              <p:cNvSpPr txBox="1"/>
              <p:nvPr/>
            </p:nvSpPr>
            <p:spPr>
              <a:xfrm>
                <a:off x="4231356" y="1822700"/>
                <a:ext cx="1778507" cy="3842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400" dirty="0"/>
                  <a:t>Efeito da curvatura </a:t>
                </a:r>
              </a:p>
            </p:txBody>
          </p:sp>
          <p:graphicFrame>
            <p:nvGraphicFramePr>
              <p:cNvPr id="75" name="Objeto 25"/>
              <p:cNvGraphicFramePr>
                <a:graphicFrameLocks noChangeAspect="1"/>
              </p:cNvGraphicFramePr>
              <p:nvPr/>
            </p:nvGraphicFramePr>
            <p:xfrm>
              <a:off x="4404826" y="2173506"/>
              <a:ext cx="1590749" cy="5953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3291" name="Equação" r:id="rId4" imgW="1180800" imgH="444240" progId="Equation.3">
                      <p:embed/>
                    </p:oleObj>
                  </mc:Choice>
                  <mc:Fallback>
                    <p:oleObj name="Equação" r:id="rId4" imgW="1180800" imgH="4442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404826" y="2173506"/>
                            <a:ext cx="1590749" cy="59533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59" name="Grupo 8"/>
            <p:cNvGrpSpPr/>
            <p:nvPr/>
          </p:nvGrpSpPr>
          <p:grpSpPr>
            <a:xfrm>
              <a:off x="2637090" y="4578383"/>
              <a:ext cx="1214830" cy="769657"/>
              <a:chOff x="3426265" y="4070288"/>
              <a:chExt cx="1588654" cy="1082644"/>
            </a:xfrm>
          </p:grpSpPr>
          <p:sp>
            <p:nvSpPr>
              <p:cNvPr id="69" name="Retângulo 19"/>
              <p:cNvSpPr/>
              <p:nvPr/>
            </p:nvSpPr>
            <p:spPr>
              <a:xfrm>
                <a:off x="3426265" y="4792893"/>
                <a:ext cx="1296144" cy="3600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400"/>
              </a:p>
            </p:txBody>
          </p:sp>
          <p:grpSp>
            <p:nvGrpSpPr>
              <p:cNvPr id="70" name="Grupo 20"/>
              <p:cNvGrpSpPr/>
              <p:nvPr/>
            </p:nvGrpSpPr>
            <p:grpSpPr>
              <a:xfrm>
                <a:off x="3541577" y="4070288"/>
                <a:ext cx="1473342" cy="963650"/>
                <a:chOff x="3849005" y="1987947"/>
                <a:chExt cx="1473342" cy="963650"/>
              </a:xfrm>
            </p:grpSpPr>
            <p:sp>
              <p:nvSpPr>
                <p:cNvPr id="71" name="CaixaDeTexto 21"/>
                <p:cNvSpPr txBox="1"/>
                <p:nvPr/>
              </p:nvSpPr>
              <p:spPr>
                <a:xfrm>
                  <a:off x="3849005" y="1987947"/>
                  <a:ext cx="1472284" cy="3842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1400" dirty="0"/>
                    <a:t>Efeito do soluto</a:t>
                  </a:r>
                </a:p>
              </p:txBody>
            </p:sp>
            <p:graphicFrame>
              <p:nvGraphicFramePr>
                <p:cNvPr id="72" name="Objeto 22"/>
                <p:cNvGraphicFramePr>
                  <a:graphicFrameLocks noChangeAspect="1"/>
                </p:cNvGraphicFramePr>
                <p:nvPr/>
              </p:nvGraphicFramePr>
              <p:xfrm>
                <a:off x="3901533" y="2372160"/>
                <a:ext cx="1420814" cy="57943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3292" name="Equação" r:id="rId6" imgW="1054080" imgH="431640" progId="Equation.3">
                        <p:embed/>
                      </p:oleObj>
                    </mc:Choice>
                    <mc:Fallback>
                      <p:oleObj name="Equação" r:id="rId6" imgW="1054080" imgH="43164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901533" y="2372160"/>
                              <a:ext cx="1420814" cy="579437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cxnSp>
          <p:nvCxnSpPr>
            <p:cNvPr id="60" name="Conector reto 9"/>
            <p:cNvCxnSpPr/>
            <p:nvPr/>
          </p:nvCxnSpPr>
          <p:spPr>
            <a:xfrm>
              <a:off x="1092521" y="3442664"/>
              <a:ext cx="1345240" cy="0"/>
            </a:xfrm>
            <a:prstGeom prst="line">
              <a:avLst/>
            </a:prstGeom>
            <a:ln w="5715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to 10"/>
            <p:cNvCxnSpPr/>
            <p:nvPr/>
          </p:nvCxnSpPr>
          <p:spPr>
            <a:xfrm flipV="1">
              <a:off x="2736638" y="3442664"/>
              <a:ext cx="0" cy="209450"/>
            </a:xfrm>
            <a:prstGeom prst="line">
              <a:avLst/>
            </a:prstGeom>
            <a:ln w="5715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CaixaDeTexto 11"/>
            <p:cNvSpPr txBox="1"/>
            <p:nvPr/>
          </p:nvSpPr>
          <p:spPr>
            <a:xfrm>
              <a:off x="914772" y="3770456"/>
              <a:ext cx="103160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/>
                <a:t>Equação</a:t>
              </a:r>
            </a:p>
            <a:p>
              <a:pPr algn="ctr"/>
              <a:r>
                <a:rPr lang="pt-BR" sz="1400" dirty="0"/>
                <a:t>de</a:t>
              </a:r>
            </a:p>
            <a:p>
              <a:pPr algn="ctr"/>
              <a:r>
                <a:rPr lang="pt-BR" sz="1400" dirty="0"/>
                <a:t>Köhler</a:t>
              </a:r>
            </a:p>
          </p:txBody>
        </p:sp>
        <p:grpSp>
          <p:nvGrpSpPr>
            <p:cNvPr id="63" name="Grupo 12"/>
            <p:cNvGrpSpPr/>
            <p:nvPr/>
          </p:nvGrpSpPr>
          <p:grpSpPr>
            <a:xfrm>
              <a:off x="883663" y="3358615"/>
              <a:ext cx="1852975" cy="1989425"/>
              <a:chOff x="971600" y="2452381"/>
              <a:chExt cx="1852975" cy="1989425"/>
            </a:xfrm>
          </p:grpSpPr>
          <p:sp>
            <p:nvSpPr>
              <p:cNvPr id="64" name="Retângulo 13"/>
              <p:cNvSpPr/>
              <p:nvPr/>
            </p:nvSpPr>
            <p:spPr>
              <a:xfrm>
                <a:off x="1041348" y="2453510"/>
                <a:ext cx="427881" cy="3057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5" name="CaixaDeTexto 14"/>
              <p:cNvSpPr txBox="1"/>
              <p:nvPr/>
            </p:nvSpPr>
            <p:spPr>
              <a:xfrm>
                <a:off x="1071225" y="2452381"/>
                <a:ext cx="3681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b="1" i="1" dirty="0" err="1">
                    <a:solidFill>
                      <a:srgbClr val="C00000"/>
                    </a:solidFill>
                  </a:rPr>
                  <a:t>S</a:t>
                </a:r>
                <a:r>
                  <a:rPr lang="pt-BR" b="1" i="1" baseline="-25000" dirty="0" err="1">
                    <a:solidFill>
                      <a:srgbClr val="C00000"/>
                    </a:solidFill>
                  </a:rPr>
                  <a:t>c</a:t>
                </a:r>
                <a:endParaRPr lang="pt-BR" b="1" i="1" baseline="-250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66" name="CaixaDeTexto 15"/>
              <p:cNvSpPr txBox="1"/>
              <p:nvPr/>
            </p:nvSpPr>
            <p:spPr>
              <a:xfrm>
                <a:off x="2456615" y="4034934"/>
                <a:ext cx="36796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pt-BR" b="1" i="1" dirty="0" err="1">
                    <a:solidFill>
                      <a:srgbClr val="C00000"/>
                    </a:solidFill>
                  </a:rPr>
                  <a:t>r</a:t>
                </a:r>
                <a:r>
                  <a:rPr lang="pt-BR" b="1" i="1" baseline="-25000" dirty="0" err="1">
                    <a:solidFill>
                      <a:srgbClr val="C00000"/>
                    </a:solidFill>
                  </a:rPr>
                  <a:t>c</a:t>
                </a:r>
                <a:endParaRPr lang="pt-BR" b="1" i="1" baseline="-25000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67" name="Conector reto 16"/>
              <p:cNvCxnSpPr/>
              <p:nvPr/>
            </p:nvCxnSpPr>
            <p:spPr>
              <a:xfrm>
                <a:off x="971600" y="2825944"/>
                <a:ext cx="1456089" cy="8882"/>
              </a:xfrm>
              <a:prstGeom prst="line">
                <a:avLst/>
              </a:prstGeom>
              <a:ln w="38100">
                <a:solidFill>
                  <a:srgbClr val="C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ector reto 18"/>
              <p:cNvCxnSpPr/>
              <p:nvPr/>
            </p:nvCxnSpPr>
            <p:spPr>
              <a:xfrm flipV="1">
                <a:off x="2427689" y="2821714"/>
                <a:ext cx="0" cy="1620092"/>
              </a:xfrm>
              <a:prstGeom prst="line">
                <a:avLst/>
              </a:prstGeom>
              <a:ln w="38100">
                <a:solidFill>
                  <a:srgbClr val="C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9" name="Retângulo 29"/>
          <p:cNvSpPr/>
          <p:nvPr/>
        </p:nvSpPr>
        <p:spPr>
          <a:xfrm>
            <a:off x="5361826" y="2708920"/>
            <a:ext cx="35749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spcBef>
                <a:spcPct val="20000"/>
              </a:spcBef>
              <a:buClr>
                <a:srgbClr val="0070C0"/>
              </a:buClr>
              <a:buFont typeface="Arial" pitchFamily="34" charset="0"/>
              <a:buChar char="–"/>
            </a:pPr>
            <a:r>
              <a:rPr lang="pt-BR" sz="2000" dirty="0"/>
              <a:t>Equação de Köhler:</a:t>
            </a:r>
            <a:endParaRPr lang="pt-BR" sz="2000" dirty="0">
              <a:solidFill>
                <a:prstClr val="black"/>
              </a:solidFill>
            </a:endParaRPr>
          </a:p>
        </p:txBody>
      </p:sp>
      <p:graphicFrame>
        <p:nvGraphicFramePr>
          <p:cNvPr id="80" name="Objeto 30"/>
          <p:cNvGraphicFramePr>
            <a:graphicFrameLocks noChangeAspect="1"/>
          </p:cNvGraphicFramePr>
          <p:nvPr/>
        </p:nvGraphicFramePr>
        <p:xfrm>
          <a:off x="5867822" y="3160559"/>
          <a:ext cx="2074863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93" name="Equação" r:id="rId8" imgW="990360" imgH="431640" progId="Equation.3">
                  <p:embed/>
                </p:oleObj>
              </mc:Choice>
              <mc:Fallback>
                <p:oleObj name="Equação" r:id="rId8" imgW="9903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822" y="3160559"/>
                        <a:ext cx="2074863" cy="908050"/>
                      </a:xfrm>
                      <a:prstGeom prst="rect">
                        <a:avLst/>
                      </a:prstGeom>
                      <a:solidFill>
                        <a:srgbClr val="D7E4BD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Retângulo 31"/>
          <p:cNvSpPr/>
          <p:nvPr/>
        </p:nvSpPr>
        <p:spPr>
          <a:xfrm>
            <a:off x="6804248" y="3159963"/>
            <a:ext cx="504056" cy="86409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2" name="Retângulo 32"/>
          <p:cNvSpPr/>
          <p:nvPr/>
        </p:nvSpPr>
        <p:spPr>
          <a:xfrm>
            <a:off x="7308304" y="3159963"/>
            <a:ext cx="641177" cy="864096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3" name="CaixaDeTexto 33"/>
          <p:cNvSpPr txBox="1"/>
          <p:nvPr/>
        </p:nvSpPr>
        <p:spPr>
          <a:xfrm>
            <a:off x="5174185" y="4112649"/>
            <a:ext cx="17969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>
                <a:solidFill>
                  <a:srgbClr val="0070C0"/>
                </a:solidFill>
              </a:rPr>
              <a:t>Efeito de curvatura</a:t>
            </a:r>
            <a:endParaRPr lang="pt-BR" sz="1600" b="1" dirty="0">
              <a:solidFill>
                <a:srgbClr val="0070C0"/>
              </a:solidFill>
            </a:endParaRPr>
          </a:p>
          <a:p>
            <a:pPr algn="ctr"/>
            <a:r>
              <a:rPr lang="pt-BR" sz="1600" b="1" dirty="0">
                <a:solidFill>
                  <a:srgbClr val="0070C0"/>
                </a:solidFill>
              </a:rPr>
              <a:t>(eq. de Kelvin)</a:t>
            </a:r>
          </a:p>
        </p:txBody>
      </p:sp>
      <p:cxnSp>
        <p:nvCxnSpPr>
          <p:cNvPr id="84" name="Conector de seta reta 34"/>
          <p:cNvCxnSpPr/>
          <p:nvPr/>
        </p:nvCxnSpPr>
        <p:spPr>
          <a:xfrm flipH="1">
            <a:off x="6876256" y="4005064"/>
            <a:ext cx="185549" cy="2923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ector de seta reta 35"/>
          <p:cNvCxnSpPr/>
          <p:nvPr/>
        </p:nvCxnSpPr>
        <p:spPr>
          <a:xfrm>
            <a:off x="7774991" y="4024058"/>
            <a:ext cx="174490" cy="292389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CaixaDeTexto 36"/>
          <p:cNvSpPr txBox="1"/>
          <p:nvPr/>
        </p:nvSpPr>
        <p:spPr>
          <a:xfrm>
            <a:off x="7559756" y="4277778"/>
            <a:ext cx="152537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6">
                    <a:lumMod val="75000"/>
                  </a:schemeClr>
                </a:solidFill>
              </a:rPr>
              <a:t>efeito do soluto</a:t>
            </a:r>
          </a:p>
          <a:p>
            <a:pPr algn="ctr"/>
            <a:r>
              <a:rPr lang="pt-BR" sz="1600" b="1" dirty="0">
                <a:solidFill>
                  <a:schemeClr val="accent6">
                    <a:lumMod val="75000"/>
                  </a:schemeClr>
                </a:solidFill>
              </a:rPr>
              <a:t>(eq. de </a:t>
            </a:r>
            <a:r>
              <a:rPr lang="pt-BR" sz="1600" b="1" dirty="0" err="1">
                <a:solidFill>
                  <a:schemeClr val="accent6">
                    <a:lumMod val="75000"/>
                  </a:schemeClr>
                </a:solidFill>
              </a:rPr>
              <a:t>Raoult</a:t>
            </a:r>
            <a:r>
              <a:rPr lang="pt-BR" sz="1600" b="1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  <p:graphicFrame>
        <p:nvGraphicFramePr>
          <p:cNvPr id="87" name="Objeto 37"/>
          <p:cNvGraphicFramePr>
            <a:graphicFrameLocks noChangeAspect="1"/>
          </p:cNvGraphicFramePr>
          <p:nvPr/>
        </p:nvGraphicFramePr>
        <p:xfrm>
          <a:off x="5868144" y="4581128"/>
          <a:ext cx="19351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94" name="Equação" r:id="rId10" imgW="888840" imgH="914400" progId="Equation.3">
                  <p:embed/>
                </p:oleObj>
              </mc:Choice>
              <mc:Fallback>
                <p:oleObj name="Equação" r:id="rId10" imgW="88884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144" y="4581128"/>
                        <a:ext cx="19351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6004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C46410-F3D7-4115-813B-0D7578479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Microestrutura de nuvens rasas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0EC0E4C-697F-4452-8681-69A2D3700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6136" y="1225759"/>
            <a:ext cx="2890664" cy="5011553"/>
          </a:xfrm>
        </p:spPr>
        <p:txBody>
          <a:bodyPr/>
          <a:lstStyle/>
          <a:p>
            <a:r>
              <a:rPr lang="pt-BR" sz="1800" dirty="0"/>
              <a:t>Figura 5.7 (R&amp;Y)</a:t>
            </a:r>
          </a:p>
          <a:p>
            <a:r>
              <a:rPr lang="pt-BR" sz="1800" dirty="0"/>
              <a:t>Geralmente há redução do número de gotas com altura</a:t>
            </a:r>
          </a:p>
          <a:p>
            <a:r>
              <a:rPr lang="pt-BR" sz="1800" dirty="0"/>
              <a:t>E aumento </a:t>
            </a:r>
            <a:r>
              <a:rPr lang="pt-BR" sz="1800"/>
              <a:t>do seu tamanho</a:t>
            </a:r>
            <a:endParaRPr lang="pt-BR" sz="1800" dirty="0"/>
          </a:p>
          <a:p>
            <a:endParaRPr lang="pt-BR" sz="1800" dirty="0"/>
          </a:p>
        </p:txBody>
      </p:sp>
      <p:pic>
        <p:nvPicPr>
          <p:cNvPr id="7" name="Imagem 6" descr="Texto preto sobre fundo branco&#10;&#10;Descrição gerada automaticamente">
            <a:extLst>
              <a:ext uri="{FF2B5EF4-FFF2-40B4-BE49-F238E27FC236}">
                <a16:creationId xmlns:a16="http://schemas.microsoft.com/office/drawing/2014/main" id="{0A4EB2AB-ACDA-40EA-A69B-6C8428A9EB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" t="5250" r="7464" b="32801"/>
          <a:stretch/>
        </p:blipFill>
        <p:spPr>
          <a:xfrm rot="16200000">
            <a:off x="805424" y="663231"/>
            <a:ext cx="4406479" cy="553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33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REVISÃO DA AULA ANTERIOR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20688"/>
            <a:ext cx="8435280" cy="576064"/>
          </a:xfrm>
        </p:spPr>
        <p:txBody>
          <a:bodyPr/>
          <a:lstStyle/>
          <a:p>
            <a:pPr lvl="0"/>
            <a:r>
              <a:rPr lang="pt-BR" sz="2000" dirty="0">
                <a:solidFill>
                  <a:prstClr val="black"/>
                </a:solidFill>
              </a:rPr>
              <a:t>Exemplo para vários valores de quantidade de soluto (</a:t>
            </a:r>
            <a:r>
              <a:rPr lang="pt-BR" sz="2000" b="1" i="1" dirty="0" err="1">
                <a:solidFill>
                  <a:prstClr val="black"/>
                </a:solidFill>
              </a:rPr>
              <a:t>m</a:t>
            </a:r>
            <a:r>
              <a:rPr lang="pt-BR" sz="2000" b="1" i="1" baseline="-25000" dirty="0" err="1">
                <a:solidFill>
                  <a:prstClr val="black"/>
                </a:solidFill>
              </a:rPr>
              <a:t>s</a:t>
            </a:r>
            <a:r>
              <a:rPr lang="pt-BR" sz="2000" dirty="0">
                <a:solidFill>
                  <a:prstClr val="black"/>
                </a:solidFill>
              </a:rPr>
              <a:t>) de </a:t>
            </a:r>
            <a:r>
              <a:rPr lang="pt-BR" sz="2000" dirty="0" err="1">
                <a:solidFill>
                  <a:prstClr val="black"/>
                </a:solidFill>
              </a:rPr>
              <a:t>NaCl</a:t>
            </a:r>
            <a:r>
              <a:rPr lang="pt-BR" sz="2000" dirty="0">
                <a:solidFill>
                  <a:prstClr val="black"/>
                </a:solidFill>
              </a:rPr>
              <a:t>:</a:t>
            </a:r>
          </a:p>
          <a:p>
            <a:pPr lvl="1"/>
            <a:r>
              <a:rPr lang="pt-BR" sz="1800" dirty="0"/>
              <a:t>considere o ambiente com </a:t>
            </a:r>
            <a:r>
              <a:rPr lang="pt-BR" sz="1800" dirty="0">
                <a:solidFill>
                  <a:srgbClr val="FF00FF"/>
                </a:solidFill>
              </a:rPr>
              <a:t>SS = 0.05% e constante</a:t>
            </a:r>
            <a:r>
              <a:rPr lang="pt-BR" sz="1800" dirty="0"/>
              <a:t>, e três gotículas </a:t>
            </a:r>
            <a:r>
              <a:rPr lang="en-US" sz="1200" dirty="0">
                <a:solidFill>
                  <a:srgbClr val="0033CC"/>
                </a:solidFill>
              </a:rPr>
              <a:t>❶</a:t>
            </a:r>
            <a:r>
              <a:rPr lang="pt-BR" sz="1200" b="1" i="1" dirty="0">
                <a:solidFill>
                  <a:srgbClr val="0033CC"/>
                </a:solidFill>
              </a:rPr>
              <a:t> </a:t>
            </a:r>
            <a:r>
              <a:rPr lang="en-US" sz="1600" dirty="0"/>
              <a:t>❷</a:t>
            </a:r>
            <a:r>
              <a:rPr lang="en-US" sz="2000" dirty="0">
                <a:solidFill>
                  <a:srgbClr val="FF0000"/>
                </a:solidFill>
              </a:rPr>
              <a:t>❸</a:t>
            </a:r>
            <a:r>
              <a:rPr lang="pt-BR" sz="1800" dirty="0"/>
              <a:t>,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pt-BR" sz="1800" dirty="0"/>
              <a:t>com </a:t>
            </a:r>
            <a:r>
              <a:rPr lang="pt-BR" sz="1800" b="1" i="1" dirty="0" err="1"/>
              <a:t>m</a:t>
            </a:r>
            <a:r>
              <a:rPr lang="pt-BR" sz="1800" b="1" i="1" baseline="-25000" dirty="0" err="1"/>
              <a:t>s</a:t>
            </a:r>
            <a:r>
              <a:rPr lang="pt-BR" sz="1800" dirty="0"/>
              <a:t> diferentes crescendo neste ambiente.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11928"/>
            <a:ext cx="6524720" cy="471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6444208" y="1484784"/>
            <a:ext cx="26997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70C0"/>
              </a:buClr>
            </a:pPr>
            <a:r>
              <a:rPr lang="en-US" sz="1200" dirty="0">
                <a:solidFill>
                  <a:srgbClr val="0033CC"/>
                </a:solidFill>
              </a:rPr>
              <a:t>   ❶</a:t>
            </a:r>
            <a:r>
              <a:rPr lang="en-US" sz="1600" dirty="0">
                <a:solidFill>
                  <a:srgbClr val="0033CC"/>
                </a:solidFill>
              </a:rPr>
              <a:t>: </a:t>
            </a:r>
            <a:r>
              <a:rPr lang="pt-BR" sz="1600" b="1" i="1" dirty="0" err="1">
                <a:solidFill>
                  <a:srgbClr val="0033CC"/>
                </a:solidFill>
              </a:rPr>
              <a:t>m</a:t>
            </a:r>
            <a:r>
              <a:rPr lang="pt-BR" sz="1600" b="1" i="1" baseline="-25000" dirty="0" err="1">
                <a:solidFill>
                  <a:srgbClr val="0033CC"/>
                </a:solidFill>
              </a:rPr>
              <a:t>s</a:t>
            </a:r>
            <a:r>
              <a:rPr lang="pt-BR" sz="1600" dirty="0">
                <a:solidFill>
                  <a:srgbClr val="0033CC"/>
                </a:solidFill>
              </a:rPr>
              <a:t> = 10</a:t>
            </a:r>
            <a:r>
              <a:rPr lang="pt-BR" sz="1600" baseline="30000" dirty="0">
                <a:solidFill>
                  <a:srgbClr val="0033CC"/>
                </a:solidFill>
              </a:rPr>
              <a:t>-17</a:t>
            </a:r>
            <a:r>
              <a:rPr lang="pt-BR" sz="1600" dirty="0">
                <a:solidFill>
                  <a:srgbClr val="0033CC"/>
                </a:solidFill>
              </a:rPr>
              <a:t>g, </a:t>
            </a:r>
            <a:r>
              <a:rPr lang="pt-BR" sz="1600" b="1" i="1" dirty="0" err="1">
                <a:solidFill>
                  <a:srgbClr val="0033CC"/>
                </a:solidFill>
              </a:rPr>
              <a:t>r</a:t>
            </a:r>
            <a:r>
              <a:rPr lang="pt-BR" sz="1600" b="1" i="1" baseline="-25000" dirty="0" err="1">
                <a:solidFill>
                  <a:srgbClr val="0033CC"/>
                </a:solidFill>
              </a:rPr>
              <a:t>c</a:t>
            </a:r>
            <a:r>
              <a:rPr lang="pt-BR" sz="1600" dirty="0">
                <a:solidFill>
                  <a:srgbClr val="0033CC"/>
                </a:solidFill>
              </a:rPr>
              <a:t> =0,012</a:t>
            </a:r>
            <a:r>
              <a:rPr lang="pt-BR" sz="1600" dirty="0">
                <a:solidFill>
                  <a:srgbClr val="0033CC"/>
                </a:solidFill>
                <a:latin typeface="Symbol" pitchFamily="18" charset="2"/>
              </a:rPr>
              <a:t>m</a:t>
            </a:r>
            <a:r>
              <a:rPr lang="pt-BR" sz="1600" dirty="0">
                <a:solidFill>
                  <a:srgbClr val="0033CC"/>
                </a:solidFill>
              </a:rPr>
              <a:t>m</a:t>
            </a:r>
          </a:p>
          <a:p>
            <a:pPr>
              <a:buClr>
                <a:srgbClr val="0070C0"/>
              </a:buClr>
            </a:pPr>
            <a:r>
              <a:rPr lang="en-US" sz="1600" dirty="0"/>
              <a:t> ❷: </a:t>
            </a:r>
            <a:r>
              <a:rPr lang="pt-BR" sz="1600" b="1" i="1" dirty="0" err="1"/>
              <a:t>m</a:t>
            </a:r>
            <a:r>
              <a:rPr lang="pt-BR" sz="1600" b="1" i="1" baseline="-25000" dirty="0" err="1"/>
              <a:t>s</a:t>
            </a:r>
            <a:r>
              <a:rPr lang="pt-BR" sz="1600" dirty="0"/>
              <a:t> = 10</a:t>
            </a:r>
            <a:r>
              <a:rPr lang="pt-BR" sz="1600" baseline="30000" dirty="0"/>
              <a:t>-16</a:t>
            </a:r>
            <a:r>
              <a:rPr lang="pt-BR" sz="1600" dirty="0"/>
              <a:t>g, </a:t>
            </a:r>
            <a:r>
              <a:rPr lang="pt-BR" sz="1600" b="1" i="1" dirty="0" err="1"/>
              <a:t>r</a:t>
            </a:r>
            <a:r>
              <a:rPr lang="pt-BR" sz="1600" b="1" i="1" baseline="-25000" dirty="0" err="1"/>
              <a:t>c</a:t>
            </a:r>
            <a:r>
              <a:rPr lang="pt-BR" sz="1600" dirty="0"/>
              <a:t> =0,043</a:t>
            </a:r>
            <a:r>
              <a:rPr lang="pt-BR" sz="1600" dirty="0">
                <a:latin typeface="Symbol" pitchFamily="18" charset="2"/>
              </a:rPr>
              <a:t>m</a:t>
            </a:r>
            <a:r>
              <a:rPr lang="pt-BR" sz="1600" dirty="0"/>
              <a:t>m</a:t>
            </a:r>
          </a:p>
          <a:p>
            <a:pPr>
              <a:buClr>
                <a:srgbClr val="0070C0"/>
              </a:buClr>
            </a:pPr>
            <a:r>
              <a:rPr lang="en-US" sz="2000" dirty="0">
                <a:solidFill>
                  <a:srgbClr val="FF0000"/>
                </a:solidFill>
              </a:rPr>
              <a:t>❸</a:t>
            </a:r>
            <a:r>
              <a:rPr lang="en-US" sz="1600" dirty="0">
                <a:solidFill>
                  <a:srgbClr val="FF0000"/>
                </a:solidFill>
              </a:rPr>
              <a:t>: </a:t>
            </a:r>
            <a:r>
              <a:rPr lang="pt-BR" sz="1600" b="1" i="1" dirty="0" err="1">
                <a:solidFill>
                  <a:srgbClr val="FF0000"/>
                </a:solidFill>
              </a:rPr>
              <a:t>m</a:t>
            </a:r>
            <a:r>
              <a:rPr lang="pt-BR" sz="1600" b="1" i="1" baseline="-25000" dirty="0" err="1">
                <a:solidFill>
                  <a:srgbClr val="FF0000"/>
                </a:solidFill>
              </a:rPr>
              <a:t>s</a:t>
            </a:r>
            <a:r>
              <a:rPr lang="pt-BR" sz="1600" dirty="0">
                <a:solidFill>
                  <a:srgbClr val="FF0000"/>
                </a:solidFill>
              </a:rPr>
              <a:t> = 10</a:t>
            </a:r>
            <a:r>
              <a:rPr lang="pt-BR" sz="1600" baseline="30000" dirty="0">
                <a:solidFill>
                  <a:srgbClr val="FF0000"/>
                </a:solidFill>
              </a:rPr>
              <a:t>-15</a:t>
            </a:r>
            <a:r>
              <a:rPr lang="pt-BR" sz="1600" dirty="0">
                <a:solidFill>
                  <a:srgbClr val="FF0000"/>
                </a:solidFill>
              </a:rPr>
              <a:t>g, </a:t>
            </a:r>
            <a:r>
              <a:rPr lang="pt-BR" sz="1600" b="1" i="1" dirty="0" err="1">
                <a:solidFill>
                  <a:srgbClr val="FF0000"/>
                </a:solidFill>
              </a:rPr>
              <a:t>r</a:t>
            </a:r>
            <a:r>
              <a:rPr lang="pt-BR" sz="1600" b="1" i="1" baseline="-25000" dirty="0" err="1">
                <a:solidFill>
                  <a:srgbClr val="FF0000"/>
                </a:solidFill>
              </a:rPr>
              <a:t>c</a:t>
            </a:r>
            <a:r>
              <a:rPr lang="pt-BR" sz="1600" dirty="0">
                <a:solidFill>
                  <a:srgbClr val="FF0000"/>
                </a:solidFill>
              </a:rPr>
              <a:t> =0,11</a:t>
            </a:r>
            <a:r>
              <a:rPr lang="pt-BR" sz="1600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pt-BR" sz="1600" dirty="0">
                <a:solidFill>
                  <a:srgbClr val="FF0000"/>
                </a:solidFill>
              </a:rPr>
              <a:t>m</a:t>
            </a:r>
          </a:p>
          <a:p>
            <a:pPr>
              <a:buClr>
                <a:srgbClr val="0070C0"/>
              </a:buClr>
            </a:pPr>
            <a:endParaRPr lang="pt-BR" sz="1600" dirty="0"/>
          </a:p>
          <a:p>
            <a:pPr>
              <a:buClr>
                <a:srgbClr val="0070C0"/>
              </a:buClr>
            </a:pPr>
            <a:r>
              <a:rPr lang="pt-BR" sz="1600" dirty="0"/>
              <a:t>Se a SS permanecer constante, as três gotículas irão crescer até o tamanho:</a:t>
            </a:r>
          </a:p>
          <a:p>
            <a:pPr marL="449263">
              <a:buClr>
                <a:srgbClr val="0070C0"/>
              </a:buClr>
            </a:pPr>
            <a:r>
              <a:rPr lang="en-US" sz="1200" dirty="0">
                <a:solidFill>
                  <a:srgbClr val="0033CC"/>
                </a:solidFill>
              </a:rPr>
              <a:t>   ❶</a:t>
            </a:r>
            <a:r>
              <a:rPr lang="en-US" sz="1600" dirty="0">
                <a:solidFill>
                  <a:srgbClr val="0033CC"/>
                </a:solidFill>
              </a:rPr>
              <a:t>: </a:t>
            </a:r>
            <a:r>
              <a:rPr lang="pt-BR" sz="1600" b="1" i="1" dirty="0">
                <a:solidFill>
                  <a:srgbClr val="0033CC"/>
                </a:solidFill>
              </a:rPr>
              <a:t>r</a:t>
            </a:r>
            <a:r>
              <a:rPr lang="pt-BR" sz="1600" dirty="0">
                <a:solidFill>
                  <a:srgbClr val="0033CC"/>
                </a:solidFill>
              </a:rPr>
              <a:t> =0,0081 </a:t>
            </a:r>
            <a:r>
              <a:rPr lang="pt-BR" sz="1600" dirty="0">
                <a:solidFill>
                  <a:srgbClr val="0033CC"/>
                </a:solidFill>
                <a:latin typeface="Symbol" pitchFamily="18" charset="2"/>
              </a:rPr>
              <a:t>m</a:t>
            </a:r>
            <a:r>
              <a:rPr lang="pt-BR" sz="1600" dirty="0">
                <a:solidFill>
                  <a:srgbClr val="0033CC"/>
                </a:solidFill>
              </a:rPr>
              <a:t>m</a:t>
            </a:r>
          </a:p>
          <a:p>
            <a:pPr marL="449263">
              <a:buClr>
                <a:srgbClr val="0070C0"/>
              </a:buClr>
            </a:pPr>
            <a:r>
              <a:rPr lang="en-US" sz="1600" dirty="0"/>
              <a:t> ❷: </a:t>
            </a:r>
            <a:r>
              <a:rPr lang="pt-BR" sz="1600" b="1" i="1" dirty="0"/>
              <a:t>r </a:t>
            </a:r>
            <a:r>
              <a:rPr lang="pt-BR" sz="1600" dirty="0"/>
              <a:t>=0,026 </a:t>
            </a:r>
            <a:r>
              <a:rPr lang="pt-BR" sz="1600" dirty="0">
                <a:latin typeface="Symbol" pitchFamily="18" charset="2"/>
              </a:rPr>
              <a:t>m</a:t>
            </a:r>
            <a:r>
              <a:rPr lang="pt-BR" sz="1600" dirty="0"/>
              <a:t>m</a:t>
            </a:r>
          </a:p>
          <a:p>
            <a:pPr marL="449263">
              <a:buClr>
                <a:srgbClr val="0070C0"/>
              </a:buClr>
            </a:pPr>
            <a:r>
              <a:rPr lang="en-US" sz="2000" dirty="0">
                <a:solidFill>
                  <a:srgbClr val="FF0000"/>
                </a:solidFill>
              </a:rPr>
              <a:t>❸</a:t>
            </a:r>
            <a:r>
              <a:rPr lang="en-US" sz="1600" dirty="0">
                <a:solidFill>
                  <a:srgbClr val="FF0000"/>
                </a:solidFill>
              </a:rPr>
              <a:t>: </a:t>
            </a:r>
            <a:r>
              <a:rPr lang="pt-BR" sz="1600" b="1" i="1" dirty="0">
                <a:solidFill>
                  <a:srgbClr val="FF0000"/>
                </a:solidFill>
              </a:rPr>
              <a:t>r</a:t>
            </a:r>
            <a:r>
              <a:rPr lang="pt-BR" sz="1600" dirty="0">
                <a:solidFill>
                  <a:srgbClr val="FF0000"/>
                </a:solidFill>
              </a:rPr>
              <a:t> =0,088 </a:t>
            </a:r>
            <a:r>
              <a:rPr lang="pt-BR" sz="1600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pt-BR" sz="1600" dirty="0">
                <a:solidFill>
                  <a:srgbClr val="FF0000"/>
                </a:solidFill>
              </a:rPr>
              <a:t>m</a:t>
            </a:r>
            <a:endParaRPr lang="pt-BR" sz="1600" dirty="0"/>
          </a:p>
          <a:p>
            <a:pPr>
              <a:buClr>
                <a:srgbClr val="0070C0"/>
              </a:buClr>
            </a:pPr>
            <a:r>
              <a:rPr lang="pt-BR" sz="1600" dirty="0"/>
              <a:t>e permanecerão deste tamanho enquanto SS não mudar. </a:t>
            </a:r>
          </a:p>
        </p:txBody>
      </p:sp>
      <p:cxnSp>
        <p:nvCxnSpPr>
          <p:cNvPr id="7" name="Conector reto 6"/>
          <p:cNvCxnSpPr/>
          <p:nvPr/>
        </p:nvCxnSpPr>
        <p:spPr>
          <a:xfrm>
            <a:off x="899592" y="4548232"/>
            <a:ext cx="5544616" cy="0"/>
          </a:xfrm>
          <a:prstGeom prst="line">
            <a:avLst/>
          </a:prstGeom>
          <a:ln w="38100">
            <a:solidFill>
              <a:srgbClr val="FF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9"/>
          <p:cNvSpPr/>
          <p:nvPr/>
        </p:nvSpPr>
        <p:spPr>
          <a:xfrm>
            <a:off x="539552" y="4250908"/>
            <a:ext cx="1257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00FF"/>
                </a:solidFill>
              </a:rPr>
              <a:t>SS = 0.05% 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3253806" y="5301208"/>
            <a:ext cx="5261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70C0"/>
              </a:buClr>
            </a:pPr>
            <a:r>
              <a:rPr lang="en-US" sz="2000" dirty="0">
                <a:solidFill>
                  <a:srgbClr val="FF0000"/>
                </a:solidFill>
              </a:rPr>
              <a:t>❸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2280960" y="5340320"/>
            <a:ext cx="4571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❷</a:t>
            </a:r>
            <a:endParaRPr lang="en-CA" sz="1600" dirty="0"/>
          </a:p>
        </p:txBody>
      </p:sp>
      <p:sp>
        <p:nvSpPr>
          <p:cNvPr id="13" name="Retângulo 12"/>
          <p:cNvSpPr/>
          <p:nvPr/>
        </p:nvSpPr>
        <p:spPr>
          <a:xfrm>
            <a:off x="1259632" y="5353471"/>
            <a:ext cx="3898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33CC"/>
                </a:solidFill>
              </a:rPr>
              <a:t>❶</a:t>
            </a:r>
            <a:endParaRPr lang="en-CA" sz="1200" dirty="0"/>
          </a:p>
        </p:txBody>
      </p:sp>
      <p:sp>
        <p:nvSpPr>
          <p:cNvPr id="14" name="Retângulo 13"/>
          <p:cNvSpPr/>
          <p:nvPr/>
        </p:nvSpPr>
        <p:spPr>
          <a:xfrm>
            <a:off x="1268166" y="4849415"/>
            <a:ext cx="4235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33CC"/>
                </a:solidFill>
              </a:rPr>
              <a:t>❶</a:t>
            </a:r>
            <a:endParaRPr lang="en-CA" sz="1400" dirty="0"/>
          </a:p>
        </p:txBody>
      </p:sp>
      <p:sp>
        <p:nvSpPr>
          <p:cNvPr id="15" name="Retângulo 14"/>
          <p:cNvSpPr/>
          <p:nvPr/>
        </p:nvSpPr>
        <p:spPr>
          <a:xfrm>
            <a:off x="2339752" y="4818638"/>
            <a:ext cx="490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❷</a:t>
            </a:r>
            <a:endParaRPr lang="en-CA" dirty="0"/>
          </a:p>
        </p:txBody>
      </p:sp>
      <p:sp>
        <p:nvSpPr>
          <p:cNvPr id="16" name="Retângulo 15"/>
          <p:cNvSpPr/>
          <p:nvPr/>
        </p:nvSpPr>
        <p:spPr>
          <a:xfrm>
            <a:off x="3330496" y="4767535"/>
            <a:ext cx="593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70C0"/>
              </a:buClr>
            </a:pPr>
            <a:r>
              <a:rPr lang="en-US" sz="2400" dirty="0">
                <a:solidFill>
                  <a:srgbClr val="FF0000"/>
                </a:solidFill>
              </a:rPr>
              <a:t>❸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1331640" y="4376137"/>
            <a:ext cx="4571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33CC"/>
                </a:solidFill>
              </a:rPr>
              <a:t>❶</a:t>
            </a:r>
            <a:endParaRPr lang="en-CA" sz="1600" dirty="0"/>
          </a:p>
        </p:txBody>
      </p:sp>
      <p:sp>
        <p:nvSpPr>
          <p:cNvPr id="18" name="Retângulo 17"/>
          <p:cNvSpPr/>
          <p:nvPr/>
        </p:nvSpPr>
        <p:spPr>
          <a:xfrm>
            <a:off x="2411760" y="4365104"/>
            <a:ext cx="5261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❷</a:t>
            </a:r>
            <a:endParaRPr lang="en-CA" sz="2000" dirty="0"/>
          </a:p>
        </p:txBody>
      </p:sp>
      <p:sp>
        <p:nvSpPr>
          <p:cNvPr id="19" name="Retângulo 18"/>
          <p:cNvSpPr/>
          <p:nvPr/>
        </p:nvSpPr>
        <p:spPr>
          <a:xfrm>
            <a:off x="3549599" y="4273932"/>
            <a:ext cx="6623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70C0"/>
              </a:buClr>
            </a:pPr>
            <a:r>
              <a:rPr lang="en-US" sz="2800" dirty="0">
                <a:solidFill>
                  <a:srgbClr val="FF0000"/>
                </a:solidFill>
              </a:rPr>
              <a:t>❸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1475656" y="5384249"/>
            <a:ext cx="9605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i="1" dirty="0">
                <a:solidFill>
                  <a:srgbClr val="0033CC"/>
                </a:solidFill>
              </a:rPr>
              <a:t>r=0,0079</a:t>
            </a:r>
            <a:r>
              <a:rPr lang="pt-BR" sz="1200" b="1" i="1" dirty="0">
                <a:solidFill>
                  <a:srgbClr val="0033CC"/>
                </a:solidFill>
                <a:latin typeface="Symbol" pitchFamily="18" charset="2"/>
              </a:rPr>
              <a:t>m</a:t>
            </a:r>
            <a:r>
              <a:rPr lang="pt-BR" sz="1200" b="1" i="1" dirty="0">
                <a:solidFill>
                  <a:srgbClr val="0033CC"/>
                </a:solidFill>
              </a:rPr>
              <a:t>m</a:t>
            </a:r>
            <a:endParaRPr lang="en-CA" sz="1200" dirty="0"/>
          </a:p>
        </p:txBody>
      </p:sp>
      <p:sp>
        <p:nvSpPr>
          <p:cNvPr id="21" name="Retângulo 20"/>
          <p:cNvSpPr/>
          <p:nvPr/>
        </p:nvSpPr>
        <p:spPr>
          <a:xfrm>
            <a:off x="1529787" y="4952201"/>
            <a:ext cx="9605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i="1" dirty="0">
                <a:solidFill>
                  <a:srgbClr val="0033CC"/>
                </a:solidFill>
              </a:rPr>
              <a:t>r=0,0080</a:t>
            </a:r>
            <a:r>
              <a:rPr lang="pt-BR" sz="1200" b="1" i="1" dirty="0">
                <a:solidFill>
                  <a:srgbClr val="0033CC"/>
                </a:solidFill>
                <a:latin typeface="Symbol" pitchFamily="18" charset="2"/>
              </a:rPr>
              <a:t>m</a:t>
            </a:r>
            <a:r>
              <a:rPr lang="pt-BR" sz="1200" b="1" i="1" dirty="0">
                <a:solidFill>
                  <a:srgbClr val="0033CC"/>
                </a:solidFill>
              </a:rPr>
              <a:t>m</a:t>
            </a:r>
            <a:endParaRPr lang="en-CA" sz="1200" dirty="0"/>
          </a:p>
        </p:txBody>
      </p:sp>
      <p:sp>
        <p:nvSpPr>
          <p:cNvPr id="22" name="Retângulo 21"/>
          <p:cNvSpPr/>
          <p:nvPr/>
        </p:nvSpPr>
        <p:spPr>
          <a:xfrm>
            <a:off x="1547663" y="4520153"/>
            <a:ext cx="9605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i="1" dirty="0">
                <a:solidFill>
                  <a:srgbClr val="0033CC"/>
                </a:solidFill>
              </a:rPr>
              <a:t>r=0,0081</a:t>
            </a:r>
            <a:r>
              <a:rPr lang="pt-BR" sz="1200" b="1" i="1" dirty="0">
                <a:solidFill>
                  <a:srgbClr val="0033CC"/>
                </a:solidFill>
                <a:latin typeface="Symbol" pitchFamily="18" charset="2"/>
              </a:rPr>
              <a:t>m</a:t>
            </a:r>
            <a:r>
              <a:rPr lang="pt-BR" sz="1200" b="1" i="1" dirty="0">
                <a:solidFill>
                  <a:srgbClr val="0033CC"/>
                </a:solidFill>
              </a:rPr>
              <a:t>m</a:t>
            </a:r>
            <a:endParaRPr lang="en-CA" sz="1200" dirty="0"/>
          </a:p>
        </p:txBody>
      </p:sp>
      <p:sp>
        <p:nvSpPr>
          <p:cNvPr id="23" name="Retângulo 22"/>
          <p:cNvSpPr/>
          <p:nvPr/>
        </p:nvSpPr>
        <p:spPr>
          <a:xfrm>
            <a:off x="2555776" y="5384249"/>
            <a:ext cx="8819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i="1" dirty="0"/>
              <a:t>r=0,021</a:t>
            </a:r>
            <a:r>
              <a:rPr lang="pt-BR" sz="1200" b="1" i="1" dirty="0">
                <a:latin typeface="Symbol" pitchFamily="18" charset="2"/>
              </a:rPr>
              <a:t>m</a:t>
            </a:r>
            <a:r>
              <a:rPr lang="pt-BR" sz="1200" b="1" i="1" dirty="0"/>
              <a:t>m</a:t>
            </a:r>
            <a:endParaRPr lang="en-CA" sz="1200" dirty="0"/>
          </a:p>
        </p:txBody>
      </p:sp>
      <p:sp>
        <p:nvSpPr>
          <p:cNvPr id="24" name="Retângulo 23"/>
          <p:cNvSpPr/>
          <p:nvPr/>
        </p:nvSpPr>
        <p:spPr>
          <a:xfrm>
            <a:off x="2627784" y="4952201"/>
            <a:ext cx="8819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i="1" dirty="0"/>
              <a:t>r=0,024</a:t>
            </a:r>
            <a:r>
              <a:rPr lang="pt-BR" sz="1200" b="1" i="1" dirty="0">
                <a:latin typeface="Symbol" pitchFamily="18" charset="2"/>
              </a:rPr>
              <a:t>m</a:t>
            </a:r>
            <a:r>
              <a:rPr lang="pt-BR" sz="1200" b="1" i="1" dirty="0"/>
              <a:t>m</a:t>
            </a:r>
            <a:endParaRPr lang="en-CA" sz="1200" dirty="0"/>
          </a:p>
        </p:txBody>
      </p:sp>
      <p:sp>
        <p:nvSpPr>
          <p:cNvPr id="25" name="Retângulo 24"/>
          <p:cNvSpPr/>
          <p:nvPr/>
        </p:nvSpPr>
        <p:spPr>
          <a:xfrm>
            <a:off x="2753923" y="4520153"/>
            <a:ext cx="8819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i="1" dirty="0"/>
              <a:t>r=0,026</a:t>
            </a:r>
            <a:r>
              <a:rPr lang="pt-BR" sz="1200" b="1" i="1" dirty="0">
                <a:latin typeface="Symbol" pitchFamily="18" charset="2"/>
              </a:rPr>
              <a:t>m</a:t>
            </a:r>
            <a:r>
              <a:rPr lang="pt-BR" sz="1200" b="1" i="1" dirty="0"/>
              <a:t>m</a:t>
            </a:r>
            <a:endParaRPr lang="en-CA" sz="1200" dirty="0"/>
          </a:p>
        </p:txBody>
      </p:sp>
      <p:sp>
        <p:nvSpPr>
          <p:cNvPr id="26" name="Retângulo 25"/>
          <p:cNvSpPr/>
          <p:nvPr/>
        </p:nvSpPr>
        <p:spPr>
          <a:xfrm>
            <a:off x="3546011" y="5424319"/>
            <a:ext cx="8819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i="1" dirty="0">
                <a:solidFill>
                  <a:srgbClr val="FF0000"/>
                </a:solidFill>
              </a:rPr>
              <a:t>r=0,055</a:t>
            </a:r>
            <a:r>
              <a:rPr lang="pt-BR" sz="1200" b="1" i="1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pt-BR" sz="1200" b="1" i="1" dirty="0">
                <a:solidFill>
                  <a:srgbClr val="FF0000"/>
                </a:solidFill>
              </a:rPr>
              <a:t>m</a:t>
            </a:r>
            <a:endParaRPr lang="en-CA" sz="1200" dirty="0">
              <a:solidFill>
                <a:srgbClr val="FF0000"/>
              </a:solidFill>
            </a:endParaRPr>
          </a:p>
        </p:txBody>
      </p:sp>
      <p:sp>
        <p:nvSpPr>
          <p:cNvPr id="27" name="Retângulo 26"/>
          <p:cNvSpPr/>
          <p:nvPr/>
        </p:nvSpPr>
        <p:spPr>
          <a:xfrm>
            <a:off x="3698411" y="4941168"/>
            <a:ext cx="8819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i="1" dirty="0">
                <a:solidFill>
                  <a:srgbClr val="FF0000"/>
                </a:solidFill>
              </a:rPr>
              <a:t>r=0,070</a:t>
            </a:r>
            <a:r>
              <a:rPr lang="pt-BR" sz="1200" b="1" i="1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pt-BR" sz="1200" b="1" i="1" dirty="0">
                <a:solidFill>
                  <a:srgbClr val="FF0000"/>
                </a:solidFill>
              </a:rPr>
              <a:t>m</a:t>
            </a:r>
            <a:endParaRPr lang="en-CA" sz="1200" dirty="0">
              <a:solidFill>
                <a:srgbClr val="FF0000"/>
              </a:solidFill>
            </a:endParaRPr>
          </a:p>
        </p:txBody>
      </p:sp>
      <p:sp>
        <p:nvSpPr>
          <p:cNvPr id="28" name="Retângulo 27"/>
          <p:cNvSpPr/>
          <p:nvPr/>
        </p:nvSpPr>
        <p:spPr>
          <a:xfrm>
            <a:off x="3991189" y="4520153"/>
            <a:ext cx="8819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i="1" dirty="0">
                <a:solidFill>
                  <a:srgbClr val="FF0000"/>
                </a:solidFill>
              </a:rPr>
              <a:t>r=0,088</a:t>
            </a:r>
            <a:r>
              <a:rPr lang="pt-BR" sz="1200" b="1" i="1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pt-BR" sz="1200" b="1" i="1" dirty="0">
                <a:solidFill>
                  <a:srgbClr val="FF0000"/>
                </a:solidFill>
              </a:rPr>
              <a:t>m</a:t>
            </a:r>
            <a:endParaRPr lang="en-CA" sz="1200" dirty="0">
              <a:solidFill>
                <a:srgbClr val="FF0000"/>
              </a:solidFill>
            </a:endParaRPr>
          </a:p>
        </p:txBody>
      </p:sp>
      <p:cxnSp>
        <p:nvCxnSpPr>
          <p:cNvPr id="30" name="Conector reto 29"/>
          <p:cNvCxnSpPr/>
          <p:nvPr/>
        </p:nvCxnSpPr>
        <p:spPr>
          <a:xfrm>
            <a:off x="2195736" y="2569751"/>
            <a:ext cx="0" cy="3595553"/>
          </a:xfrm>
          <a:prstGeom prst="line">
            <a:avLst/>
          </a:prstGeom>
          <a:ln>
            <a:solidFill>
              <a:srgbClr val="0033CC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ixaDeTexto 32"/>
          <p:cNvSpPr txBox="1"/>
          <p:nvPr/>
        </p:nvSpPr>
        <p:spPr>
          <a:xfrm>
            <a:off x="1655916" y="6093296"/>
            <a:ext cx="1043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i="1" dirty="0" err="1">
                <a:solidFill>
                  <a:srgbClr val="0033CC"/>
                </a:solidFill>
              </a:rPr>
              <a:t>r</a:t>
            </a:r>
            <a:r>
              <a:rPr lang="pt-BR" sz="1400" b="1" i="1" baseline="-25000" dirty="0" err="1">
                <a:solidFill>
                  <a:srgbClr val="0033CC"/>
                </a:solidFill>
              </a:rPr>
              <a:t>c</a:t>
            </a:r>
            <a:r>
              <a:rPr lang="pt-BR" sz="1400" dirty="0">
                <a:solidFill>
                  <a:srgbClr val="0033CC"/>
                </a:solidFill>
              </a:rPr>
              <a:t>=0,012</a:t>
            </a:r>
            <a:r>
              <a:rPr lang="pt-BR" sz="1400" dirty="0">
                <a:solidFill>
                  <a:srgbClr val="0033CC"/>
                </a:solidFill>
                <a:latin typeface="Symbol" pitchFamily="18" charset="2"/>
              </a:rPr>
              <a:t>m</a:t>
            </a:r>
            <a:r>
              <a:rPr lang="pt-BR" sz="1400" dirty="0">
                <a:solidFill>
                  <a:srgbClr val="0033CC"/>
                </a:solidFill>
              </a:rPr>
              <a:t>m</a:t>
            </a:r>
            <a:endParaRPr lang="en-CA" sz="1400" dirty="0">
              <a:solidFill>
                <a:srgbClr val="0033CC"/>
              </a:solidFill>
            </a:endParaRPr>
          </a:p>
        </p:txBody>
      </p:sp>
      <p:cxnSp>
        <p:nvCxnSpPr>
          <p:cNvPr id="34" name="Conector reto 33"/>
          <p:cNvCxnSpPr/>
          <p:nvPr/>
        </p:nvCxnSpPr>
        <p:spPr>
          <a:xfrm>
            <a:off x="3311620" y="4005064"/>
            <a:ext cx="0" cy="2155393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ixaDeTexto 34"/>
          <p:cNvSpPr txBox="1"/>
          <p:nvPr/>
        </p:nvSpPr>
        <p:spPr>
          <a:xfrm>
            <a:off x="2771800" y="6093296"/>
            <a:ext cx="1043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i="1" dirty="0" err="1"/>
              <a:t>r</a:t>
            </a:r>
            <a:r>
              <a:rPr lang="pt-BR" sz="1400" b="1" i="1" baseline="-25000" dirty="0" err="1"/>
              <a:t>c</a:t>
            </a:r>
            <a:r>
              <a:rPr lang="pt-BR" sz="1400" dirty="0"/>
              <a:t>=0,043</a:t>
            </a:r>
            <a:r>
              <a:rPr lang="pt-BR" sz="1400" dirty="0">
                <a:latin typeface="Symbol" pitchFamily="18" charset="2"/>
              </a:rPr>
              <a:t>m</a:t>
            </a:r>
            <a:r>
              <a:rPr lang="pt-BR" sz="1400" dirty="0"/>
              <a:t>m</a:t>
            </a:r>
            <a:endParaRPr lang="en-CA" sz="1400" dirty="0"/>
          </a:p>
        </p:txBody>
      </p:sp>
      <p:cxnSp>
        <p:nvCxnSpPr>
          <p:cNvPr id="37" name="Conector reto 36"/>
          <p:cNvCxnSpPr/>
          <p:nvPr/>
        </p:nvCxnSpPr>
        <p:spPr>
          <a:xfrm>
            <a:off x="4355976" y="4435574"/>
            <a:ext cx="0" cy="1705138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ixaDeTexto 37"/>
          <p:cNvSpPr txBox="1"/>
          <p:nvPr/>
        </p:nvSpPr>
        <p:spPr>
          <a:xfrm>
            <a:off x="3816156" y="6073551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i="1" dirty="0" err="1">
                <a:solidFill>
                  <a:srgbClr val="FF0000"/>
                </a:solidFill>
              </a:rPr>
              <a:t>r</a:t>
            </a:r>
            <a:r>
              <a:rPr lang="pt-BR" sz="1400" b="1" i="1" baseline="-25000" dirty="0" err="1">
                <a:solidFill>
                  <a:srgbClr val="FF0000"/>
                </a:solidFill>
              </a:rPr>
              <a:t>c</a:t>
            </a:r>
            <a:r>
              <a:rPr lang="pt-BR" sz="1400" dirty="0">
                <a:solidFill>
                  <a:srgbClr val="FF0000"/>
                </a:solidFill>
              </a:rPr>
              <a:t>=0,11</a:t>
            </a:r>
            <a:r>
              <a:rPr lang="pt-BR" sz="1400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pt-BR" sz="1400" dirty="0">
                <a:solidFill>
                  <a:srgbClr val="FF0000"/>
                </a:solidFill>
              </a:rPr>
              <a:t>m</a:t>
            </a:r>
            <a:endParaRPr lang="en-CA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05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4" grpId="0"/>
      <p:bldP spid="25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REVISÃO DA AULA ANTERIOR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20688"/>
            <a:ext cx="8435280" cy="916358"/>
          </a:xfrm>
        </p:spPr>
        <p:txBody>
          <a:bodyPr/>
          <a:lstStyle/>
          <a:p>
            <a:pPr lvl="0"/>
            <a:r>
              <a:rPr lang="pt-BR" sz="2000" dirty="0">
                <a:solidFill>
                  <a:prstClr val="black"/>
                </a:solidFill>
              </a:rPr>
              <a:t>Exemplo para vários valores de quantidade de soluto (</a:t>
            </a:r>
            <a:r>
              <a:rPr lang="pt-BR" sz="2000" b="1" i="1" dirty="0" err="1">
                <a:solidFill>
                  <a:prstClr val="black"/>
                </a:solidFill>
              </a:rPr>
              <a:t>m</a:t>
            </a:r>
            <a:r>
              <a:rPr lang="pt-BR" sz="2000" b="1" i="1" baseline="-25000" dirty="0" err="1">
                <a:solidFill>
                  <a:prstClr val="black"/>
                </a:solidFill>
              </a:rPr>
              <a:t>s</a:t>
            </a:r>
            <a:r>
              <a:rPr lang="pt-BR" sz="2000" dirty="0">
                <a:solidFill>
                  <a:prstClr val="black"/>
                </a:solidFill>
              </a:rPr>
              <a:t>) de </a:t>
            </a:r>
            <a:r>
              <a:rPr lang="pt-BR" sz="2000" dirty="0" err="1">
                <a:solidFill>
                  <a:prstClr val="black"/>
                </a:solidFill>
              </a:rPr>
              <a:t>NaCl</a:t>
            </a:r>
            <a:r>
              <a:rPr lang="pt-BR" sz="2000" dirty="0">
                <a:solidFill>
                  <a:prstClr val="black"/>
                </a:solidFill>
              </a:rPr>
              <a:t>:</a:t>
            </a:r>
          </a:p>
          <a:p>
            <a:pPr lvl="1"/>
            <a:r>
              <a:rPr lang="pt-BR" sz="1800" dirty="0"/>
              <a:t>considere o ambiente com </a:t>
            </a:r>
            <a:r>
              <a:rPr lang="pt-BR" sz="1800" dirty="0">
                <a:solidFill>
                  <a:srgbClr val="FF00FF"/>
                </a:solidFill>
              </a:rPr>
              <a:t>SS = 0.05% e constante</a:t>
            </a:r>
            <a:r>
              <a:rPr lang="pt-BR" sz="1800" dirty="0"/>
              <a:t>, e três gotículas </a:t>
            </a:r>
            <a:r>
              <a:rPr lang="en-US" sz="1200" dirty="0">
                <a:solidFill>
                  <a:srgbClr val="0033CC"/>
                </a:solidFill>
              </a:rPr>
              <a:t>❶</a:t>
            </a:r>
            <a:r>
              <a:rPr lang="pt-BR" sz="1200" b="1" i="1" dirty="0">
                <a:solidFill>
                  <a:srgbClr val="0033CC"/>
                </a:solidFill>
              </a:rPr>
              <a:t> </a:t>
            </a:r>
            <a:r>
              <a:rPr lang="en-US" sz="1600" dirty="0"/>
              <a:t>❷</a:t>
            </a:r>
            <a:r>
              <a:rPr lang="en-US" sz="2000" dirty="0">
                <a:solidFill>
                  <a:srgbClr val="FF0000"/>
                </a:solidFill>
              </a:rPr>
              <a:t>❸</a:t>
            </a:r>
            <a:r>
              <a:rPr lang="pt-BR" sz="1800" dirty="0"/>
              <a:t>,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pt-BR" sz="1800" dirty="0"/>
              <a:t>com </a:t>
            </a:r>
            <a:r>
              <a:rPr lang="pt-BR" sz="1800" b="1" i="1" dirty="0" err="1"/>
              <a:t>m</a:t>
            </a:r>
            <a:r>
              <a:rPr lang="pt-BR" sz="1800" b="1" i="1" baseline="-25000" dirty="0" err="1"/>
              <a:t>s</a:t>
            </a:r>
            <a:r>
              <a:rPr lang="pt-BR" sz="1800" dirty="0"/>
              <a:t> diferentes crescendo neste ambiente.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11928"/>
            <a:ext cx="6524720" cy="471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6444208" y="1484784"/>
            <a:ext cx="2699792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70C0"/>
              </a:buClr>
            </a:pPr>
            <a:r>
              <a:rPr lang="en-US" sz="1200" dirty="0">
                <a:solidFill>
                  <a:srgbClr val="0033CC"/>
                </a:solidFill>
              </a:rPr>
              <a:t>   ❶</a:t>
            </a:r>
            <a:r>
              <a:rPr lang="en-US" sz="1600" dirty="0">
                <a:solidFill>
                  <a:srgbClr val="0033CC"/>
                </a:solidFill>
              </a:rPr>
              <a:t>: </a:t>
            </a:r>
            <a:r>
              <a:rPr lang="pt-BR" sz="1600" b="1" i="1" dirty="0" err="1">
                <a:solidFill>
                  <a:srgbClr val="0033CC"/>
                </a:solidFill>
              </a:rPr>
              <a:t>m</a:t>
            </a:r>
            <a:r>
              <a:rPr lang="pt-BR" sz="1600" b="1" i="1" baseline="-25000" dirty="0" err="1">
                <a:solidFill>
                  <a:srgbClr val="0033CC"/>
                </a:solidFill>
              </a:rPr>
              <a:t>s</a:t>
            </a:r>
            <a:r>
              <a:rPr lang="pt-BR" sz="1600" dirty="0">
                <a:solidFill>
                  <a:srgbClr val="0033CC"/>
                </a:solidFill>
              </a:rPr>
              <a:t> = 10</a:t>
            </a:r>
            <a:r>
              <a:rPr lang="pt-BR" sz="1600" baseline="30000" dirty="0">
                <a:solidFill>
                  <a:srgbClr val="0033CC"/>
                </a:solidFill>
              </a:rPr>
              <a:t>-17</a:t>
            </a:r>
            <a:r>
              <a:rPr lang="pt-BR" sz="1600" dirty="0">
                <a:solidFill>
                  <a:srgbClr val="0033CC"/>
                </a:solidFill>
              </a:rPr>
              <a:t>g, </a:t>
            </a:r>
            <a:r>
              <a:rPr lang="pt-BR" sz="1600" b="1" i="1" dirty="0" err="1">
                <a:solidFill>
                  <a:srgbClr val="0033CC"/>
                </a:solidFill>
              </a:rPr>
              <a:t>r</a:t>
            </a:r>
            <a:r>
              <a:rPr lang="pt-BR" sz="1600" b="1" i="1" baseline="-25000" dirty="0" err="1">
                <a:solidFill>
                  <a:srgbClr val="0033CC"/>
                </a:solidFill>
              </a:rPr>
              <a:t>c</a:t>
            </a:r>
            <a:r>
              <a:rPr lang="pt-BR" sz="1600" dirty="0">
                <a:solidFill>
                  <a:srgbClr val="0033CC"/>
                </a:solidFill>
              </a:rPr>
              <a:t> =0,012</a:t>
            </a:r>
            <a:r>
              <a:rPr lang="pt-BR" sz="1600" dirty="0">
                <a:solidFill>
                  <a:srgbClr val="0033CC"/>
                </a:solidFill>
                <a:latin typeface="Symbol" pitchFamily="18" charset="2"/>
              </a:rPr>
              <a:t>m</a:t>
            </a:r>
            <a:r>
              <a:rPr lang="pt-BR" sz="1600" dirty="0">
                <a:solidFill>
                  <a:srgbClr val="0033CC"/>
                </a:solidFill>
              </a:rPr>
              <a:t>m</a:t>
            </a:r>
          </a:p>
          <a:p>
            <a:pPr>
              <a:buClr>
                <a:srgbClr val="0070C0"/>
              </a:buClr>
            </a:pPr>
            <a:r>
              <a:rPr lang="en-US" sz="1600" dirty="0"/>
              <a:t> ❷: </a:t>
            </a:r>
            <a:r>
              <a:rPr lang="pt-BR" sz="1600" b="1" i="1" dirty="0" err="1"/>
              <a:t>m</a:t>
            </a:r>
            <a:r>
              <a:rPr lang="pt-BR" sz="1600" b="1" i="1" baseline="-25000" dirty="0" err="1"/>
              <a:t>s</a:t>
            </a:r>
            <a:r>
              <a:rPr lang="pt-BR" sz="1600" dirty="0"/>
              <a:t> = 10</a:t>
            </a:r>
            <a:r>
              <a:rPr lang="pt-BR" sz="1600" baseline="30000" dirty="0"/>
              <a:t>-16</a:t>
            </a:r>
            <a:r>
              <a:rPr lang="pt-BR" sz="1600" dirty="0"/>
              <a:t>g, </a:t>
            </a:r>
            <a:r>
              <a:rPr lang="pt-BR" sz="1600" b="1" i="1" dirty="0" err="1"/>
              <a:t>r</a:t>
            </a:r>
            <a:r>
              <a:rPr lang="pt-BR" sz="1600" b="1" i="1" baseline="-25000" dirty="0" err="1"/>
              <a:t>c</a:t>
            </a:r>
            <a:r>
              <a:rPr lang="pt-BR" sz="1600" dirty="0"/>
              <a:t> =0,043</a:t>
            </a:r>
            <a:r>
              <a:rPr lang="pt-BR" sz="1600" dirty="0">
                <a:latin typeface="Symbol" pitchFamily="18" charset="2"/>
              </a:rPr>
              <a:t>m</a:t>
            </a:r>
            <a:r>
              <a:rPr lang="pt-BR" sz="1600" dirty="0"/>
              <a:t>m</a:t>
            </a:r>
          </a:p>
          <a:p>
            <a:pPr>
              <a:buClr>
                <a:srgbClr val="0070C0"/>
              </a:buClr>
            </a:pPr>
            <a:r>
              <a:rPr lang="en-US" sz="2000" dirty="0">
                <a:solidFill>
                  <a:srgbClr val="FF0000"/>
                </a:solidFill>
              </a:rPr>
              <a:t>❸</a:t>
            </a:r>
            <a:r>
              <a:rPr lang="en-US" sz="1600" dirty="0">
                <a:solidFill>
                  <a:srgbClr val="FF0000"/>
                </a:solidFill>
              </a:rPr>
              <a:t>: </a:t>
            </a:r>
            <a:r>
              <a:rPr lang="pt-BR" sz="1600" b="1" i="1" dirty="0" err="1">
                <a:solidFill>
                  <a:srgbClr val="FF0000"/>
                </a:solidFill>
              </a:rPr>
              <a:t>m</a:t>
            </a:r>
            <a:r>
              <a:rPr lang="pt-BR" sz="1600" b="1" i="1" baseline="-25000" dirty="0" err="1">
                <a:solidFill>
                  <a:srgbClr val="FF0000"/>
                </a:solidFill>
              </a:rPr>
              <a:t>s</a:t>
            </a:r>
            <a:r>
              <a:rPr lang="pt-BR" sz="1600" dirty="0">
                <a:solidFill>
                  <a:srgbClr val="FF0000"/>
                </a:solidFill>
              </a:rPr>
              <a:t> = 10</a:t>
            </a:r>
            <a:r>
              <a:rPr lang="pt-BR" sz="1600" baseline="30000" dirty="0">
                <a:solidFill>
                  <a:srgbClr val="FF0000"/>
                </a:solidFill>
              </a:rPr>
              <a:t>-15</a:t>
            </a:r>
            <a:r>
              <a:rPr lang="pt-BR" sz="1600" dirty="0">
                <a:solidFill>
                  <a:srgbClr val="FF0000"/>
                </a:solidFill>
              </a:rPr>
              <a:t>g, </a:t>
            </a:r>
            <a:r>
              <a:rPr lang="pt-BR" sz="1600" b="1" i="1" dirty="0" err="1">
                <a:solidFill>
                  <a:srgbClr val="FF0000"/>
                </a:solidFill>
              </a:rPr>
              <a:t>r</a:t>
            </a:r>
            <a:r>
              <a:rPr lang="pt-BR" sz="1600" b="1" i="1" baseline="-25000" dirty="0" err="1">
                <a:solidFill>
                  <a:srgbClr val="FF0000"/>
                </a:solidFill>
              </a:rPr>
              <a:t>c</a:t>
            </a:r>
            <a:r>
              <a:rPr lang="pt-BR" sz="1600" dirty="0">
                <a:solidFill>
                  <a:srgbClr val="FF0000"/>
                </a:solidFill>
              </a:rPr>
              <a:t> =0,11</a:t>
            </a:r>
            <a:r>
              <a:rPr lang="pt-BR" sz="1600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pt-BR" sz="1600" dirty="0">
                <a:solidFill>
                  <a:srgbClr val="FF0000"/>
                </a:solidFill>
              </a:rPr>
              <a:t>m</a:t>
            </a:r>
          </a:p>
          <a:p>
            <a:pPr>
              <a:buClr>
                <a:srgbClr val="0070C0"/>
              </a:buClr>
            </a:pPr>
            <a:endParaRPr lang="pt-BR" sz="1600" dirty="0"/>
          </a:p>
          <a:p>
            <a:pPr>
              <a:buClr>
                <a:srgbClr val="0070C0"/>
              </a:buClr>
            </a:pPr>
            <a:r>
              <a:rPr lang="pt-BR" sz="1600" dirty="0"/>
              <a:t>Se a SS permanecer constante, as três gotículas irão crescer até o tamanho:</a:t>
            </a:r>
          </a:p>
          <a:p>
            <a:pPr marL="449263">
              <a:buClr>
                <a:srgbClr val="0070C0"/>
              </a:buClr>
            </a:pPr>
            <a:r>
              <a:rPr lang="en-US" sz="1200" dirty="0">
                <a:solidFill>
                  <a:srgbClr val="0033CC"/>
                </a:solidFill>
              </a:rPr>
              <a:t>   ❶</a:t>
            </a:r>
            <a:r>
              <a:rPr lang="en-US" sz="1600" dirty="0">
                <a:solidFill>
                  <a:srgbClr val="0033CC"/>
                </a:solidFill>
              </a:rPr>
              <a:t>: </a:t>
            </a:r>
            <a:r>
              <a:rPr lang="pt-BR" sz="1600" b="1" i="1" dirty="0">
                <a:solidFill>
                  <a:srgbClr val="0033CC"/>
                </a:solidFill>
              </a:rPr>
              <a:t>r</a:t>
            </a:r>
            <a:r>
              <a:rPr lang="pt-BR" sz="1600" dirty="0">
                <a:solidFill>
                  <a:srgbClr val="0033CC"/>
                </a:solidFill>
              </a:rPr>
              <a:t> =0,0081 </a:t>
            </a:r>
            <a:r>
              <a:rPr lang="pt-BR" sz="1600" dirty="0">
                <a:solidFill>
                  <a:srgbClr val="0033CC"/>
                </a:solidFill>
                <a:latin typeface="Symbol" pitchFamily="18" charset="2"/>
              </a:rPr>
              <a:t>m</a:t>
            </a:r>
            <a:r>
              <a:rPr lang="pt-BR" sz="1600" dirty="0">
                <a:solidFill>
                  <a:srgbClr val="0033CC"/>
                </a:solidFill>
              </a:rPr>
              <a:t>m</a:t>
            </a:r>
          </a:p>
          <a:p>
            <a:pPr marL="449263">
              <a:buClr>
                <a:srgbClr val="0070C0"/>
              </a:buClr>
            </a:pPr>
            <a:r>
              <a:rPr lang="en-US" sz="1600" dirty="0"/>
              <a:t> ❷: </a:t>
            </a:r>
            <a:r>
              <a:rPr lang="pt-BR" sz="1600" b="1" i="1" dirty="0"/>
              <a:t>r </a:t>
            </a:r>
            <a:r>
              <a:rPr lang="pt-BR" sz="1600" dirty="0"/>
              <a:t>=0,026 </a:t>
            </a:r>
            <a:r>
              <a:rPr lang="pt-BR" sz="1600" dirty="0">
                <a:latin typeface="Symbol" pitchFamily="18" charset="2"/>
              </a:rPr>
              <a:t>m</a:t>
            </a:r>
            <a:r>
              <a:rPr lang="pt-BR" sz="1600" dirty="0"/>
              <a:t>m</a:t>
            </a:r>
          </a:p>
          <a:p>
            <a:pPr marL="449263">
              <a:buClr>
                <a:srgbClr val="0070C0"/>
              </a:buClr>
            </a:pPr>
            <a:r>
              <a:rPr lang="en-US" sz="2000" dirty="0">
                <a:solidFill>
                  <a:srgbClr val="FF0000"/>
                </a:solidFill>
              </a:rPr>
              <a:t>❸</a:t>
            </a:r>
            <a:r>
              <a:rPr lang="en-US" sz="1600" dirty="0">
                <a:solidFill>
                  <a:srgbClr val="FF0000"/>
                </a:solidFill>
              </a:rPr>
              <a:t>: </a:t>
            </a:r>
            <a:r>
              <a:rPr lang="pt-BR" sz="1600" b="1" i="1" dirty="0">
                <a:solidFill>
                  <a:srgbClr val="FF0000"/>
                </a:solidFill>
              </a:rPr>
              <a:t>r</a:t>
            </a:r>
            <a:r>
              <a:rPr lang="pt-BR" sz="1600" dirty="0">
                <a:solidFill>
                  <a:srgbClr val="FF0000"/>
                </a:solidFill>
              </a:rPr>
              <a:t> =0,088 </a:t>
            </a:r>
            <a:r>
              <a:rPr lang="pt-BR" sz="1600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pt-BR" sz="1600" dirty="0">
                <a:solidFill>
                  <a:srgbClr val="FF0000"/>
                </a:solidFill>
              </a:rPr>
              <a:t>m</a:t>
            </a:r>
            <a:endParaRPr lang="pt-BR" sz="1600" dirty="0"/>
          </a:p>
          <a:p>
            <a:pPr>
              <a:buClr>
                <a:srgbClr val="0070C0"/>
              </a:buClr>
            </a:pPr>
            <a:r>
              <a:rPr lang="pt-BR" sz="1600" dirty="0"/>
              <a:t>e permanecerão deste tamanho enquanto SS não mudar. </a:t>
            </a:r>
          </a:p>
          <a:p>
            <a:pPr>
              <a:buClr>
                <a:srgbClr val="0070C0"/>
              </a:buClr>
            </a:pPr>
            <a:endParaRPr lang="pt-BR" sz="1600" dirty="0"/>
          </a:p>
          <a:p>
            <a:pPr>
              <a:buClr>
                <a:srgbClr val="0070C0"/>
              </a:buClr>
            </a:pPr>
            <a:r>
              <a:rPr lang="pt-BR" sz="1600" dirty="0"/>
              <a:t>Se a SS diminuir para </a:t>
            </a:r>
            <a:r>
              <a:rPr lang="pt-BR" sz="1600" b="1" dirty="0">
                <a:solidFill>
                  <a:srgbClr val="990099"/>
                </a:solidFill>
              </a:rPr>
              <a:t>SS=-0.15%</a:t>
            </a:r>
            <a:r>
              <a:rPr lang="pt-BR" sz="1600" dirty="0"/>
              <a:t>, as gotas evaporarão até o tamanho:</a:t>
            </a:r>
          </a:p>
          <a:p>
            <a:pPr marL="449263">
              <a:buClr>
                <a:srgbClr val="0070C0"/>
              </a:buClr>
            </a:pPr>
            <a:r>
              <a:rPr lang="en-US" sz="1100" dirty="0">
                <a:solidFill>
                  <a:srgbClr val="0033CC"/>
                </a:solidFill>
              </a:rPr>
              <a:t>  ❶</a:t>
            </a:r>
            <a:r>
              <a:rPr lang="en-US" sz="1400" dirty="0">
                <a:solidFill>
                  <a:srgbClr val="0033CC"/>
                </a:solidFill>
              </a:rPr>
              <a:t>: </a:t>
            </a:r>
            <a:r>
              <a:rPr lang="pt-BR" sz="1400" b="1" i="1" dirty="0">
                <a:solidFill>
                  <a:srgbClr val="0033CC"/>
                </a:solidFill>
              </a:rPr>
              <a:t>r</a:t>
            </a:r>
            <a:r>
              <a:rPr lang="pt-BR" sz="1400" dirty="0">
                <a:solidFill>
                  <a:srgbClr val="0033CC"/>
                </a:solidFill>
              </a:rPr>
              <a:t> =0,0080 </a:t>
            </a:r>
            <a:r>
              <a:rPr lang="pt-BR" sz="1400" dirty="0">
                <a:solidFill>
                  <a:srgbClr val="0033CC"/>
                </a:solidFill>
                <a:latin typeface="Symbol" pitchFamily="18" charset="2"/>
              </a:rPr>
              <a:t>m</a:t>
            </a:r>
            <a:r>
              <a:rPr lang="pt-BR" sz="1400" dirty="0">
                <a:solidFill>
                  <a:srgbClr val="0033CC"/>
                </a:solidFill>
              </a:rPr>
              <a:t>m</a:t>
            </a:r>
          </a:p>
          <a:p>
            <a:pPr marL="449263">
              <a:buClr>
                <a:srgbClr val="0070C0"/>
              </a:buClr>
            </a:pPr>
            <a:r>
              <a:rPr lang="en-US" sz="1400" dirty="0"/>
              <a:t> ❷: </a:t>
            </a:r>
            <a:r>
              <a:rPr lang="pt-BR" sz="1400" b="1" i="1" dirty="0"/>
              <a:t>r </a:t>
            </a:r>
            <a:r>
              <a:rPr lang="pt-BR" sz="1400" dirty="0"/>
              <a:t>=0,024 </a:t>
            </a:r>
            <a:r>
              <a:rPr lang="pt-BR" sz="1400" dirty="0">
                <a:latin typeface="Symbol" pitchFamily="18" charset="2"/>
              </a:rPr>
              <a:t>m</a:t>
            </a:r>
            <a:r>
              <a:rPr lang="pt-BR" sz="1400" dirty="0"/>
              <a:t>m</a:t>
            </a:r>
          </a:p>
          <a:p>
            <a:pPr marL="449263">
              <a:buClr>
                <a:srgbClr val="0070C0"/>
              </a:buClr>
            </a:pPr>
            <a:r>
              <a:rPr lang="en-US" dirty="0">
                <a:solidFill>
                  <a:srgbClr val="FF0000"/>
                </a:solidFill>
              </a:rPr>
              <a:t>❸</a:t>
            </a:r>
            <a:r>
              <a:rPr lang="en-US" sz="1400" dirty="0">
                <a:solidFill>
                  <a:srgbClr val="FF0000"/>
                </a:solidFill>
              </a:rPr>
              <a:t>: </a:t>
            </a:r>
            <a:r>
              <a:rPr lang="pt-BR" sz="1400" b="1" i="1" dirty="0">
                <a:solidFill>
                  <a:srgbClr val="FF0000"/>
                </a:solidFill>
              </a:rPr>
              <a:t>r</a:t>
            </a:r>
            <a:r>
              <a:rPr lang="pt-BR" sz="1400" dirty="0">
                <a:solidFill>
                  <a:srgbClr val="FF0000"/>
                </a:solidFill>
              </a:rPr>
              <a:t> =0,055 </a:t>
            </a:r>
            <a:r>
              <a:rPr lang="pt-BR" sz="1400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pt-BR" sz="1400" dirty="0">
                <a:solidFill>
                  <a:srgbClr val="FF0000"/>
                </a:solidFill>
              </a:rPr>
              <a:t>m</a:t>
            </a:r>
            <a:endParaRPr lang="en-CA" sz="1400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899592" y="4548232"/>
            <a:ext cx="5544616" cy="0"/>
          </a:xfrm>
          <a:prstGeom prst="line">
            <a:avLst/>
          </a:prstGeom>
          <a:ln w="38100">
            <a:solidFill>
              <a:srgbClr val="FF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9"/>
          <p:cNvSpPr/>
          <p:nvPr/>
        </p:nvSpPr>
        <p:spPr>
          <a:xfrm>
            <a:off x="539552" y="4250908"/>
            <a:ext cx="1257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00FF"/>
                </a:solidFill>
              </a:rPr>
              <a:t>SS = 0.05% 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3253806" y="5301208"/>
            <a:ext cx="5261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70C0"/>
              </a:buClr>
            </a:pPr>
            <a:r>
              <a:rPr lang="en-US" sz="2000" dirty="0">
                <a:solidFill>
                  <a:srgbClr val="FF0000"/>
                </a:solidFill>
              </a:rPr>
              <a:t>❸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2280960" y="5340320"/>
            <a:ext cx="4571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❷</a:t>
            </a:r>
            <a:endParaRPr lang="en-CA" sz="1600" dirty="0"/>
          </a:p>
        </p:txBody>
      </p:sp>
      <p:sp>
        <p:nvSpPr>
          <p:cNvPr id="13" name="Retângulo 12"/>
          <p:cNvSpPr/>
          <p:nvPr/>
        </p:nvSpPr>
        <p:spPr>
          <a:xfrm>
            <a:off x="1259632" y="5353471"/>
            <a:ext cx="3898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33CC"/>
                </a:solidFill>
              </a:rPr>
              <a:t>❶</a:t>
            </a:r>
            <a:endParaRPr lang="en-CA" sz="1200" dirty="0"/>
          </a:p>
        </p:txBody>
      </p:sp>
      <p:sp>
        <p:nvSpPr>
          <p:cNvPr id="14" name="Retângulo 13"/>
          <p:cNvSpPr/>
          <p:nvPr/>
        </p:nvSpPr>
        <p:spPr>
          <a:xfrm>
            <a:off x="1268166" y="4849415"/>
            <a:ext cx="4235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33CC"/>
                </a:solidFill>
              </a:rPr>
              <a:t>❶</a:t>
            </a:r>
            <a:endParaRPr lang="en-CA" sz="1400" dirty="0"/>
          </a:p>
        </p:txBody>
      </p:sp>
      <p:sp>
        <p:nvSpPr>
          <p:cNvPr id="15" name="Retângulo 14"/>
          <p:cNvSpPr/>
          <p:nvPr/>
        </p:nvSpPr>
        <p:spPr>
          <a:xfrm>
            <a:off x="2339752" y="4818638"/>
            <a:ext cx="490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❷</a:t>
            </a:r>
            <a:endParaRPr lang="en-CA" dirty="0"/>
          </a:p>
        </p:txBody>
      </p:sp>
      <p:sp>
        <p:nvSpPr>
          <p:cNvPr id="16" name="Retângulo 15"/>
          <p:cNvSpPr/>
          <p:nvPr/>
        </p:nvSpPr>
        <p:spPr>
          <a:xfrm>
            <a:off x="3330496" y="4767535"/>
            <a:ext cx="593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70C0"/>
              </a:buClr>
            </a:pPr>
            <a:r>
              <a:rPr lang="en-US" sz="2400" dirty="0">
                <a:solidFill>
                  <a:srgbClr val="FF0000"/>
                </a:solidFill>
              </a:rPr>
              <a:t>❸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1475656" y="5384249"/>
            <a:ext cx="9605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i="1" dirty="0">
                <a:solidFill>
                  <a:srgbClr val="0033CC"/>
                </a:solidFill>
              </a:rPr>
              <a:t>r=0,0079</a:t>
            </a:r>
            <a:r>
              <a:rPr lang="pt-BR" sz="1200" b="1" i="1" dirty="0">
                <a:solidFill>
                  <a:srgbClr val="0033CC"/>
                </a:solidFill>
                <a:latin typeface="Symbol" pitchFamily="18" charset="2"/>
              </a:rPr>
              <a:t>m</a:t>
            </a:r>
            <a:r>
              <a:rPr lang="pt-BR" sz="1200" b="1" i="1" dirty="0">
                <a:solidFill>
                  <a:srgbClr val="0033CC"/>
                </a:solidFill>
              </a:rPr>
              <a:t>m</a:t>
            </a:r>
            <a:endParaRPr lang="en-CA" sz="1200" dirty="0"/>
          </a:p>
        </p:txBody>
      </p:sp>
      <p:sp>
        <p:nvSpPr>
          <p:cNvPr id="21" name="Retângulo 20"/>
          <p:cNvSpPr/>
          <p:nvPr/>
        </p:nvSpPr>
        <p:spPr>
          <a:xfrm>
            <a:off x="1529787" y="4952201"/>
            <a:ext cx="9605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i="1" dirty="0">
                <a:solidFill>
                  <a:srgbClr val="0033CC"/>
                </a:solidFill>
              </a:rPr>
              <a:t>r=0,0080</a:t>
            </a:r>
            <a:r>
              <a:rPr lang="pt-BR" sz="1200" b="1" i="1" dirty="0">
                <a:solidFill>
                  <a:srgbClr val="0033CC"/>
                </a:solidFill>
                <a:latin typeface="Symbol" pitchFamily="18" charset="2"/>
              </a:rPr>
              <a:t>m</a:t>
            </a:r>
            <a:r>
              <a:rPr lang="pt-BR" sz="1200" b="1" i="1" dirty="0">
                <a:solidFill>
                  <a:srgbClr val="0033CC"/>
                </a:solidFill>
              </a:rPr>
              <a:t>m</a:t>
            </a:r>
            <a:endParaRPr lang="en-CA" sz="1200" dirty="0"/>
          </a:p>
        </p:txBody>
      </p:sp>
      <p:sp>
        <p:nvSpPr>
          <p:cNvPr id="23" name="Retângulo 22"/>
          <p:cNvSpPr/>
          <p:nvPr/>
        </p:nvSpPr>
        <p:spPr>
          <a:xfrm>
            <a:off x="2555776" y="5384249"/>
            <a:ext cx="8819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i="1" dirty="0"/>
              <a:t>r=0,021</a:t>
            </a:r>
            <a:r>
              <a:rPr lang="pt-BR" sz="1200" b="1" i="1" dirty="0">
                <a:latin typeface="Symbol" pitchFamily="18" charset="2"/>
              </a:rPr>
              <a:t>m</a:t>
            </a:r>
            <a:r>
              <a:rPr lang="pt-BR" sz="1200" b="1" i="1" dirty="0"/>
              <a:t>m</a:t>
            </a:r>
            <a:endParaRPr lang="en-CA" sz="1200" dirty="0"/>
          </a:p>
        </p:txBody>
      </p:sp>
      <p:sp>
        <p:nvSpPr>
          <p:cNvPr id="24" name="Retângulo 23"/>
          <p:cNvSpPr/>
          <p:nvPr/>
        </p:nvSpPr>
        <p:spPr>
          <a:xfrm>
            <a:off x="2627784" y="4952201"/>
            <a:ext cx="8819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i="1" dirty="0"/>
              <a:t>r=0,024</a:t>
            </a:r>
            <a:r>
              <a:rPr lang="pt-BR" sz="1200" b="1" i="1" dirty="0">
                <a:latin typeface="Symbol" pitchFamily="18" charset="2"/>
              </a:rPr>
              <a:t>m</a:t>
            </a:r>
            <a:r>
              <a:rPr lang="pt-BR" sz="1200" b="1" i="1" dirty="0"/>
              <a:t>m</a:t>
            </a:r>
            <a:endParaRPr lang="en-CA" sz="1200" dirty="0"/>
          </a:p>
        </p:txBody>
      </p:sp>
      <p:sp>
        <p:nvSpPr>
          <p:cNvPr id="26" name="Retângulo 25"/>
          <p:cNvSpPr/>
          <p:nvPr/>
        </p:nvSpPr>
        <p:spPr>
          <a:xfrm>
            <a:off x="3546011" y="5424319"/>
            <a:ext cx="8819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i="1" dirty="0">
                <a:solidFill>
                  <a:srgbClr val="FF0000"/>
                </a:solidFill>
              </a:rPr>
              <a:t>r=0,055</a:t>
            </a:r>
            <a:r>
              <a:rPr lang="pt-BR" sz="1200" b="1" i="1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pt-BR" sz="1200" b="1" i="1" dirty="0">
                <a:solidFill>
                  <a:srgbClr val="FF0000"/>
                </a:solidFill>
              </a:rPr>
              <a:t>m</a:t>
            </a:r>
            <a:endParaRPr lang="en-CA" sz="1200" dirty="0">
              <a:solidFill>
                <a:srgbClr val="FF0000"/>
              </a:solidFill>
            </a:endParaRPr>
          </a:p>
        </p:txBody>
      </p:sp>
      <p:sp>
        <p:nvSpPr>
          <p:cNvPr id="27" name="Retângulo 26"/>
          <p:cNvSpPr/>
          <p:nvPr/>
        </p:nvSpPr>
        <p:spPr>
          <a:xfrm>
            <a:off x="3698411" y="4941168"/>
            <a:ext cx="8819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i="1" dirty="0">
                <a:solidFill>
                  <a:srgbClr val="FF0000"/>
                </a:solidFill>
              </a:rPr>
              <a:t>r=0,070</a:t>
            </a:r>
            <a:r>
              <a:rPr lang="pt-BR" sz="1200" b="1" i="1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pt-BR" sz="1200" b="1" i="1" dirty="0">
                <a:solidFill>
                  <a:srgbClr val="FF0000"/>
                </a:solidFill>
              </a:rPr>
              <a:t>m</a:t>
            </a:r>
            <a:endParaRPr lang="en-CA" sz="1200" dirty="0">
              <a:solidFill>
                <a:srgbClr val="FF0000"/>
              </a:solidFill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1655916" y="6093296"/>
            <a:ext cx="1043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i="1" dirty="0" err="1">
                <a:solidFill>
                  <a:srgbClr val="0033CC"/>
                </a:solidFill>
              </a:rPr>
              <a:t>r</a:t>
            </a:r>
            <a:r>
              <a:rPr lang="pt-BR" sz="1400" b="1" i="1" baseline="-25000" dirty="0" err="1">
                <a:solidFill>
                  <a:srgbClr val="0033CC"/>
                </a:solidFill>
              </a:rPr>
              <a:t>c</a:t>
            </a:r>
            <a:r>
              <a:rPr lang="pt-BR" sz="1400" dirty="0">
                <a:solidFill>
                  <a:srgbClr val="0033CC"/>
                </a:solidFill>
              </a:rPr>
              <a:t>=0,012</a:t>
            </a:r>
            <a:r>
              <a:rPr lang="pt-BR" sz="1400" dirty="0">
                <a:solidFill>
                  <a:srgbClr val="0033CC"/>
                </a:solidFill>
                <a:latin typeface="Symbol" pitchFamily="18" charset="2"/>
              </a:rPr>
              <a:t>m</a:t>
            </a:r>
            <a:r>
              <a:rPr lang="pt-BR" sz="1400" dirty="0">
                <a:solidFill>
                  <a:srgbClr val="0033CC"/>
                </a:solidFill>
              </a:rPr>
              <a:t>m</a:t>
            </a:r>
            <a:endParaRPr lang="en-CA" sz="1400" dirty="0">
              <a:solidFill>
                <a:srgbClr val="0033CC"/>
              </a:solidFill>
            </a:endParaRPr>
          </a:p>
        </p:txBody>
      </p:sp>
      <p:cxnSp>
        <p:nvCxnSpPr>
          <p:cNvPr id="34" name="Conector reto 33"/>
          <p:cNvCxnSpPr/>
          <p:nvPr/>
        </p:nvCxnSpPr>
        <p:spPr>
          <a:xfrm>
            <a:off x="3311620" y="4005064"/>
            <a:ext cx="0" cy="2155393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ixaDeTexto 34"/>
          <p:cNvSpPr txBox="1"/>
          <p:nvPr/>
        </p:nvSpPr>
        <p:spPr>
          <a:xfrm>
            <a:off x="2771800" y="6093296"/>
            <a:ext cx="1043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i="1" dirty="0" err="1"/>
              <a:t>r</a:t>
            </a:r>
            <a:r>
              <a:rPr lang="pt-BR" sz="1400" b="1" i="1" baseline="-25000" dirty="0" err="1"/>
              <a:t>c</a:t>
            </a:r>
            <a:r>
              <a:rPr lang="pt-BR" sz="1400" dirty="0"/>
              <a:t>=0,043</a:t>
            </a:r>
            <a:r>
              <a:rPr lang="pt-BR" sz="1400" dirty="0">
                <a:latin typeface="Symbol" pitchFamily="18" charset="2"/>
              </a:rPr>
              <a:t>m</a:t>
            </a:r>
            <a:r>
              <a:rPr lang="pt-BR" sz="1400" dirty="0"/>
              <a:t>m</a:t>
            </a:r>
            <a:endParaRPr lang="en-CA" sz="1400" dirty="0"/>
          </a:p>
        </p:txBody>
      </p:sp>
      <p:cxnSp>
        <p:nvCxnSpPr>
          <p:cNvPr id="37" name="Conector reto 36"/>
          <p:cNvCxnSpPr/>
          <p:nvPr/>
        </p:nvCxnSpPr>
        <p:spPr>
          <a:xfrm>
            <a:off x="4355976" y="4435574"/>
            <a:ext cx="0" cy="1705138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ixaDeTexto 37"/>
          <p:cNvSpPr txBox="1"/>
          <p:nvPr/>
        </p:nvSpPr>
        <p:spPr>
          <a:xfrm>
            <a:off x="3816156" y="6073551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i="1" dirty="0" err="1">
                <a:solidFill>
                  <a:srgbClr val="FF0000"/>
                </a:solidFill>
              </a:rPr>
              <a:t>r</a:t>
            </a:r>
            <a:r>
              <a:rPr lang="pt-BR" sz="1400" b="1" i="1" baseline="-25000" dirty="0" err="1">
                <a:solidFill>
                  <a:srgbClr val="FF0000"/>
                </a:solidFill>
              </a:rPr>
              <a:t>c</a:t>
            </a:r>
            <a:r>
              <a:rPr lang="pt-BR" sz="1400" dirty="0">
                <a:solidFill>
                  <a:srgbClr val="FF0000"/>
                </a:solidFill>
              </a:rPr>
              <a:t>=0,11</a:t>
            </a:r>
            <a:r>
              <a:rPr lang="pt-BR" sz="1400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pt-BR" sz="1400" dirty="0">
                <a:solidFill>
                  <a:srgbClr val="FF0000"/>
                </a:solidFill>
              </a:rPr>
              <a:t>m</a:t>
            </a:r>
            <a:endParaRPr lang="en-CA" sz="1400" dirty="0">
              <a:solidFill>
                <a:srgbClr val="FF0000"/>
              </a:solidFill>
            </a:endParaRPr>
          </a:p>
        </p:txBody>
      </p:sp>
      <p:cxnSp>
        <p:nvCxnSpPr>
          <p:cNvPr id="40" name="Conector reto 39"/>
          <p:cNvCxnSpPr/>
          <p:nvPr/>
        </p:nvCxnSpPr>
        <p:spPr>
          <a:xfrm>
            <a:off x="899592" y="5013176"/>
            <a:ext cx="5544616" cy="0"/>
          </a:xfrm>
          <a:prstGeom prst="line">
            <a:avLst/>
          </a:prstGeom>
          <a:ln w="38100">
            <a:solidFill>
              <a:srgbClr val="9900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tângulo 40"/>
          <p:cNvSpPr/>
          <p:nvPr/>
        </p:nvSpPr>
        <p:spPr>
          <a:xfrm>
            <a:off x="539552" y="4715852"/>
            <a:ext cx="1380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990099"/>
                </a:solidFill>
              </a:rPr>
              <a:t>SS = -0.15% </a:t>
            </a:r>
          </a:p>
        </p:txBody>
      </p:sp>
    </p:spTree>
    <p:extLst>
      <p:ext uri="{BB962C8B-B14F-4D97-AF65-F5344CB8AC3E}">
        <p14:creationId xmlns:p14="http://schemas.microsoft.com/office/powerpoint/2010/main" val="1864932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REVISÃO DA AULA ANTERIOR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20688"/>
            <a:ext cx="8507288" cy="576064"/>
          </a:xfrm>
        </p:spPr>
        <p:txBody>
          <a:bodyPr/>
          <a:lstStyle/>
          <a:p>
            <a:pPr lvl="0"/>
            <a:r>
              <a:rPr lang="pt-BR" sz="2000" dirty="0">
                <a:solidFill>
                  <a:prstClr val="black"/>
                </a:solidFill>
              </a:rPr>
              <a:t>Exemplo para vários valores de quantidade de soluto (</a:t>
            </a:r>
            <a:r>
              <a:rPr lang="pt-BR" sz="2000" b="1" i="1" dirty="0" err="1">
                <a:solidFill>
                  <a:prstClr val="black"/>
                </a:solidFill>
              </a:rPr>
              <a:t>m</a:t>
            </a:r>
            <a:r>
              <a:rPr lang="pt-BR" sz="2000" b="1" i="1" baseline="-25000" dirty="0" err="1">
                <a:solidFill>
                  <a:prstClr val="black"/>
                </a:solidFill>
              </a:rPr>
              <a:t>s</a:t>
            </a:r>
            <a:r>
              <a:rPr lang="pt-BR" sz="2000" dirty="0">
                <a:solidFill>
                  <a:prstClr val="black"/>
                </a:solidFill>
              </a:rPr>
              <a:t>) de </a:t>
            </a:r>
            <a:r>
              <a:rPr lang="pt-BR" sz="2000" dirty="0" err="1">
                <a:solidFill>
                  <a:prstClr val="black"/>
                </a:solidFill>
              </a:rPr>
              <a:t>NaCl</a:t>
            </a:r>
            <a:r>
              <a:rPr lang="pt-BR" sz="2000" dirty="0">
                <a:solidFill>
                  <a:prstClr val="black"/>
                </a:solidFill>
              </a:rPr>
              <a:t>:</a:t>
            </a:r>
          </a:p>
          <a:p>
            <a:pPr lvl="1"/>
            <a:r>
              <a:rPr lang="pt-BR" sz="1800" dirty="0"/>
              <a:t>Agora, com o ambiente </a:t>
            </a:r>
            <a:r>
              <a:rPr lang="pt-BR" sz="1800" dirty="0">
                <a:solidFill>
                  <a:srgbClr val="00B050"/>
                </a:solidFill>
              </a:rPr>
              <a:t>SS = 0.5% constante (10x mais)</a:t>
            </a:r>
            <a:r>
              <a:rPr lang="pt-BR" sz="1800" dirty="0"/>
              <a:t>, e três gotículas </a:t>
            </a:r>
            <a:r>
              <a:rPr lang="en-US" sz="1200" dirty="0">
                <a:solidFill>
                  <a:srgbClr val="0033CC"/>
                </a:solidFill>
              </a:rPr>
              <a:t>❶</a:t>
            </a:r>
            <a:r>
              <a:rPr lang="pt-BR" sz="1200" b="1" i="1" dirty="0">
                <a:solidFill>
                  <a:srgbClr val="0033CC"/>
                </a:solidFill>
              </a:rPr>
              <a:t> </a:t>
            </a:r>
            <a:r>
              <a:rPr lang="en-US" sz="1600" dirty="0"/>
              <a:t>❷</a:t>
            </a:r>
            <a:r>
              <a:rPr lang="en-US" sz="2000" dirty="0">
                <a:solidFill>
                  <a:srgbClr val="FF0000"/>
                </a:solidFill>
              </a:rPr>
              <a:t>❸</a:t>
            </a:r>
            <a:r>
              <a:rPr lang="pt-BR" sz="1800" dirty="0"/>
              <a:t>,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pt-BR" sz="1800" dirty="0"/>
              <a:t>com </a:t>
            </a:r>
            <a:r>
              <a:rPr lang="pt-BR" sz="1800" b="1" i="1" dirty="0" err="1"/>
              <a:t>m</a:t>
            </a:r>
            <a:r>
              <a:rPr lang="pt-BR" sz="1800" b="1" i="1" baseline="-25000" dirty="0" err="1"/>
              <a:t>s</a:t>
            </a:r>
            <a:r>
              <a:rPr lang="pt-BR" sz="1800" dirty="0"/>
              <a:t> diferentes crescendo neste ambiente.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11928"/>
            <a:ext cx="6524720" cy="471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6444208" y="1484784"/>
            <a:ext cx="26997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70C0"/>
              </a:buClr>
            </a:pPr>
            <a:r>
              <a:rPr lang="en-US" sz="1200" dirty="0">
                <a:solidFill>
                  <a:srgbClr val="0033CC"/>
                </a:solidFill>
              </a:rPr>
              <a:t>   ❶</a:t>
            </a:r>
            <a:r>
              <a:rPr lang="en-US" sz="1600" dirty="0">
                <a:solidFill>
                  <a:srgbClr val="0033CC"/>
                </a:solidFill>
              </a:rPr>
              <a:t>: </a:t>
            </a:r>
            <a:r>
              <a:rPr lang="pt-BR" sz="1600" b="1" i="1" dirty="0" err="1">
                <a:solidFill>
                  <a:srgbClr val="0033CC"/>
                </a:solidFill>
              </a:rPr>
              <a:t>m</a:t>
            </a:r>
            <a:r>
              <a:rPr lang="pt-BR" sz="1600" b="1" i="1" baseline="-25000" dirty="0" err="1">
                <a:solidFill>
                  <a:srgbClr val="0033CC"/>
                </a:solidFill>
              </a:rPr>
              <a:t>s</a:t>
            </a:r>
            <a:r>
              <a:rPr lang="pt-BR" sz="1600" dirty="0">
                <a:solidFill>
                  <a:srgbClr val="0033CC"/>
                </a:solidFill>
              </a:rPr>
              <a:t> = 10</a:t>
            </a:r>
            <a:r>
              <a:rPr lang="pt-BR" sz="1600" baseline="30000" dirty="0">
                <a:solidFill>
                  <a:srgbClr val="0033CC"/>
                </a:solidFill>
              </a:rPr>
              <a:t>-17</a:t>
            </a:r>
            <a:r>
              <a:rPr lang="pt-BR" sz="1600" dirty="0">
                <a:solidFill>
                  <a:srgbClr val="0033CC"/>
                </a:solidFill>
              </a:rPr>
              <a:t>g, </a:t>
            </a:r>
            <a:r>
              <a:rPr lang="pt-BR" sz="1600" b="1" i="1" dirty="0" err="1">
                <a:solidFill>
                  <a:srgbClr val="0033CC"/>
                </a:solidFill>
              </a:rPr>
              <a:t>r</a:t>
            </a:r>
            <a:r>
              <a:rPr lang="pt-BR" sz="1600" b="1" i="1" baseline="-25000" dirty="0" err="1">
                <a:solidFill>
                  <a:srgbClr val="0033CC"/>
                </a:solidFill>
              </a:rPr>
              <a:t>c</a:t>
            </a:r>
            <a:r>
              <a:rPr lang="pt-BR" sz="1600" dirty="0">
                <a:solidFill>
                  <a:srgbClr val="0033CC"/>
                </a:solidFill>
              </a:rPr>
              <a:t> =0,012</a:t>
            </a:r>
            <a:r>
              <a:rPr lang="pt-BR" sz="1600" dirty="0">
                <a:solidFill>
                  <a:srgbClr val="0033CC"/>
                </a:solidFill>
                <a:latin typeface="Symbol" pitchFamily="18" charset="2"/>
              </a:rPr>
              <a:t>m</a:t>
            </a:r>
            <a:r>
              <a:rPr lang="pt-BR" sz="1600" dirty="0">
                <a:solidFill>
                  <a:srgbClr val="0033CC"/>
                </a:solidFill>
              </a:rPr>
              <a:t>m</a:t>
            </a:r>
          </a:p>
          <a:p>
            <a:pPr>
              <a:buClr>
                <a:srgbClr val="0070C0"/>
              </a:buClr>
            </a:pPr>
            <a:r>
              <a:rPr lang="en-US" sz="1600" dirty="0"/>
              <a:t> ❷: </a:t>
            </a:r>
            <a:r>
              <a:rPr lang="pt-BR" sz="1600" b="1" i="1" dirty="0" err="1"/>
              <a:t>m</a:t>
            </a:r>
            <a:r>
              <a:rPr lang="pt-BR" sz="1600" b="1" i="1" baseline="-25000" dirty="0" err="1"/>
              <a:t>s</a:t>
            </a:r>
            <a:r>
              <a:rPr lang="pt-BR" sz="1600" dirty="0"/>
              <a:t> = 10</a:t>
            </a:r>
            <a:r>
              <a:rPr lang="pt-BR" sz="1600" baseline="30000" dirty="0"/>
              <a:t>-16</a:t>
            </a:r>
            <a:r>
              <a:rPr lang="pt-BR" sz="1600" dirty="0"/>
              <a:t>g, </a:t>
            </a:r>
            <a:r>
              <a:rPr lang="pt-BR" sz="1600" b="1" i="1" dirty="0" err="1"/>
              <a:t>r</a:t>
            </a:r>
            <a:r>
              <a:rPr lang="pt-BR" sz="1600" b="1" i="1" baseline="-25000" dirty="0" err="1"/>
              <a:t>c</a:t>
            </a:r>
            <a:r>
              <a:rPr lang="pt-BR" sz="1600" dirty="0"/>
              <a:t> =0,043</a:t>
            </a:r>
            <a:r>
              <a:rPr lang="pt-BR" sz="1600" dirty="0">
                <a:latin typeface="Symbol" pitchFamily="18" charset="2"/>
              </a:rPr>
              <a:t>m</a:t>
            </a:r>
            <a:r>
              <a:rPr lang="pt-BR" sz="1600" dirty="0"/>
              <a:t>m</a:t>
            </a:r>
          </a:p>
          <a:p>
            <a:pPr>
              <a:buClr>
                <a:srgbClr val="0070C0"/>
              </a:buClr>
            </a:pPr>
            <a:r>
              <a:rPr lang="en-US" sz="2000" dirty="0">
                <a:solidFill>
                  <a:srgbClr val="FF0000"/>
                </a:solidFill>
              </a:rPr>
              <a:t>❸</a:t>
            </a:r>
            <a:r>
              <a:rPr lang="en-US" sz="1600" dirty="0">
                <a:solidFill>
                  <a:srgbClr val="FF0000"/>
                </a:solidFill>
              </a:rPr>
              <a:t>: </a:t>
            </a:r>
            <a:r>
              <a:rPr lang="pt-BR" sz="1600" b="1" i="1" dirty="0" err="1">
                <a:solidFill>
                  <a:srgbClr val="FF0000"/>
                </a:solidFill>
              </a:rPr>
              <a:t>m</a:t>
            </a:r>
            <a:r>
              <a:rPr lang="pt-BR" sz="1600" b="1" i="1" baseline="-25000" dirty="0" err="1">
                <a:solidFill>
                  <a:srgbClr val="FF0000"/>
                </a:solidFill>
              </a:rPr>
              <a:t>s</a:t>
            </a:r>
            <a:r>
              <a:rPr lang="pt-BR" sz="1600" dirty="0">
                <a:solidFill>
                  <a:srgbClr val="FF0000"/>
                </a:solidFill>
              </a:rPr>
              <a:t> = 10</a:t>
            </a:r>
            <a:r>
              <a:rPr lang="pt-BR" sz="1600" baseline="30000" dirty="0">
                <a:solidFill>
                  <a:srgbClr val="FF0000"/>
                </a:solidFill>
              </a:rPr>
              <a:t>-15</a:t>
            </a:r>
            <a:r>
              <a:rPr lang="pt-BR" sz="1600" dirty="0">
                <a:solidFill>
                  <a:srgbClr val="FF0000"/>
                </a:solidFill>
              </a:rPr>
              <a:t>g, </a:t>
            </a:r>
            <a:r>
              <a:rPr lang="pt-BR" sz="1600" b="1" i="1" dirty="0" err="1">
                <a:solidFill>
                  <a:srgbClr val="FF0000"/>
                </a:solidFill>
              </a:rPr>
              <a:t>r</a:t>
            </a:r>
            <a:r>
              <a:rPr lang="pt-BR" sz="1600" b="1" i="1" baseline="-25000" dirty="0" err="1">
                <a:solidFill>
                  <a:srgbClr val="FF0000"/>
                </a:solidFill>
              </a:rPr>
              <a:t>c</a:t>
            </a:r>
            <a:r>
              <a:rPr lang="pt-BR" sz="1600" dirty="0">
                <a:solidFill>
                  <a:srgbClr val="FF0000"/>
                </a:solidFill>
              </a:rPr>
              <a:t> =0,11</a:t>
            </a:r>
            <a:r>
              <a:rPr lang="pt-BR" sz="1600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pt-BR" sz="1600" dirty="0">
                <a:solidFill>
                  <a:srgbClr val="FF0000"/>
                </a:solidFill>
              </a:rPr>
              <a:t>m</a:t>
            </a:r>
          </a:p>
          <a:p>
            <a:pPr>
              <a:buClr>
                <a:srgbClr val="0070C0"/>
              </a:buClr>
            </a:pPr>
            <a:endParaRPr lang="pt-BR" sz="1600" dirty="0"/>
          </a:p>
          <a:p>
            <a:pPr>
              <a:buClr>
                <a:srgbClr val="0070C0"/>
              </a:buClr>
            </a:pPr>
            <a:r>
              <a:rPr lang="pt-BR" sz="1600" dirty="0"/>
              <a:t>Se a SS permanecer constante, as três gotículas irão crescer até o tamanho:</a:t>
            </a:r>
          </a:p>
          <a:p>
            <a:pPr marL="449263">
              <a:buClr>
                <a:srgbClr val="0070C0"/>
              </a:buClr>
            </a:pPr>
            <a:r>
              <a:rPr lang="en-US" sz="1200" dirty="0">
                <a:solidFill>
                  <a:srgbClr val="0033CC"/>
                </a:solidFill>
              </a:rPr>
              <a:t>   ❶</a:t>
            </a:r>
            <a:r>
              <a:rPr lang="en-US" sz="1600" dirty="0">
                <a:solidFill>
                  <a:srgbClr val="0033CC"/>
                </a:solidFill>
              </a:rPr>
              <a:t>: </a:t>
            </a:r>
            <a:r>
              <a:rPr lang="pt-BR" sz="1600" b="1" i="1" dirty="0">
                <a:solidFill>
                  <a:srgbClr val="0033CC"/>
                </a:solidFill>
              </a:rPr>
              <a:t>r</a:t>
            </a:r>
            <a:r>
              <a:rPr lang="pt-BR" sz="1600" dirty="0">
                <a:solidFill>
                  <a:srgbClr val="0033CC"/>
                </a:solidFill>
              </a:rPr>
              <a:t> =0,0085 </a:t>
            </a:r>
            <a:r>
              <a:rPr lang="pt-BR" sz="1600" dirty="0">
                <a:solidFill>
                  <a:srgbClr val="0033CC"/>
                </a:solidFill>
                <a:latin typeface="Symbol" pitchFamily="18" charset="2"/>
              </a:rPr>
              <a:t>m</a:t>
            </a:r>
            <a:r>
              <a:rPr lang="pt-BR" sz="1600" dirty="0">
                <a:solidFill>
                  <a:srgbClr val="0033CC"/>
                </a:solidFill>
              </a:rPr>
              <a:t>m</a:t>
            </a:r>
          </a:p>
          <a:p>
            <a:pPr marL="449263">
              <a:buClr>
                <a:srgbClr val="0070C0"/>
              </a:buClr>
            </a:pPr>
            <a:r>
              <a:rPr lang="en-US" sz="1600" dirty="0"/>
              <a:t> ❷: </a:t>
            </a:r>
            <a:r>
              <a:rPr lang="pt-BR" sz="1600" b="1" i="1" dirty="0"/>
              <a:t>r </a:t>
            </a:r>
            <a:r>
              <a:rPr lang="pt-BR" sz="1600" dirty="0"/>
              <a:t>=0,030 </a:t>
            </a:r>
            <a:r>
              <a:rPr lang="pt-BR" sz="1600" dirty="0">
                <a:latin typeface="Symbol" pitchFamily="18" charset="2"/>
              </a:rPr>
              <a:t>m</a:t>
            </a:r>
            <a:r>
              <a:rPr lang="pt-BR" sz="1600" dirty="0"/>
              <a:t>m</a:t>
            </a:r>
          </a:p>
          <a:p>
            <a:pPr marL="449263">
              <a:buClr>
                <a:srgbClr val="0070C0"/>
              </a:buClr>
            </a:pPr>
            <a:r>
              <a:rPr lang="en-US" sz="2000" dirty="0">
                <a:solidFill>
                  <a:srgbClr val="FF0000"/>
                </a:solidFill>
              </a:rPr>
              <a:t>❸</a:t>
            </a:r>
            <a:r>
              <a:rPr lang="en-US" sz="1600" dirty="0">
                <a:solidFill>
                  <a:srgbClr val="FF0000"/>
                </a:solidFill>
              </a:rPr>
              <a:t>: </a:t>
            </a:r>
            <a:r>
              <a:rPr lang="pt-BR" sz="1600" b="1" i="1" dirty="0">
                <a:solidFill>
                  <a:srgbClr val="FF0000"/>
                </a:solidFill>
              </a:rPr>
              <a:t>r</a:t>
            </a:r>
            <a:r>
              <a:rPr lang="pt-BR" sz="1600" dirty="0">
                <a:solidFill>
                  <a:srgbClr val="FF0000"/>
                </a:solidFill>
              </a:rPr>
              <a:t> &gt; </a:t>
            </a:r>
            <a:r>
              <a:rPr lang="pt-BR" sz="1600" dirty="0" err="1">
                <a:solidFill>
                  <a:srgbClr val="FF0000"/>
                </a:solidFill>
              </a:rPr>
              <a:t>r</a:t>
            </a:r>
            <a:r>
              <a:rPr lang="pt-BR" sz="1600" baseline="-25000" dirty="0" err="1">
                <a:solidFill>
                  <a:srgbClr val="FF0000"/>
                </a:solidFill>
              </a:rPr>
              <a:t>c</a:t>
            </a:r>
            <a:r>
              <a:rPr lang="pt-BR" sz="1600" dirty="0">
                <a:solidFill>
                  <a:srgbClr val="FF0000"/>
                </a:solidFill>
              </a:rPr>
              <a:t> </a:t>
            </a:r>
            <a:r>
              <a:rPr lang="pt-BR" sz="1600" dirty="0">
                <a:solidFill>
                  <a:srgbClr val="FF0000"/>
                </a:solidFill>
                <a:latin typeface="Symbol" pitchFamily="18" charset="2"/>
              </a:rPr>
              <a:t>!!!</a:t>
            </a:r>
            <a:endParaRPr lang="pt-BR" sz="1600" dirty="0"/>
          </a:p>
          <a:p>
            <a:pPr>
              <a:buClr>
                <a:srgbClr val="0070C0"/>
              </a:buClr>
            </a:pPr>
            <a:r>
              <a:rPr lang="pt-BR" sz="1600" dirty="0"/>
              <a:t>e </a:t>
            </a:r>
            <a:r>
              <a:rPr lang="en-US" sz="1200" dirty="0">
                <a:solidFill>
                  <a:srgbClr val="0033CC"/>
                </a:solidFill>
              </a:rPr>
              <a:t>❶</a:t>
            </a:r>
            <a:r>
              <a:rPr lang="pt-BR" sz="1600" dirty="0">
                <a:solidFill>
                  <a:prstClr val="black"/>
                </a:solidFill>
              </a:rPr>
              <a:t> e </a:t>
            </a:r>
            <a:r>
              <a:rPr lang="en-US" sz="1600" dirty="0">
                <a:solidFill>
                  <a:prstClr val="black"/>
                </a:solidFill>
              </a:rPr>
              <a:t>❷ </a:t>
            </a:r>
            <a:r>
              <a:rPr lang="pt-BR" sz="1600" dirty="0"/>
              <a:t>permanecerão deste tamanho enquanto SS não mudar, enquanto que </a:t>
            </a:r>
            <a:r>
              <a:rPr lang="en-US" sz="2000" dirty="0">
                <a:solidFill>
                  <a:srgbClr val="FF0000"/>
                </a:solidFill>
              </a:rPr>
              <a:t>❸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pt-BR" sz="1600" dirty="0"/>
              <a:t>continuará crescendo </a:t>
            </a:r>
            <a:r>
              <a:rPr lang="pt-BR" sz="1600" b="1" dirty="0"/>
              <a:t>(gotícula ativada). </a:t>
            </a:r>
          </a:p>
        </p:txBody>
      </p:sp>
      <p:cxnSp>
        <p:nvCxnSpPr>
          <p:cNvPr id="7" name="Conector reto 6"/>
          <p:cNvCxnSpPr/>
          <p:nvPr/>
        </p:nvCxnSpPr>
        <p:spPr>
          <a:xfrm>
            <a:off x="899592" y="4158372"/>
            <a:ext cx="5544616" cy="0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9"/>
          <p:cNvSpPr/>
          <p:nvPr/>
        </p:nvSpPr>
        <p:spPr>
          <a:xfrm>
            <a:off x="539552" y="3861048"/>
            <a:ext cx="1140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00B050"/>
                </a:solidFill>
              </a:rPr>
              <a:t>SS = 0.5% 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3253806" y="5301208"/>
            <a:ext cx="5261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70C0"/>
              </a:buClr>
            </a:pPr>
            <a:r>
              <a:rPr lang="en-US" sz="2000" dirty="0">
                <a:solidFill>
                  <a:srgbClr val="FF0000"/>
                </a:solidFill>
              </a:rPr>
              <a:t>❸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2280960" y="5340320"/>
            <a:ext cx="4571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❷</a:t>
            </a:r>
            <a:endParaRPr lang="en-CA" sz="1600" dirty="0"/>
          </a:p>
        </p:txBody>
      </p:sp>
      <p:sp>
        <p:nvSpPr>
          <p:cNvPr id="13" name="Retângulo 12"/>
          <p:cNvSpPr/>
          <p:nvPr/>
        </p:nvSpPr>
        <p:spPr>
          <a:xfrm>
            <a:off x="1259632" y="5353471"/>
            <a:ext cx="3898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33CC"/>
                </a:solidFill>
              </a:rPr>
              <a:t>❶</a:t>
            </a:r>
            <a:endParaRPr lang="en-CA" sz="1200" dirty="0"/>
          </a:p>
        </p:txBody>
      </p:sp>
      <p:sp>
        <p:nvSpPr>
          <p:cNvPr id="14" name="Retângulo 13"/>
          <p:cNvSpPr/>
          <p:nvPr/>
        </p:nvSpPr>
        <p:spPr>
          <a:xfrm>
            <a:off x="1268166" y="4849415"/>
            <a:ext cx="4235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33CC"/>
                </a:solidFill>
              </a:rPr>
              <a:t>❶</a:t>
            </a:r>
            <a:endParaRPr lang="en-CA" sz="1400" dirty="0"/>
          </a:p>
        </p:txBody>
      </p:sp>
      <p:sp>
        <p:nvSpPr>
          <p:cNvPr id="15" name="Retângulo 14"/>
          <p:cNvSpPr/>
          <p:nvPr/>
        </p:nvSpPr>
        <p:spPr>
          <a:xfrm>
            <a:off x="2339752" y="4818638"/>
            <a:ext cx="490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❷</a:t>
            </a:r>
            <a:endParaRPr lang="en-CA" dirty="0"/>
          </a:p>
        </p:txBody>
      </p:sp>
      <p:sp>
        <p:nvSpPr>
          <p:cNvPr id="16" name="Retângulo 15"/>
          <p:cNvSpPr/>
          <p:nvPr/>
        </p:nvSpPr>
        <p:spPr>
          <a:xfrm>
            <a:off x="3330496" y="4767535"/>
            <a:ext cx="593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70C0"/>
              </a:buClr>
            </a:pPr>
            <a:r>
              <a:rPr lang="en-US" sz="2400" dirty="0">
                <a:solidFill>
                  <a:srgbClr val="FF0000"/>
                </a:solidFill>
              </a:rPr>
              <a:t>❸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1331640" y="4376137"/>
            <a:ext cx="4571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33CC"/>
                </a:solidFill>
              </a:rPr>
              <a:t>❶</a:t>
            </a:r>
            <a:endParaRPr lang="en-CA" sz="1600" dirty="0"/>
          </a:p>
        </p:txBody>
      </p:sp>
      <p:sp>
        <p:nvSpPr>
          <p:cNvPr id="18" name="Retângulo 17"/>
          <p:cNvSpPr/>
          <p:nvPr/>
        </p:nvSpPr>
        <p:spPr>
          <a:xfrm>
            <a:off x="2411760" y="4365104"/>
            <a:ext cx="5261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❷</a:t>
            </a:r>
            <a:endParaRPr lang="en-CA" sz="2000" dirty="0"/>
          </a:p>
        </p:txBody>
      </p:sp>
      <p:sp>
        <p:nvSpPr>
          <p:cNvPr id="19" name="Retângulo 18"/>
          <p:cNvSpPr/>
          <p:nvPr/>
        </p:nvSpPr>
        <p:spPr>
          <a:xfrm>
            <a:off x="3549599" y="4273932"/>
            <a:ext cx="6623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70C0"/>
              </a:buClr>
            </a:pPr>
            <a:r>
              <a:rPr lang="en-US" sz="2800" dirty="0">
                <a:solidFill>
                  <a:srgbClr val="FF0000"/>
                </a:solidFill>
              </a:rPr>
              <a:t>❸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1475656" y="5384249"/>
            <a:ext cx="9605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i="1" dirty="0">
                <a:solidFill>
                  <a:srgbClr val="0033CC"/>
                </a:solidFill>
              </a:rPr>
              <a:t>r=0,0079</a:t>
            </a:r>
            <a:r>
              <a:rPr lang="pt-BR" sz="1200" b="1" i="1" dirty="0">
                <a:solidFill>
                  <a:srgbClr val="0033CC"/>
                </a:solidFill>
                <a:latin typeface="Symbol" pitchFamily="18" charset="2"/>
              </a:rPr>
              <a:t>m</a:t>
            </a:r>
            <a:r>
              <a:rPr lang="pt-BR" sz="1200" b="1" i="1" dirty="0">
                <a:solidFill>
                  <a:srgbClr val="0033CC"/>
                </a:solidFill>
              </a:rPr>
              <a:t>m</a:t>
            </a:r>
            <a:endParaRPr lang="en-CA" sz="1200" dirty="0"/>
          </a:p>
        </p:txBody>
      </p:sp>
      <p:sp>
        <p:nvSpPr>
          <p:cNvPr id="21" name="Retângulo 20"/>
          <p:cNvSpPr/>
          <p:nvPr/>
        </p:nvSpPr>
        <p:spPr>
          <a:xfrm>
            <a:off x="1529787" y="4952201"/>
            <a:ext cx="9605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i="1" dirty="0">
                <a:solidFill>
                  <a:srgbClr val="0033CC"/>
                </a:solidFill>
              </a:rPr>
              <a:t>r=0,0080</a:t>
            </a:r>
            <a:r>
              <a:rPr lang="pt-BR" sz="1200" b="1" i="1" dirty="0">
                <a:solidFill>
                  <a:srgbClr val="0033CC"/>
                </a:solidFill>
                <a:latin typeface="Symbol" pitchFamily="18" charset="2"/>
              </a:rPr>
              <a:t>m</a:t>
            </a:r>
            <a:r>
              <a:rPr lang="pt-BR" sz="1200" b="1" i="1" dirty="0">
                <a:solidFill>
                  <a:srgbClr val="0033CC"/>
                </a:solidFill>
              </a:rPr>
              <a:t>m</a:t>
            </a:r>
            <a:endParaRPr lang="en-CA" sz="1200" dirty="0"/>
          </a:p>
        </p:txBody>
      </p:sp>
      <p:sp>
        <p:nvSpPr>
          <p:cNvPr id="22" name="Retângulo 21"/>
          <p:cNvSpPr/>
          <p:nvPr/>
        </p:nvSpPr>
        <p:spPr>
          <a:xfrm>
            <a:off x="1547663" y="4520153"/>
            <a:ext cx="9605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i="1" dirty="0">
                <a:solidFill>
                  <a:srgbClr val="0033CC"/>
                </a:solidFill>
              </a:rPr>
              <a:t>r=0,0081</a:t>
            </a:r>
            <a:r>
              <a:rPr lang="pt-BR" sz="1200" b="1" i="1" dirty="0">
                <a:solidFill>
                  <a:srgbClr val="0033CC"/>
                </a:solidFill>
                <a:latin typeface="Symbol" pitchFamily="18" charset="2"/>
              </a:rPr>
              <a:t>m</a:t>
            </a:r>
            <a:r>
              <a:rPr lang="pt-BR" sz="1200" b="1" i="1" dirty="0">
                <a:solidFill>
                  <a:srgbClr val="0033CC"/>
                </a:solidFill>
              </a:rPr>
              <a:t>m</a:t>
            </a:r>
            <a:endParaRPr lang="en-CA" sz="1200" dirty="0"/>
          </a:p>
        </p:txBody>
      </p:sp>
      <p:sp>
        <p:nvSpPr>
          <p:cNvPr id="23" name="Retângulo 22"/>
          <p:cNvSpPr/>
          <p:nvPr/>
        </p:nvSpPr>
        <p:spPr>
          <a:xfrm>
            <a:off x="2555776" y="5384249"/>
            <a:ext cx="8819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i="1" dirty="0"/>
              <a:t>r=0,021</a:t>
            </a:r>
            <a:r>
              <a:rPr lang="pt-BR" sz="1200" b="1" i="1" dirty="0">
                <a:latin typeface="Symbol" pitchFamily="18" charset="2"/>
              </a:rPr>
              <a:t>m</a:t>
            </a:r>
            <a:r>
              <a:rPr lang="pt-BR" sz="1200" b="1" i="1" dirty="0"/>
              <a:t>m</a:t>
            </a:r>
            <a:endParaRPr lang="en-CA" sz="1200" dirty="0"/>
          </a:p>
        </p:txBody>
      </p:sp>
      <p:sp>
        <p:nvSpPr>
          <p:cNvPr id="24" name="Retângulo 23"/>
          <p:cNvSpPr/>
          <p:nvPr/>
        </p:nvSpPr>
        <p:spPr>
          <a:xfrm>
            <a:off x="2627784" y="4952201"/>
            <a:ext cx="8819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i="1" dirty="0"/>
              <a:t>r=0,024</a:t>
            </a:r>
            <a:r>
              <a:rPr lang="pt-BR" sz="1200" b="1" i="1" dirty="0">
                <a:latin typeface="Symbol" pitchFamily="18" charset="2"/>
              </a:rPr>
              <a:t>m</a:t>
            </a:r>
            <a:r>
              <a:rPr lang="pt-BR" sz="1200" b="1" i="1" dirty="0"/>
              <a:t>m</a:t>
            </a:r>
            <a:endParaRPr lang="en-CA" sz="1200" dirty="0"/>
          </a:p>
        </p:txBody>
      </p:sp>
      <p:sp>
        <p:nvSpPr>
          <p:cNvPr id="25" name="Retângulo 24"/>
          <p:cNvSpPr/>
          <p:nvPr/>
        </p:nvSpPr>
        <p:spPr>
          <a:xfrm>
            <a:off x="2753923" y="4520153"/>
            <a:ext cx="8819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i="1" dirty="0"/>
              <a:t>r=0,026</a:t>
            </a:r>
            <a:r>
              <a:rPr lang="pt-BR" sz="1200" b="1" i="1" dirty="0">
                <a:latin typeface="Symbol" pitchFamily="18" charset="2"/>
              </a:rPr>
              <a:t>m</a:t>
            </a:r>
            <a:r>
              <a:rPr lang="pt-BR" sz="1200" b="1" i="1" dirty="0"/>
              <a:t>m</a:t>
            </a:r>
            <a:endParaRPr lang="en-CA" sz="1200" dirty="0"/>
          </a:p>
        </p:txBody>
      </p:sp>
      <p:sp>
        <p:nvSpPr>
          <p:cNvPr id="26" name="Retângulo 25"/>
          <p:cNvSpPr/>
          <p:nvPr/>
        </p:nvSpPr>
        <p:spPr>
          <a:xfrm>
            <a:off x="3546011" y="5424319"/>
            <a:ext cx="8819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i="1" dirty="0">
                <a:solidFill>
                  <a:srgbClr val="FF0000"/>
                </a:solidFill>
              </a:rPr>
              <a:t>r=0,055</a:t>
            </a:r>
            <a:r>
              <a:rPr lang="pt-BR" sz="1200" b="1" i="1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pt-BR" sz="1200" b="1" i="1" dirty="0">
                <a:solidFill>
                  <a:srgbClr val="FF0000"/>
                </a:solidFill>
              </a:rPr>
              <a:t>m</a:t>
            </a:r>
            <a:endParaRPr lang="en-CA" sz="1200" dirty="0">
              <a:solidFill>
                <a:srgbClr val="FF0000"/>
              </a:solidFill>
            </a:endParaRPr>
          </a:p>
        </p:txBody>
      </p:sp>
      <p:sp>
        <p:nvSpPr>
          <p:cNvPr id="27" name="Retângulo 26"/>
          <p:cNvSpPr/>
          <p:nvPr/>
        </p:nvSpPr>
        <p:spPr>
          <a:xfrm>
            <a:off x="3698411" y="4941168"/>
            <a:ext cx="8819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i="1" dirty="0">
                <a:solidFill>
                  <a:srgbClr val="FF0000"/>
                </a:solidFill>
              </a:rPr>
              <a:t>r=0,070</a:t>
            </a:r>
            <a:r>
              <a:rPr lang="pt-BR" sz="1200" b="1" i="1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pt-BR" sz="1200" b="1" i="1" dirty="0">
                <a:solidFill>
                  <a:srgbClr val="FF0000"/>
                </a:solidFill>
              </a:rPr>
              <a:t>m</a:t>
            </a:r>
            <a:endParaRPr lang="en-CA" sz="1200" dirty="0">
              <a:solidFill>
                <a:srgbClr val="FF0000"/>
              </a:solidFill>
            </a:endParaRPr>
          </a:p>
        </p:txBody>
      </p:sp>
      <p:sp>
        <p:nvSpPr>
          <p:cNvPr id="28" name="Retângulo 27"/>
          <p:cNvSpPr/>
          <p:nvPr/>
        </p:nvSpPr>
        <p:spPr>
          <a:xfrm>
            <a:off x="3991189" y="4520153"/>
            <a:ext cx="8819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i="1" dirty="0">
                <a:solidFill>
                  <a:srgbClr val="FF0000"/>
                </a:solidFill>
              </a:rPr>
              <a:t>r=0,088</a:t>
            </a:r>
            <a:r>
              <a:rPr lang="pt-BR" sz="1200" b="1" i="1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pt-BR" sz="1200" b="1" i="1" dirty="0">
                <a:solidFill>
                  <a:srgbClr val="FF0000"/>
                </a:solidFill>
              </a:rPr>
              <a:t>m</a:t>
            </a:r>
            <a:endParaRPr lang="en-CA" sz="1200" dirty="0">
              <a:solidFill>
                <a:srgbClr val="FF0000"/>
              </a:solidFill>
            </a:endParaRPr>
          </a:p>
        </p:txBody>
      </p:sp>
      <p:cxnSp>
        <p:nvCxnSpPr>
          <p:cNvPr id="30" name="Conector reto 29"/>
          <p:cNvCxnSpPr/>
          <p:nvPr/>
        </p:nvCxnSpPr>
        <p:spPr>
          <a:xfrm>
            <a:off x="2195736" y="2569751"/>
            <a:ext cx="0" cy="3595553"/>
          </a:xfrm>
          <a:prstGeom prst="line">
            <a:avLst/>
          </a:prstGeom>
          <a:ln>
            <a:solidFill>
              <a:srgbClr val="0033CC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ixaDeTexto 32"/>
          <p:cNvSpPr txBox="1"/>
          <p:nvPr/>
        </p:nvSpPr>
        <p:spPr>
          <a:xfrm>
            <a:off x="1655916" y="6093296"/>
            <a:ext cx="1043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i="1" dirty="0" err="1">
                <a:solidFill>
                  <a:srgbClr val="0033CC"/>
                </a:solidFill>
              </a:rPr>
              <a:t>r</a:t>
            </a:r>
            <a:r>
              <a:rPr lang="pt-BR" sz="1400" b="1" i="1" baseline="-25000" dirty="0" err="1">
                <a:solidFill>
                  <a:srgbClr val="0033CC"/>
                </a:solidFill>
              </a:rPr>
              <a:t>c</a:t>
            </a:r>
            <a:r>
              <a:rPr lang="pt-BR" sz="1400" dirty="0">
                <a:solidFill>
                  <a:srgbClr val="0033CC"/>
                </a:solidFill>
              </a:rPr>
              <a:t>=0,012</a:t>
            </a:r>
            <a:r>
              <a:rPr lang="pt-BR" sz="1400" dirty="0">
                <a:solidFill>
                  <a:srgbClr val="0033CC"/>
                </a:solidFill>
                <a:latin typeface="Symbol" pitchFamily="18" charset="2"/>
              </a:rPr>
              <a:t>m</a:t>
            </a:r>
            <a:r>
              <a:rPr lang="pt-BR" sz="1400" dirty="0">
                <a:solidFill>
                  <a:srgbClr val="0033CC"/>
                </a:solidFill>
              </a:rPr>
              <a:t>m</a:t>
            </a:r>
            <a:endParaRPr lang="en-CA" sz="1400" dirty="0">
              <a:solidFill>
                <a:srgbClr val="0033CC"/>
              </a:solidFill>
            </a:endParaRPr>
          </a:p>
        </p:txBody>
      </p:sp>
      <p:cxnSp>
        <p:nvCxnSpPr>
          <p:cNvPr id="34" name="Conector reto 33"/>
          <p:cNvCxnSpPr/>
          <p:nvPr/>
        </p:nvCxnSpPr>
        <p:spPr>
          <a:xfrm>
            <a:off x="3311620" y="4005064"/>
            <a:ext cx="0" cy="2155393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ixaDeTexto 34"/>
          <p:cNvSpPr txBox="1"/>
          <p:nvPr/>
        </p:nvSpPr>
        <p:spPr>
          <a:xfrm>
            <a:off x="2771800" y="6093296"/>
            <a:ext cx="1043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i="1" dirty="0" err="1"/>
              <a:t>r</a:t>
            </a:r>
            <a:r>
              <a:rPr lang="pt-BR" sz="1400" b="1" i="1" baseline="-25000" dirty="0" err="1"/>
              <a:t>c</a:t>
            </a:r>
            <a:r>
              <a:rPr lang="pt-BR" sz="1400" dirty="0"/>
              <a:t>=0,043</a:t>
            </a:r>
            <a:r>
              <a:rPr lang="pt-BR" sz="1400" dirty="0">
                <a:latin typeface="Symbol" pitchFamily="18" charset="2"/>
              </a:rPr>
              <a:t>m</a:t>
            </a:r>
            <a:r>
              <a:rPr lang="pt-BR" sz="1400" dirty="0"/>
              <a:t>m</a:t>
            </a:r>
            <a:endParaRPr lang="en-CA" sz="1400" dirty="0"/>
          </a:p>
        </p:txBody>
      </p:sp>
      <p:cxnSp>
        <p:nvCxnSpPr>
          <p:cNvPr id="37" name="Conector reto 36"/>
          <p:cNvCxnSpPr/>
          <p:nvPr/>
        </p:nvCxnSpPr>
        <p:spPr>
          <a:xfrm>
            <a:off x="4355976" y="4435574"/>
            <a:ext cx="0" cy="1705138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ixaDeTexto 37"/>
          <p:cNvSpPr txBox="1"/>
          <p:nvPr/>
        </p:nvSpPr>
        <p:spPr>
          <a:xfrm>
            <a:off x="3816156" y="6073551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i="1" dirty="0" err="1">
                <a:solidFill>
                  <a:srgbClr val="FF0000"/>
                </a:solidFill>
              </a:rPr>
              <a:t>r</a:t>
            </a:r>
            <a:r>
              <a:rPr lang="pt-BR" sz="1400" b="1" i="1" baseline="-25000" dirty="0" err="1">
                <a:solidFill>
                  <a:srgbClr val="FF0000"/>
                </a:solidFill>
              </a:rPr>
              <a:t>c</a:t>
            </a:r>
            <a:r>
              <a:rPr lang="pt-BR" sz="1400" dirty="0">
                <a:solidFill>
                  <a:srgbClr val="FF0000"/>
                </a:solidFill>
              </a:rPr>
              <a:t>=0,11</a:t>
            </a:r>
            <a:r>
              <a:rPr lang="pt-BR" sz="1400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pt-BR" sz="1400" dirty="0">
                <a:solidFill>
                  <a:srgbClr val="FF0000"/>
                </a:solidFill>
              </a:rPr>
              <a:t>m</a:t>
            </a:r>
            <a:endParaRPr lang="en-CA" sz="1400" dirty="0">
              <a:solidFill>
                <a:srgbClr val="FF0000"/>
              </a:solidFill>
            </a:endParaRPr>
          </a:p>
        </p:txBody>
      </p:sp>
      <p:sp>
        <p:nvSpPr>
          <p:cNvPr id="32" name="Retângulo 31"/>
          <p:cNvSpPr/>
          <p:nvPr/>
        </p:nvSpPr>
        <p:spPr>
          <a:xfrm>
            <a:off x="1379234" y="3963253"/>
            <a:ext cx="4571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33CC"/>
                </a:solidFill>
              </a:rPr>
              <a:t>❶</a:t>
            </a:r>
            <a:endParaRPr lang="en-CA" sz="1600" dirty="0"/>
          </a:p>
        </p:txBody>
      </p:sp>
      <p:sp>
        <p:nvSpPr>
          <p:cNvPr id="36" name="Retângulo 35"/>
          <p:cNvSpPr/>
          <p:nvPr/>
        </p:nvSpPr>
        <p:spPr>
          <a:xfrm>
            <a:off x="2627784" y="3952220"/>
            <a:ext cx="5261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❷</a:t>
            </a:r>
            <a:endParaRPr lang="en-CA" sz="2000" dirty="0"/>
          </a:p>
        </p:txBody>
      </p:sp>
      <p:sp>
        <p:nvSpPr>
          <p:cNvPr id="39" name="Retângulo 38"/>
          <p:cNvSpPr/>
          <p:nvPr/>
        </p:nvSpPr>
        <p:spPr>
          <a:xfrm>
            <a:off x="4047192" y="3985900"/>
            <a:ext cx="6623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70C0"/>
              </a:buClr>
            </a:pPr>
            <a:r>
              <a:rPr lang="en-US" sz="2800" dirty="0">
                <a:solidFill>
                  <a:srgbClr val="FF0000"/>
                </a:solidFill>
              </a:rPr>
              <a:t>❸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0" name="Retângulo 39"/>
          <p:cNvSpPr/>
          <p:nvPr/>
        </p:nvSpPr>
        <p:spPr>
          <a:xfrm>
            <a:off x="1595257" y="4107269"/>
            <a:ext cx="9605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i="1" dirty="0">
                <a:solidFill>
                  <a:srgbClr val="0033CC"/>
                </a:solidFill>
              </a:rPr>
              <a:t>r=0,0085</a:t>
            </a:r>
            <a:r>
              <a:rPr lang="pt-BR" sz="1200" b="1" i="1" dirty="0">
                <a:solidFill>
                  <a:srgbClr val="0033CC"/>
                </a:solidFill>
                <a:latin typeface="Symbol" pitchFamily="18" charset="2"/>
              </a:rPr>
              <a:t>m</a:t>
            </a:r>
            <a:r>
              <a:rPr lang="pt-BR" sz="1200" b="1" i="1" dirty="0">
                <a:solidFill>
                  <a:srgbClr val="0033CC"/>
                </a:solidFill>
              </a:rPr>
              <a:t>m</a:t>
            </a:r>
            <a:endParaRPr lang="en-CA" sz="1200" dirty="0"/>
          </a:p>
        </p:txBody>
      </p:sp>
      <p:sp>
        <p:nvSpPr>
          <p:cNvPr id="41" name="Retângulo 40"/>
          <p:cNvSpPr/>
          <p:nvPr/>
        </p:nvSpPr>
        <p:spPr>
          <a:xfrm>
            <a:off x="2969947" y="4107269"/>
            <a:ext cx="8034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i="1" dirty="0"/>
              <a:t>r=0,03</a:t>
            </a:r>
            <a:r>
              <a:rPr lang="pt-BR" sz="1200" b="1" i="1" dirty="0">
                <a:latin typeface="Symbol" pitchFamily="18" charset="2"/>
              </a:rPr>
              <a:t>m</a:t>
            </a:r>
            <a:r>
              <a:rPr lang="pt-BR" sz="1200" b="1" i="1" dirty="0"/>
              <a:t>m</a:t>
            </a:r>
            <a:endParaRPr lang="en-CA" sz="1200" dirty="0"/>
          </a:p>
        </p:txBody>
      </p:sp>
      <p:sp>
        <p:nvSpPr>
          <p:cNvPr id="42" name="Retângulo 41"/>
          <p:cNvSpPr/>
          <p:nvPr/>
        </p:nvSpPr>
        <p:spPr>
          <a:xfrm>
            <a:off x="4488782" y="4232121"/>
            <a:ext cx="7312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i="1" dirty="0">
                <a:solidFill>
                  <a:srgbClr val="FF0000"/>
                </a:solidFill>
              </a:rPr>
              <a:t>r = &gt;</a:t>
            </a:r>
            <a:r>
              <a:rPr lang="pt-BR" sz="1200" b="1" i="1" dirty="0" err="1">
                <a:solidFill>
                  <a:srgbClr val="FF0000"/>
                </a:solidFill>
              </a:rPr>
              <a:t>r</a:t>
            </a:r>
            <a:r>
              <a:rPr lang="pt-BR" sz="1200" b="1" i="1" baseline="-25000" dirty="0" err="1">
                <a:solidFill>
                  <a:srgbClr val="FF0000"/>
                </a:solidFill>
              </a:rPr>
              <a:t>c</a:t>
            </a:r>
            <a:r>
              <a:rPr lang="pt-BR" sz="1200" b="1" i="1" baseline="-25000" dirty="0">
                <a:solidFill>
                  <a:srgbClr val="FF0000"/>
                </a:solidFill>
              </a:rPr>
              <a:t> </a:t>
            </a:r>
            <a:r>
              <a:rPr lang="pt-BR" sz="1200" b="1" i="1" dirty="0">
                <a:solidFill>
                  <a:srgbClr val="FF0000"/>
                </a:solidFill>
              </a:rPr>
              <a:t>!!!</a:t>
            </a:r>
            <a:endParaRPr lang="en-CA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90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4" grpId="0"/>
      <p:bldP spid="25" grpId="0"/>
      <p:bldP spid="27" grpId="0"/>
      <p:bldP spid="28" grpId="0"/>
      <p:bldP spid="32" grpId="0"/>
      <p:bldP spid="36" grpId="0"/>
      <p:bldP spid="39" grpId="0"/>
      <p:bldP spid="40" grpId="0"/>
      <p:bldP spid="41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360040"/>
          </a:xfrm>
        </p:spPr>
        <p:txBody>
          <a:bodyPr>
            <a:normAutofit fontScale="90000"/>
          </a:bodyPr>
          <a:lstStyle/>
          <a:p>
            <a:r>
              <a:rPr lang="pt-BR" dirty="0"/>
              <a:t>REVISÃO DA AULA ANTERIOR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Espaço Reservado para Conteúdo 4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764704"/>
                <a:ext cx="8229600" cy="5760640"/>
              </a:xfrm>
            </p:spPr>
            <p:txBody>
              <a:bodyPr/>
              <a:lstStyle/>
              <a:p>
                <a:r>
                  <a:rPr lang="pt-BR" sz="2400" dirty="0"/>
                  <a:t>Logo a gotícula de nuvem ativada é dada pela eq. de Köhler:</a:t>
                </a:r>
              </a:p>
              <a:p>
                <a:endParaRPr lang="pt-BR" sz="2400" dirty="0"/>
              </a:p>
              <a:p>
                <a:endParaRPr lang="pt-BR" sz="2400" dirty="0"/>
              </a:p>
              <a:p>
                <a:r>
                  <a:rPr lang="pt-BR" sz="2400" dirty="0"/>
                  <a:t>A saturação do ambiente (</a:t>
                </a:r>
                <a:r>
                  <a:rPr lang="pt-BR" sz="2400" b="1" i="1" dirty="0" err="1"/>
                  <a:t>S</a:t>
                </a:r>
                <a:r>
                  <a:rPr lang="pt-BR" sz="2400" b="1" i="1" dirty="0"/>
                  <a:t>=e/e</a:t>
                </a:r>
                <a:r>
                  <a:rPr lang="pt-BR" sz="2400" b="1" i="1" baseline="-25000" dirty="0"/>
                  <a:t>s</a:t>
                </a:r>
                <a:r>
                  <a:rPr lang="pt-BR" sz="2400" dirty="0"/>
                  <a:t>) do ambiente é descrita pela eq. de Clausius-</a:t>
                </a:r>
                <a:r>
                  <a:rPr lang="pt-BR" sz="2400" dirty="0" err="1"/>
                  <a:t>Clapeyron</a:t>
                </a:r>
                <a:r>
                  <a:rPr lang="pt-BR" sz="2400" dirty="0"/>
                  <a:t>:</a:t>
                </a:r>
              </a:p>
              <a:p>
                <a:endParaRPr lang="pt-BR" sz="2400" dirty="0"/>
              </a:p>
              <a:p>
                <a:endParaRPr lang="pt-BR" sz="2400" dirty="0"/>
              </a:p>
              <a:p>
                <a:r>
                  <a:rPr lang="pt-BR" sz="2400" dirty="0"/>
                  <a:t>No crescimento da gota, temos que considerar também a densidade de vapor </a:t>
                </a:r>
                <a:r>
                  <a:rPr lang="pt-BR" sz="2400" b="1" dirty="0">
                    <a:solidFill>
                      <a:srgbClr val="FF0000"/>
                    </a:solidFill>
                  </a:rPr>
                  <a:t>(</a:t>
                </a:r>
                <a:r>
                  <a:rPr lang="pt-BR" sz="2400" b="1" dirty="0" err="1">
                    <a:solidFill>
                      <a:srgbClr val="FF0000"/>
                    </a:solidFill>
                  </a:rPr>
                  <a:t>c</a:t>
                </a:r>
                <a:r>
                  <a:rPr lang="pt-BR" sz="2400" b="1" dirty="0">
                    <a:solidFill>
                      <a:srgbClr val="FF0000"/>
                    </a:solidFill>
                  </a:rPr>
                  <a:t>)</a:t>
                </a:r>
                <a:r>
                  <a:rPr lang="pt-BR" sz="2400" dirty="0"/>
                  <a:t> </a:t>
                </a:r>
                <a14:m>
                  <m:oMath xmlns:m="http://schemas.openxmlformats.org/officeDocument/2006/math">
                    <m:r>
                      <a:rPr lang="pt-BR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𝛻</m:t>
                    </m:r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𝜌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pt-BR" sz="2400" dirty="0"/>
                  <a:t> no ambiente e a variação de calor </a:t>
                </a:r>
                <a:r>
                  <a:rPr lang="pt-BR" sz="2400" b="1" dirty="0">
                    <a:solidFill>
                      <a:srgbClr val="FF0000"/>
                    </a:solidFill>
                  </a:rPr>
                  <a:t>(</a:t>
                </a:r>
                <a:r>
                  <a:rPr lang="pt-BR" sz="2400" b="1" dirty="0" err="1">
                    <a:solidFill>
                      <a:srgbClr val="FF0000"/>
                    </a:solidFill>
                  </a:rPr>
                  <a:t>d</a:t>
                </a:r>
                <a:r>
                  <a:rPr lang="pt-BR" sz="2400" b="1" dirty="0">
                    <a:solidFill>
                      <a:srgbClr val="FF0000"/>
                    </a:solidFill>
                  </a:rPr>
                  <a:t>)</a:t>
                </a:r>
                <a:r>
                  <a:rPr lang="pt-BR" sz="2400" dirty="0"/>
                  <a:t> </a:t>
                </a:r>
                <a:r>
                  <a:rPr lang="pt-BR" sz="2400" b="1" i="1" dirty="0" err="1"/>
                  <a:t>dq</a:t>
                </a:r>
                <a:r>
                  <a:rPr lang="pt-BR" sz="2400" dirty="0"/>
                  <a:t> durante a condensação/evaporação (i.e., liberação/consumo de calor latente).</a:t>
                </a:r>
              </a:p>
              <a:p>
                <a:r>
                  <a:rPr lang="pt-BR" sz="2400" dirty="0"/>
                  <a:t>Juntando </a:t>
                </a:r>
                <a:r>
                  <a:rPr lang="pt-BR" sz="2400" b="1" dirty="0">
                    <a:solidFill>
                      <a:srgbClr val="FF0000"/>
                    </a:solidFill>
                  </a:rPr>
                  <a:t>(a)</a:t>
                </a:r>
                <a:r>
                  <a:rPr lang="pt-BR" sz="2400" dirty="0"/>
                  <a:t>, </a:t>
                </a:r>
                <a:r>
                  <a:rPr lang="pt-BR" sz="2400" b="1" dirty="0">
                    <a:solidFill>
                      <a:srgbClr val="FF0000"/>
                    </a:solidFill>
                  </a:rPr>
                  <a:t>(</a:t>
                </a:r>
                <a:r>
                  <a:rPr lang="pt-BR" sz="2400" b="1" dirty="0" err="1">
                    <a:solidFill>
                      <a:srgbClr val="FF0000"/>
                    </a:solidFill>
                  </a:rPr>
                  <a:t>b</a:t>
                </a:r>
                <a:r>
                  <a:rPr lang="pt-BR" sz="2400" b="1" dirty="0">
                    <a:solidFill>
                      <a:srgbClr val="FF0000"/>
                    </a:solidFill>
                  </a:rPr>
                  <a:t>)</a:t>
                </a:r>
                <a:r>
                  <a:rPr lang="pt-BR" sz="2400" dirty="0"/>
                  <a:t>, </a:t>
                </a:r>
                <a:r>
                  <a:rPr lang="pt-BR" sz="2400" b="1" dirty="0">
                    <a:solidFill>
                      <a:srgbClr val="FF0000"/>
                    </a:solidFill>
                  </a:rPr>
                  <a:t>(</a:t>
                </a:r>
                <a:r>
                  <a:rPr lang="pt-BR" sz="2400" b="1" dirty="0" err="1">
                    <a:solidFill>
                      <a:srgbClr val="FF0000"/>
                    </a:solidFill>
                  </a:rPr>
                  <a:t>c</a:t>
                </a:r>
                <a:r>
                  <a:rPr lang="pt-BR" sz="2400" b="1" dirty="0">
                    <a:solidFill>
                      <a:srgbClr val="FF0000"/>
                    </a:solidFill>
                  </a:rPr>
                  <a:t>)</a:t>
                </a:r>
                <a:r>
                  <a:rPr lang="pt-BR" sz="2400" dirty="0"/>
                  <a:t> e </a:t>
                </a:r>
                <a:r>
                  <a:rPr lang="pt-BR" sz="2400" b="1" dirty="0">
                    <a:solidFill>
                      <a:srgbClr val="FF0000"/>
                    </a:solidFill>
                  </a:rPr>
                  <a:t>(</a:t>
                </a:r>
                <a:r>
                  <a:rPr lang="pt-BR" sz="2400" b="1" dirty="0" err="1">
                    <a:solidFill>
                      <a:srgbClr val="FF0000"/>
                    </a:solidFill>
                  </a:rPr>
                  <a:t>d</a:t>
                </a:r>
                <a:r>
                  <a:rPr lang="pt-BR" sz="2400" b="1" dirty="0">
                    <a:solidFill>
                      <a:srgbClr val="FF0000"/>
                    </a:solidFill>
                  </a:rPr>
                  <a:t>)</a:t>
                </a:r>
                <a:r>
                  <a:rPr lang="pt-BR" sz="2400" dirty="0"/>
                  <a:t>, descreveremos o crescimento da gotícula por difusão de vapor.</a:t>
                </a:r>
              </a:p>
              <a:p>
                <a:endParaRPr lang="pt-BR" sz="2400" dirty="0"/>
              </a:p>
              <a:p>
                <a:endParaRPr lang="pt-BR" sz="2400" dirty="0"/>
              </a:p>
              <a:p>
                <a:endParaRPr lang="pt-BR" sz="2400" dirty="0"/>
              </a:p>
              <a:p>
                <a:endParaRPr lang="pt-BR" sz="2400" dirty="0"/>
              </a:p>
              <a:p>
                <a:endParaRPr lang="pt-BR" sz="2400" dirty="0"/>
              </a:p>
              <a:p>
                <a:endParaRPr lang="pt-BR" sz="2400" dirty="0"/>
              </a:p>
              <a:p>
                <a:endParaRPr lang="pt-BR" sz="2400" dirty="0"/>
              </a:p>
            </p:txBody>
          </p:sp>
        </mc:Choice>
        <mc:Fallback xmlns="">
          <p:sp>
            <p:nvSpPr>
              <p:cNvPr id="55" name="Espaço Reservado para Conteúdo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764704"/>
                <a:ext cx="8229600" cy="5760640"/>
              </a:xfrm>
              <a:blipFill>
                <a:blip r:embed="rId3"/>
                <a:stretch>
                  <a:fillRect l="-963" t="-847" r="-111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6" name="Objeto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7629688"/>
              </p:ext>
            </p:extLst>
          </p:nvPr>
        </p:nvGraphicFramePr>
        <p:xfrm>
          <a:off x="1372203" y="1252499"/>
          <a:ext cx="1939047" cy="848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34" name="Equação" r:id="rId4" imgW="990360" imgH="431640" progId="Equation.3">
                  <p:embed/>
                </p:oleObj>
              </mc:Choice>
              <mc:Fallback>
                <p:oleObj name="Equação" r:id="rId4" imgW="9903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2203" y="1252499"/>
                        <a:ext cx="1939047" cy="8486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27584" y="1412776"/>
            <a:ext cx="529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(a)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86742" y="2881482"/>
                <a:ext cx="2095164" cy="7635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</a:rPr>
                            <m:t>𝑑𝑇</m:t>
                          </m:r>
                        </m:den>
                      </m:f>
                      <m:r>
                        <a:rPr lang="en-US" sz="2400" b="0" i="0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𝑣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𝑣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6742" y="2881482"/>
                <a:ext cx="2095164" cy="76354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/>
          <p:cNvSpPr txBox="1"/>
          <p:nvPr/>
        </p:nvSpPr>
        <p:spPr>
          <a:xfrm>
            <a:off x="839685" y="2929737"/>
            <a:ext cx="542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(b)</a:t>
            </a:r>
          </a:p>
        </p:txBody>
      </p:sp>
    </p:spTree>
    <p:extLst>
      <p:ext uri="{BB962C8B-B14F-4D97-AF65-F5344CB8AC3E}">
        <p14:creationId xmlns:p14="http://schemas.microsoft.com/office/powerpoint/2010/main" val="771654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REVISÃO DA AULA ANTERIOR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64119" y="5980886"/>
            <a:ext cx="3015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https://youtu.be/jq8pCThPIjo</a:t>
            </a:r>
            <a:r>
              <a:rPr lang="en-US" dirty="0"/>
              <a:t> </a:t>
            </a:r>
          </a:p>
        </p:txBody>
      </p:sp>
      <p:pic>
        <p:nvPicPr>
          <p:cNvPr id="5" name="Nucleation -from water vapor to droplet - (English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49362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19059" y="6237312"/>
            <a:ext cx="4973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Obs.: no </a:t>
            </a:r>
            <a:r>
              <a:rPr lang="en-US" sz="1400" dirty="0" err="1"/>
              <a:t>vídeo</a:t>
            </a:r>
            <a:r>
              <a:rPr lang="en-US" sz="1400" dirty="0"/>
              <a:t> </a:t>
            </a:r>
            <a:r>
              <a:rPr lang="en-US" sz="1400" dirty="0" err="1"/>
              <a:t>está</a:t>
            </a:r>
            <a:r>
              <a:rPr lang="en-US" sz="1400" dirty="0"/>
              <a:t> </a:t>
            </a:r>
            <a:r>
              <a:rPr lang="en-US" sz="1400" dirty="0" err="1"/>
              <a:t>faltando</a:t>
            </a:r>
            <a:r>
              <a:rPr lang="en-US" sz="1400" dirty="0"/>
              <a:t> o CCN, que </a:t>
            </a:r>
            <a:r>
              <a:rPr lang="en-US" sz="1400" dirty="0" err="1"/>
              <a:t>é</a:t>
            </a:r>
            <a:r>
              <a:rPr lang="en-US" sz="1400" dirty="0"/>
              <a:t> </a:t>
            </a:r>
            <a:r>
              <a:rPr lang="en-US" sz="1400" dirty="0" err="1"/>
              <a:t>essencial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natureza</a:t>
            </a:r>
            <a:r>
              <a:rPr lang="en-US" sz="1400" dirty="0"/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206630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10800000">
            <a:off x="-1" y="188639"/>
            <a:ext cx="9144001" cy="6192688"/>
            <a:chOff x="-1" y="332656"/>
            <a:chExt cx="9144001" cy="61926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332656"/>
              <a:ext cx="9144001" cy="619268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555776" y="2708920"/>
              <a:ext cx="4104456" cy="1296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39552" y="3092767"/>
            <a:ext cx="57828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accent1"/>
                </a:solidFill>
              </a:rPr>
              <a:t>FIM DA</a:t>
            </a:r>
          </a:p>
          <a:p>
            <a:r>
              <a:rPr lang="en-US" sz="3600" b="1" dirty="0">
                <a:solidFill>
                  <a:schemeClr val="accent1"/>
                </a:solidFill>
              </a:rPr>
              <a:t>REVISÃO DA AULA ANTERIOR</a:t>
            </a:r>
          </a:p>
        </p:txBody>
      </p:sp>
    </p:spTree>
    <p:extLst>
      <p:ext uri="{BB962C8B-B14F-4D97-AF65-F5344CB8AC3E}">
        <p14:creationId xmlns:p14="http://schemas.microsoft.com/office/powerpoint/2010/main" val="1001905122"/>
      </p:ext>
    </p:extLst>
  </p:cSld>
  <p:clrMapOvr>
    <a:masterClrMapping/>
  </p:clrMapOvr>
</p:sld>
</file>

<file path=ppt/theme/theme1.xml><?xml version="1.0" encoding="utf-8"?>
<a:theme xmlns:a="http://schemas.openxmlformats.org/drawingml/2006/main" name="TemaRachel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TemaRachel</Template>
  <TotalTime>7244</TotalTime>
  <Words>2274</Words>
  <Application>Microsoft Office PowerPoint</Application>
  <PresentationFormat>Presentación en pantalla (4:3)</PresentationFormat>
  <Paragraphs>293</Paragraphs>
  <Slides>30</Slides>
  <Notes>3</Notes>
  <HiddenSlides>0</HiddenSlides>
  <MMClips>1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6" baseType="lpstr">
      <vt:lpstr>Arial</vt:lpstr>
      <vt:lpstr>Calibri</vt:lpstr>
      <vt:lpstr>Cambria Math</vt:lpstr>
      <vt:lpstr>Symbol</vt:lpstr>
      <vt:lpstr>TemaRachel</vt:lpstr>
      <vt:lpstr>Equação</vt:lpstr>
      <vt:lpstr>ACA0324 - Meteorologia Física I (Microfísica de Nuvens)</vt:lpstr>
      <vt:lpstr>Presentación de PowerPoint</vt:lpstr>
      <vt:lpstr>REVISÃO DA AULA ANTERIOR</vt:lpstr>
      <vt:lpstr>REVISÃO DA AULA ANTERIOR</vt:lpstr>
      <vt:lpstr>REVISÃO DA AULA ANTERIOR</vt:lpstr>
      <vt:lpstr>REVISÃO DA AULA ANTERIOR</vt:lpstr>
      <vt:lpstr>REVISÃO DA AULA ANTERIOR</vt:lpstr>
      <vt:lpstr>REVISÃO DA AULA ANTERIOR</vt:lpstr>
      <vt:lpstr>Presentación de PowerPoint</vt:lpstr>
      <vt:lpstr>sumário</vt:lpstr>
      <vt:lpstr>Crescimento de uma gota por difusão de vapor</vt:lpstr>
      <vt:lpstr>Crescimento de uma gota por difusão de vapor</vt:lpstr>
      <vt:lpstr>Presentación de PowerPoint</vt:lpstr>
      <vt:lpstr>REVISÃO DA AULA ANTERIOR</vt:lpstr>
      <vt:lpstr>Presentación de PowerPoint</vt:lpstr>
      <vt:lpstr>Crescimento de uma população de gotículas</vt:lpstr>
      <vt:lpstr>Crescimento de uma população de gotículas</vt:lpstr>
      <vt:lpstr>Crescimento de uma população de gotículas</vt:lpstr>
      <vt:lpstr>Crescimento de uma população de gotículas</vt:lpstr>
      <vt:lpstr>Crescimento de uma população de gotículas</vt:lpstr>
      <vt:lpstr>Crescimento de uma população de gotículas</vt:lpstr>
      <vt:lpstr>Crescimento de uma população de gotículas</vt:lpstr>
      <vt:lpstr>Crescimento de uma população de gotículas</vt:lpstr>
      <vt:lpstr>REFERÊNCIAS</vt:lpstr>
      <vt:lpstr>Presentación de PowerPoint</vt:lpstr>
      <vt:lpstr>Presentación de PowerPoint</vt:lpstr>
      <vt:lpstr>Presentación de PowerPoint</vt:lpstr>
      <vt:lpstr>Microestrutura de nuvens rasas</vt:lpstr>
      <vt:lpstr>Microestrutura de nuvens rasas</vt:lpstr>
      <vt:lpstr>Microestrutura de nuvens rasas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ACA0413 - Meteorologia Por Satélite</dc:title>
  <dc:creator>rachel</dc:creator>
  <cp:lastModifiedBy>Administrador</cp:lastModifiedBy>
  <cp:revision>436</cp:revision>
  <dcterms:created xsi:type="dcterms:W3CDTF">2014-08-14T16:35:43Z</dcterms:created>
  <dcterms:modified xsi:type="dcterms:W3CDTF">2019-10-28T14:04:16Z</dcterms:modified>
</cp:coreProperties>
</file>