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85" r:id="rId3"/>
    <p:sldId id="542" r:id="rId4"/>
    <p:sldId id="597" r:id="rId5"/>
    <p:sldId id="544" r:id="rId6"/>
    <p:sldId id="585" r:id="rId7"/>
    <p:sldId id="546" r:id="rId8"/>
    <p:sldId id="547" r:id="rId9"/>
    <p:sldId id="594" r:id="rId10"/>
    <p:sldId id="595" r:id="rId11"/>
    <p:sldId id="598" r:id="rId12"/>
    <p:sldId id="551" r:id="rId13"/>
    <p:sldId id="552" r:id="rId14"/>
    <p:sldId id="600" r:id="rId15"/>
    <p:sldId id="568" r:id="rId16"/>
    <p:sldId id="553" r:id="rId17"/>
    <p:sldId id="554" r:id="rId18"/>
    <p:sldId id="596" r:id="rId19"/>
    <p:sldId id="555" r:id="rId20"/>
    <p:sldId id="556" r:id="rId21"/>
    <p:sldId id="581" r:id="rId22"/>
    <p:sldId id="582" r:id="rId23"/>
    <p:sldId id="583" r:id="rId24"/>
    <p:sldId id="584" r:id="rId25"/>
    <p:sldId id="591" r:id="rId26"/>
    <p:sldId id="571" r:id="rId27"/>
    <p:sldId id="599" r:id="rId28"/>
    <p:sldId id="601" r:id="rId29"/>
    <p:sldId id="570" r:id="rId30"/>
    <p:sldId id="592" r:id="rId31"/>
    <p:sldId id="569" r:id="rId32"/>
    <p:sldId id="42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00"/>
    <a:srgbClr val="0033CC"/>
    <a:srgbClr val="FF0000"/>
    <a:srgbClr val="ECAAAA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419"/>
  </p:normalViewPr>
  <p:slideViewPr>
    <p:cSldViewPr>
      <p:cViewPr varScale="1">
        <p:scale>
          <a:sx n="108" d="100"/>
          <a:sy n="108" d="100"/>
        </p:scale>
        <p:origin x="17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18/11/2019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1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21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79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400"/>
            </a:lvl1pPr>
            <a:lvl2pPr>
              <a:buClr>
                <a:srgbClr val="0070C0"/>
              </a:buClr>
              <a:defRPr sz="2000"/>
            </a:lvl2pPr>
            <a:lvl3pPr>
              <a:buClr>
                <a:srgbClr val="0070C0"/>
              </a:buClr>
              <a:defRPr sz="1800"/>
            </a:lvl3pPr>
            <a:lvl4pPr>
              <a:buClr>
                <a:srgbClr val="0070C0"/>
              </a:buClr>
              <a:defRPr sz="1600"/>
            </a:lvl4pPr>
            <a:lvl5pPr>
              <a:buClr>
                <a:srgbClr val="0070C0"/>
              </a:buClr>
              <a:defRPr sz="1600"/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Cap.</a:t>
            </a:r>
            <a:r>
              <a:rPr lang="pt-BR" sz="1400" baseline="0" dirty="0">
                <a:solidFill>
                  <a:schemeClr val="bg1"/>
                </a:solidFill>
              </a:rPr>
              <a:t> 6</a:t>
            </a:r>
            <a:r>
              <a:rPr lang="pt-BR" sz="1400" dirty="0">
                <a:solidFill>
                  <a:schemeClr val="bg1"/>
                </a:solidFill>
              </a:rPr>
              <a:t>  – Distribuição de tamanho de hidrometeoros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hyperlink" Target="http://dx.doi.org/10.1175/1520-0493(1991)119%3c3034:KAPSOT%3e2.0.CO;2" TargetMode="Externa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Relationship Id="rId1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11" Type="http://schemas.openxmlformats.org/officeDocument/2006/relationships/image" Target="../media/image22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tunes.apple.com/br/app/sos-chuva/id1161149496?mt=8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soschuva/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hyperlink" Target="https://play.google.com/store/apps/details?id=br.inpe.cptec.soschuva.campinas&amp;hl=pt_BR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www.ott-hydrometry.de/web/ott_de.nsf/id/pa_parsivel_e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1.wmf"/><Relationship Id="rId9" Type="http://schemas.openxmlformats.org/officeDocument/2006/relationships/image" Target="../media/image2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cridicon-chuva.weebly.com/" TargetMode="External"/><Relationship Id="rId2" Type="http://schemas.openxmlformats.org/officeDocument/2006/relationships/hyperlink" Target="http://www.uni-leipzig.de/~meteo/acridicon-chuv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.huji.ac.il/data/pics/ZR_Met_Monog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1520-0493(1991)119%3c3034:KAPSOT%3e2.0.CO;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ACA0324 - </a:t>
            </a:r>
            <a:r>
              <a:rPr lang="en-US" b="1" dirty="0" err="1"/>
              <a:t>Meteorologia</a:t>
            </a:r>
            <a:r>
              <a:rPr lang="en-US" b="1" dirty="0"/>
              <a:t> </a:t>
            </a:r>
            <a:r>
              <a:rPr lang="en-US" b="1" dirty="0" err="1"/>
              <a:t>Física</a:t>
            </a:r>
            <a:r>
              <a:rPr lang="en-US" b="1" dirty="0"/>
              <a:t> I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Microfísica</a:t>
            </a:r>
            <a:r>
              <a:rPr lang="en-US" b="1" dirty="0"/>
              <a:t> de </a:t>
            </a:r>
            <a:r>
              <a:rPr lang="en-US" b="1" dirty="0" err="1"/>
              <a:t>Nuvens</a:t>
            </a:r>
            <a:r>
              <a:rPr lang="en-US" b="1" dirty="0"/>
              <a:t>)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Micael Amore Cecchini</a:t>
            </a:r>
          </a:p>
          <a:p>
            <a:endParaRPr lang="pt-BR" dirty="0"/>
          </a:p>
          <a:p>
            <a:r>
              <a:rPr lang="pt-BR" sz="2000" dirty="0"/>
              <a:t>Sala 315 – micael.cecchini@gmail.com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2019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spaço Reservado para Conteúdo 2">
            <a:extLst>
              <a:ext uri="{FF2B5EF4-FFF2-40B4-BE49-F238E27FC236}">
                <a16:creationId xmlns:a16="http://schemas.microsoft.com/office/drawing/2014/main" id="{6520B450-9EA5-4D56-8DB2-658D5775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r>
              <a:rPr lang="pt-BR" sz="1600" dirty="0"/>
              <a:t>A distribuição de tamanho de gotas varia no tempo (estágio de vida da nuvem) e no espaço (região da nuvem) e com o tipo de nuvem e é dependente dos processos microfísicos de formação dos hidrometeoros que chegarão ao solo em forma de precipitação.</a:t>
            </a:r>
          </a:p>
          <a:p>
            <a:endParaRPr lang="pt-BR" sz="1600" dirty="0"/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141" name="Rectangle 140"/>
          <p:cNvSpPr/>
          <p:nvPr/>
        </p:nvSpPr>
        <p:spPr>
          <a:xfrm>
            <a:off x="1475656" y="142874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Biggerstaff</a:t>
            </a:r>
            <a:r>
              <a:rPr lang="en-US" sz="1000" dirty="0"/>
              <a:t>, M. I., and R. A. </a:t>
            </a:r>
            <a:r>
              <a:rPr lang="en-US" sz="1000" dirty="0" err="1"/>
              <a:t>Houze</a:t>
            </a:r>
            <a:r>
              <a:rPr lang="en-US" sz="1000" dirty="0"/>
              <a:t>, Jr., 1991: Kinematic and precipitation structure of the 10-11 June 1985 squall line. (</a:t>
            </a:r>
            <a:r>
              <a:rPr lang="pt-BR" sz="1000" i="1" u="sng" dirty="0">
                <a:hlinkClick r:id="rId2" invalidUrl="http://dx.doi.org/10.1175/1520-0493(1991)119&lt;3034:KAPSOT&gt;2.0.CO;2"/>
              </a:rPr>
              <a:t>http://dx.doi.org/10.1175/1520-0493(1991)119&lt;3034:KAPSOT&gt;2.0.CO;2</a:t>
            </a:r>
            <a:r>
              <a:rPr lang="pt-BR" sz="1000" i="1" u="sng" dirty="0"/>
              <a:t>)</a:t>
            </a:r>
            <a:endParaRPr lang="pt-BR" sz="10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419055" y="1412777"/>
            <a:ext cx="8329409" cy="4547633"/>
            <a:chOff x="419055" y="1412777"/>
            <a:chExt cx="8329409" cy="45476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69"/>
            <a:stretch/>
          </p:blipFill>
          <p:spPr>
            <a:xfrm>
              <a:off x="419055" y="1412777"/>
              <a:ext cx="8298160" cy="407790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24" b="2969"/>
            <a:stretch/>
          </p:blipFill>
          <p:spPr>
            <a:xfrm>
              <a:off x="450304" y="5462008"/>
              <a:ext cx="8298160" cy="498402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16" y="2221665"/>
            <a:ext cx="447181" cy="4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746834" y="3581995"/>
            <a:ext cx="982983" cy="1319396"/>
            <a:chOff x="1746834" y="3798019"/>
            <a:chExt cx="982983" cy="1319396"/>
          </a:xfrm>
        </p:grpSpPr>
        <p:sp>
          <p:nvSpPr>
            <p:cNvPr id="36" name="Forma livre 41"/>
            <p:cNvSpPr/>
            <p:nvPr/>
          </p:nvSpPr>
          <p:spPr>
            <a:xfrm>
              <a:off x="1746834" y="3861047"/>
              <a:ext cx="698088" cy="1256367"/>
            </a:xfrm>
            <a:custGeom>
              <a:avLst/>
              <a:gdLst>
                <a:gd name="connsiteX0" fmla="*/ 0 w 3826276"/>
                <a:gd name="connsiteY0" fmla="*/ 3045266 h 3045266"/>
                <a:gd name="connsiteX1" fmla="*/ 2503503 w 3826276"/>
                <a:gd name="connsiteY1" fmla="*/ 225 h 3045266"/>
                <a:gd name="connsiteX2" fmla="*/ 3790765 w 3826276"/>
                <a:gd name="connsiteY2" fmla="*/ 2867712 h 3045266"/>
                <a:gd name="connsiteX3" fmla="*/ 3790765 w 3826276"/>
                <a:gd name="connsiteY3" fmla="*/ 2867712 h 3045266"/>
                <a:gd name="connsiteX4" fmla="*/ 3790765 w 3826276"/>
                <a:gd name="connsiteY4" fmla="*/ 2867712 h 3045266"/>
                <a:gd name="connsiteX5" fmla="*/ 3826276 w 3826276"/>
                <a:gd name="connsiteY5" fmla="*/ 2867712 h 304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6276" h="3045266">
                  <a:moveTo>
                    <a:pt x="0" y="3045266"/>
                  </a:moveTo>
                  <a:cubicBezTo>
                    <a:pt x="935854" y="1537541"/>
                    <a:pt x="1871709" y="29817"/>
                    <a:pt x="2503503" y="225"/>
                  </a:cubicBezTo>
                  <a:cubicBezTo>
                    <a:pt x="3135297" y="-29367"/>
                    <a:pt x="3790765" y="2867712"/>
                    <a:pt x="3790765" y="2867712"/>
                  </a:cubicBezTo>
                  <a:lnTo>
                    <a:pt x="3790765" y="2867712"/>
                  </a:lnTo>
                  <a:lnTo>
                    <a:pt x="3790765" y="2867712"/>
                  </a:lnTo>
                  <a:lnTo>
                    <a:pt x="3826276" y="2867712"/>
                  </a:lnTo>
                </a:path>
              </a:pathLst>
            </a:cu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763688" y="3798019"/>
              <a:ext cx="966129" cy="1319396"/>
              <a:chOff x="1763688" y="3798019"/>
              <a:chExt cx="966129" cy="131939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763688" y="3798019"/>
                <a:ext cx="966129" cy="1319396"/>
                <a:chOff x="1737627" y="3753220"/>
                <a:chExt cx="966129" cy="1319396"/>
              </a:xfrm>
            </p:grpSpPr>
            <p:sp>
              <p:nvSpPr>
                <p:cNvPr id="40" name="Elipse 45"/>
                <p:cNvSpPr/>
                <p:nvPr/>
              </p:nvSpPr>
              <p:spPr>
                <a:xfrm>
                  <a:off x="1907704" y="4111600"/>
                  <a:ext cx="170938" cy="15528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139700"/>
                  <a:bevelB w="25400" h="1079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1" name="Elipse 46"/>
                <p:cNvSpPr/>
                <p:nvPr/>
              </p:nvSpPr>
              <p:spPr>
                <a:xfrm>
                  <a:off x="1737627" y="4807243"/>
                  <a:ext cx="85469" cy="77642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139700"/>
                  <a:bevelB w="25400" h="1079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2" name="Elipse 47"/>
                <p:cNvSpPr/>
                <p:nvPr/>
              </p:nvSpPr>
              <p:spPr>
                <a:xfrm>
                  <a:off x="2227368" y="4142190"/>
                  <a:ext cx="341875" cy="3105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139700"/>
                  <a:bevelB w="25400" h="1079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Elipse 48"/>
                <p:cNvSpPr/>
                <p:nvPr/>
              </p:nvSpPr>
              <p:spPr>
                <a:xfrm>
                  <a:off x="2055421" y="3753220"/>
                  <a:ext cx="251057" cy="207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139700"/>
                  <a:bevelB w="25400" h="1079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4" name="Elipse 49"/>
                <p:cNvSpPr/>
                <p:nvPr/>
              </p:nvSpPr>
              <p:spPr>
                <a:xfrm>
                  <a:off x="2133964" y="4555004"/>
                  <a:ext cx="569792" cy="517612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6350" h="139700"/>
                  <a:bevelB w="25400" h="1079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9" name="Elipse 46"/>
              <p:cNvSpPr/>
              <p:nvPr/>
            </p:nvSpPr>
            <p:spPr>
              <a:xfrm>
                <a:off x="1835696" y="4550831"/>
                <a:ext cx="85469" cy="7764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14" y="2312236"/>
            <a:ext cx="442611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94" y="2500848"/>
            <a:ext cx="439749" cy="39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94" y="2040342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22" y="2060676"/>
            <a:ext cx="447181" cy="4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3" y="2094173"/>
            <a:ext cx="442611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91" y="2072579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84" y="2147505"/>
            <a:ext cx="447181" cy="4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41" y="2193988"/>
            <a:ext cx="442611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28" y="2049986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28" y="2376388"/>
            <a:ext cx="447181" cy="4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04" y="2919571"/>
            <a:ext cx="442611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12" y="2563809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4" y="1770280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m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9" y="3192386"/>
            <a:ext cx="488387" cy="536838"/>
          </a:xfrm>
          <a:prstGeom prst="rect">
            <a:avLst/>
          </a:prstGeom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50" y="2636543"/>
            <a:ext cx="423410" cy="36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04" y="2622694"/>
            <a:ext cx="468149" cy="39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CaixaDeTexto 72"/>
          <p:cNvSpPr txBox="1"/>
          <p:nvPr/>
        </p:nvSpPr>
        <p:spPr>
          <a:xfrm>
            <a:off x="4580964" y="2614115"/>
            <a:ext cx="28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+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68" name="CaixaDeTexto 73"/>
          <p:cNvSpPr txBox="1"/>
          <p:nvPr/>
        </p:nvSpPr>
        <p:spPr>
          <a:xfrm>
            <a:off x="4644008" y="3009223"/>
            <a:ext cx="423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||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69" name="Imagem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05" y="3383933"/>
            <a:ext cx="488387" cy="536838"/>
          </a:xfrm>
          <a:prstGeom prst="rect">
            <a:avLst/>
          </a:prstGeom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98" y="3393900"/>
            <a:ext cx="488387" cy="536838"/>
          </a:xfrm>
          <a:prstGeom prst="rect">
            <a:avLst/>
          </a:prstGeom>
        </p:spPr>
      </p:pic>
      <p:pic>
        <p:nvPicPr>
          <p:cNvPr id="71" name="Imagem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26" y="3193077"/>
            <a:ext cx="488387" cy="536838"/>
          </a:xfrm>
          <a:prstGeom prst="rect">
            <a:avLst/>
          </a:prstGeom>
        </p:spPr>
      </p:pic>
      <p:pic>
        <p:nvPicPr>
          <p:cNvPr id="72" name="Imagem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26" y="3252220"/>
            <a:ext cx="354103" cy="389232"/>
          </a:xfrm>
          <a:prstGeom prst="rect">
            <a:avLst/>
          </a:prstGeom>
        </p:spPr>
      </p:pic>
      <p:pic>
        <p:nvPicPr>
          <p:cNvPr id="73" name="Imagem 6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67" y="3327690"/>
            <a:ext cx="273772" cy="303400"/>
          </a:xfrm>
          <a:prstGeom prst="rect">
            <a:avLst/>
          </a:prstGeom>
        </p:spPr>
      </p:pic>
      <p:pic>
        <p:nvPicPr>
          <p:cNvPr id="74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27" y="3742097"/>
            <a:ext cx="298273" cy="26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" name="Group 80"/>
          <p:cNvGrpSpPr/>
          <p:nvPr/>
        </p:nvGrpSpPr>
        <p:grpSpPr>
          <a:xfrm>
            <a:off x="1763688" y="2772111"/>
            <a:ext cx="1385752" cy="2626665"/>
            <a:chOff x="1763688" y="2988135"/>
            <a:chExt cx="1385752" cy="2626665"/>
          </a:xfrm>
        </p:grpSpPr>
        <p:grpSp>
          <p:nvGrpSpPr>
            <p:cNvPr id="82" name="Group 81"/>
            <p:cNvGrpSpPr/>
            <p:nvPr/>
          </p:nvGrpSpPr>
          <p:grpSpPr>
            <a:xfrm>
              <a:off x="1763688" y="2988135"/>
              <a:ext cx="1144875" cy="2141333"/>
              <a:chOff x="1763688" y="2988135"/>
              <a:chExt cx="1144875" cy="2141333"/>
            </a:xfrm>
          </p:grpSpPr>
          <p:sp>
            <p:nvSpPr>
              <p:cNvPr id="85" name="Forma livre 41"/>
              <p:cNvSpPr/>
              <p:nvPr/>
            </p:nvSpPr>
            <p:spPr>
              <a:xfrm>
                <a:off x="1763688" y="2996952"/>
                <a:ext cx="1019282" cy="2132516"/>
              </a:xfrm>
              <a:custGeom>
                <a:avLst/>
                <a:gdLst>
                  <a:gd name="connsiteX0" fmla="*/ 0 w 3826276"/>
                  <a:gd name="connsiteY0" fmla="*/ 3045266 h 3045266"/>
                  <a:gd name="connsiteX1" fmla="*/ 2503503 w 3826276"/>
                  <a:gd name="connsiteY1" fmla="*/ 225 h 3045266"/>
                  <a:gd name="connsiteX2" fmla="*/ 3790765 w 3826276"/>
                  <a:gd name="connsiteY2" fmla="*/ 2867712 h 3045266"/>
                  <a:gd name="connsiteX3" fmla="*/ 3790765 w 3826276"/>
                  <a:gd name="connsiteY3" fmla="*/ 2867712 h 3045266"/>
                  <a:gd name="connsiteX4" fmla="*/ 3790765 w 3826276"/>
                  <a:gd name="connsiteY4" fmla="*/ 2867712 h 3045266"/>
                  <a:gd name="connsiteX5" fmla="*/ 3826276 w 3826276"/>
                  <a:gd name="connsiteY5" fmla="*/ 2867712 h 304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6276" h="3045266">
                    <a:moveTo>
                      <a:pt x="0" y="3045266"/>
                    </a:moveTo>
                    <a:cubicBezTo>
                      <a:pt x="935854" y="1537541"/>
                      <a:pt x="1871709" y="29817"/>
                      <a:pt x="2503503" y="225"/>
                    </a:cubicBezTo>
                    <a:cubicBezTo>
                      <a:pt x="3135297" y="-29367"/>
                      <a:pt x="3790765" y="2867712"/>
                      <a:pt x="3790765" y="2867712"/>
                    </a:cubicBezTo>
                    <a:lnTo>
                      <a:pt x="3790765" y="2867712"/>
                    </a:lnTo>
                    <a:lnTo>
                      <a:pt x="3790765" y="2867712"/>
                    </a:lnTo>
                    <a:lnTo>
                      <a:pt x="3826276" y="2867712"/>
                    </a:lnTo>
                  </a:path>
                </a:pathLst>
              </a:cu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6" name="Picture 11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633" y="3531083"/>
                <a:ext cx="435930" cy="384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Elipse 46"/>
              <p:cNvSpPr/>
              <p:nvPr/>
            </p:nvSpPr>
            <p:spPr>
              <a:xfrm>
                <a:off x="2079105" y="3638008"/>
                <a:ext cx="85469" cy="7764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Elipse 46"/>
              <p:cNvSpPr/>
              <p:nvPr/>
            </p:nvSpPr>
            <p:spPr>
              <a:xfrm>
                <a:off x="2147149" y="3448166"/>
                <a:ext cx="85469" cy="7764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9" name="Picture 8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9884" y="2988135"/>
                <a:ext cx="442550" cy="381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Elipse 46"/>
              <p:cNvSpPr/>
              <p:nvPr/>
            </p:nvSpPr>
            <p:spPr>
              <a:xfrm>
                <a:off x="1979712" y="3921918"/>
                <a:ext cx="85469" cy="7764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51" t="13718" r="7393" b="69348"/>
            <a:stretch/>
          </p:blipFill>
          <p:spPr>
            <a:xfrm>
              <a:off x="2632434" y="4239536"/>
              <a:ext cx="310910" cy="319654"/>
            </a:xfrm>
            <a:prstGeom prst="rect">
              <a:avLst/>
            </a:prstGeom>
          </p:spPr>
        </p:pic>
        <p:pic>
          <p:nvPicPr>
            <p:cNvPr id="84" name="Imagem 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" t="58354" r="63677" b="3889"/>
            <a:stretch/>
          </p:blipFill>
          <p:spPr>
            <a:xfrm>
              <a:off x="2618079" y="5083439"/>
              <a:ext cx="531361" cy="531361"/>
            </a:xfrm>
            <a:prstGeom prst="rect">
              <a:avLst/>
            </a:prstGeom>
          </p:spPr>
        </p:pic>
      </p:grpSp>
      <p:pic>
        <p:nvPicPr>
          <p:cNvPr id="92" name="Picture 9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91" y="2504176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76" y="2698555"/>
            <a:ext cx="442611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19" y="2650250"/>
            <a:ext cx="447640" cy="3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7287202" y="2246527"/>
            <a:ext cx="15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Difusão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 de vapor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214338" y="3431006"/>
            <a:ext cx="1100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Agregaçao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048118" y="3970965"/>
            <a:ext cx="1307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Derretimento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9527" y="4418462"/>
            <a:ext cx="15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7030A0"/>
                </a:solidFill>
                <a:latin typeface="Arial Black" charset="0"/>
                <a:ea typeface="Arial Black" charset="0"/>
                <a:cs typeface="Arial Black" charset="0"/>
              </a:rPr>
              <a:t>Difusão</a:t>
            </a:r>
            <a:r>
              <a:rPr lang="en-US" sz="1200" b="1" dirty="0">
                <a:solidFill>
                  <a:srgbClr val="7030A0"/>
                </a:solidFill>
                <a:latin typeface="Arial Black" charset="0"/>
                <a:ea typeface="Arial Black" charset="0"/>
                <a:cs typeface="Arial Black" charset="0"/>
              </a:rPr>
              <a:t> de vapor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05213" y="4461133"/>
            <a:ext cx="1256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Precipitação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643295" y="4465874"/>
            <a:ext cx="1256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7030A0"/>
                </a:solidFill>
                <a:latin typeface="Arial Black" charset="0"/>
                <a:ea typeface="Arial Black" charset="0"/>
                <a:cs typeface="Arial Black" charset="0"/>
              </a:rPr>
              <a:t>Precipitação</a:t>
            </a:r>
            <a:endParaRPr lang="en-US" sz="1200" b="1" dirty="0">
              <a:solidFill>
                <a:srgbClr val="7030A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02602" y="3760398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7030A0"/>
                </a:solidFill>
                <a:latin typeface="Arial Black" charset="0"/>
                <a:ea typeface="Arial Black" charset="0"/>
                <a:cs typeface="Arial Black" charset="0"/>
              </a:rPr>
              <a:t>Coalescência</a:t>
            </a:r>
            <a:endParaRPr lang="en-US" sz="1200" b="1" dirty="0">
              <a:solidFill>
                <a:srgbClr val="7030A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48511" y="1658530"/>
            <a:ext cx="159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Difusão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 de vapor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654352" y="2925043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Riming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931696" y="4054788"/>
            <a:ext cx="889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Acreção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187871" y="4680747"/>
            <a:ext cx="135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Derretimento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/</a:t>
            </a:r>
          </a:p>
          <a:p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Precipitação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275856" y="3573016"/>
            <a:ext cx="114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Agregação</a:t>
            </a:r>
            <a:r>
              <a:rPr lang="en-US" sz="1200" b="1" dirty="0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/</a:t>
            </a:r>
          </a:p>
          <a:p>
            <a:r>
              <a:rPr lang="en-US" sz="1200" b="1" dirty="0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Riming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694974" y="4138670"/>
            <a:ext cx="135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Derretimento</a:t>
            </a:r>
            <a:r>
              <a:rPr lang="en-US" sz="1200" b="1" dirty="0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/</a:t>
            </a:r>
          </a:p>
          <a:p>
            <a:r>
              <a:rPr lang="en-US" sz="1200" b="1" dirty="0" err="1">
                <a:solidFill>
                  <a:srgbClr val="FF00FF"/>
                </a:solidFill>
                <a:latin typeface="Arial Black" charset="0"/>
                <a:ea typeface="Arial Black" charset="0"/>
                <a:cs typeface="Arial Black" charset="0"/>
              </a:rPr>
              <a:t>Precipitação</a:t>
            </a:r>
            <a:endParaRPr lang="en-US" sz="1200" b="1" dirty="0">
              <a:solidFill>
                <a:srgbClr val="FF00F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971600" y="5561176"/>
            <a:ext cx="2175687" cy="1049981"/>
            <a:chOff x="971600" y="5561176"/>
            <a:chExt cx="2175687" cy="1049981"/>
          </a:xfrm>
        </p:grpSpPr>
        <p:sp>
          <p:nvSpPr>
            <p:cNvPr id="97" name="TextBox 96"/>
            <p:cNvSpPr txBox="1"/>
            <p:nvPr/>
          </p:nvSpPr>
          <p:spPr>
            <a:xfrm>
              <a:off x="971600" y="5872493"/>
              <a:ext cx="21756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</a:rPr>
                <a:t>Chuva</a:t>
              </a:r>
              <a:r>
                <a:rPr lang="en-US" sz="1400" b="1" dirty="0">
                  <a:solidFill>
                    <a:srgbClr val="7030A0"/>
                  </a:solidFill>
                </a:rPr>
                <a:t> forte, com </a:t>
              </a:r>
              <a:r>
                <a:rPr lang="en-US" sz="1400" b="1" dirty="0" err="1">
                  <a:solidFill>
                    <a:srgbClr val="7030A0"/>
                  </a:solidFill>
                </a:rPr>
                <a:t>gotas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grandes</a:t>
              </a:r>
              <a:r>
                <a:rPr lang="en-US" sz="1400" b="1" dirty="0">
                  <a:solidFill>
                    <a:srgbClr val="7030A0"/>
                  </a:solidFill>
                </a:rPr>
                <a:t>, </a:t>
              </a:r>
              <a:r>
                <a:rPr lang="en-US" sz="1400" b="1" dirty="0" err="1">
                  <a:solidFill>
                    <a:srgbClr val="7030A0"/>
                  </a:solidFill>
                </a:rPr>
                <a:t>rápida</a:t>
              </a:r>
              <a:r>
                <a:rPr lang="en-US" sz="1400" b="1" dirty="0">
                  <a:solidFill>
                    <a:srgbClr val="7030A0"/>
                  </a:solidFill>
                </a:rPr>
                <a:t>,  </a:t>
              </a:r>
              <a:r>
                <a:rPr lang="en-US" sz="1400" b="1" dirty="0" err="1">
                  <a:solidFill>
                    <a:srgbClr val="7030A0"/>
                  </a:solidFill>
                </a:rPr>
                <a:t>podendo</a:t>
              </a:r>
              <a:r>
                <a:rPr lang="en-US" sz="1400" b="1" dirty="0">
                  <a:solidFill>
                    <a:srgbClr val="7030A0"/>
                  </a:solidFill>
                </a:rPr>
                <a:t> </a:t>
              </a:r>
              <a:r>
                <a:rPr lang="en-US" sz="1400" b="1" dirty="0" err="1">
                  <a:solidFill>
                    <a:srgbClr val="7030A0"/>
                  </a:solidFill>
                </a:rPr>
                <a:t>conter</a:t>
              </a:r>
              <a:r>
                <a:rPr lang="en-US" sz="1400" b="1" dirty="0">
                  <a:solidFill>
                    <a:srgbClr val="7030A0"/>
                  </a:solidFill>
                </a:rPr>
                <a:t> graupel/</a:t>
              </a:r>
              <a:r>
                <a:rPr lang="en-US" sz="1400" b="1" dirty="0" err="1">
                  <a:solidFill>
                    <a:srgbClr val="7030A0"/>
                  </a:solidFill>
                </a:rPr>
                <a:t>granizo</a:t>
              </a:r>
              <a:endParaRPr lang="en-US" sz="1400" b="1" dirty="0">
                <a:solidFill>
                  <a:srgbClr val="7030A0"/>
                </a:solidFill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971600" y="5561176"/>
              <a:ext cx="2066030" cy="1044186"/>
              <a:chOff x="971600" y="5561176"/>
              <a:chExt cx="2066030" cy="1044186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971600" y="5561176"/>
                <a:ext cx="2066030" cy="1044186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1707850" y="5866698"/>
                <a:ext cx="119847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/>
          <p:cNvGrpSpPr/>
          <p:nvPr/>
        </p:nvGrpSpPr>
        <p:grpSpPr>
          <a:xfrm>
            <a:off x="2987824" y="5552517"/>
            <a:ext cx="1614519" cy="1052845"/>
            <a:chOff x="2987824" y="5552517"/>
            <a:chExt cx="1614519" cy="1052845"/>
          </a:xfrm>
        </p:grpSpPr>
        <p:sp>
          <p:nvSpPr>
            <p:cNvPr id="100" name="TextBox 99"/>
            <p:cNvSpPr txBox="1"/>
            <p:nvPr/>
          </p:nvSpPr>
          <p:spPr>
            <a:xfrm>
              <a:off x="2987824" y="5866698"/>
              <a:ext cx="16145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FF"/>
                  </a:solidFill>
                </a:rPr>
                <a:t>Chuva</a:t>
              </a:r>
              <a:r>
                <a:rPr lang="en-US" sz="1400" b="1" dirty="0">
                  <a:solidFill>
                    <a:srgbClr val="FF00FF"/>
                  </a:solidFill>
                </a:rPr>
                <a:t> </a:t>
              </a:r>
              <a:r>
                <a:rPr lang="en-US" sz="1400" b="1" dirty="0" err="1">
                  <a:solidFill>
                    <a:srgbClr val="FF00FF"/>
                  </a:solidFill>
                </a:rPr>
                <a:t>moderada</a:t>
              </a:r>
              <a:r>
                <a:rPr lang="en-US" sz="1400" b="1" dirty="0">
                  <a:solidFill>
                    <a:srgbClr val="FF00FF"/>
                  </a:solidFill>
                </a:rPr>
                <a:t>, com </a:t>
              </a:r>
              <a:r>
                <a:rPr lang="en-US" sz="1400" b="1" dirty="0" err="1">
                  <a:solidFill>
                    <a:srgbClr val="FF00FF"/>
                  </a:solidFill>
                </a:rPr>
                <a:t>gotas</a:t>
              </a:r>
              <a:r>
                <a:rPr lang="en-US" sz="1400" b="1" dirty="0">
                  <a:solidFill>
                    <a:srgbClr val="FF00FF"/>
                  </a:solidFill>
                </a:rPr>
                <a:t> </a:t>
              </a:r>
              <a:r>
                <a:rPr lang="en-US" sz="1400" b="1" dirty="0" err="1">
                  <a:solidFill>
                    <a:srgbClr val="FF00FF"/>
                  </a:solidFill>
                </a:rPr>
                <a:t>médias</a:t>
              </a:r>
              <a:r>
                <a:rPr lang="en-US" sz="1400" b="1" dirty="0">
                  <a:solidFill>
                    <a:srgbClr val="FF00FF"/>
                  </a:solidFill>
                </a:rPr>
                <a:t> e </a:t>
              </a:r>
              <a:r>
                <a:rPr lang="en-US" sz="1400" b="1" dirty="0" err="1">
                  <a:solidFill>
                    <a:srgbClr val="FF00FF"/>
                  </a:solidFill>
                </a:rPr>
                <a:t>pequenas</a:t>
              </a:r>
              <a:endParaRPr lang="en-US" sz="1400" b="1" dirty="0">
                <a:solidFill>
                  <a:srgbClr val="FF00FF"/>
                </a:solidFill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3039968" y="5552517"/>
              <a:ext cx="1437037" cy="1044186"/>
              <a:chOff x="3039968" y="5552517"/>
              <a:chExt cx="1437037" cy="1044186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3039968" y="5552517"/>
                <a:ext cx="1437037" cy="1044186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3373228" y="5805264"/>
                <a:ext cx="622708" cy="155146"/>
                <a:chOff x="3373228" y="5805264"/>
                <a:chExt cx="622708" cy="155146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3420909" y="5805264"/>
                  <a:ext cx="478692" cy="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3373228" y="5957664"/>
                  <a:ext cx="622708" cy="2746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6" name="Group 135"/>
          <p:cNvGrpSpPr/>
          <p:nvPr/>
        </p:nvGrpSpPr>
        <p:grpSpPr>
          <a:xfrm>
            <a:off x="4477005" y="5546244"/>
            <a:ext cx="3838212" cy="1044186"/>
            <a:chOff x="4477005" y="5546244"/>
            <a:chExt cx="3838212" cy="1044186"/>
          </a:xfrm>
        </p:grpSpPr>
        <p:sp>
          <p:nvSpPr>
            <p:cNvPr id="101" name="TextBox 100"/>
            <p:cNvSpPr txBox="1"/>
            <p:nvPr/>
          </p:nvSpPr>
          <p:spPr>
            <a:xfrm>
              <a:off x="4802307" y="5820147"/>
              <a:ext cx="27954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Chuva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fraca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e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moderada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com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gotas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menores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,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persistente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e que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pode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gerar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grandes</a:t>
              </a:r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400" b="1" dirty="0" err="1">
                  <a:solidFill>
                    <a:schemeClr val="accent5">
                      <a:lumMod val="75000"/>
                    </a:schemeClr>
                  </a:solidFill>
                </a:rPr>
                <a:t>acumulados</a:t>
              </a:r>
              <a:endParaRPr lang="en-US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4477005" y="5546244"/>
              <a:ext cx="3838212" cy="1044186"/>
              <a:chOff x="4477005" y="5546244"/>
              <a:chExt cx="3838212" cy="1044186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4477005" y="5546244"/>
                <a:ext cx="3838212" cy="1044186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5496477" y="5866698"/>
                <a:ext cx="1328051" cy="0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410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1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2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10"/>
                            </p:stCondLst>
                            <p:childTnLst>
                              <p:par>
                                <p:cTn id="3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0"/>
                            </p:stCondLst>
                            <p:childTnLst>
                              <p:par>
                                <p:cTn id="3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"/>
                            </p:stCondLst>
                            <p:childTnLst>
                              <p:par>
                                <p:cTn id="3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00"/>
                            </p:stCondLst>
                            <p:childTnLst>
                              <p:par>
                                <p:cTn id="3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1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20"/>
                            </p:stCondLst>
                            <p:childTnLst>
                              <p:par>
                                <p:cTn id="3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8701A-B700-4381-A120-A02334F2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20B450-9EA5-4D56-8DB2-658D5775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Em geral, as distribuições de tamanho de gotas da precipitação em solo indicam uma rápida diminuição na concentração de gotas com o aumento do tamanho, pelo menos para diâmetros maiores que 1 mm.</a:t>
            </a:r>
          </a:p>
          <a:p>
            <a:pPr lvl="0"/>
            <a:endParaRPr lang="pt-BR" sz="700" dirty="0">
              <a:solidFill>
                <a:prstClr val="black"/>
              </a:solidFill>
            </a:endParaRPr>
          </a:p>
          <a:p>
            <a:pPr lvl="0"/>
            <a:endParaRPr lang="pt-BR" sz="700" dirty="0">
              <a:solidFill>
                <a:prstClr val="black"/>
              </a:solidFill>
            </a:endParaRPr>
          </a:p>
          <a:p>
            <a:pPr lvl="0"/>
            <a:endParaRPr lang="pt-BR" sz="700" dirty="0">
              <a:solidFill>
                <a:prstClr val="black"/>
              </a:solidFill>
            </a:endParaRPr>
          </a:p>
          <a:p>
            <a:r>
              <a:rPr lang="pt-BR" dirty="0"/>
              <a:t>Além disso, essas distribuições possuem uma variação sistemática da intensidade da precipitação, com o número relativo de gotas grandes tendendo a aumentar com o aumento da taxa de precipitação.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997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60648"/>
            <a:ext cx="4330824" cy="6264696"/>
          </a:xfrm>
        </p:spPr>
        <p:txBody>
          <a:bodyPr/>
          <a:lstStyle/>
          <a:p>
            <a:r>
              <a:rPr lang="pt-BR" dirty="0"/>
              <a:t>O exemplo ao lado, e vários outros, indicam que a distribuição de tamanho de gotas de chuva tem a forma de uma </a:t>
            </a:r>
            <a:r>
              <a:rPr lang="pt-BR" b="1" i="1" dirty="0">
                <a:solidFill>
                  <a:srgbClr val="FF0000"/>
                </a:solidFill>
              </a:rPr>
              <a:t>exponencial negativa</a:t>
            </a:r>
            <a:r>
              <a:rPr lang="pt-BR" dirty="0"/>
              <a:t>:</a:t>
            </a:r>
          </a:p>
          <a:p>
            <a:endParaRPr lang="pt-BR" dirty="0"/>
          </a:p>
          <a:p>
            <a:endParaRPr lang="pt-BR" dirty="0"/>
          </a:p>
          <a:p>
            <a:endParaRPr lang="pt-BR" sz="1400" dirty="0"/>
          </a:p>
          <a:p>
            <a:pPr lvl="1"/>
            <a:r>
              <a:rPr lang="pt-BR" b="1" i="1" dirty="0"/>
              <a:t>N</a:t>
            </a:r>
            <a:r>
              <a:rPr lang="pt-BR" dirty="0"/>
              <a:t>(</a:t>
            </a:r>
            <a:r>
              <a:rPr lang="pt-BR" b="1" i="1" dirty="0"/>
              <a:t>D</a:t>
            </a:r>
            <a:r>
              <a:rPr lang="pt-BR" dirty="0"/>
              <a:t>) = concentração de gotas por unidade de volume por unidade de tamanho (por exemplo, m</a:t>
            </a:r>
            <a:r>
              <a:rPr lang="pt-BR" baseline="30000" dirty="0"/>
              <a:t>-3</a:t>
            </a:r>
            <a:r>
              <a:rPr lang="pt-BR" dirty="0"/>
              <a:t> mm</a:t>
            </a:r>
            <a:r>
              <a:rPr lang="pt-BR" baseline="30000" dirty="0"/>
              <a:t>-1</a:t>
            </a:r>
            <a:r>
              <a:rPr lang="pt-BR" dirty="0"/>
              <a:t>)</a:t>
            </a:r>
          </a:p>
          <a:p>
            <a:pPr lvl="1"/>
            <a:r>
              <a:rPr lang="pt-BR" b="1" i="1" dirty="0"/>
              <a:t>D </a:t>
            </a:r>
            <a:r>
              <a:rPr lang="pt-BR" dirty="0"/>
              <a:t> é o diâmetro (intervalo de </a:t>
            </a:r>
            <a:r>
              <a:rPr lang="pt-BR" b="1" i="1" dirty="0"/>
              <a:t>D</a:t>
            </a:r>
            <a:r>
              <a:rPr lang="pt-BR" dirty="0"/>
              <a:t> no caso discreto)</a:t>
            </a:r>
            <a:endParaRPr lang="pt-BR" b="1" i="1" dirty="0"/>
          </a:p>
          <a:p>
            <a:pPr lvl="1"/>
            <a:r>
              <a:rPr lang="pt-BR" b="1" i="1" dirty="0"/>
              <a:t>N</a:t>
            </a:r>
            <a:r>
              <a:rPr lang="pt-BR" b="1" i="1" baseline="-25000" dirty="0"/>
              <a:t>0</a:t>
            </a:r>
            <a:r>
              <a:rPr lang="pt-BR" dirty="0"/>
              <a:t> é parâmetro de interceptação (por exemplo, m</a:t>
            </a:r>
            <a:r>
              <a:rPr lang="pt-BR" baseline="30000" dirty="0"/>
              <a:t>-4</a:t>
            </a:r>
            <a:r>
              <a:rPr lang="pt-BR" dirty="0"/>
              <a:t> ou m</a:t>
            </a:r>
            <a:r>
              <a:rPr lang="pt-BR" baseline="30000" dirty="0"/>
              <a:t>-3 </a:t>
            </a:r>
            <a:r>
              <a:rPr lang="pt-BR" dirty="0"/>
              <a:t>mm</a:t>
            </a:r>
            <a:r>
              <a:rPr lang="pt-BR" baseline="30000" dirty="0"/>
              <a:t>-1</a:t>
            </a:r>
            <a:r>
              <a:rPr lang="pt-BR" dirty="0"/>
              <a:t> )</a:t>
            </a:r>
          </a:p>
          <a:p>
            <a:pPr lvl="1"/>
            <a:r>
              <a:rPr lang="pt-BR" b="1" i="1" dirty="0">
                <a:latin typeface="Symbol" pitchFamily="18" charset="2"/>
              </a:rPr>
              <a:t>L</a:t>
            </a:r>
            <a:r>
              <a:rPr lang="pt-BR" dirty="0"/>
              <a:t> é o fator de inclinação (ex. mm</a:t>
            </a:r>
            <a:r>
              <a:rPr lang="pt-BR" baseline="30000" dirty="0"/>
              <a:t>-1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4" descr="ry-fig1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0101" r="8076"/>
          <a:stretch>
            <a:fillRect/>
          </a:stretch>
        </p:blipFill>
        <p:spPr>
          <a:xfrm>
            <a:off x="4716016" y="1093386"/>
            <a:ext cx="4172397" cy="50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227950" y="908720"/>
            <a:ext cx="35925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DSD </a:t>
            </a:r>
            <a:r>
              <a:rPr lang="en-US" dirty="0" err="1">
                <a:latin typeface="+mn-lt"/>
              </a:rPr>
              <a:t>medida</a:t>
            </a:r>
            <a:r>
              <a:rPr lang="en-US" dirty="0">
                <a:latin typeface="+mn-lt"/>
              </a:rPr>
              <a:t> (Fig. 10.1 Rogers &amp; </a:t>
            </a:r>
            <a:r>
              <a:rPr lang="en-US" dirty="0" err="1">
                <a:latin typeface="+mn-lt"/>
              </a:rPr>
              <a:t>Yau</a:t>
            </a:r>
            <a:r>
              <a:rPr lang="en-US" dirty="0">
                <a:latin typeface="+mn-lt"/>
              </a:rPr>
              <a:t>)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5436096" y="1519170"/>
            <a:ext cx="3168352" cy="392605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5148064" y="12594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solidFill>
                  <a:srgbClr val="FF0000"/>
                </a:solidFill>
              </a:rPr>
              <a:t>N</a:t>
            </a:r>
            <a:r>
              <a:rPr lang="pt-BR" b="1" i="1" baseline="-25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275127" y="2564904"/>
            <a:ext cx="2622962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</a:rPr>
              <a:t>N</a:t>
            </a:r>
            <a:r>
              <a:rPr lang="pt-BR" sz="2400" dirty="0">
                <a:solidFill>
                  <a:schemeClr val="bg1"/>
                </a:solidFill>
              </a:rPr>
              <a:t>(</a:t>
            </a:r>
            <a:r>
              <a:rPr lang="pt-BR" sz="2400" b="1" i="1" dirty="0">
                <a:solidFill>
                  <a:schemeClr val="bg1"/>
                </a:solidFill>
              </a:rPr>
              <a:t>D</a:t>
            </a:r>
            <a:r>
              <a:rPr lang="pt-BR" sz="2400" dirty="0">
                <a:solidFill>
                  <a:schemeClr val="bg1"/>
                </a:solidFill>
              </a:rPr>
              <a:t>) = </a:t>
            </a:r>
            <a:r>
              <a:rPr lang="pt-BR" sz="2400" b="1" i="1" dirty="0">
                <a:solidFill>
                  <a:schemeClr val="bg1"/>
                </a:solidFill>
              </a:rPr>
              <a:t>N</a:t>
            </a:r>
            <a:r>
              <a:rPr lang="pt-BR" sz="2400" b="1" i="1" baseline="-25000" dirty="0">
                <a:solidFill>
                  <a:schemeClr val="bg1"/>
                </a:solidFill>
              </a:rPr>
              <a:t>0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exp</a:t>
            </a:r>
            <a:r>
              <a:rPr lang="pt-BR" sz="2400" dirty="0">
                <a:solidFill>
                  <a:schemeClr val="bg1"/>
                </a:solidFill>
              </a:rPr>
              <a:t>(–</a:t>
            </a:r>
            <a:r>
              <a:rPr lang="pt-BR" sz="2400" b="1" i="1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pt-BR" sz="2400" b="1" i="1" dirty="0">
                <a:solidFill>
                  <a:schemeClr val="bg1"/>
                </a:solidFill>
              </a:rPr>
              <a:t>D</a:t>
            </a:r>
            <a:r>
              <a:rPr lang="pt-BR" sz="24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5436096" y="1519170"/>
            <a:ext cx="2448272" cy="407845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V="1">
            <a:off x="6948264" y="3861048"/>
            <a:ext cx="288032" cy="27135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6748916" y="37170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33060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4114800" cy="5904656"/>
          </a:xfrm>
        </p:spPr>
        <p:txBody>
          <a:bodyPr/>
          <a:lstStyle/>
          <a:p>
            <a:r>
              <a:rPr lang="pt-BR" b="1" dirty="0"/>
              <a:t>Marshall e Palmer (1948) </a:t>
            </a:r>
            <a:r>
              <a:rPr lang="pt-BR" dirty="0"/>
              <a:t>foram os primeiros a sugerirem essa aproximação baseado em medidas de chuva de verão em Ottawa, Canadá.</a:t>
            </a:r>
          </a:p>
          <a:p>
            <a:endParaRPr lang="pt-BR" sz="1000" dirty="0"/>
          </a:p>
          <a:p>
            <a:r>
              <a:rPr lang="pt-BR" dirty="0"/>
              <a:t>Esses autores também sugeriram que:</a:t>
            </a:r>
          </a:p>
          <a:p>
            <a:pPr lvl="1"/>
            <a:endParaRPr lang="pt-BR" sz="400" dirty="0">
              <a:solidFill>
                <a:prstClr val="black"/>
              </a:solidFill>
            </a:endParaRPr>
          </a:p>
          <a:p>
            <a:pPr lvl="1"/>
            <a:r>
              <a:rPr lang="pt-BR" dirty="0"/>
              <a:t>o fator de inclinação é dependente da taxa de precipitação (</a:t>
            </a:r>
            <a:r>
              <a:rPr lang="pt-BR" b="1" i="1" dirty="0"/>
              <a:t>R</a:t>
            </a:r>
            <a:r>
              <a:rPr lang="pt-BR" dirty="0"/>
              <a:t>, mmh</a:t>
            </a:r>
            <a:r>
              <a:rPr lang="pt-BR" baseline="30000" dirty="0"/>
              <a:t>-1</a:t>
            </a:r>
            <a:r>
              <a:rPr lang="pt-BR" dirty="0"/>
              <a:t>):</a:t>
            </a:r>
          </a:p>
          <a:p>
            <a:pPr marL="457200" lvl="1" indent="0" algn="ctr">
              <a:buNone/>
            </a:pPr>
            <a:r>
              <a:rPr lang="pt-BR" b="1" i="1" dirty="0">
                <a:latin typeface="Symbol" pitchFamily="18" charset="2"/>
              </a:rPr>
              <a:t>L</a:t>
            </a:r>
            <a:r>
              <a:rPr lang="pt-BR" dirty="0"/>
              <a:t>(</a:t>
            </a:r>
            <a:r>
              <a:rPr lang="pt-BR" b="1" i="1" dirty="0"/>
              <a:t>R</a:t>
            </a:r>
            <a:r>
              <a:rPr lang="pt-BR" dirty="0"/>
              <a:t>) = 4,1 </a:t>
            </a:r>
            <a:r>
              <a:rPr lang="pt-BR" b="1" i="1" dirty="0"/>
              <a:t>R</a:t>
            </a:r>
            <a:r>
              <a:rPr lang="pt-BR" baseline="30000" dirty="0"/>
              <a:t>-0,21</a:t>
            </a:r>
            <a:r>
              <a:rPr lang="pt-BR" dirty="0"/>
              <a:t>   (mm</a:t>
            </a:r>
            <a:r>
              <a:rPr lang="pt-BR" baseline="30000" dirty="0"/>
              <a:t>-1</a:t>
            </a:r>
            <a:r>
              <a:rPr lang="pt-BR" dirty="0"/>
              <a:t>)</a:t>
            </a:r>
          </a:p>
          <a:p>
            <a:pPr lvl="1"/>
            <a:endParaRPr lang="pt-BR" sz="1050" dirty="0"/>
          </a:p>
          <a:p>
            <a:pPr lvl="1"/>
            <a:r>
              <a:rPr lang="pt-BR" dirty="0"/>
              <a:t>Parâmetro de interceptação é constante:</a:t>
            </a:r>
          </a:p>
          <a:p>
            <a:pPr marL="457200" lvl="1" indent="0" algn="ctr">
              <a:buNone/>
            </a:pPr>
            <a:r>
              <a:rPr lang="pt-BR" b="1" i="1" dirty="0"/>
              <a:t>N</a:t>
            </a:r>
            <a:r>
              <a:rPr lang="pt-BR" b="1" i="1" baseline="-25000" dirty="0"/>
              <a:t>0</a:t>
            </a:r>
            <a:r>
              <a:rPr lang="pt-BR" dirty="0"/>
              <a:t> = 8.000 m</a:t>
            </a:r>
            <a:r>
              <a:rPr lang="pt-BR" baseline="30000" dirty="0"/>
              <a:t>-3</a:t>
            </a:r>
            <a:r>
              <a:rPr lang="pt-BR" dirty="0"/>
              <a:t> mm</a:t>
            </a:r>
            <a:r>
              <a:rPr lang="pt-BR" baseline="30000" dirty="0"/>
              <a:t>-1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4" descr="ry-fig10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7567" b="2582"/>
          <a:stretch>
            <a:fillRect/>
          </a:stretch>
        </p:blipFill>
        <p:spPr>
          <a:xfrm>
            <a:off x="4633828" y="1052736"/>
            <a:ext cx="4510172" cy="44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12160" y="5513040"/>
            <a:ext cx="253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Marshall e Palmer (1948)</a:t>
            </a:r>
          </a:p>
        </p:txBody>
      </p:sp>
    </p:spTree>
    <p:extLst>
      <p:ext uri="{BB962C8B-B14F-4D97-AF65-F5344CB8AC3E}">
        <p14:creationId xmlns:p14="http://schemas.microsoft.com/office/powerpoint/2010/main" val="47424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061B7-DB8E-4CB5-BA91-1E19C70E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b="1" dirty="0">
                <a:solidFill>
                  <a:srgbClr val="0070C0"/>
                </a:solidFill>
              </a:rPr>
              <a:t>Exercício em Sala de Aula – </a:t>
            </a:r>
            <a:r>
              <a:rPr lang="pt-BR" b="1" dirty="0">
                <a:solidFill>
                  <a:srgbClr val="FF0000"/>
                </a:solidFill>
              </a:rPr>
              <a:t>PARA ENTREGAR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6D6E1793-6A26-45CA-81A3-81A191789E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A partir dos resultados de Marshall e Palmer (1948), calcule:</a:t>
                </a:r>
              </a:p>
              <a:p>
                <a:r>
                  <a:rPr lang="pt-BR" dirty="0"/>
                  <a:t>N</a:t>
                </a:r>
                <a:r>
                  <a:rPr lang="pt-BR" baseline="-25000" dirty="0"/>
                  <a:t>T</a:t>
                </a:r>
                <a:r>
                  <a:rPr lang="pt-BR" dirty="0"/>
                  <a:t> e LWC para R = 2, 10, 25 e 50 mm/h</a:t>
                </a:r>
              </a:p>
              <a:p>
                <a:r>
                  <a:rPr lang="pt-BR" dirty="0"/>
                  <a:t>Comparando com os valores esperados para </a:t>
                </a:r>
                <a:r>
                  <a:rPr lang="pt-BR" b="1" dirty="0"/>
                  <a:t>gotas de nuvem</a:t>
                </a:r>
                <a:r>
                  <a:rPr lang="pt-BR" dirty="0"/>
                  <a:t>, o que podemos concluir em termos da evolução de N</a:t>
                </a:r>
                <a:r>
                  <a:rPr lang="pt-BR" baseline="-25000" dirty="0"/>
                  <a:t>T</a:t>
                </a:r>
                <a:r>
                  <a:rPr lang="pt-BR" dirty="0"/>
                  <a:t> e LWC no processo de formação da precipitação?</a:t>
                </a:r>
              </a:p>
              <a:p>
                <a:r>
                  <a:rPr lang="pt-BR" dirty="0"/>
                  <a:t>Baseado no item anterior: qual é o principal erro ao assumirmos DSD exponencial?</a:t>
                </a:r>
              </a:p>
              <a:p>
                <a:endParaRPr lang="pt-B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  <a:p>
                <a:r>
                  <a:rPr lang="pt-BR" dirty="0"/>
                  <a:t>Agora vamos assumir o seguinte formato para as </a:t>
                </a:r>
                <a:r>
                  <a:rPr lang="pt-BR" dirty="0" err="1"/>
                  <a:t>DSDs</a:t>
                </a:r>
                <a:r>
                  <a:rPr lang="pt-BR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⁡(−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dirty="0"/>
                  <a:t>     Como fica a equação genérica de </a:t>
                </a:r>
                <a:r>
                  <a:rPr lang="pt-BR" i="1" dirty="0" err="1"/>
                  <a:t>M</a:t>
                </a:r>
                <a:r>
                  <a:rPr lang="pt-BR" i="1" baseline="-25000" dirty="0" err="1"/>
                  <a:t>p</a:t>
                </a:r>
                <a:r>
                  <a:rPr lang="pt-BR" dirty="0"/>
                  <a:t>?</a:t>
                </a:r>
                <a:endParaRPr lang="pt-BR" b="0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6D6E1793-6A26-45CA-81A3-81A191789E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826" r="-7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>
            <a:extLst>
              <a:ext uri="{FF2B5EF4-FFF2-40B4-BE49-F238E27FC236}">
                <a16:creationId xmlns:a16="http://schemas.microsoft.com/office/drawing/2014/main" id="{38F1732D-0E88-4BD6-8E98-D3C3AD9704EA}"/>
              </a:ext>
            </a:extLst>
          </p:cNvPr>
          <p:cNvSpPr/>
          <p:nvPr/>
        </p:nvSpPr>
        <p:spPr>
          <a:xfrm>
            <a:off x="5977404" y="3830370"/>
            <a:ext cx="288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pt-BR" b="1" i="1" dirty="0">
                <a:latin typeface="Symbol" pitchFamily="18" charset="2"/>
              </a:rPr>
              <a:t>L</a:t>
            </a:r>
            <a:r>
              <a:rPr lang="pt-BR" dirty="0"/>
              <a:t>(</a:t>
            </a:r>
            <a:r>
              <a:rPr lang="pt-BR" b="1" i="1" dirty="0"/>
              <a:t>R</a:t>
            </a:r>
            <a:r>
              <a:rPr lang="pt-BR" dirty="0"/>
              <a:t>) = 4,1 </a:t>
            </a:r>
            <a:r>
              <a:rPr lang="pt-BR" b="1" i="1" dirty="0"/>
              <a:t>R</a:t>
            </a:r>
            <a:r>
              <a:rPr lang="pt-BR" baseline="30000" dirty="0"/>
              <a:t>-0,21</a:t>
            </a:r>
            <a:r>
              <a:rPr lang="pt-BR" dirty="0"/>
              <a:t>   (mm</a:t>
            </a:r>
            <a:r>
              <a:rPr lang="pt-BR" baseline="30000" dirty="0"/>
              <a:t>-1</a:t>
            </a:r>
            <a:r>
              <a:rPr lang="pt-BR" dirty="0"/>
              <a:t>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C0D87E8-9596-48B8-83E3-68BEAA27D3EC}"/>
              </a:ext>
            </a:extLst>
          </p:cNvPr>
          <p:cNvSpPr/>
          <p:nvPr/>
        </p:nvSpPr>
        <p:spPr>
          <a:xfrm>
            <a:off x="6153735" y="3334332"/>
            <a:ext cx="253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pt-BR" b="1" i="1" dirty="0"/>
              <a:t>N</a:t>
            </a:r>
            <a:r>
              <a:rPr lang="pt-BR" b="1" i="1" baseline="-25000" dirty="0"/>
              <a:t>0</a:t>
            </a:r>
            <a:r>
              <a:rPr lang="pt-BR" dirty="0"/>
              <a:t> = 8.000 m</a:t>
            </a:r>
            <a:r>
              <a:rPr lang="pt-BR" baseline="30000" dirty="0"/>
              <a:t>-3</a:t>
            </a:r>
            <a:r>
              <a:rPr lang="pt-BR" dirty="0"/>
              <a:t> mm</a:t>
            </a:r>
            <a:r>
              <a:rPr lang="pt-BR" baseline="30000" dirty="0"/>
              <a:t>-1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109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05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</a:rPr>
              <a:t>Variáveis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relacionadas</a:t>
            </a:r>
            <a:r>
              <a:rPr lang="en-US" sz="2000" dirty="0">
                <a:solidFill>
                  <a:srgbClr val="000000"/>
                </a:solidFill>
              </a:rPr>
              <a:t> à </a:t>
            </a:r>
            <a:r>
              <a:rPr lang="en-US" sz="2000" dirty="0" err="1">
                <a:solidFill>
                  <a:srgbClr val="000000"/>
                </a:solidFill>
              </a:rPr>
              <a:t>precipitação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  <a:endParaRPr lang="en-US" sz="2000" dirty="0"/>
          </a:p>
          <a:p>
            <a:pPr marL="1303020" lvl="2" indent="-342900">
              <a:defRPr/>
            </a:pPr>
            <a:endParaRPr lang="en-US" dirty="0"/>
          </a:p>
          <a:p>
            <a:pPr marL="714375" lvl="2" indent="-342900">
              <a:defRPr/>
            </a:pPr>
            <a:r>
              <a:rPr lang="en-US" dirty="0" err="1"/>
              <a:t>Concentração</a:t>
            </a:r>
            <a:r>
              <a:rPr lang="en-US" dirty="0"/>
              <a:t> total de </a:t>
            </a:r>
            <a:r>
              <a:rPr lang="en-US" dirty="0" err="1"/>
              <a:t>gotas</a:t>
            </a:r>
            <a:endParaRPr lang="en-US" dirty="0"/>
          </a:p>
          <a:p>
            <a:pPr marL="714375" lvl="2" indent="-342900">
              <a:defRPr/>
            </a:pPr>
            <a:endParaRPr lang="en-US" dirty="0"/>
          </a:p>
          <a:p>
            <a:pPr marL="714375" lvl="2" indent="-342900">
              <a:defRPr/>
            </a:pPr>
            <a:endParaRPr lang="en-US" dirty="0"/>
          </a:p>
          <a:p>
            <a:pPr marL="714375" lvl="2" indent="-342900">
              <a:defRPr/>
            </a:pPr>
            <a:r>
              <a:rPr lang="en-US" dirty="0"/>
              <a:t>Taxa de </a:t>
            </a:r>
            <a:r>
              <a:rPr lang="en-US" dirty="0" err="1"/>
              <a:t>precipitação</a:t>
            </a:r>
            <a:endParaRPr lang="en-US" dirty="0"/>
          </a:p>
          <a:p>
            <a:pPr marL="714375" lvl="2" indent="-342900">
              <a:defRPr/>
            </a:pPr>
            <a:endParaRPr lang="en-US" dirty="0"/>
          </a:p>
          <a:p>
            <a:pPr marL="714375" lvl="2" indent="-342900">
              <a:defRPr/>
            </a:pPr>
            <a:endParaRPr lang="en-US" dirty="0"/>
          </a:p>
          <a:p>
            <a:pPr marL="714375" lvl="2" indent="-342900">
              <a:defRPr/>
            </a:pPr>
            <a:r>
              <a:rPr lang="en-US" dirty="0" err="1"/>
              <a:t>Conteúdo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líquida</a:t>
            </a:r>
            <a:endParaRPr lang="en-US" dirty="0"/>
          </a:p>
        </p:txBody>
      </p:sp>
      <p:sp>
        <p:nvSpPr>
          <p:cNvPr id="4" name="Flowchart: Process 26"/>
          <p:cNvSpPr/>
          <p:nvPr/>
        </p:nvSpPr>
        <p:spPr>
          <a:xfrm>
            <a:off x="304800" y="692696"/>
            <a:ext cx="8534400" cy="137160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611661"/>
              </p:ext>
            </p:extLst>
          </p:nvPr>
        </p:nvGraphicFramePr>
        <p:xfrm>
          <a:off x="3932238" y="1303338"/>
          <a:ext cx="416401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9" name="Equação" r:id="rId3" imgW="2387520" imgH="393480" progId="Equation.3">
                  <p:embed/>
                </p:oleObj>
              </mc:Choice>
              <mc:Fallback>
                <p:oleObj name="Equação" r:id="rId3" imgW="2387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238" y="1303338"/>
                        <a:ext cx="4164012" cy="661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7"/>
          <p:cNvSpPr txBox="1"/>
          <p:nvPr/>
        </p:nvSpPr>
        <p:spPr>
          <a:xfrm>
            <a:off x="728663" y="1378496"/>
            <a:ext cx="26906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Integral </a:t>
            </a:r>
            <a:r>
              <a:rPr lang="en-US" dirty="0" err="1">
                <a:solidFill>
                  <a:prstClr val="black"/>
                </a:solidFill>
              </a:rPr>
              <a:t>da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função</a:t>
            </a:r>
            <a:r>
              <a:rPr lang="en-US" dirty="0">
                <a:solidFill>
                  <a:prstClr val="black"/>
                </a:solidFill>
              </a:rPr>
              <a:t> gamma: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1295400" y="845096"/>
            <a:ext cx="16724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</a:rPr>
              <a:t>Função</a:t>
            </a:r>
            <a:r>
              <a:rPr lang="en-US" dirty="0">
                <a:solidFill>
                  <a:prstClr val="black"/>
                </a:solidFill>
              </a:rPr>
              <a:t> gamma:</a:t>
            </a:r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25101"/>
              </p:ext>
            </p:extLst>
          </p:nvPr>
        </p:nvGraphicFramePr>
        <p:xfrm>
          <a:off x="5116513" y="791939"/>
          <a:ext cx="1793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0" name="Equação" r:id="rId5" imgW="1028520" imgH="241200" progId="Equation.3">
                  <p:embed/>
                </p:oleObj>
              </mc:Choice>
              <mc:Fallback>
                <p:oleObj name="Equação" r:id="rId5" imgW="1028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513" y="791939"/>
                        <a:ext cx="1793875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23564"/>
              </p:ext>
            </p:extLst>
          </p:nvPr>
        </p:nvGraphicFramePr>
        <p:xfrm>
          <a:off x="3997524" y="2708920"/>
          <a:ext cx="342106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1" name="Equação" r:id="rId7" imgW="1765080" imgH="469800" progId="Equation.3">
                  <p:embed/>
                </p:oleObj>
              </mc:Choice>
              <mc:Fallback>
                <p:oleObj name="Equação" r:id="rId7" imgW="1765080" imgH="469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524" y="2708920"/>
                        <a:ext cx="3421062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195204"/>
              </p:ext>
            </p:extLst>
          </p:nvPr>
        </p:nvGraphicFramePr>
        <p:xfrm>
          <a:off x="4059436" y="4725144"/>
          <a:ext cx="42814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2" name="Equação" r:id="rId9" imgW="2438280" imgH="469800" progId="Equation.3">
                  <p:embed/>
                </p:oleObj>
              </mc:Choice>
              <mc:Fallback>
                <p:oleObj name="Equação" r:id="rId9" imgW="243828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436" y="4725144"/>
                        <a:ext cx="428148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51D39F6-7478-4E25-8AEF-EC7E5A1B2BF3}"/>
                  </a:ext>
                </a:extLst>
              </p:cNvPr>
              <p:cNvSpPr txBox="1"/>
              <p:nvPr/>
            </p:nvSpPr>
            <p:spPr>
              <a:xfrm>
                <a:off x="1706568" y="4385158"/>
                <a:ext cx="1081001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51D39F6-7478-4E25-8AEF-EC7E5A1B2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568" y="4385158"/>
                <a:ext cx="1081001" cy="300660"/>
              </a:xfrm>
              <a:prstGeom prst="rect">
                <a:avLst/>
              </a:prstGeom>
              <a:blipFill>
                <a:blip r:embed="rId11"/>
                <a:stretch>
                  <a:fillRect l="-1130" t="-6000" r="-1695" b="-12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73F5CC4-CF85-4FBC-9429-8BFC1AD21AE8}"/>
                  </a:ext>
                </a:extLst>
              </p:cNvPr>
              <p:cNvSpPr txBox="1"/>
              <p:nvPr/>
            </p:nvSpPr>
            <p:spPr>
              <a:xfrm>
                <a:off x="3993312" y="3702682"/>
                <a:ext cx="4603376" cy="811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𝑑𝐷</m:t>
                          </m:r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𝜋𝛼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+4+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+4+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873F5CC4-CF85-4FBC-9429-8BFC1AD21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312" y="3702682"/>
                <a:ext cx="4603376" cy="8113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26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Porém, precipitação do tipo convectiva possui um número de gotas pequenas menor do que o número de gotas intermediárias (devido à coleta de gotas pequenas durante o processo de coalescência e menor </a:t>
            </a:r>
            <a:r>
              <a:rPr lang="pt-BR" sz="2000" dirty="0" err="1"/>
              <a:t>vT</a:t>
            </a:r>
            <a:r>
              <a:rPr lang="pt-BR" sz="2000" dirty="0"/>
              <a:t> dessas gotas pequenas), e a função exponencial não mais representa esse tipo de precipitação.</a:t>
            </a:r>
          </a:p>
          <a:p>
            <a:r>
              <a:rPr lang="pt-BR" sz="2000" dirty="0"/>
              <a:t>Nestes casos é conveniente usar a </a:t>
            </a:r>
            <a:r>
              <a:rPr lang="pt-BR" sz="2000" b="1" i="1" u="sng" dirty="0">
                <a:solidFill>
                  <a:srgbClr val="0070C0"/>
                </a:solidFill>
              </a:rPr>
              <a:t>função </a:t>
            </a:r>
            <a:r>
              <a:rPr lang="pt-BR" sz="2000" b="1" i="1" u="sng" dirty="0" err="1">
                <a:solidFill>
                  <a:srgbClr val="0070C0"/>
                </a:solidFill>
              </a:rPr>
              <a:t>gamma</a:t>
            </a:r>
            <a:r>
              <a:rPr lang="pt-BR" sz="2000" dirty="0"/>
              <a:t>: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4" name="Picture 15" descr="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2982"/>
            <a:ext cx="3456384" cy="360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705338" y="6237312"/>
            <a:ext cx="1899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 </a:t>
            </a:r>
            <a:r>
              <a:rPr lang="pt-BR" sz="1400" dirty="0" err="1"/>
              <a:t>Tokay</a:t>
            </a:r>
            <a:r>
              <a:rPr lang="pt-BR" sz="1400" dirty="0"/>
              <a:t> (2004)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6300192" y="3356992"/>
            <a:ext cx="1872208" cy="18722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6300192" y="3423234"/>
            <a:ext cx="1972951" cy="1366480"/>
          </a:xfrm>
          <a:custGeom>
            <a:avLst/>
            <a:gdLst>
              <a:gd name="connsiteX0" fmla="*/ 0 w 1480457"/>
              <a:gd name="connsiteY0" fmla="*/ 735109 h 1366480"/>
              <a:gd name="connsiteX1" fmla="*/ 337457 w 1480457"/>
              <a:gd name="connsiteY1" fmla="*/ 16652 h 1366480"/>
              <a:gd name="connsiteX2" fmla="*/ 1480457 w 1480457"/>
              <a:gd name="connsiteY2" fmla="*/ 1366480 h 136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0457" h="1366480">
                <a:moveTo>
                  <a:pt x="0" y="735109"/>
                </a:moveTo>
                <a:cubicBezTo>
                  <a:pt x="45357" y="323266"/>
                  <a:pt x="90714" y="-88577"/>
                  <a:pt x="337457" y="16652"/>
                </a:cubicBezTo>
                <a:cubicBezTo>
                  <a:pt x="584200" y="121880"/>
                  <a:pt x="1032328" y="744180"/>
                  <a:pt x="1480457" y="136648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876452" y="5301208"/>
            <a:ext cx="1183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exponencial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7544816" y="5013176"/>
            <a:ext cx="411560" cy="2880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873322" y="3789040"/>
            <a:ext cx="79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solidFill>
                  <a:srgbClr val="0070C0"/>
                </a:solidFill>
              </a:rPr>
              <a:t>gamma</a:t>
            </a:r>
            <a:endParaRPr lang="pt-BR" sz="1600" dirty="0">
              <a:solidFill>
                <a:srgbClr val="0070C0"/>
              </a:solidFill>
            </a:endParaRPr>
          </a:p>
        </p:txBody>
      </p:sp>
      <p:cxnSp>
        <p:nvCxnSpPr>
          <p:cNvPr id="15" name="Conector de seta reta 14"/>
          <p:cNvCxnSpPr>
            <a:stCxn id="14" idx="2"/>
          </p:cNvCxnSpPr>
          <p:nvPr/>
        </p:nvCxnSpPr>
        <p:spPr>
          <a:xfrm flipH="1">
            <a:off x="8172400" y="4127594"/>
            <a:ext cx="100743" cy="545199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1632368" y="2710353"/>
            <a:ext cx="3105467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</a:rPr>
              <a:t>N</a:t>
            </a:r>
            <a:r>
              <a:rPr lang="pt-BR" sz="2400" dirty="0">
                <a:solidFill>
                  <a:schemeClr val="bg1"/>
                </a:solidFill>
              </a:rPr>
              <a:t>(</a:t>
            </a:r>
            <a:r>
              <a:rPr lang="pt-BR" sz="2400" b="1" i="1" dirty="0">
                <a:solidFill>
                  <a:schemeClr val="bg1"/>
                </a:solidFill>
              </a:rPr>
              <a:t>D</a:t>
            </a:r>
            <a:r>
              <a:rPr lang="pt-BR" sz="2400" dirty="0">
                <a:solidFill>
                  <a:schemeClr val="bg1"/>
                </a:solidFill>
              </a:rPr>
              <a:t>) = </a:t>
            </a:r>
            <a:r>
              <a:rPr lang="pt-BR" sz="2400" b="1" i="1" dirty="0">
                <a:solidFill>
                  <a:schemeClr val="bg1"/>
                </a:solidFill>
              </a:rPr>
              <a:t>N</a:t>
            </a:r>
            <a:r>
              <a:rPr lang="pt-BR" sz="2400" b="1" i="1" baseline="-25000" dirty="0">
                <a:solidFill>
                  <a:schemeClr val="bg1"/>
                </a:solidFill>
              </a:rPr>
              <a:t>0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i="1" dirty="0">
                <a:solidFill>
                  <a:schemeClr val="bg1"/>
                </a:solidFill>
              </a:rPr>
              <a:t>D</a:t>
            </a:r>
            <a:r>
              <a:rPr lang="pt-BR" sz="2400" b="1" i="1" baseline="30000" dirty="0">
                <a:solidFill>
                  <a:schemeClr val="bg1"/>
                </a:solidFill>
                <a:latin typeface="Symbol" pitchFamily="18" charset="2"/>
              </a:rPr>
              <a:t>m </a:t>
            </a:r>
            <a:r>
              <a:rPr lang="pt-BR" sz="2400" dirty="0" err="1">
                <a:solidFill>
                  <a:schemeClr val="bg1"/>
                </a:solidFill>
              </a:rPr>
              <a:t>exp</a:t>
            </a:r>
            <a:r>
              <a:rPr lang="pt-BR" sz="2400" dirty="0">
                <a:solidFill>
                  <a:schemeClr val="bg1"/>
                </a:solidFill>
              </a:rPr>
              <a:t>(–</a:t>
            </a:r>
            <a:r>
              <a:rPr lang="pt-BR" sz="2400" b="1" i="1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pt-BR" sz="2400" b="1" i="1" dirty="0">
                <a:solidFill>
                  <a:schemeClr val="bg1"/>
                </a:solidFill>
              </a:rPr>
              <a:t>D</a:t>
            </a:r>
            <a:r>
              <a:rPr lang="pt-BR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611560" y="3423234"/>
            <a:ext cx="4680520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b="1" i="1" dirty="0">
                <a:solidFill>
                  <a:prstClr val="black"/>
                </a:solidFill>
              </a:rPr>
              <a:t>N</a:t>
            </a:r>
            <a:r>
              <a:rPr lang="pt-BR" dirty="0">
                <a:solidFill>
                  <a:prstClr val="black"/>
                </a:solidFill>
              </a:rPr>
              <a:t>(</a:t>
            </a:r>
            <a:r>
              <a:rPr lang="pt-BR" b="1" i="1" dirty="0">
                <a:solidFill>
                  <a:prstClr val="black"/>
                </a:solidFill>
              </a:rPr>
              <a:t>D</a:t>
            </a:r>
            <a:r>
              <a:rPr lang="pt-BR" dirty="0">
                <a:solidFill>
                  <a:prstClr val="black"/>
                </a:solidFill>
              </a:rPr>
              <a:t>) = concentração de gotas por unidade de volume por unidade de tamanho (por exemplo, m</a:t>
            </a:r>
            <a:r>
              <a:rPr lang="pt-BR" baseline="30000" dirty="0">
                <a:solidFill>
                  <a:prstClr val="black"/>
                </a:solidFill>
              </a:rPr>
              <a:t>-3</a:t>
            </a:r>
            <a:r>
              <a:rPr lang="pt-BR" dirty="0">
                <a:solidFill>
                  <a:prstClr val="black"/>
                </a:solidFill>
              </a:rPr>
              <a:t> mm</a:t>
            </a:r>
            <a:r>
              <a:rPr lang="pt-BR" baseline="30000" dirty="0">
                <a:solidFill>
                  <a:prstClr val="black"/>
                </a:solidFill>
              </a:rPr>
              <a:t>-1</a:t>
            </a:r>
            <a:r>
              <a:rPr lang="pt-BR" dirty="0">
                <a:solidFill>
                  <a:prstClr val="black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b="1" i="1" dirty="0">
                <a:solidFill>
                  <a:prstClr val="black"/>
                </a:solidFill>
              </a:rPr>
              <a:t>D </a:t>
            </a:r>
            <a:r>
              <a:rPr lang="pt-BR" dirty="0">
                <a:solidFill>
                  <a:prstClr val="black"/>
                </a:solidFill>
              </a:rPr>
              <a:t> é o intervalo de diâmetro</a:t>
            </a:r>
            <a:endParaRPr lang="pt-BR" b="1" i="1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b="1" i="1" dirty="0">
                <a:solidFill>
                  <a:prstClr val="black"/>
                </a:solidFill>
              </a:rPr>
              <a:t>N</a:t>
            </a:r>
            <a:r>
              <a:rPr lang="pt-BR" b="1" i="1" baseline="-25000" dirty="0">
                <a:solidFill>
                  <a:prstClr val="black"/>
                </a:solidFill>
              </a:rPr>
              <a:t>0</a:t>
            </a:r>
            <a:r>
              <a:rPr lang="pt-BR" dirty="0">
                <a:solidFill>
                  <a:prstClr val="black"/>
                </a:solidFill>
              </a:rPr>
              <a:t> é parâmetro de interceptação (por exemplo, m</a:t>
            </a:r>
            <a:r>
              <a:rPr lang="pt-BR" baseline="30000" dirty="0">
                <a:solidFill>
                  <a:prstClr val="black"/>
                </a:solidFill>
              </a:rPr>
              <a:t>-4</a:t>
            </a:r>
            <a:r>
              <a:rPr lang="pt-BR" dirty="0">
                <a:solidFill>
                  <a:prstClr val="black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b="1" i="1" dirty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pt-BR" dirty="0">
                <a:solidFill>
                  <a:prstClr val="black"/>
                </a:solidFill>
              </a:rPr>
              <a:t> é o fator de inclinação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b="1" i="1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pt-BR" dirty="0">
                <a:solidFill>
                  <a:prstClr val="black"/>
                </a:solidFill>
              </a:rPr>
              <a:t> é o fator de forma (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o “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arrendontamento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” da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distribuição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).</a:t>
            </a: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Quando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=0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exponencial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41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6275040" cy="5904656"/>
          </a:xfrm>
        </p:spPr>
        <p:txBody>
          <a:bodyPr/>
          <a:lstStyle/>
          <a:p>
            <a:r>
              <a:rPr lang="pt-BR" dirty="0"/>
              <a:t>Exemplo da variação da DSD ao longo de um sistema convectivo de </a:t>
            </a:r>
            <a:r>
              <a:rPr lang="pt-BR" dirty="0" err="1"/>
              <a:t>mesoescala</a:t>
            </a:r>
            <a:r>
              <a:rPr lang="pt-BR" dirty="0"/>
              <a:t> (SCM):</a:t>
            </a:r>
          </a:p>
        </p:txBody>
      </p:sp>
      <p:pic>
        <p:nvPicPr>
          <p:cNvPr id="4" name="Content Placeholder 3" descr="williams-g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38" y="1484784"/>
            <a:ext cx="8335962" cy="3443980"/>
          </a:xfrm>
          <a:prstGeom prst="rect">
            <a:avLst/>
          </a:prstGeom>
        </p:spPr>
      </p:pic>
      <p:cxnSp>
        <p:nvCxnSpPr>
          <p:cNvPr id="5" name="Straight Connector 6"/>
          <p:cNvCxnSpPr/>
          <p:nvPr/>
        </p:nvCxnSpPr>
        <p:spPr>
          <a:xfrm>
            <a:off x="1447800" y="4928764"/>
            <a:ext cx="609600" cy="0"/>
          </a:xfrm>
          <a:prstGeom prst="line">
            <a:avLst/>
          </a:prstGeom>
          <a:ln w="1016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/>
        </p:nvCxnSpPr>
        <p:spPr>
          <a:xfrm>
            <a:off x="2438400" y="4928764"/>
            <a:ext cx="3124200" cy="0"/>
          </a:xfrm>
          <a:prstGeom prst="line">
            <a:avLst/>
          </a:prstGeom>
          <a:ln w="1016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/>
          <p:cNvCxnSpPr/>
          <p:nvPr/>
        </p:nvCxnSpPr>
        <p:spPr>
          <a:xfrm>
            <a:off x="2057400" y="4928764"/>
            <a:ext cx="381000" cy="0"/>
          </a:xfrm>
          <a:prstGeom prst="line">
            <a:avLst/>
          </a:prstGeom>
          <a:ln w="1016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3"/>
          <p:cNvSpPr txBox="1">
            <a:spLocks noChangeArrowheads="1"/>
          </p:cNvSpPr>
          <p:nvPr/>
        </p:nvSpPr>
        <p:spPr bwMode="auto">
          <a:xfrm rot="16200000">
            <a:off x="2383359" y="5584402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FF"/>
                </a:solidFill>
                <a:latin typeface="+mn-lt"/>
              </a:rPr>
              <a:t>Mista</a:t>
            </a:r>
            <a:endParaRPr lang="pt-BR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1" name="Freeform 9"/>
          <p:cNvSpPr/>
          <p:nvPr/>
        </p:nvSpPr>
        <p:spPr>
          <a:xfrm>
            <a:off x="3162922" y="5614564"/>
            <a:ext cx="457200" cy="457200"/>
          </a:xfrm>
          <a:custGeom>
            <a:avLst/>
            <a:gdLst>
              <a:gd name="connsiteX0" fmla="*/ 0 w 2619553"/>
              <a:gd name="connsiteY0" fmla="*/ 620110 h 2165131"/>
              <a:gd name="connsiteX1" fmla="*/ 10510 w 2619553"/>
              <a:gd name="connsiteY1" fmla="*/ 588579 h 2165131"/>
              <a:gd name="connsiteX2" fmla="*/ 21021 w 2619553"/>
              <a:gd name="connsiteY2" fmla="*/ 546537 h 2165131"/>
              <a:gd name="connsiteX3" fmla="*/ 84083 w 2619553"/>
              <a:gd name="connsiteY3" fmla="*/ 451944 h 2165131"/>
              <a:gd name="connsiteX4" fmla="*/ 105103 w 2619553"/>
              <a:gd name="connsiteY4" fmla="*/ 420413 h 2165131"/>
              <a:gd name="connsiteX5" fmla="*/ 136634 w 2619553"/>
              <a:gd name="connsiteY5" fmla="*/ 388882 h 2165131"/>
              <a:gd name="connsiteX6" fmla="*/ 210207 w 2619553"/>
              <a:gd name="connsiteY6" fmla="*/ 273269 h 2165131"/>
              <a:gd name="connsiteX7" fmla="*/ 273269 w 2619553"/>
              <a:gd name="connsiteY7" fmla="*/ 210206 h 2165131"/>
              <a:gd name="connsiteX8" fmla="*/ 325821 w 2619553"/>
              <a:gd name="connsiteY8" fmla="*/ 157655 h 2165131"/>
              <a:gd name="connsiteX9" fmla="*/ 378372 w 2619553"/>
              <a:gd name="connsiteY9" fmla="*/ 115613 h 2165131"/>
              <a:gd name="connsiteX10" fmla="*/ 399393 w 2619553"/>
              <a:gd name="connsiteY10" fmla="*/ 84082 h 2165131"/>
              <a:gd name="connsiteX11" fmla="*/ 462455 w 2619553"/>
              <a:gd name="connsiteY11" fmla="*/ 52551 h 2165131"/>
              <a:gd name="connsiteX12" fmla="*/ 483476 w 2619553"/>
              <a:gd name="connsiteY12" fmla="*/ 21020 h 2165131"/>
              <a:gd name="connsiteX13" fmla="*/ 567559 w 2619553"/>
              <a:gd name="connsiteY13" fmla="*/ 0 h 2165131"/>
              <a:gd name="connsiteX14" fmla="*/ 977462 w 2619553"/>
              <a:gd name="connsiteY14" fmla="*/ 10510 h 2165131"/>
              <a:gd name="connsiteX15" fmla="*/ 1019503 w 2619553"/>
              <a:gd name="connsiteY15" fmla="*/ 21020 h 2165131"/>
              <a:gd name="connsiteX16" fmla="*/ 1103586 w 2619553"/>
              <a:gd name="connsiteY16" fmla="*/ 42041 h 2165131"/>
              <a:gd name="connsiteX17" fmla="*/ 1177159 w 2619553"/>
              <a:gd name="connsiteY17" fmla="*/ 73572 h 2165131"/>
              <a:gd name="connsiteX18" fmla="*/ 1208690 w 2619553"/>
              <a:gd name="connsiteY18" fmla="*/ 105103 h 2165131"/>
              <a:gd name="connsiteX19" fmla="*/ 1271752 w 2619553"/>
              <a:gd name="connsiteY19" fmla="*/ 126124 h 2165131"/>
              <a:gd name="connsiteX20" fmla="*/ 1292772 w 2619553"/>
              <a:gd name="connsiteY20" fmla="*/ 157655 h 2165131"/>
              <a:gd name="connsiteX21" fmla="*/ 1355834 w 2619553"/>
              <a:gd name="connsiteY21" fmla="*/ 199696 h 2165131"/>
              <a:gd name="connsiteX22" fmla="*/ 1418896 w 2619553"/>
              <a:gd name="connsiteY22" fmla="*/ 294289 h 2165131"/>
              <a:gd name="connsiteX23" fmla="*/ 1439917 w 2619553"/>
              <a:gd name="connsiteY23" fmla="*/ 325820 h 2165131"/>
              <a:gd name="connsiteX24" fmla="*/ 1492469 w 2619553"/>
              <a:gd name="connsiteY24" fmla="*/ 388882 h 2165131"/>
              <a:gd name="connsiteX25" fmla="*/ 1524000 w 2619553"/>
              <a:gd name="connsiteY25" fmla="*/ 420413 h 2165131"/>
              <a:gd name="connsiteX26" fmla="*/ 1545021 w 2619553"/>
              <a:gd name="connsiteY26" fmla="*/ 451944 h 2165131"/>
              <a:gd name="connsiteX27" fmla="*/ 1576552 w 2619553"/>
              <a:gd name="connsiteY27" fmla="*/ 483475 h 2165131"/>
              <a:gd name="connsiteX28" fmla="*/ 1597572 w 2619553"/>
              <a:gd name="connsiteY28" fmla="*/ 515006 h 2165131"/>
              <a:gd name="connsiteX29" fmla="*/ 1629103 w 2619553"/>
              <a:gd name="connsiteY29" fmla="*/ 546537 h 2165131"/>
              <a:gd name="connsiteX30" fmla="*/ 1671145 w 2619553"/>
              <a:gd name="connsiteY30" fmla="*/ 609600 h 2165131"/>
              <a:gd name="connsiteX31" fmla="*/ 1713186 w 2619553"/>
              <a:gd name="connsiteY31" fmla="*/ 641131 h 2165131"/>
              <a:gd name="connsiteX32" fmla="*/ 1734207 w 2619553"/>
              <a:gd name="connsiteY32" fmla="*/ 683172 h 2165131"/>
              <a:gd name="connsiteX33" fmla="*/ 1744717 w 2619553"/>
              <a:gd name="connsiteY33" fmla="*/ 714703 h 2165131"/>
              <a:gd name="connsiteX34" fmla="*/ 1776248 w 2619553"/>
              <a:gd name="connsiteY34" fmla="*/ 756744 h 2165131"/>
              <a:gd name="connsiteX35" fmla="*/ 1839310 w 2619553"/>
              <a:gd name="connsiteY35" fmla="*/ 819806 h 2165131"/>
              <a:gd name="connsiteX36" fmla="*/ 1849821 w 2619553"/>
              <a:gd name="connsiteY36" fmla="*/ 851337 h 2165131"/>
              <a:gd name="connsiteX37" fmla="*/ 1881352 w 2619553"/>
              <a:gd name="connsiteY37" fmla="*/ 893379 h 2165131"/>
              <a:gd name="connsiteX38" fmla="*/ 1902372 w 2619553"/>
              <a:gd name="connsiteY38" fmla="*/ 924910 h 2165131"/>
              <a:gd name="connsiteX39" fmla="*/ 1954924 w 2619553"/>
              <a:gd name="connsiteY39" fmla="*/ 987972 h 2165131"/>
              <a:gd name="connsiteX40" fmla="*/ 1986455 w 2619553"/>
              <a:gd name="connsiteY40" fmla="*/ 1051034 h 2165131"/>
              <a:gd name="connsiteX41" fmla="*/ 2007476 w 2619553"/>
              <a:gd name="connsiteY41" fmla="*/ 1114096 h 2165131"/>
              <a:gd name="connsiteX42" fmla="*/ 2017986 w 2619553"/>
              <a:gd name="connsiteY42" fmla="*/ 1145627 h 2165131"/>
              <a:gd name="connsiteX43" fmla="*/ 2039007 w 2619553"/>
              <a:gd name="connsiteY43" fmla="*/ 1177158 h 2165131"/>
              <a:gd name="connsiteX44" fmla="*/ 2091559 w 2619553"/>
              <a:gd name="connsiteY44" fmla="*/ 1240220 h 2165131"/>
              <a:gd name="connsiteX45" fmla="*/ 2165131 w 2619553"/>
              <a:gd name="connsiteY45" fmla="*/ 1324303 h 2165131"/>
              <a:gd name="connsiteX46" fmla="*/ 2196662 w 2619553"/>
              <a:gd name="connsiteY46" fmla="*/ 1387365 h 2165131"/>
              <a:gd name="connsiteX47" fmla="*/ 2228193 w 2619553"/>
              <a:gd name="connsiteY47" fmla="*/ 1408386 h 2165131"/>
              <a:gd name="connsiteX48" fmla="*/ 2238703 w 2619553"/>
              <a:gd name="connsiteY48" fmla="*/ 1439917 h 2165131"/>
              <a:gd name="connsiteX49" fmla="*/ 2270234 w 2619553"/>
              <a:gd name="connsiteY49" fmla="*/ 1460937 h 2165131"/>
              <a:gd name="connsiteX50" fmla="*/ 2301765 w 2619553"/>
              <a:gd name="connsiteY50" fmla="*/ 1587062 h 2165131"/>
              <a:gd name="connsiteX51" fmla="*/ 2312276 w 2619553"/>
              <a:gd name="connsiteY51" fmla="*/ 1618593 h 2165131"/>
              <a:gd name="connsiteX52" fmla="*/ 2354317 w 2619553"/>
              <a:gd name="connsiteY52" fmla="*/ 1681655 h 2165131"/>
              <a:gd name="connsiteX53" fmla="*/ 2364828 w 2619553"/>
              <a:gd name="connsiteY53" fmla="*/ 1723696 h 2165131"/>
              <a:gd name="connsiteX54" fmla="*/ 2406869 w 2619553"/>
              <a:gd name="connsiteY54" fmla="*/ 1786758 h 2165131"/>
              <a:gd name="connsiteX55" fmla="*/ 2427890 w 2619553"/>
              <a:gd name="connsiteY55" fmla="*/ 1849820 h 2165131"/>
              <a:gd name="connsiteX56" fmla="*/ 2459421 w 2619553"/>
              <a:gd name="connsiteY56" fmla="*/ 1912882 h 2165131"/>
              <a:gd name="connsiteX57" fmla="*/ 2490952 w 2619553"/>
              <a:gd name="connsiteY57" fmla="*/ 1933903 h 2165131"/>
              <a:gd name="connsiteX58" fmla="*/ 2522483 w 2619553"/>
              <a:gd name="connsiteY58" fmla="*/ 1996965 h 2165131"/>
              <a:gd name="connsiteX59" fmla="*/ 2543503 w 2619553"/>
              <a:gd name="connsiteY59" fmla="*/ 2060027 h 2165131"/>
              <a:gd name="connsiteX60" fmla="*/ 2585545 w 2619553"/>
              <a:gd name="connsiteY60" fmla="*/ 2123089 h 2165131"/>
              <a:gd name="connsiteX61" fmla="*/ 2617076 w 2619553"/>
              <a:gd name="connsiteY61" fmla="*/ 2165131 h 216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19553" h="2165131">
                <a:moveTo>
                  <a:pt x="0" y="620110"/>
                </a:moveTo>
                <a:cubicBezTo>
                  <a:pt x="3503" y="609600"/>
                  <a:pt x="7466" y="599232"/>
                  <a:pt x="10510" y="588579"/>
                </a:cubicBezTo>
                <a:cubicBezTo>
                  <a:pt x="14478" y="574689"/>
                  <a:pt x="14561" y="559457"/>
                  <a:pt x="21021" y="546537"/>
                </a:cubicBezTo>
                <a:cubicBezTo>
                  <a:pt x="21026" y="546527"/>
                  <a:pt x="73570" y="467714"/>
                  <a:pt x="84083" y="451944"/>
                </a:cubicBezTo>
                <a:cubicBezTo>
                  <a:pt x="91090" y="441434"/>
                  <a:pt x="96171" y="429345"/>
                  <a:pt x="105103" y="420413"/>
                </a:cubicBezTo>
                <a:cubicBezTo>
                  <a:pt x="115613" y="409903"/>
                  <a:pt x="127716" y="400773"/>
                  <a:pt x="136634" y="388882"/>
                </a:cubicBezTo>
                <a:cubicBezTo>
                  <a:pt x="160958" y="356450"/>
                  <a:pt x="181821" y="301655"/>
                  <a:pt x="210207" y="273269"/>
                </a:cubicBezTo>
                <a:cubicBezTo>
                  <a:pt x="231228" y="252248"/>
                  <a:pt x="256779" y="234941"/>
                  <a:pt x="273269" y="210206"/>
                </a:cubicBezTo>
                <a:cubicBezTo>
                  <a:pt x="301297" y="168165"/>
                  <a:pt x="283780" y="185682"/>
                  <a:pt x="325821" y="157655"/>
                </a:cubicBezTo>
                <a:cubicBezTo>
                  <a:pt x="386059" y="67295"/>
                  <a:pt x="305850" y="173631"/>
                  <a:pt x="378372" y="115613"/>
                </a:cubicBezTo>
                <a:cubicBezTo>
                  <a:pt x="388236" y="107722"/>
                  <a:pt x="390461" y="93014"/>
                  <a:pt x="399393" y="84082"/>
                </a:cubicBezTo>
                <a:cubicBezTo>
                  <a:pt x="419766" y="63709"/>
                  <a:pt x="436812" y="61099"/>
                  <a:pt x="462455" y="52551"/>
                </a:cubicBezTo>
                <a:cubicBezTo>
                  <a:pt x="469462" y="42041"/>
                  <a:pt x="473612" y="28911"/>
                  <a:pt x="483476" y="21020"/>
                </a:cubicBezTo>
                <a:cubicBezTo>
                  <a:pt x="494249" y="12402"/>
                  <a:pt x="564942" y="523"/>
                  <a:pt x="567559" y="0"/>
                </a:cubicBezTo>
                <a:cubicBezTo>
                  <a:pt x="704193" y="3503"/>
                  <a:pt x="840930" y="4160"/>
                  <a:pt x="977462" y="10510"/>
                </a:cubicBezTo>
                <a:cubicBezTo>
                  <a:pt x="991891" y="11181"/>
                  <a:pt x="1005402" y="17886"/>
                  <a:pt x="1019503" y="21020"/>
                </a:cubicBezTo>
                <a:cubicBezTo>
                  <a:pt x="1053663" y="28611"/>
                  <a:pt x="1073251" y="29040"/>
                  <a:pt x="1103586" y="42041"/>
                </a:cubicBezTo>
                <a:cubicBezTo>
                  <a:pt x="1194500" y="81004"/>
                  <a:pt x="1103214" y="48924"/>
                  <a:pt x="1177159" y="73572"/>
                </a:cubicBezTo>
                <a:cubicBezTo>
                  <a:pt x="1187669" y="84082"/>
                  <a:pt x="1195697" y="97884"/>
                  <a:pt x="1208690" y="105103"/>
                </a:cubicBezTo>
                <a:cubicBezTo>
                  <a:pt x="1228059" y="115864"/>
                  <a:pt x="1271752" y="126124"/>
                  <a:pt x="1271752" y="126124"/>
                </a:cubicBezTo>
                <a:cubicBezTo>
                  <a:pt x="1278759" y="136634"/>
                  <a:pt x="1283266" y="149337"/>
                  <a:pt x="1292772" y="157655"/>
                </a:cubicBezTo>
                <a:cubicBezTo>
                  <a:pt x="1311785" y="174291"/>
                  <a:pt x="1355834" y="199696"/>
                  <a:pt x="1355834" y="199696"/>
                </a:cubicBezTo>
                <a:lnTo>
                  <a:pt x="1418896" y="294289"/>
                </a:lnTo>
                <a:cubicBezTo>
                  <a:pt x="1425903" y="304799"/>
                  <a:pt x="1430985" y="316888"/>
                  <a:pt x="1439917" y="325820"/>
                </a:cubicBezTo>
                <a:cubicBezTo>
                  <a:pt x="1532035" y="417938"/>
                  <a:pt x="1419305" y="301085"/>
                  <a:pt x="1492469" y="388882"/>
                </a:cubicBezTo>
                <a:cubicBezTo>
                  <a:pt x="1501985" y="400301"/>
                  <a:pt x="1514484" y="408994"/>
                  <a:pt x="1524000" y="420413"/>
                </a:cubicBezTo>
                <a:cubicBezTo>
                  <a:pt x="1532087" y="430117"/>
                  <a:pt x="1536934" y="442240"/>
                  <a:pt x="1545021" y="451944"/>
                </a:cubicBezTo>
                <a:cubicBezTo>
                  <a:pt x="1554537" y="463363"/>
                  <a:pt x="1567036" y="472056"/>
                  <a:pt x="1576552" y="483475"/>
                </a:cubicBezTo>
                <a:cubicBezTo>
                  <a:pt x="1584639" y="493179"/>
                  <a:pt x="1589485" y="505302"/>
                  <a:pt x="1597572" y="515006"/>
                </a:cubicBezTo>
                <a:cubicBezTo>
                  <a:pt x="1607088" y="526425"/>
                  <a:pt x="1619977" y="534804"/>
                  <a:pt x="1629103" y="546537"/>
                </a:cubicBezTo>
                <a:cubicBezTo>
                  <a:pt x="1644614" y="566479"/>
                  <a:pt x="1650934" y="594441"/>
                  <a:pt x="1671145" y="609600"/>
                </a:cubicBezTo>
                <a:lnTo>
                  <a:pt x="1713186" y="641131"/>
                </a:lnTo>
                <a:cubicBezTo>
                  <a:pt x="1720193" y="655145"/>
                  <a:pt x="1728035" y="668771"/>
                  <a:pt x="1734207" y="683172"/>
                </a:cubicBezTo>
                <a:cubicBezTo>
                  <a:pt x="1738571" y="693355"/>
                  <a:pt x="1739220" y="705084"/>
                  <a:pt x="1744717" y="714703"/>
                </a:cubicBezTo>
                <a:cubicBezTo>
                  <a:pt x="1753408" y="729912"/>
                  <a:pt x="1764530" y="743724"/>
                  <a:pt x="1776248" y="756744"/>
                </a:cubicBezTo>
                <a:cubicBezTo>
                  <a:pt x="1796135" y="778840"/>
                  <a:pt x="1839310" y="819806"/>
                  <a:pt x="1839310" y="819806"/>
                </a:cubicBezTo>
                <a:cubicBezTo>
                  <a:pt x="1842814" y="830316"/>
                  <a:pt x="1844324" y="841718"/>
                  <a:pt x="1849821" y="851337"/>
                </a:cubicBezTo>
                <a:cubicBezTo>
                  <a:pt x="1858512" y="866546"/>
                  <a:pt x="1871170" y="879124"/>
                  <a:pt x="1881352" y="893379"/>
                </a:cubicBezTo>
                <a:cubicBezTo>
                  <a:pt x="1888694" y="903658"/>
                  <a:pt x="1894285" y="915206"/>
                  <a:pt x="1902372" y="924910"/>
                </a:cubicBezTo>
                <a:cubicBezTo>
                  <a:pt x="1969816" y="1005844"/>
                  <a:pt x="1902728" y="909680"/>
                  <a:pt x="1954924" y="987972"/>
                </a:cubicBezTo>
                <a:cubicBezTo>
                  <a:pt x="1993250" y="1102955"/>
                  <a:pt x="1932127" y="928798"/>
                  <a:pt x="1986455" y="1051034"/>
                </a:cubicBezTo>
                <a:cubicBezTo>
                  <a:pt x="1995454" y="1071282"/>
                  <a:pt x="2000469" y="1093075"/>
                  <a:pt x="2007476" y="1114096"/>
                </a:cubicBezTo>
                <a:cubicBezTo>
                  <a:pt x="2010979" y="1124606"/>
                  <a:pt x="2011841" y="1136409"/>
                  <a:pt x="2017986" y="1145627"/>
                </a:cubicBezTo>
                <a:lnTo>
                  <a:pt x="2039007" y="1177158"/>
                </a:lnTo>
                <a:cubicBezTo>
                  <a:pt x="2061495" y="1244624"/>
                  <a:pt x="2030473" y="1171499"/>
                  <a:pt x="2091559" y="1240220"/>
                </a:cubicBezTo>
                <a:cubicBezTo>
                  <a:pt x="2180740" y="1340548"/>
                  <a:pt x="2092513" y="1275890"/>
                  <a:pt x="2165131" y="1324303"/>
                </a:cubicBezTo>
                <a:cubicBezTo>
                  <a:pt x="2173679" y="1349949"/>
                  <a:pt x="2176286" y="1366989"/>
                  <a:pt x="2196662" y="1387365"/>
                </a:cubicBezTo>
                <a:cubicBezTo>
                  <a:pt x="2205594" y="1396297"/>
                  <a:pt x="2217683" y="1401379"/>
                  <a:pt x="2228193" y="1408386"/>
                </a:cubicBezTo>
                <a:cubicBezTo>
                  <a:pt x="2231696" y="1418896"/>
                  <a:pt x="2231782" y="1431266"/>
                  <a:pt x="2238703" y="1439917"/>
                </a:cubicBezTo>
                <a:cubicBezTo>
                  <a:pt x="2246594" y="1449781"/>
                  <a:pt x="2264585" y="1449639"/>
                  <a:pt x="2270234" y="1460937"/>
                </a:cubicBezTo>
                <a:cubicBezTo>
                  <a:pt x="2280754" y="1481977"/>
                  <a:pt x="2291251" y="1555521"/>
                  <a:pt x="2301765" y="1587062"/>
                </a:cubicBezTo>
                <a:cubicBezTo>
                  <a:pt x="2305269" y="1597572"/>
                  <a:pt x="2306896" y="1608908"/>
                  <a:pt x="2312276" y="1618593"/>
                </a:cubicBezTo>
                <a:cubicBezTo>
                  <a:pt x="2324545" y="1640677"/>
                  <a:pt x="2354317" y="1681655"/>
                  <a:pt x="2354317" y="1681655"/>
                </a:cubicBezTo>
                <a:cubicBezTo>
                  <a:pt x="2357821" y="1695669"/>
                  <a:pt x="2358368" y="1710776"/>
                  <a:pt x="2364828" y="1723696"/>
                </a:cubicBezTo>
                <a:cubicBezTo>
                  <a:pt x="2376126" y="1746292"/>
                  <a:pt x="2406869" y="1786758"/>
                  <a:pt x="2406869" y="1786758"/>
                </a:cubicBezTo>
                <a:lnTo>
                  <a:pt x="2427890" y="1849820"/>
                </a:lnTo>
                <a:cubicBezTo>
                  <a:pt x="2436439" y="1875466"/>
                  <a:pt x="2439045" y="1892506"/>
                  <a:pt x="2459421" y="1912882"/>
                </a:cubicBezTo>
                <a:cubicBezTo>
                  <a:pt x="2468353" y="1921814"/>
                  <a:pt x="2480442" y="1926896"/>
                  <a:pt x="2490952" y="1933903"/>
                </a:cubicBezTo>
                <a:cubicBezTo>
                  <a:pt x="2529282" y="2048896"/>
                  <a:pt x="2468151" y="1874718"/>
                  <a:pt x="2522483" y="1996965"/>
                </a:cubicBezTo>
                <a:cubicBezTo>
                  <a:pt x="2531482" y="2017213"/>
                  <a:pt x="2531212" y="2041591"/>
                  <a:pt x="2543503" y="2060027"/>
                </a:cubicBezTo>
                <a:cubicBezTo>
                  <a:pt x="2557517" y="2081048"/>
                  <a:pt x="2567681" y="2105225"/>
                  <a:pt x="2585545" y="2123089"/>
                </a:cubicBezTo>
                <a:cubicBezTo>
                  <a:pt x="2619553" y="2157097"/>
                  <a:pt x="2617076" y="2139756"/>
                  <a:pt x="2617076" y="2165131"/>
                </a:cubicBezTo>
              </a:path>
            </a:pathLst>
          </a:cu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2781922" y="5233564"/>
            <a:ext cx="1371600" cy="1331052"/>
            <a:chOff x="5181600" y="5486400"/>
            <a:chExt cx="1371600" cy="1331052"/>
          </a:xfrm>
        </p:grpSpPr>
        <p:cxnSp>
          <p:nvCxnSpPr>
            <p:cNvPr id="19" name="Straight Arrow Connector 19"/>
            <p:cNvCxnSpPr/>
            <p:nvPr/>
          </p:nvCxnSpPr>
          <p:spPr>
            <a:xfrm rot="5400000" flipH="1" flipV="1">
              <a:off x="5047455" y="5952332"/>
              <a:ext cx="93186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20"/>
            <p:cNvCxnSpPr/>
            <p:nvPr/>
          </p:nvCxnSpPr>
          <p:spPr>
            <a:xfrm>
              <a:off x="5513387" y="6418263"/>
              <a:ext cx="103981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1"/>
            <p:cNvSpPr txBox="1">
              <a:spLocks noChangeArrowheads="1"/>
            </p:cNvSpPr>
            <p:nvPr/>
          </p:nvSpPr>
          <p:spPr bwMode="auto">
            <a:xfrm>
              <a:off x="5181600" y="5835458"/>
              <a:ext cx="336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+mn-lt"/>
                </a:rPr>
                <a:t>N</a:t>
              </a:r>
              <a:endParaRPr lang="pt-BR" b="1" baseline="-25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5990492" y="6448120"/>
              <a:ext cx="330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+mn-lt"/>
                </a:rPr>
                <a:t>D</a:t>
              </a:r>
              <a:endParaRPr lang="pt-BR" b="1" baseline="-250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2" name="Retângulo 31"/>
          <p:cNvSpPr/>
          <p:nvPr/>
        </p:nvSpPr>
        <p:spPr>
          <a:xfrm>
            <a:off x="2560315" y="5157191"/>
            <a:ext cx="1665289" cy="136815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 rot="16200000">
            <a:off x="-112615" y="5584402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7030A0"/>
                </a:solidFill>
                <a:latin typeface="+mn-lt"/>
              </a:rPr>
              <a:t>Convectiva</a:t>
            </a:r>
            <a:endParaRPr lang="pt-BR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14957" y="5614564"/>
            <a:ext cx="685800" cy="457200"/>
          </a:xfrm>
          <a:custGeom>
            <a:avLst/>
            <a:gdLst>
              <a:gd name="connsiteX0" fmla="*/ 0 w 2619553"/>
              <a:gd name="connsiteY0" fmla="*/ 620110 h 2165131"/>
              <a:gd name="connsiteX1" fmla="*/ 10510 w 2619553"/>
              <a:gd name="connsiteY1" fmla="*/ 588579 h 2165131"/>
              <a:gd name="connsiteX2" fmla="*/ 21021 w 2619553"/>
              <a:gd name="connsiteY2" fmla="*/ 546537 h 2165131"/>
              <a:gd name="connsiteX3" fmla="*/ 84083 w 2619553"/>
              <a:gd name="connsiteY3" fmla="*/ 451944 h 2165131"/>
              <a:gd name="connsiteX4" fmla="*/ 105103 w 2619553"/>
              <a:gd name="connsiteY4" fmla="*/ 420413 h 2165131"/>
              <a:gd name="connsiteX5" fmla="*/ 136634 w 2619553"/>
              <a:gd name="connsiteY5" fmla="*/ 388882 h 2165131"/>
              <a:gd name="connsiteX6" fmla="*/ 210207 w 2619553"/>
              <a:gd name="connsiteY6" fmla="*/ 273269 h 2165131"/>
              <a:gd name="connsiteX7" fmla="*/ 273269 w 2619553"/>
              <a:gd name="connsiteY7" fmla="*/ 210206 h 2165131"/>
              <a:gd name="connsiteX8" fmla="*/ 325821 w 2619553"/>
              <a:gd name="connsiteY8" fmla="*/ 157655 h 2165131"/>
              <a:gd name="connsiteX9" fmla="*/ 378372 w 2619553"/>
              <a:gd name="connsiteY9" fmla="*/ 115613 h 2165131"/>
              <a:gd name="connsiteX10" fmla="*/ 399393 w 2619553"/>
              <a:gd name="connsiteY10" fmla="*/ 84082 h 2165131"/>
              <a:gd name="connsiteX11" fmla="*/ 462455 w 2619553"/>
              <a:gd name="connsiteY11" fmla="*/ 52551 h 2165131"/>
              <a:gd name="connsiteX12" fmla="*/ 483476 w 2619553"/>
              <a:gd name="connsiteY12" fmla="*/ 21020 h 2165131"/>
              <a:gd name="connsiteX13" fmla="*/ 567559 w 2619553"/>
              <a:gd name="connsiteY13" fmla="*/ 0 h 2165131"/>
              <a:gd name="connsiteX14" fmla="*/ 977462 w 2619553"/>
              <a:gd name="connsiteY14" fmla="*/ 10510 h 2165131"/>
              <a:gd name="connsiteX15" fmla="*/ 1019503 w 2619553"/>
              <a:gd name="connsiteY15" fmla="*/ 21020 h 2165131"/>
              <a:gd name="connsiteX16" fmla="*/ 1103586 w 2619553"/>
              <a:gd name="connsiteY16" fmla="*/ 42041 h 2165131"/>
              <a:gd name="connsiteX17" fmla="*/ 1177159 w 2619553"/>
              <a:gd name="connsiteY17" fmla="*/ 73572 h 2165131"/>
              <a:gd name="connsiteX18" fmla="*/ 1208690 w 2619553"/>
              <a:gd name="connsiteY18" fmla="*/ 105103 h 2165131"/>
              <a:gd name="connsiteX19" fmla="*/ 1271752 w 2619553"/>
              <a:gd name="connsiteY19" fmla="*/ 126124 h 2165131"/>
              <a:gd name="connsiteX20" fmla="*/ 1292772 w 2619553"/>
              <a:gd name="connsiteY20" fmla="*/ 157655 h 2165131"/>
              <a:gd name="connsiteX21" fmla="*/ 1355834 w 2619553"/>
              <a:gd name="connsiteY21" fmla="*/ 199696 h 2165131"/>
              <a:gd name="connsiteX22" fmla="*/ 1418896 w 2619553"/>
              <a:gd name="connsiteY22" fmla="*/ 294289 h 2165131"/>
              <a:gd name="connsiteX23" fmla="*/ 1439917 w 2619553"/>
              <a:gd name="connsiteY23" fmla="*/ 325820 h 2165131"/>
              <a:gd name="connsiteX24" fmla="*/ 1492469 w 2619553"/>
              <a:gd name="connsiteY24" fmla="*/ 388882 h 2165131"/>
              <a:gd name="connsiteX25" fmla="*/ 1524000 w 2619553"/>
              <a:gd name="connsiteY25" fmla="*/ 420413 h 2165131"/>
              <a:gd name="connsiteX26" fmla="*/ 1545021 w 2619553"/>
              <a:gd name="connsiteY26" fmla="*/ 451944 h 2165131"/>
              <a:gd name="connsiteX27" fmla="*/ 1576552 w 2619553"/>
              <a:gd name="connsiteY27" fmla="*/ 483475 h 2165131"/>
              <a:gd name="connsiteX28" fmla="*/ 1597572 w 2619553"/>
              <a:gd name="connsiteY28" fmla="*/ 515006 h 2165131"/>
              <a:gd name="connsiteX29" fmla="*/ 1629103 w 2619553"/>
              <a:gd name="connsiteY29" fmla="*/ 546537 h 2165131"/>
              <a:gd name="connsiteX30" fmla="*/ 1671145 w 2619553"/>
              <a:gd name="connsiteY30" fmla="*/ 609600 h 2165131"/>
              <a:gd name="connsiteX31" fmla="*/ 1713186 w 2619553"/>
              <a:gd name="connsiteY31" fmla="*/ 641131 h 2165131"/>
              <a:gd name="connsiteX32" fmla="*/ 1734207 w 2619553"/>
              <a:gd name="connsiteY32" fmla="*/ 683172 h 2165131"/>
              <a:gd name="connsiteX33" fmla="*/ 1744717 w 2619553"/>
              <a:gd name="connsiteY33" fmla="*/ 714703 h 2165131"/>
              <a:gd name="connsiteX34" fmla="*/ 1776248 w 2619553"/>
              <a:gd name="connsiteY34" fmla="*/ 756744 h 2165131"/>
              <a:gd name="connsiteX35" fmla="*/ 1839310 w 2619553"/>
              <a:gd name="connsiteY35" fmla="*/ 819806 h 2165131"/>
              <a:gd name="connsiteX36" fmla="*/ 1849821 w 2619553"/>
              <a:gd name="connsiteY36" fmla="*/ 851337 h 2165131"/>
              <a:gd name="connsiteX37" fmla="*/ 1881352 w 2619553"/>
              <a:gd name="connsiteY37" fmla="*/ 893379 h 2165131"/>
              <a:gd name="connsiteX38" fmla="*/ 1902372 w 2619553"/>
              <a:gd name="connsiteY38" fmla="*/ 924910 h 2165131"/>
              <a:gd name="connsiteX39" fmla="*/ 1954924 w 2619553"/>
              <a:gd name="connsiteY39" fmla="*/ 987972 h 2165131"/>
              <a:gd name="connsiteX40" fmla="*/ 1986455 w 2619553"/>
              <a:gd name="connsiteY40" fmla="*/ 1051034 h 2165131"/>
              <a:gd name="connsiteX41" fmla="*/ 2007476 w 2619553"/>
              <a:gd name="connsiteY41" fmla="*/ 1114096 h 2165131"/>
              <a:gd name="connsiteX42" fmla="*/ 2017986 w 2619553"/>
              <a:gd name="connsiteY42" fmla="*/ 1145627 h 2165131"/>
              <a:gd name="connsiteX43" fmla="*/ 2039007 w 2619553"/>
              <a:gd name="connsiteY43" fmla="*/ 1177158 h 2165131"/>
              <a:gd name="connsiteX44" fmla="*/ 2091559 w 2619553"/>
              <a:gd name="connsiteY44" fmla="*/ 1240220 h 2165131"/>
              <a:gd name="connsiteX45" fmla="*/ 2165131 w 2619553"/>
              <a:gd name="connsiteY45" fmla="*/ 1324303 h 2165131"/>
              <a:gd name="connsiteX46" fmla="*/ 2196662 w 2619553"/>
              <a:gd name="connsiteY46" fmla="*/ 1387365 h 2165131"/>
              <a:gd name="connsiteX47" fmla="*/ 2228193 w 2619553"/>
              <a:gd name="connsiteY47" fmla="*/ 1408386 h 2165131"/>
              <a:gd name="connsiteX48" fmla="*/ 2238703 w 2619553"/>
              <a:gd name="connsiteY48" fmla="*/ 1439917 h 2165131"/>
              <a:gd name="connsiteX49" fmla="*/ 2270234 w 2619553"/>
              <a:gd name="connsiteY49" fmla="*/ 1460937 h 2165131"/>
              <a:gd name="connsiteX50" fmla="*/ 2301765 w 2619553"/>
              <a:gd name="connsiteY50" fmla="*/ 1587062 h 2165131"/>
              <a:gd name="connsiteX51" fmla="*/ 2312276 w 2619553"/>
              <a:gd name="connsiteY51" fmla="*/ 1618593 h 2165131"/>
              <a:gd name="connsiteX52" fmla="*/ 2354317 w 2619553"/>
              <a:gd name="connsiteY52" fmla="*/ 1681655 h 2165131"/>
              <a:gd name="connsiteX53" fmla="*/ 2364828 w 2619553"/>
              <a:gd name="connsiteY53" fmla="*/ 1723696 h 2165131"/>
              <a:gd name="connsiteX54" fmla="*/ 2406869 w 2619553"/>
              <a:gd name="connsiteY54" fmla="*/ 1786758 h 2165131"/>
              <a:gd name="connsiteX55" fmla="*/ 2427890 w 2619553"/>
              <a:gd name="connsiteY55" fmla="*/ 1849820 h 2165131"/>
              <a:gd name="connsiteX56" fmla="*/ 2459421 w 2619553"/>
              <a:gd name="connsiteY56" fmla="*/ 1912882 h 2165131"/>
              <a:gd name="connsiteX57" fmla="*/ 2490952 w 2619553"/>
              <a:gd name="connsiteY57" fmla="*/ 1933903 h 2165131"/>
              <a:gd name="connsiteX58" fmla="*/ 2522483 w 2619553"/>
              <a:gd name="connsiteY58" fmla="*/ 1996965 h 2165131"/>
              <a:gd name="connsiteX59" fmla="*/ 2543503 w 2619553"/>
              <a:gd name="connsiteY59" fmla="*/ 2060027 h 2165131"/>
              <a:gd name="connsiteX60" fmla="*/ 2585545 w 2619553"/>
              <a:gd name="connsiteY60" fmla="*/ 2123089 h 2165131"/>
              <a:gd name="connsiteX61" fmla="*/ 2617076 w 2619553"/>
              <a:gd name="connsiteY61" fmla="*/ 2165131 h 216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619553" h="2165131">
                <a:moveTo>
                  <a:pt x="0" y="620110"/>
                </a:moveTo>
                <a:cubicBezTo>
                  <a:pt x="3503" y="609600"/>
                  <a:pt x="7466" y="599232"/>
                  <a:pt x="10510" y="588579"/>
                </a:cubicBezTo>
                <a:cubicBezTo>
                  <a:pt x="14478" y="574689"/>
                  <a:pt x="14561" y="559457"/>
                  <a:pt x="21021" y="546537"/>
                </a:cubicBezTo>
                <a:cubicBezTo>
                  <a:pt x="21026" y="546527"/>
                  <a:pt x="73570" y="467714"/>
                  <a:pt x="84083" y="451944"/>
                </a:cubicBezTo>
                <a:cubicBezTo>
                  <a:pt x="91090" y="441434"/>
                  <a:pt x="96171" y="429345"/>
                  <a:pt x="105103" y="420413"/>
                </a:cubicBezTo>
                <a:cubicBezTo>
                  <a:pt x="115613" y="409903"/>
                  <a:pt x="127716" y="400773"/>
                  <a:pt x="136634" y="388882"/>
                </a:cubicBezTo>
                <a:cubicBezTo>
                  <a:pt x="160958" y="356450"/>
                  <a:pt x="181821" y="301655"/>
                  <a:pt x="210207" y="273269"/>
                </a:cubicBezTo>
                <a:cubicBezTo>
                  <a:pt x="231228" y="252248"/>
                  <a:pt x="256779" y="234941"/>
                  <a:pt x="273269" y="210206"/>
                </a:cubicBezTo>
                <a:cubicBezTo>
                  <a:pt x="301297" y="168165"/>
                  <a:pt x="283780" y="185682"/>
                  <a:pt x="325821" y="157655"/>
                </a:cubicBezTo>
                <a:cubicBezTo>
                  <a:pt x="386059" y="67295"/>
                  <a:pt x="305850" y="173631"/>
                  <a:pt x="378372" y="115613"/>
                </a:cubicBezTo>
                <a:cubicBezTo>
                  <a:pt x="388236" y="107722"/>
                  <a:pt x="390461" y="93014"/>
                  <a:pt x="399393" y="84082"/>
                </a:cubicBezTo>
                <a:cubicBezTo>
                  <a:pt x="419766" y="63709"/>
                  <a:pt x="436812" y="61099"/>
                  <a:pt x="462455" y="52551"/>
                </a:cubicBezTo>
                <a:cubicBezTo>
                  <a:pt x="469462" y="42041"/>
                  <a:pt x="473612" y="28911"/>
                  <a:pt x="483476" y="21020"/>
                </a:cubicBezTo>
                <a:cubicBezTo>
                  <a:pt x="494249" y="12402"/>
                  <a:pt x="564942" y="523"/>
                  <a:pt x="567559" y="0"/>
                </a:cubicBezTo>
                <a:cubicBezTo>
                  <a:pt x="704193" y="3503"/>
                  <a:pt x="840930" y="4160"/>
                  <a:pt x="977462" y="10510"/>
                </a:cubicBezTo>
                <a:cubicBezTo>
                  <a:pt x="991891" y="11181"/>
                  <a:pt x="1005402" y="17886"/>
                  <a:pt x="1019503" y="21020"/>
                </a:cubicBezTo>
                <a:cubicBezTo>
                  <a:pt x="1053663" y="28611"/>
                  <a:pt x="1073251" y="29040"/>
                  <a:pt x="1103586" y="42041"/>
                </a:cubicBezTo>
                <a:cubicBezTo>
                  <a:pt x="1194500" y="81004"/>
                  <a:pt x="1103214" y="48924"/>
                  <a:pt x="1177159" y="73572"/>
                </a:cubicBezTo>
                <a:cubicBezTo>
                  <a:pt x="1187669" y="84082"/>
                  <a:pt x="1195697" y="97884"/>
                  <a:pt x="1208690" y="105103"/>
                </a:cubicBezTo>
                <a:cubicBezTo>
                  <a:pt x="1228059" y="115864"/>
                  <a:pt x="1271752" y="126124"/>
                  <a:pt x="1271752" y="126124"/>
                </a:cubicBezTo>
                <a:cubicBezTo>
                  <a:pt x="1278759" y="136634"/>
                  <a:pt x="1283266" y="149337"/>
                  <a:pt x="1292772" y="157655"/>
                </a:cubicBezTo>
                <a:cubicBezTo>
                  <a:pt x="1311785" y="174291"/>
                  <a:pt x="1355834" y="199696"/>
                  <a:pt x="1355834" y="199696"/>
                </a:cubicBezTo>
                <a:lnTo>
                  <a:pt x="1418896" y="294289"/>
                </a:lnTo>
                <a:cubicBezTo>
                  <a:pt x="1425903" y="304799"/>
                  <a:pt x="1430985" y="316888"/>
                  <a:pt x="1439917" y="325820"/>
                </a:cubicBezTo>
                <a:cubicBezTo>
                  <a:pt x="1532035" y="417938"/>
                  <a:pt x="1419305" y="301085"/>
                  <a:pt x="1492469" y="388882"/>
                </a:cubicBezTo>
                <a:cubicBezTo>
                  <a:pt x="1501985" y="400301"/>
                  <a:pt x="1514484" y="408994"/>
                  <a:pt x="1524000" y="420413"/>
                </a:cubicBezTo>
                <a:cubicBezTo>
                  <a:pt x="1532087" y="430117"/>
                  <a:pt x="1536934" y="442240"/>
                  <a:pt x="1545021" y="451944"/>
                </a:cubicBezTo>
                <a:cubicBezTo>
                  <a:pt x="1554537" y="463363"/>
                  <a:pt x="1567036" y="472056"/>
                  <a:pt x="1576552" y="483475"/>
                </a:cubicBezTo>
                <a:cubicBezTo>
                  <a:pt x="1584639" y="493179"/>
                  <a:pt x="1589485" y="505302"/>
                  <a:pt x="1597572" y="515006"/>
                </a:cubicBezTo>
                <a:cubicBezTo>
                  <a:pt x="1607088" y="526425"/>
                  <a:pt x="1619977" y="534804"/>
                  <a:pt x="1629103" y="546537"/>
                </a:cubicBezTo>
                <a:cubicBezTo>
                  <a:pt x="1644614" y="566479"/>
                  <a:pt x="1650934" y="594441"/>
                  <a:pt x="1671145" y="609600"/>
                </a:cubicBezTo>
                <a:lnTo>
                  <a:pt x="1713186" y="641131"/>
                </a:lnTo>
                <a:cubicBezTo>
                  <a:pt x="1720193" y="655145"/>
                  <a:pt x="1728035" y="668771"/>
                  <a:pt x="1734207" y="683172"/>
                </a:cubicBezTo>
                <a:cubicBezTo>
                  <a:pt x="1738571" y="693355"/>
                  <a:pt x="1739220" y="705084"/>
                  <a:pt x="1744717" y="714703"/>
                </a:cubicBezTo>
                <a:cubicBezTo>
                  <a:pt x="1753408" y="729912"/>
                  <a:pt x="1764530" y="743724"/>
                  <a:pt x="1776248" y="756744"/>
                </a:cubicBezTo>
                <a:cubicBezTo>
                  <a:pt x="1796135" y="778840"/>
                  <a:pt x="1839310" y="819806"/>
                  <a:pt x="1839310" y="819806"/>
                </a:cubicBezTo>
                <a:cubicBezTo>
                  <a:pt x="1842814" y="830316"/>
                  <a:pt x="1844324" y="841718"/>
                  <a:pt x="1849821" y="851337"/>
                </a:cubicBezTo>
                <a:cubicBezTo>
                  <a:pt x="1858512" y="866546"/>
                  <a:pt x="1871170" y="879124"/>
                  <a:pt x="1881352" y="893379"/>
                </a:cubicBezTo>
                <a:cubicBezTo>
                  <a:pt x="1888694" y="903658"/>
                  <a:pt x="1894285" y="915206"/>
                  <a:pt x="1902372" y="924910"/>
                </a:cubicBezTo>
                <a:cubicBezTo>
                  <a:pt x="1969816" y="1005844"/>
                  <a:pt x="1902728" y="909680"/>
                  <a:pt x="1954924" y="987972"/>
                </a:cubicBezTo>
                <a:cubicBezTo>
                  <a:pt x="1993250" y="1102955"/>
                  <a:pt x="1932127" y="928798"/>
                  <a:pt x="1986455" y="1051034"/>
                </a:cubicBezTo>
                <a:cubicBezTo>
                  <a:pt x="1995454" y="1071282"/>
                  <a:pt x="2000469" y="1093075"/>
                  <a:pt x="2007476" y="1114096"/>
                </a:cubicBezTo>
                <a:cubicBezTo>
                  <a:pt x="2010979" y="1124606"/>
                  <a:pt x="2011841" y="1136409"/>
                  <a:pt x="2017986" y="1145627"/>
                </a:cubicBezTo>
                <a:lnTo>
                  <a:pt x="2039007" y="1177158"/>
                </a:lnTo>
                <a:cubicBezTo>
                  <a:pt x="2061495" y="1244624"/>
                  <a:pt x="2030473" y="1171499"/>
                  <a:pt x="2091559" y="1240220"/>
                </a:cubicBezTo>
                <a:cubicBezTo>
                  <a:pt x="2180740" y="1340548"/>
                  <a:pt x="2092513" y="1275890"/>
                  <a:pt x="2165131" y="1324303"/>
                </a:cubicBezTo>
                <a:cubicBezTo>
                  <a:pt x="2173679" y="1349949"/>
                  <a:pt x="2176286" y="1366989"/>
                  <a:pt x="2196662" y="1387365"/>
                </a:cubicBezTo>
                <a:cubicBezTo>
                  <a:pt x="2205594" y="1396297"/>
                  <a:pt x="2217683" y="1401379"/>
                  <a:pt x="2228193" y="1408386"/>
                </a:cubicBezTo>
                <a:cubicBezTo>
                  <a:pt x="2231696" y="1418896"/>
                  <a:pt x="2231782" y="1431266"/>
                  <a:pt x="2238703" y="1439917"/>
                </a:cubicBezTo>
                <a:cubicBezTo>
                  <a:pt x="2246594" y="1449781"/>
                  <a:pt x="2264585" y="1449639"/>
                  <a:pt x="2270234" y="1460937"/>
                </a:cubicBezTo>
                <a:cubicBezTo>
                  <a:pt x="2280754" y="1481977"/>
                  <a:pt x="2291251" y="1555521"/>
                  <a:pt x="2301765" y="1587062"/>
                </a:cubicBezTo>
                <a:cubicBezTo>
                  <a:pt x="2305269" y="1597572"/>
                  <a:pt x="2306896" y="1608908"/>
                  <a:pt x="2312276" y="1618593"/>
                </a:cubicBezTo>
                <a:cubicBezTo>
                  <a:pt x="2324545" y="1640677"/>
                  <a:pt x="2354317" y="1681655"/>
                  <a:pt x="2354317" y="1681655"/>
                </a:cubicBezTo>
                <a:cubicBezTo>
                  <a:pt x="2357821" y="1695669"/>
                  <a:pt x="2358368" y="1710776"/>
                  <a:pt x="2364828" y="1723696"/>
                </a:cubicBezTo>
                <a:cubicBezTo>
                  <a:pt x="2376126" y="1746292"/>
                  <a:pt x="2406869" y="1786758"/>
                  <a:pt x="2406869" y="1786758"/>
                </a:cubicBezTo>
                <a:lnTo>
                  <a:pt x="2427890" y="1849820"/>
                </a:lnTo>
                <a:cubicBezTo>
                  <a:pt x="2436439" y="1875466"/>
                  <a:pt x="2439045" y="1892506"/>
                  <a:pt x="2459421" y="1912882"/>
                </a:cubicBezTo>
                <a:cubicBezTo>
                  <a:pt x="2468353" y="1921814"/>
                  <a:pt x="2480442" y="1926896"/>
                  <a:pt x="2490952" y="1933903"/>
                </a:cubicBezTo>
                <a:cubicBezTo>
                  <a:pt x="2529282" y="2048896"/>
                  <a:pt x="2468151" y="1874718"/>
                  <a:pt x="2522483" y="1996965"/>
                </a:cubicBezTo>
                <a:cubicBezTo>
                  <a:pt x="2531482" y="2017213"/>
                  <a:pt x="2531212" y="2041591"/>
                  <a:pt x="2543503" y="2060027"/>
                </a:cubicBezTo>
                <a:cubicBezTo>
                  <a:pt x="2557517" y="2081048"/>
                  <a:pt x="2567681" y="2105225"/>
                  <a:pt x="2585545" y="2123089"/>
                </a:cubicBezTo>
                <a:cubicBezTo>
                  <a:pt x="2619553" y="2157097"/>
                  <a:pt x="2617076" y="2139756"/>
                  <a:pt x="2617076" y="2165131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557757" y="5233564"/>
            <a:ext cx="1371600" cy="1331052"/>
            <a:chOff x="5181600" y="5486400"/>
            <a:chExt cx="1371600" cy="1331052"/>
          </a:xfrm>
        </p:grpSpPr>
        <p:cxnSp>
          <p:nvCxnSpPr>
            <p:cNvPr id="14" name="Straight Arrow Connector 12"/>
            <p:cNvCxnSpPr/>
            <p:nvPr/>
          </p:nvCxnSpPr>
          <p:spPr>
            <a:xfrm rot="5400000" flipH="1" flipV="1">
              <a:off x="5047455" y="5952332"/>
              <a:ext cx="93186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3"/>
            <p:cNvCxnSpPr/>
            <p:nvPr/>
          </p:nvCxnSpPr>
          <p:spPr>
            <a:xfrm>
              <a:off x="5513387" y="6418263"/>
              <a:ext cx="103981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5181600" y="5835458"/>
              <a:ext cx="336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+mn-lt"/>
                </a:rPr>
                <a:t>N</a:t>
              </a:r>
              <a:endParaRPr lang="pt-BR" b="1" baseline="-25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990492" y="6448120"/>
              <a:ext cx="330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+mn-lt"/>
                </a:rPr>
                <a:t>D</a:t>
              </a:r>
              <a:endParaRPr lang="pt-BR" b="1" baseline="-250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3" name="Retângulo 32"/>
          <p:cNvSpPr/>
          <p:nvPr/>
        </p:nvSpPr>
        <p:spPr>
          <a:xfrm>
            <a:off x="314423" y="5165905"/>
            <a:ext cx="1665289" cy="13681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 rot="16200000">
            <a:off x="4381776" y="5656186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Estratiforme</a:t>
            </a:r>
            <a:endParaRPr lang="pt-BR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170541" y="5201094"/>
            <a:ext cx="1371600" cy="1331052"/>
            <a:chOff x="5181600" y="5486400"/>
            <a:chExt cx="1371600" cy="1331052"/>
          </a:xfrm>
        </p:grpSpPr>
        <p:cxnSp>
          <p:nvCxnSpPr>
            <p:cNvPr id="24" name="Straight Arrow Connector 27"/>
            <p:cNvCxnSpPr/>
            <p:nvPr/>
          </p:nvCxnSpPr>
          <p:spPr>
            <a:xfrm rot="5400000" flipH="1" flipV="1">
              <a:off x="5047455" y="5952332"/>
              <a:ext cx="93186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8"/>
            <p:cNvCxnSpPr/>
            <p:nvPr/>
          </p:nvCxnSpPr>
          <p:spPr>
            <a:xfrm>
              <a:off x="5513387" y="6418263"/>
              <a:ext cx="103981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5181600" y="5835458"/>
              <a:ext cx="336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0000"/>
                  </a:solidFill>
                  <a:latin typeface="+mn-lt"/>
                </a:rPr>
                <a:t>N</a:t>
              </a:r>
              <a:endParaRPr lang="pt-BR" b="1" baseline="-25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5990492" y="6448120"/>
              <a:ext cx="3305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+mn-lt"/>
                </a:rPr>
                <a:t>D</a:t>
              </a:r>
              <a:endParaRPr lang="pt-BR" b="1" baseline="-25000">
                <a:solidFill>
                  <a:srgbClr val="000000"/>
                </a:solidFill>
                <a:latin typeface="+mn-lt"/>
              </a:endParaRPr>
            </a:p>
          </p:txBody>
        </p:sp>
      </p:grpSp>
      <p:cxnSp>
        <p:nvCxnSpPr>
          <p:cNvPr id="28" name="Straight Connector 31"/>
          <p:cNvCxnSpPr/>
          <p:nvPr/>
        </p:nvCxnSpPr>
        <p:spPr>
          <a:xfrm rot="16200000" flipH="1">
            <a:off x="5513441" y="5620194"/>
            <a:ext cx="533400" cy="3048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/>
          <p:cNvSpPr/>
          <p:nvPr/>
        </p:nvSpPr>
        <p:spPr>
          <a:xfrm>
            <a:off x="4943947" y="5157191"/>
            <a:ext cx="1665289" cy="13681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9" name="Conector de seta reta 38"/>
          <p:cNvCxnSpPr/>
          <p:nvPr/>
        </p:nvCxnSpPr>
        <p:spPr>
          <a:xfrm flipV="1">
            <a:off x="1697189" y="4928765"/>
            <a:ext cx="0" cy="27232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H="1" flipV="1">
            <a:off x="2268689" y="4928765"/>
            <a:ext cx="290882" cy="23714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4943947" y="4893576"/>
            <a:ext cx="0" cy="27232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m 3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444208" y="332656"/>
            <a:ext cx="2411760" cy="134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0" name="Conector de seta reta 29"/>
          <p:cNvCxnSpPr/>
          <p:nvPr/>
        </p:nvCxnSpPr>
        <p:spPr>
          <a:xfrm flipH="1">
            <a:off x="7740352" y="1122437"/>
            <a:ext cx="1054196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H="1">
            <a:off x="1190688" y="1916832"/>
            <a:ext cx="5973600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H="1">
            <a:off x="1190688" y="1122437"/>
            <a:ext cx="6549664" cy="79439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7164288" y="1122437"/>
            <a:ext cx="1630260" cy="79439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H="1">
            <a:off x="8172400" y="1679656"/>
            <a:ext cx="50405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>
          <a:xfrm>
            <a:off x="8154400" y="1671191"/>
            <a:ext cx="9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Direção</a:t>
            </a:r>
            <a:r>
              <a:rPr lang="en-US" sz="1200" dirty="0"/>
              <a:t> de </a:t>
            </a:r>
            <a:r>
              <a:rPr lang="en-US" sz="1200" dirty="0" err="1"/>
              <a:t>propagação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742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Exemplo</a:t>
            </a:r>
            <a:r>
              <a:rPr lang="en-US" dirty="0"/>
              <a:t> de 2016-12-04 </a:t>
            </a:r>
            <a:r>
              <a:rPr lang="en-US" dirty="0" err="1"/>
              <a:t>em</a:t>
            </a:r>
            <a:r>
              <a:rPr lang="en-US" dirty="0"/>
              <a:t> Campinas: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3" y="1083828"/>
            <a:ext cx="3006415" cy="53474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4" y="1690502"/>
            <a:ext cx="4127712" cy="4134062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8278" y="116632"/>
            <a:ext cx="2411760" cy="134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ector de seta reta 6"/>
          <p:cNvCxnSpPr/>
          <p:nvPr/>
        </p:nvCxnSpPr>
        <p:spPr>
          <a:xfrm>
            <a:off x="8316416" y="1700808"/>
            <a:ext cx="576064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8154400" y="1743199"/>
            <a:ext cx="9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Direção</a:t>
            </a:r>
            <a:r>
              <a:rPr lang="en-US" sz="1200" dirty="0"/>
              <a:t> de </a:t>
            </a:r>
            <a:r>
              <a:rPr lang="en-US" sz="1200" dirty="0" err="1"/>
              <a:t>propagação</a:t>
            </a:r>
            <a:endParaRPr lang="pt-BR" sz="1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07850" y="5866698"/>
            <a:ext cx="11984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961212"/>
            <a:ext cx="1054081" cy="1288779"/>
          </a:xfrm>
          <a:prstGeom prst="rect">
            <a:avLst/>
          </a:prstGeom>
        </p:spPr>
      </p:pic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1" y="3937000"/>
            <a:ext cx="780026" cy="1061513"/>
          </a:xfrm>
          <a:prstGeom prst="rect">
            <a:avLst/>
          </a:prstGeom>
        </p:spPr>
      </p:pic>
      <p:pic>
        <p:nvPicPr>
          <p:cNvPr id="13" name="Picture 12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37" y="5765075"/>
            <a:ext cx="2406640" cy="822783"/>
          </a:xfrm>
          <a:prstGeom prst="rect">
            <a:avLst/>
          </a:prstGeom>
        </p:spPr>
      </p:pic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59" y="5688208"/>
            <a:ext cx="2406640" cy="8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Exemplos da variação da DSD com a refletividade do radar (</a:t>
            </a:r>
            <a:r>
              <a:rPr lang="pt-BR" b="1" i="1" dirty="0"/>
              <a:t>Z</a:t>
            </a:r>
            <a:r>
              <a:rPr lang="pt-BR" dirty="0"/>
              <a:t> – </a:t>
            </a:r>
            <a:r>
              <a:rPr lang="pt-BR" b="1" i="1" dirty="0"/>
              <a:t>Z</a:t>
            </a:r>
            <a:r>
              <a:rPr lang="pt-BR" dirty="0"/>
              <a:t> </a:t>
            </a:r>
            <a:r>
              <a:rPr lang="pt-BR" dirty="0">
                <a:latin typeface="Symbol" pitchFamily="18" charset="2"/>
              </a:rPr>
              <a:t>a</a:t>
            </a:r>
            <a:r>
              <a:rPr lang="pt-BR" dirty="0"/>
              <a:t> </a:t>
            </a:r>
            <a:r>
              <a:rPr lang="pt-BR" b="1" i="1" dirty="0"/>
              <a:t>R</a:t>
            </a:r>
            <a:r>
              <a:rPr lang="pt-BR" dirty="0"/>
              <a:t>) para precipitação do tipo convectiva e estratiforme: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1698"/>
            <a:ext cx="5033764" cy="503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6071390" y="1988840"/>
            <a:ext cx="273630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TRMM-LBA 1999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Regime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vento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Leste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(+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convectivo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Regime de </a:t>
            </a:r>
            <a:r>
              <a:rPr lang="en-US" dirty="0" err="1"/>
              <a:t>vento</a:t>
            </a:r>
            <a:r>
              <a:rPr lang="en-US" dirty="0"/>
              <a:t> de </a:t>
            </a:r>
            <a:r>
              <a:rPr lang="en-US" dirty="0" err="1"/>
              <a:t>Oeste</a:t>
            </a:r>
            <a:endParaRPr lang="en-US" dirty="0"/>
          </a:p>
          <a:p>
            <a:pPr>
              <a:defRPr/>
            </a:pPr>
            <a:r>
              <a:rPr lang="en-US" dirty="0"/>
              <a:t>   (+</a:t>
            </a:r>
            <a:r>
              <a:rPr lang="en-US" dirty="0" err="1"/>
              <a:t>estratiforme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Note que a </a:t>
            </a:r>
            <a:r>
              <a:rPr lang="en-US" dirty="0" err="1">
                <a:solidFill>
                  <a:srgbClr val="FF0000"/>
                </a:solidFill>
              </a:rPr>
              <a:t>distribuição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muda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função</a:t>
            </a:r>
            <a:r>
              <a:rPr lang="en-US" dirty="0">
                <a:solidFill>
                  <a:srgbClr val="FF0000"/>
                </a:solidFill>
              </a:rPr>
              <a:t> da </a:t>
            </a:r>
            <a:r>
              <a:rPr lang="en-US" dirty="0" err="1">
                <a:solidFill>
                  <a:srgbClr val="FF0000"/>
                </a:solidFill>
              </a:rPr>
              <a:t>refletividade</a:t>
            </a:r>
            <a:r>
              <a:rPr lang="en-US" dirty="0">
                <a:solidFill>
                  <a:srgbClr val="FF0000"/>
                </a:solidFill>
              </a:rPr>
              <a:t> e do regime de </a:t>
            </a:r>
            <a:r>
              <a:rPr lang="en-US" dirty="0" err="1">
                <a:solidFill>
                  <a:srgbClr val="FF0000"/>
                </a:solidFill>
              </a:rPr>
              <a:t>vento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791248" y="6321474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Albrecht e Tokay (2004)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7424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92683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sumário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089605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1 – </a:t>
            </a:r>
            <a:r>
              <a:rPr lang="en-US" sz="2200" dirty="0" err="1"/>
              <a:t>Formação</a:t>
            </a:r>
            <a:r>
              <a:rPr lang="en-US" sz="2200" dirty="0"/>
              <a:t> das </a:t>
            </a:r>
            <a:r>
              <a:rPr lang="en-US" sz="2200" dirty="0" err="1"/>
              <a:t>gotas</a:t>
            </a:r>
            <a:r>
              <a:rPr lang="en-US" sz="2200" dirty="0"/>
              <a:t> de </a:t>
            </a:r>
            <a:r>
              <a:rPr lang="en-US" sz="2200" dirty="0" err="1"/>
              <a:t>nuvem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2 – </a:t>
            </a:r>
            <a:r>
              <a:rPr lang="en-US" sz="2200" dirty="0" err="1"/>
              <a:t>Crescimento</a:t>
            </a:r>
            <a:r>
              <a:rPr lang="en-US" sz="2200" dirty="0"/>
              <a:t> de </a:t>
            </a:r>
            <a:r>
              <a:rPr lang="en-US" sz="2200" dirty="0" err="1"/>
              <a:t>gotas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difusão</a:t>
            </a:r>
            <a:r>
              <a:rPr lang="en-US" sz="2200" dirty="0"/>
              <a:t> de vapor</a:t>
            </a:r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3 – </a:t>
            </a:r>
            <a:r>
              <a:rPr lang="en-US" sz="2200" dirty="0" err="1"/>
              <a:t>Crescimento</a:t>
            </a:r>
            <a:r>
              <a:rPr lang="en-US" sz="2200" dirty="0"/>
              <a:t> de </a:t>
            </a:r>
            <a:r>
              <a:rPr lang="en-US" sz="2200" dirty="0" err="1"/>
              <a:t>gotas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colisão-coalescência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4 – </a:t>
            </a:r>
            <a:r>
              <a:rPr lang="en-US" sz="2200" dirty="0" err="1"/>
              <a:t>Formação</a:t>
            </a:r>
            <a:r>
              <a:rPr lang="en-US" sz="2200" dirty="0"/>
              <a:t> e </a:t>
            </a:r>
            <a:r>
              <a:rPr lang="en-US" sz="2200" dirty="0" err="1"/>
              <a:t>crescimento</a:t>
            </a:r>
            <a:r>
              <a:rPr lang="en-US" sz="2200" dirty="0"/>
              <a:t> de </a:t>
            </a:r>
            <a:r>
              <a:rPr lang="en-US" sz="2200" dirty="0" err="1"/>
              <a:t>cristais</a:t>
            </a:r>
            <a:r>
              <a:rPr lang="en-US" sz="2200" dirty="0"/>
              <a:t> de </a:t>
            </a:r>
            <a:r>
              <a:rPr lang="en-US" sz="2200" dirty="0" err="1"/>
              <a:t>gelo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Cap. 5 –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Distribuição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tamanho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de hidrometeoros</a:t>
            </a:r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6 – </a:t>
            </a:r>
            <a:r>
              <a:rPr lang="en-US" sz="2200" dirty="0" err="1"/>
              <a:t>Modelo</a:t>
            </a:r>
            <a:r>
              <a:rPr lang="en-US" sz="2200" dirty="0"/>
              <a:t> de </a:t>
            </a:r>
            <a:r>
              <a:rPr lang="en-US" sz="2200" dirty="0" err="1"/>
              <a:t>Nuvens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71746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N(D) de </a:t>
            </a:r>
            <a:r>
              <a:rPr lang="en-US" dirty="0" err="1"/>
              <a:t>gotas</a:t>
            </a:r>
            <a:r>
              <a:rPr lang="en-US" dirty="0"/>
              <a:t> </a:t>
            </a:r>
            <a:r>
              <a:rPr lang="en-US" dirty="0" err="1"/>
              <a:t>medidas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nuvens</a:t>
            </a:r>
            <a:r>
              <a:rPr lang="en-US" dirty="0"/>
              <a:t> </a:t>
            </a:r>
            <a:r>
              <a:rPr lang="en-US" dirty="0" err="1"/>
              <a:t>continentais</a:t>
            </a:r>
            <a:r>
              <a:rPr lang="en-US" dirty="0"/>
              <a:t> e </a:t>
            </a:r>
            <a:r>
              <a:rPr lang="en-US" dirty="0" err="1"/>
              <a:t>marítimas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aviões</a:t>
            </a:r>
            <a:r>
              <a:rPr lang="en-US" dirty="0"/>
              <a:t> de </a:t>
            </a:r>
            <a:r>
              <a:rPr lang="en-US" dirty="0" err="1"/>
              <a:t>pesquisa</a:t>
            </a:r>
            <a:r>
              <a:rPr lang="en-US" dirty="0"/>
              <a:t> </a:t>
            </a:r>
            <a:r>
              <a:rPr lang="en-US" dirty="0" err="1"/>
              <a:t>instrumentados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>
                <a:solidFill>
                  <a:srgbClr val="0033CC"/>
                </a:solidFill>
              </a:rPr>
              <a:t>Florida (</a:t>
            </a:r>
            <a:r>
              <a:rPr lang="en-US" dirty="0" err="1">
                <a:solidFill>
                  <a:srgbClr val="0033CC"/>
                </a:solidFill>
              </a:rPr>
              <a:t>Teflun</a:t>
            </a:r>
            <a:r>
              <a:rPr lang="en-US" dirty="0">
                <a:solidFill>
                  <a:srgbClr val="0033CC"/>
                </a:solidFill>
              </a:rPr>
              <a:t> B)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Amazônia (LBA)</a:t>
            </a:r>
            <a:r>
              <a:rPr lang="en-US" dirty="0"/>
              <a:t>, </a:t>
            </a:r>
            <a:r>
              <a:rPr lang="en-US" dirty="0" err="1"/>
              <a:t>Índia</a:t>
            </a:r>
            <a:r>
              <a:rPr lang="en-US" dirty="0"/>
              <a:t> (Madras) e </a:t>
            </a:r>
            <a:r>
              <a:rPr lang="en-US" dirty="0" err="1"/>
              <a:t>arquipélago</a:t>
            </a:r>
            <a:r>
              <a:rPr lang="en-US" dirty="0"/>
              <a:t> de </a:t>
            </a:r>
            <a:r>
              <a:rPr lang="en-US" dirty="0">
                <a:solidFill>
                  <a:srgbClr val="00B050"/>
                </a:solidFill>
              </a:rPr>
              <a:t>Kwajalein</a:t>
            </a:r>
            <a:r>
              <a:rPr lang="en-US" dirty="0"/>
              <a:t>:</a:t>
            </a:r>
          </a:p>
          <a:p>
            <a:endParaRPr lang="pt-BR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16585"/>
              </p:ext>
            </p:extLst>
          </p:nvPr>
        </p:nvGraphicFramePr>
        <p:xfrm>
          <a:off x="1475656" y="1916832"/>
          <a:ext cx="6096917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r:id="rId3" imgW="5778360" imgH="4368600" progId="">
                  <p:embed/>
                </p:oleObj>
              </mc:Choice>
              <mc:Fallback>
                <p:oleObj r:id="rId3" imgW="5778360" imgH="436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916832"/>
                        <a:ext cx="6096917" cy="4392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83968" y="6309320"/>
            <a:ext cx="4716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 rtl="0"/>
            <a:r>
              <a:rPr lang="en-US" sz="1400" dirty="0">
                <a:cs typeface="Times New Roman" pitchFamily="18" charset="0"/>
              </a:rPr>
              <a:t>Rosenfeld and Woodley, Meteorological Monographs, 2003</a:t>
            </a:r>
            <a:endParaRPr lang="en-US" sz="1400" b="1" dirty="0">
              <a:solidFill>
                <a:srgbClr val="0066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14BF51-B82C-4251-A180-5202AB6DD0ED}"/>
              </a:ext>
            </a:extLst>
          </p:cNvPr>
          <p:cNvSpPr txBox="1"/>
          <p:nvPr/>
        </p:nvSpPr>
        <p:spPr>
          <a:xfrm rot="16200000">
            <a:off x="76147" y="3676382"/>
            <a:ext cx="3456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N(D)</a:t>
            </a:r>
          </a:p>
        </p:txBody>
      </p:sp>
    </p:spTree>
    <p:extLst>
      <p:ext uri="{BB962C8B-B14F-4D97-AF65-F5344CB8AC3E}">
        <p14:creationId xmlns:p14="http://schemas.microsoft.com/office/powerpoint/2010/main" val="47424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52803"/>
            <a:ext cx="2952328" cy="393643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99488"/>
            <a:ext cx="4032448" cy="302433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83" y="2991031"/>
            <a:ext cx="2207971" cy="1661042"/>
          </a:xfrm>
          <a:prstGeom prst="rect">
            <a:avLst/>
          </a:prstGeom>
        </p:spPr>
      </p:pic>
      <p:cxnSp>
        <p:nvCxnSpPr>
          <p:cNvPr id="21" name="Conector de seta reta 20"/>
          <p:cNvCxnSpPr>
            <a:cxnSpLocks/>
          </p:cNvCxnSpPr>
          <p:nvPr/>
        </p:nvCxnSpPr>
        <p:spPr>
          <a:xfrm flipV="1">
            <a:off x="2735796" y="4077072"/>
            <a:ext cx="2123472" cy="216024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distribuição</a:t>
            </a:r>
            <a:r>
              <a:rPr lang="en-US" dirty="0"/>
              <a:t> de hidrometeoros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nuvens</a:t>
            </a:r>
            <a:r>
              <a:rPr lang="en-US" dirty="0"/>
              <a:t> da Amazônia (</a:t>
            </a:r>
            <a:r>
              <a:rPr lang="en-US" dirty="0" err="1"/>
              <a:t>Experimento</a:t>
            </a:r>
            <a:r>
              <a:rPr lang="en-US" dirty="0"/>
              <a:t> de campo ACRIDICON-CHUVA):</a:t>
            </a:r>
          </a:p>
          <a:p>
            <a:pPr marL="0" indent="0"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64096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E7F7A4-0922-41CE-AD92-CA9666FD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366261" cy="5783396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E085C37-2AB4-472B-95F2-1842D5AAE504}"/>
              </a:ext>
            </a:extLst>
          </p:cNvPr>
          <p:cNvCxnSpPr/>
          <p:nvPr/>
        </p:nvCxnSpPr>
        <p:spPr>
          <a:xfrm flipV="1">
            <a:off x="2123728" y="3284984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8A8430-AD7B-48B5-A427-C3C8CB51D407}"/>
              </a:ext>
            </a:extLst>
          </p:cNvPr>
          <p:cNvSpPr txBox="1"/>
          <p:nvPr/>
        </p:nvSpPr>
        <p:spPr>
          <a:xfrm>
            <a:off x="1475656" y="6165304"/>
            <a:ext cx="554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Wendisch</a:t>
            </a:r>
            <a:r>
              <a:rPr lang="pt-BR" dirty="0"/>
              <a:t> et al. (2016)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06B572E-8651-4E94-8F4C-AC0E9DA3B7F7}"/>
              </a:ext>
            </a:extLst>
          </p:cNvPr>
          <p:cNvCxnSpPr>
            <a:cxnSpLocks/>
          </p:cNvCxnSpPr>
          <p:nvPr/>
        </p:nvCxnSpPr>
        <p:spPr>
          <a:xfrm flipH="1" flipV="1">
            <a:off x="5940152" y="4437112"/>
            <a:ext cx="57606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AB8C464A-9519-4610-B8B4-EC57B9512F8C}"/>
              </a:ext>
            </a:extLst>
          </p:cNvPr>
          <p:cNvSpPr/>
          <p:nvPr/>
        </p:nvSpPr>
        <p:spPr>
          <a:xfrm>
            <a:off x="4788024" y="5157192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8DC4B8A-C860-4D53-9E00-027E6171DEA1}"/>
              </a:ext>
            </a:extLst>
          </p:cNvPr>
          <p:cNvSpPr/>
          <p:nvPr/>
        </p:nvSpPr>
        <p:spPr>
          <a:xfrm>
            <a:off x="1043608" y="5420052"/>
            <a:ext cx="52156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090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Nuvem quente e limpa na Amazônia:</a:t>
            </a:r>
          </a:p>
          <a:p>
            <a:pPr lvl="2"/>
            <a:endParaRPr lang="pt-BR" dirty="0"/>
          </a:p>
          <a:p>
            <a:pPr lvl="1"/>
            <a:r>
              <a:rPr lang="pt-BR" dirty="0"/>
              <a:t>gotas atingem D &gt; 100 </a:t>
            </a:r>
            <a:r>
              <a:rPr lang="el-GR" dirty="0"/>
              <a:t>μ</a:t>
            </a:r>
            <a:r>
              <a:rPr lang="pt-BR" dirty="0"/>
              <a:t>m relativamente rápido</a:t>
            </a:r>
          </a:p>
          <a:p>
            <a:pPr lvl="1"/>
            <a:r>
              <a:rPr lang="pt-BR" dirty="0"/>
              <a:t>Processos quentes são o suficiente para gerar chuva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5" name="10340021_10204891222510435_996414439_n - trim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93" y="2762926"/>
            <a:ext cx="4489911" cy="25202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4F27E8-4231-4072-8A42-D4B5062AF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966" y="2312876"/>
            <a:ext cx="4651202" cy="34203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E0D15D7-F258-4FCF-8008-9386F7278249}"/>
              </a:ext>
            </a:extLst>
          </p:cNvPr>
          <p:cNvSpPr txBox="1"/>
          <p:nvPr/>
        </p:nvSpPr>
        <p:spPr>
          <a:xfrm>
            <a:off x="5364088" y="5944634"/>
            <a:ext cx="34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Wendisch</a:t>
            </a:r>
            <a:r>
              <a:rPr lang="pt-BR" dirty="0"/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809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65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6" y="2693144"/>
            <a:ext cx="4047757" cy="304011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Nuvem quente poluída por queimadas na Amazônia</a:t>
            </a:r>
          </a:p>
          <a:p>
            <a:pPr lvl="2"/>
            <a:r>
              <a:rPr lang="en-US" dirty="0" err="1"/>
              <a:t>Inibe</a:t>
            </a:r>
            <a:r>
              <a:rPr lang="en-US" dirty="0"/>
              <a:t> a </a:t>
            </a:r>
            <a:r>
              <a:rPr lang="en-US" dirty="0" err="1"/>
              <a:t>coalescência</a:t>
            </a:r>
            <a:endParaRPr lang="en-US" dirty="0"/>
          </a:p>
          <a:p>
            <a:pPr lvl="2"/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quentes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geram</a:t>
            </a:r>
            <a:r>
              <a:rPr lang="en-US" dirty="0"/>
              <a:t> </a:t>
            </a:r>
            <a:r>
              <a:rPr lang="en-US" dirty="0" err="1"/>
              <a:t>chuva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E595A9-61B4-48D2-8B0E-E0A78E47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79" y="2282676"/>
            <a:ext cx="4844421" cy="386104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242805-EDB2-4341-B01E-C298236C74B6}"/>
              </a:ext>
            </a:extLst>
          </p:cNvPr>
          <p:cNvSpPr txBox="1"/>
          <p:nvPr/>
        </p:nvSpPr>
        <p:spPr>
          <a:xfrm>
            <a:off x="5289511" y="6052646"/>
            <a:ext cx="34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Wendisch</a:t>
            </a:r>
            <a:r>
              <a:rPr lang="pt-BR" dirty="0"/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202110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43484E-718B-460A-8C1D-89BC4356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544034"/>
            <a:ext cx="4145462" cy="571040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51A8931-835F-4429-BF71-4A4F9B077F8E}"/>
              </a:ext>
            </a:extLst>
          </p:cNvPr>
          <p:cNvSpPr txBox="1"/>
          <p:nvPr/>
        </p:nvSpPr>
        <p:spPr>
          <a:xfrm>
            <a:off x="2828747" y="6137135"/>
            <a:ext cx="34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Cecchini et al. (2017)</a:t>
            </a:r>
          </a:p>
        </p:txBody>
      </p:sp>
    </p:spTree>
    <p:extLst>
      <p:ext uri="{BB962C8B-B14F-4D97-AF65-F5344CB8AC3E}">
        <p14:creationId xmlns:p14="http://schemas.microsoft.com/office/powerpoint/2010/main" val="2499107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Exemplo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imagens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gotículas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chuva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coletatas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um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espectômetro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óptico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nuvens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Havaí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com as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maiores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gotas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já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registradas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natureza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(Ken Beard)</a:t>
            </a:r>
          </a:p>
          <a:p>
            <a:endParaRPr lang="pt-B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29" y="1787898"/>
            <a:ext cx="5451375" cy="468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297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8A566-42AF-4FCA-8EA4-CEABB830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075F700-EA10-4A22-BBD2-9134310E3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06513"/>
            <a:ext cx="3824316" cy="59039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23A1480-159E-4D32-8BA9-0E6CEB5D657F}"/>
              </a:ext>
            </a:extLst>
          </p:cNvPr>
          <p:cNvSpPr txBox="1"/>
          <p:nvPr/>
        </p:nvSpPr>
        <p:spPr>
          <a:xfrm>
            <a:off x="4572000" y="764704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PSDs</a:t>
            </a:r>
            <a:r>
              <a:rPr lang="pt-BR" dirty="0"/>
              <a:t> de cristais de gelo em função da temperatura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Voos em hélice </a:t>
            </a:r>
            <a:r>
              <a:rPr lang="pt-BR" dirty="0" err="1"/>
              <a:t>Lagrangiana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C83EE6-A974-4D67-B873-BD728C3A42B3}"/>
              </a:ext>
            </a:extLst>
          </p:cNvPr>
          <p:cNvSpPr txBox="1"/>
          <p:nvPr/>
        </p:nvSpPr>
        <p:spPr>
          <a:xfrm>
            <a:off x="4355976" y="604109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Heymsfield</a:t>
            </a:r>
            <a:r>
              <a:rPr lang="pt-BR" dirty="0"/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4096014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8A566-42AF-4FCA-8EA4-CEABB830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3A1480-159E-4D32-8BA9-0E6CEB5D657F}"/>
              </a:ext>
            </a:extLst>
          </p:cNvPr>
          <p:cNvSpPr txBox="1"/>
          <p:nvPr/>
        </p:nvSpPr>
        <p:spPr>
          <a:xfrm>
            <a:off x="5076056" y="7647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PSDs</a:t>
            </a:r>
            <a:r>
              <a:rPr lang="pt-BR" dirty="0"/>
              <a:t> de granizo em função de IWC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C83EE6-A974-4D67-B873-BD728C3A42B3}"/>
              </a:ext>
            </a:extLst>
          </p:cNvPr>
          <p:cNvSpPr txBox="1"/>
          <p:nvPr/>
        </p:nvSpPr>
        <p:spPr>
          <a:xfrm>
            <a:off x="5220072" y="52919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Field et al. (2019)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02C18F3-EAC6-4839-9A7E-2FF9DF36C1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318"/>
            <a:ext cx="5076056" cy="385893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DC543B-51B0-4C72-B948-6D19194484EC}"/>
              </a:ext>
            </a:extLst>
          </p:cNvPr>
          <p:cNvSpPr txBox="1"/>
          <p:nvPr/>
        </p:nvSpPr>
        <p:spPr>
          <a:xfrm>
            <a:off x="971600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0,01 g m</a:t>
            </a:r>
            <a:r>
              <a:rPr lang="pt-BR" sz="1200" baseline="30000" dirty="0"/>
              <a:t>-3</a:t>
            </a:r>
            <a:endParaRPr lang="pt-BR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776872-42F0-4006-AAF0-102941770B1B}"/>
              </a:ext>
            </a:extLst>
          </p:cNvPr>
          <p:cNvSpPr txBox="1"/>
          <p:nvPr/>
        </p:nvSpPr>
        <p:spPr>
          <a:xfrm>
            <a:off x="1822863" y="45942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0,1 g m</a:t>
            </a:r>
            <a:r>
              <a:rPr lang="pt-BR" sz="1200" baseline="30000" dirty="0"/>
              <a:t>-3</a:t>
            </a:r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7FC7A5-0257-41C3-85DD-F1F587CBEB88}"/>
              </a:ext>
            </a:extLst>
          </p:cNvPr>
          <p:cNvSpPr txBox="1"/>
          <p:nvPr/>
        </p:nvSpPr>
        <p:spPr>
          <a:xfrm>
            <a:off x="2339752" y="4324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1 g m</a:t>
            </a:r>
            <a:r>
              <a:rPr lang="pt-BR" sz="1200" baseline="30000" dirty="0"/>
              <a:t>-3</a:t>
            </a:r>
            <a:endParaRPr lang="pt-BR" sz="1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35C735-5EE3-426D-9858-42BE91C64FBB}"/>
              </a:ext>
            </a:extLst>
          </p:cNvPr>
          <p:cNvSpPr txBox="1"/>
          <p:nvPr/>
        </p:nvSpPr>
        <p:spPr>
          <a:xfrm>
            <a:off x="2653417" y="3514561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10 g m</a:t>
            </a:r>
            <a:r>
              <a:rPr lang="pt-BR" sz="1200" baseline="30000" dirty="0"/>
              <a:t>-3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43446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Disdrômetros</a:t>
            </a:r>
            <a:r>
              <a:rPr lang="en-US" dirty="0"/>
              <a:t> de solo: </a:t>
            </a:r>
            <a:r>
              <a:rPr lang="en-US" dirty="0" err="1"/>
              <a:t>Medem</a:t>
            </a:r>
            <a:r>
              <a:rPr lang="en-US" dirty="0"/>
              <a:t>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gotículas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intervalos</a:t>
            </a:r>
            <a:r>
              <a:rPr lang="en-US" dirty="0"/>
              <a:t> de </a:t>
            </a:r>
            <a:r>
              <a:rPr lang="en-US" dirty="0" err="1"/>
              <a:t>diâmetros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4" descr="disdrom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43" y="2293640"/>
            <a:ext cx="299085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04" y="2272184"/>
            <a:ext cx="25908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0080" y="1988840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Disdrômetro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impacto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Joss-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Waldvogel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RD-69</a:t>
            </a:r>
            <a:endParaRPr lang="pt-BR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7680" y="4252987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Disdrômetros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ópticos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(2D)</a:t>
            </a:r>
            <a:endParaRPr lang="pt-BR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08104" y="1989609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Disdrômetro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óptico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(2D)</a:t>
            </a:r>
            <a:endParaRPr lang="pt-BR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" name="Picture 8" descr="parsivel10">
            <a:hlinkClick r:id="rId4" tooltip="Distrometer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762308"/>
            <a:ext cx="2317090" cy="15227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 descr="Laser precipitation monitor (disdrometer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04" y="4728542"/>
            <a:ext cx="1972589" cy="140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29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precipitação pode ser formada por processos quentes (coalescência) ou frios (difusão de vapor em cristais de gelo, agregaç</a:t>
            </a:r>
            <a:r>
              <a:rPr lang="pt-BR" dirty="0"/>
              <a:t>ão, </a:t>
            </a:r>
            <a:r>
              <a:rPr lang="pt-BR" i="1" dirty="0" err="1"/>
              <a:t>riming</a:t>
            </a:r>
            <a:r>
              <a:rPr lang="pt-BR" dirty="0"/>
              <a:t> e acreção).</a:t>
            </a:r>
          </a:p>
          <a:p>
            <a:endParaRPr lang="pt-BR" sz="1800" dirty="0"/>
          </a:p>
          <a:p>
            <a:r>
              <a:rPr lang="pt-BR" sz="2400" dirty="0"/>
              <a:t>Os processos frios são mais eficientes em transformar o vapor disponível da nuvem em hidrometeoros e precipitação:</a:t>
            </a:r>
          </a:p>
          <a:p>
            <a:pPr lvl="1"/>
            <a:r>
              <a:rPr lang="pt-BR" sz="2000" dirty="0"/>
              <a:t>Ar saturado com relação à água líquida a –10</a:t>
            </a:r>
            <a:r>
              <a:rPr lang="pt-BR" baseline="30000" dirty="0"/>
              <a:t>o</a:t>
            </a:r>
            <a:r>
              <a:rPr lang="pt-BR" sz="2000" dirty="0"/>
              <a:t>C </a:t>
            </a:r>
            <a:r>
              <a:rPr lang="pt-BR" sz="2000" dirty="0">
                <a:sym typeface="Wingdings" pitchFamily="2" charset="2"/>
              </a:rPr>
              <a:t> ~10% supersaturação em relação ao gelo</a:t>
            </a:r>
          </a:p>
          <a:p>
            <a:pPr lvl="1"/>
            <a:r>
              <a:rPr lang="pt-BR" dirty="0"/>
              <a:t>Ar saturado com relação à água líquida a – 20</a:t>
            </a:r>
            <a:r>
              <a:rPr lang="pt-BR" baseline="30000" dirty="0"/>
              <a:t>o</a:t>
            </a:r>
            <a:r>
              <a:rPr lang="pt-BR" dirty="0"/>
              <a:t>C </a:t>
            </a:r>
            <a:r>
              <a:rPr lang="pt-BR" dirty="0">
                <a:sym typeface="Wingdings" pitchFamily="2" charset="2"/>
              </a:rPr>
              <a:t> ~20% supersaturação em relação ao gelo</a:t>
            </a:r>
            <a:endParaRPr lang="pt-BR" dirty="0"/>
          </a:p>
          <a:p>
            <a:endParaRPr lang="pt-BR" dirty="0"/>
          </a:p>
          <a:p>
            <a:r>
              <a:rPr lang="pt-BR" sz="2400" dirty="0"/>
              <a:t> Logo, </a:t>
            </a:r>
            <a:r>
              <a:rPr lang="pt-BR" sz="2400" b="1" u="sng" dirty="0">
                <a:solidFill>
                  <a:srgbClr val="FF0000"/>
                </a:solidFill>
              </a:rPr>
              <a:t>a </a:t>
            </a:r>
            <a:r>
              <a:rPr lang="pt-BR" sz="2400" b="1" i="1" u="sng" dirty="0">
                <a:solidFill>
                  <a:srgbClr val="FF0000"/>
                </a:solidFill>
              </a:rPr>
              <a:t>taxa e acumulados </a:t>
            </a:r>
            <a:r>
              <a:rPr lang="pt-BR" sz="2400" b="1" u="sng" dirty="0">
                <a:solidFill>
                  <a:srgbClr val="FF0000"/>
                </a:solidFill>
              </a:rPr>
              <a:t>de precipitação em nuven</a:t>
            </a:r>
            <a:r>
              <a:rPr lang="pt-BR" b="1" u="sng" dirty="0">
                <a:solidFill>
                  <a:srgbClr val="FF0000"/>
                </a:solidFill>
              </a:rPr>
              <a:t>s frias são geralmente maiores do que a taxa e acumulados de precipitação em nuvens quentes</a:t>
            </a:r>
            <a:r>
              <a:rPr lang="pt-BR" dirty="0"/>
              <a:t>.</a:t>
            </a:r>
          </a:p>
          <a:p>
            <a:endParaRPr lang="pt-BR" sz="18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014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58401" y="1651857"/>
            <a:ext cx="457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b="1" i="1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</a:t>
            </a:r>
            <a:r>
              <a:rPr lang="pt-BR" dirty="0" err="1"/>
              <a:t>disdrômetro</a:t>
            </a:r>
            <a:r>
              <a:rPr lang="pt-BR" dirty="0"/>
              <a:t> não mede </a:t>
            </a:r>
            <a:r>
              <a:rPr lang="pt-BR" b="1" i="1" dirty="0"/>
              <a:t>N(D)</a:t>
            </a:r>
            <a:r>
              <a:rPr lang="pt-BR" dirty="0"/>
              <a:t> diretamente: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Onde </a:t>
            </a:r>
            <a:r>
              <a:rPr lang="pt-BR" b="1" i="1" dirty="0" err="1"/>
              <a:t>C</a:t>
            </a:r>
            <a:r>
              <a:rPr lang="pt-BR" b="1" i="1" baseline="-25000" dirty="0" err="1"/>
              <a:t>i</a:t>
            </a:r>
            <a:r>
              <a:rPr lang="pt-BR" dirty="0"/>
              <a:t> é o número de gotas do </a:t>
            </a:r>
            <a:r>
              <a:rPr lang="pt-BR" b="1" i="1" dirty="0"/>
              <a:t>i</a:t>
            </a:r>
            <a:r>
              <a:rPr lang="pt-BR" dirty="0"/>
              <a:t>-</a:t>
            </a:r>
            <a:r>
              <a:rPr lang="pt-BR" dirty="0" err="1"/>
              <a:t>ésimo</a:t>
            </a:r>
            <a:r>
              <a:rPr lang="pt-BR" dirty="0"/>
              <a:t> canal, </a:t>
            </a:r>
            <a:r>
              <a:rPr lang="pt-BR" b="1" i="1" dirty="0"/>
              <a:t>V(D</a:t>
            </a:r>
            <a:r>
              <a:rPr lang="pt-BR" b="1" i="1" baseline="-25000" dirty="0"/>
              <a:t>i</a:t>
            </a:r>
            <a:r>
              <a:rPr lang="pt-BR" b="1" i="1" dirty="0"/>
              <a:t>)</a:t>
            </a:r>
            <a:r>
              <a:rPr lang="pt-BR" dirty="0"/>
              <a:t> é a respectiva velocidade terminal,</a:t>
            </a:r>
            <a:r>
              <a:rPr lang="pt-BR" b="1" i="1" dirty="0"/>
              <a:t> A </a:t>
            </a:r>
            <a:r>
              <a:rPr lang="pt-BR" dirty="0"/>
              <a:t>é a área de coleta (50 cm</a:t>
            </a:r>
            <a:r>
              <a:rPr lang="pt-BR" baseline="30000" dirty="0"/>
              <a:t>2</a:t>
            </a:r>
            <a:r>
              <a:rPr lang="pt-BR" dirty="0"/>
              <a:t>) e </a:t>
            </a:r>
            <a:r>
              <a:rPr lang="el-GR" b="1" i="1" dirty="0"/>
              <a:t>Δ</a:t>
            </a:r>
            <a:r>
              <a:rPr lang="pt-BR" b="1" i="1" dirty="0"/>
              <a:t>D </a:t>
            </a:r>
            <a:r>
              <a:rPr lang="pt-BR" dirty="0"/>
              <a:t>o intervalo de integração (60 s)</a:t>
            </a:r>
          </a:p>
          <a:p>
            <a:r>
              <a:rPr lang="pt-BR" dirty="0"/>
              <a:t>Para </a:t>
            </a:r>
            <a:r>
              <a:rPr lang="pt-BR" b="1" i="1" dirty="0"/>
              <a:t>V(D</a:t>
            </a:r>
            <a:r>
              <a:rPr lang="pt-BR" b="1" i="1" baseline="-25000" dirty="0"/>
              <a:t>i</a:t>
            </a:r>
            <a:r>
              <a:rPr lang="pt-BR" b="1" i="1" dirty="0"/>
              <a:t>) </a:t>
            </a:r>
            <a:r>
              <a:rPr lang="pt-BR" dirty="0"/>
              <a:t>(m/s), pode ser usada a expressão de Atlas et al. (1973):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76472D-C4F2-452F-935F-1E1251AE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49" y="1376517"/>
            <a:ext cx="2099302" cy="9709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950F3FC-571A-4548-9F3A-517967E28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48" y="4187806"/>
            <a:ext cx="4536504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5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Na </a:t>
            </a:r>
            <a:r>
              <a:rPr lang="en-US" dirty="0" err="1">
                <a:solidFill>
                  <a:srgbClr val="000000"/>
                </a:solidFill>
              </a:rPr>
              <a:t>prática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tendo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en-US" dirty="0">
                <a:solidFill>
                  <a:srgbClr val="000000"/>
                </a:solidFill>
              </a:rPr>
              <a:t> dados de </a:t>
            </a:r>
            <a:r>
              <a:rPr lang="en-US" dirty="0" err="1">
                <a:solidFill>
                  <a:srgbClr val="000000"/>
                </a:solidFill>
              </a:rPr>
              <a:t>disdrômetro</a:t>
            </a:r>
            <a:r>
              <a:rPr lang="en-US" dirty="0">
                <a:solidFill>
                  <a:srgbClr val="000000"/>
                </a:solidFill>
              </a:rPr>
              <a:t> as </a:t>
            </a:r>
            <a:r>
              <a:rPr lang="en-US" dirty="0" err="1">
                <a:solidFill>
                  <a:srgbClr val="000000"/>
                </a:solidFill>
              </a:rPr>
              <a:t>variáveis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relacionadas</a:t>
            </a:r>
            <a:r>
              <a:rPr lang="en-US" dirty="0">
                <a:solidFill>
                  <a:srgbClr val="000000"/>
                </a:solidFill>
              </a:rPr>
              <a:t> à </a:t>
            </a:r>
            <a:r>
              <a:rPr lang="en-US" dirty="0" err="1">
                <a:solidFill>
                  <a:srgbClr val="000000"/>
                </a:solidFill>
              </a:rPr>
              <a:t>precipitação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ficam</a:t>
            </a:r>
            <a:r>
              <a:rPr lang="en-US" dirty="0">
                <a:solidFill>
                  <a:srgbClr val="000000"/>
                </a:solidFill>
              </a:rPr>
              <a:t>:</a:t>
            </a:r>
            <a:endParaRPr lang="en-US" dirty="0"/>
          </a:p>
          <a:p>
            <a:endParaRPr lang="pt-BR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r>
              <a:rPr lang="en-US" dirty="0" err="1"/>
              <a:t>Concentração</a:t>
            </a:r>
            <a:r>
              <a:rPr lang="en-US" dirty="0"/>
              <a:t> total de </a:t>
            </a:r>
            <a:r>
              <a:rPr lang="en-US" dirty="0" err="1"/>
              <a:t>gotas</a:t>
            </a: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sz="700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r>
              <a:rPr lang="en-US" dirty="0"/>
              <a:t>Taxa de </a:t>
            </a:r>
            <a:r>
              <a:rPr lang="en-US" dirty="0" err="1"/>
              <a:t>precipitação</a:t>
            </a: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endParaRPr lang="en-US" dirty="0"/>
          </a:p>
          <a:p>
            <a:pPr marL="1303020" lvl="2" indent="-342900">
              <a:buClr>
                <a:schemeClr val="accent1">
                  <a:shade val="75000"/>
                </a:schemeClr>
              </a:buClr>
              <a:defRPr/>
            </a:pPr>
            <a:r>
              <a:rPr lang="en-US" dirty="0" err="1"/>
              <a:t>Conteúdo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líquida</a:t>
            </a:r>
            <a:endParaRPr lang="en-US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18065"/>
              </p:ext>
            </p:extLst>
          </p:nvPr>
        </p:nvGraphicFramePr>
        <p:xfrm>
          <a:off x="4529138" y="1958975"/>
          <a:ext cx="19685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7" name="Equação" r:id="rId3" imgW="1015920" imgH="457200" progId="Equation.3">
                  <p:embed/>
                </p:oleObj>
              </mc:Choice>
              <mc:Fallback>
                <p:oleObj name="Equação" r:id="rId3" imgW="101592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1958975"/>
                        <a:ext cx="1968500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235078"/>
              </p:ext>
            </p:extLst>
          </p:nvPr>
        </p:nvGraphicFramePr>
        <p:xfrm>
          <a:off x="4395788" y="3073400"/>
          <a:ext cx="28352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8" name="Equação" r:id="rId5" imgW="1625400" imgH="469800" progId="Equation.3">
                  <p:embed/>
                </p:oleObj>
              </mc:Choice>
              <mc:Fallback>
                <p:oleObj name="Equação" r:id="rId5" imgW="162540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5788" y="3073400"/>
                        <a:ext cx="28352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299253"/>
              </p:ext>
            </p:extLst>
          </p:nvPr>
        </p:nvGraphicFramePr>
        <p:xfrm>
          <a:off x="4476750" y="4076700"/>
          <a:ext cx="2497138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9" name="Equação" r:id="rId7" imgW="1422360" imgH="469800" progId="Equation.3">
                  <p:embed/>
                </p:oleObj>
              </mc:Choice>
              <mc:Fallback>
                <p:oleObj name="Equação" r:id="rId7" imgW="142236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4076700"/>
                        <a:ext cx="2497138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6948264" y="213649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 m</a:t>
            </a:r>
            <a:r>
              <a:rPr lang="pt-BR" baseline="30000" dirty="0"/>
              <a:t>-3</a:t>
            </a:r>
            <a:r>
              <a:rPr lang="pt-BR" dirty="0"/>
              <a:t> ]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405280" y="324433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 mm h</a:t>
            </a:r>
            <a:r>
              <a:rPr lang="pt-BR" baseline="30000" dirty="0"/>
              <a:t>-1</a:t>
            </a:r>
            <a:r>
              <a:rPr lang="pt-BR" dirty="0"/>
              <a:t> ]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948264" y="421179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[ kg m</a:t>
            </a:r>
            <a:r>
              <a:rPr lang="pt-BR" baseline="30000" dirty="0"/>
              <a:t>-3</a:t>
            </a:r>
            <a:r>
              <a:rPr lang="pt-BR" dirty="0"/>
              <a:t> 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0D5D9B7-AD51-4FBA-A19F-40DDC522CED9}"/>
                  </a:ext>
                </a:extLst>
              </p:cNvPr>
              <p:cNvSpPr txBox="1"/>
              <p:nvPr/>
            </p:nvSpPr>
            <p:spPr>
              <a:xfrm>
                <a:off x="2221749" y="3776412"/>
                <a:ext cx="1081001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0D5D9B7-AD51-4FBA-A19F-40DDC522C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749" y="3776412"/>
                <a:ext cx="1081001" cy="300660"/>
              </a:xfrm>
              <a:prstGeom prst="rect">
                <a:avLst/>
              </a:prstGeom>
              <a:blipFill>
                <a:blip r:embed="rId9"/>
                <a:stretch>
                  <a:fillRect l="-1124" t="-6000" r="-1685" b="-12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512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300" dirty="0"/>
              <a:t>Capítulo 10 - Rogers, R. R. e M. K. </a:t>
            </a:r>
            <a:r>
              <a:rPr lang="pt-BR" sz="1300" dirty="0" err="1"/>
              <a:t>Yau</a:t>
            </a:r>
            <a:r>
              <a:rPr lang="pt-BR" sz="1300" dirty="0"/>
              <a:t> (1989): A short </a:t>
            </a:r>
            <a:r>
              <a:rPr lang="pt-BR" sz="1300" dirty="0" err="1"/>
              <a:t>course</a:t>
            </a:r>
            <a:r>
              <a:rPr lang="pt-BR" sz="1300" dirty="0"/>
              <a:t> in </a:t>
            </a:r>
            <a:r>
              <a:rPr lang="pt-BR" sz="1300" dirty="0" err="1"/>
              <a:t>cloud</a:t>
            </a:r>
            <a:r>
              <a:rPr lang="pt-BR" sz="1300" dirty="0"/>
              <a:t> </a:t>
            </a:r>
            <a:r>
              <a:rPr lang="pt-BR" sz="1300" dirty="0" err="1"/>
              <a:t>physics</a:t>
            </a:r>
            <a:r>
              <a:rPr lang="pt-BR" sz="1300" dirty="0"/>
              <a:t>. </a:t>
            </a:r>
            <a:r>
              <a:rPr lang="pt-BR" sz="1300" dirty="0" err="1"/>
              <a:t>Third</a:t>
            </a:r>
            <a:r>
              <a:rPr lang="pt-BR" sz="1300" dirty="0"/>
              <a:t> </a:t>
            </a:r>
            <a:r>
              <a:rPr lang="pt-BR" sz="1300" dirty="0" err="1"/>
              <a:t>edition</a:t>
            </a:r>
            <a:r>
              <a:rPr lang="pt-BR" sz="1300" dirty="0"/>
              <a:t>. Oxford, UK.. 290 </a:t>
            </a:r>
            <a:r>
              <a:rPr lang="pt-BR" sz="1300" dirty="0" err="1"/>
              <a:t>p.p</a:t>
            </a:r>
            <a:r>
              <a:rPr lang="pt-BR" sz="1300" dirty="0"/>
              <a:t>.</a:t>
            </a:r>
          </a:p>
          <a:p>
            <a:r>
              <a:rPr lang="pt-BR" sz="1300" dirty="0"/>
              <a:t>ACRIDICON-CHUVA: </a:t>
            </a:r>
            <a:r>
              <a:rPr lang="pt-BR" sz="1300" dirty="0">
                <a:hlinkClick r:id="rId2"/>
              </a:rPr>
              <a:t>http://www.uni-leipzig.de/~meteo/acridicon-chuva/</a:t>
            </a:r>
            <a:r>
              <a:rPr lang="pt-BR" sz="1300" dirty="0"/>
              <a:t> e   </a:t>
            </a:r>
            <a:r>
              <a:rPr lang="pt-BR" sz="1300" dirty="0">
                <a:hlinkClick r:id="rId3"/>
              </a:rPr>
              <a:t>http://acridicon-chuva.weebly.com/</a:t>
            </a:r>
            <a:endParaRPr lang="pt-BR" sz="1300" dirty="0"/>
          </a:p>
          <a:p>
            <a:r>
              <a:rPr lang="pt-BR" sz="1300" dirty="0"/>
              <a:t>Albrecht, R. I. (2004): Características microfísicas da precipitação convectiva e estratiforme associadas à oscilação </a:t>
            </a:r>
            <a:r>
              <a:rPr lang="pt-BR" sz="1300" dirty="0" err="1"/>
              <a:t>intrasazonal</a:t>
            </a:r>
            <a:r>
              <a:rPr lang="pt-BR" sz="1300" dirty="0"/>
              <a:t> no sudoeste da Amazônia. Dissertação de Mestrado, Universidade de São Paulo.</a:t>
            </a:r>
          </a:p>
          <a:p>
            <a:r>
              <a:rPr lang="pt-BR" sz="1300" dirty="0"/>
              <a:t>Albrecht, R. I. e A. </a:t>
            </a:r>
            <a:r>
              <a:rPr lang="pt-BR" sz="1300" dirty="0" err="1"/>
              <a:t>Tokay</a:t>
            </a:r>
            <a:r>
              <a:rPr lang="pt-BR" sz="1300" dirty="0"/>
              <a:t> (2004): </a:t>
            </a:r>
            <a:r>
              <a:rPr lang="pt-BR" sz="1300" dirty="0" err="1"/>
              <a:t>Drop</a:t>
            </a:r>
            <a:r>
              <a:rPr lang="pt-BR" sz="1300" dirty="0"/>
              <a:t> </a:t>
            </a:r>
            <a:r>
              <a:rPr lang="pt-BR" sz="1300" dirty="0" err="1"/>
              <a:t>size</a:t>
            </a:r>
            <a:r>
              <a:rPr lang="pt-BR" sz="1300" dirty="0"/>
              <a:t> </a:t>
            </a:r>
            <a:r>
              <a:rPr lang="pt-BR" sz="1300" dirty="0" err="1"/>
              <a:t>distribuiton</a:t>
            </a:r>
            <a:r>
              <a:rPr lang="pt-BR" sz="1300" dirty="0"/>
              <a:t> </a:t>
            </a:r>
            <a:r>
              <a:rPr lang="pt-BR" sz="1300" dirty="0" err="1"/>
              <a:t>measurements</a:t>
            </a:r>
            <a:r>
              <a:rPr lang="pt-BR" sz="1300" dirty="0"/>
              <a:t> in TRMM-LBA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beyond</a:t>
            </a:r>
            <a:r>
              <a:rPr lang="pt-BR" sz="1300" dirty="0"/>
              <a:t>. 3rd LBA </a:t>
            </a:r>
            <a:r>
              <a:rPr lang="pt-BR" sz="1300" dirty="0" err="1"/>
              <a:t>Scientific</a:t>
            </a:r>
            <a:r>
              <a:rPr lang="pt-BR" sz="1300" dirty="0"/>
              <a:t> </a:t>
            </a:r>
            <a:r>
              <a:rPr lang="pt-BR" sz="1300" dirty="0" err="1"/>
              <a:t>Conference</a:t>
            </a:r>
            <a:r>
              <a:rPr lang="pt-BR" sz="1300" dirty="0"/>
              <a:t>, </a:t>
            </a:r>
            <a:r>
              <a:rPr lang="pt-BR" sz="1300" dirty="0" err="1"/>
              <a:t>Brasilia</a:t>
            </a:r>
            <a:r>
              <a:rPr lang="pt-BR" sz="1300" dirty="0"/>
              <a:t>, DF, </a:t>
            </a:r>
            <a:r>
              <a:rPr lang="pt-BR" sz="1300" dirty="0" err="1"/>
              <a:t>Brazil</a:t>
            </a:r>
            <a:r>
              <a:rPr lang="pt-BR" sz="1300" dirty="0"/>
              <a:t>.</a:t>
            </a:r>
          </a:p>
          <a:p>
            <a:r>
              <a:rPr lang="pt-BR" sz="1300" dirty="0"/>
              <a:t>Marshall, J. e W. Palmer (1948): The </a:t>
            </a:r>
            <a:r>
              <a:rPr lang="pt-BR" sz="1300" dirty="0" err="1"/>
              <a:t>distribution</a:t>
            </a:r>
            <a:r>
              <a:rPr lang="pt-BR" sz="1300" dirty="0"/>
              <a:t> </a:t>
            </a:r>
            <a:r>
              <a:rPr lang="pt-BR" sz="1300" dirty="0" err="1"/>
              <a:t>of</a:t>
            </a:r>
            <a:r>
              <a:rPr lang="pt-BR" sz="1300" dirty="0"/>
              <a:t> </a:t>
            </a:r>
            <a:r>
              <a:rPr lang="pt-BR" sz="1300" dirty="0" err="1"/>
              <a:t>raindrops</a:t>
            </a:r>
            <a:r>
              <a:rPr lang="pt-BR" sz="1300" dirty="0"/>
              <a:t> </a:t>
            </a:r>
            <a:r>
              <a:rPr lang="pt-BR" sz="1300" dirty="0" err="1"/>
              <a:t>with</a:t>
            </a:r>
            <a:r>
              <a:rPr lang="pt-BR" sz="1300" dirty="0"/>
              <a:t> </a:t>
            </a:r>
            <a:r>
              <a:rPr lang="pt-BR" sz="1300" dirty="0" err="1"/>
              <a:t>size</a:t>
            </a:r>
            <a:r>
              <a:rPr lang="pt-BR" sz="1300" dirty="0"/>
              <a:t>. </a:t>
            </a:r>
            <a:r>
              <a:rPr lang="pt-BR" sz="1300" i="1" dirty="0"/>
              <a:t>J. Meteorol.</a:t>
            </a:r>
            <a:r>
              <a:rPr lang="pt-BR" sz="1300" dirty="0"/>
              <a:t>, 5, 165-166.</a:t>
            </a:r>
          </a:p>
          <a:p>
            <a:r>
              <a:rPr lang="pt-BR" sz="1300" dirty="0"/>
              <a:t>Rosenfeld, et al. (2008): </a:t>
            </a:r>
            <a:r>
              <a:rPr lang="en-CA" sz="1300" dirty="0"/>
              <a:t>Flood or Drought: How Do Aerosols Affect Precipitation? </a:t>
            </a:r>
            <a:r>
              <a:rPr lang="en-CA" sz="1300" i="1" dirty="0"/>
              <a:t>Science</a:t>
            </a:r>
            <a:r>
              <a:rPr lang="en-CA" sz="1300" dirty="0"/>
              <a:t>, 321, 1309.</a:t>
            </a:r>
          </a:p>
          <a:p>
            <a:pPr marL="358775" indent="0">
              <a:buNone/>
            </a:pPr>
            <a:r>
              <a:rPr lang="en-CA" sz="1300" dirty="0"/>
              <a:t>DOI: 10.1126/science.1160606</a:t>
            </a:r>
          </a:p>
          <a:p>
            <a:r>
              <a:rPr lang="en-CA" sz="1300" dirty="0"/>
              <a:t>Rosenfeld D. and C. W. </a:t>
            </a:r>
            <a:r>
              <a:rPr lang="en-CA" sz="1300" dirty="0" err="1"/>
              <a:t>Ulbrich</a:t>
            </a:r>
            <a:r>
              <a:rPr lang="en-CA" sz="1300" dirty="0"/>
              <a:t>, 2003: </a:t>
            </a:r>
            <a:r>
              <a:rPr lang="en-CA" sz="1300" dirty="0">
                <a:hlinkClick r:id="rId4"/>
              </a:rPr>
              <a:t>Cloud microphysical properties, processes, and rainfall estimation opportunities</a:t>
            </a:r>
            <a:r>
              <a:rPr lang="en-CA" sz="1300" dirty="0"/>
              <a:t>. Meteorological Monographs 52, 237-258, AMS.</a:t>
            </a:r>
            <a:endParaRPr lang="pt-BR" sz="1300" dirty="0"/>
          </a:p>
          <a:p>
            <a:pPr lvl="0"/>
            <a:r>
              <a:rPr lang="en-US" sz="1300" dirty="0" err="1">
                <a:solidFill>
                  <a:prstClr val="black"/>
                </a:solidFill>
              </a:rPr>
              <a:t>Wendisch</a:t>
            </a:r>
            <a:r>
              <a:rPr lang="en-US" sz="1300" dirty="0">
                <a:solidFill>
                  <a:prstClr val="black"/>
                </a:solidFill>
              </a:rPr>
              <a:t>, M., et al.: The ACRIDICON-CHUVA campaign: Studying tropical deep convective clouds and precipitation over Amazonia using the new German research aircraft HALO. Bull. Am. </a:t>
            </a:r>
            <a:r>
              <a:rPr lang="en-US" sz="1300" dirty="0" err="1">
                <a:solidFill>
                  <a:prstClr val="black"/>
                </a:solidFill>
              </a:rPr>
              <a:t>Meteorol</a:t>
            </a:r>
            <a:r>
              <a:rPr lang="en-US" sz="1300" dirty="0">
                <a:solidFill>
                  <a:prstClr val="black"/>
                </a:solidFill>
              </a:rPr>
              <a:t>. Soc</a:t>
            </a:r>
            <a:r>
              <a:rPr lang="en-US" sz="1300" i="1" dirty="0">
                <a:solidFill>
                  <a:prstClr val="black"/>
                </a:solidFill>
              </a:rPr>
              <a:t>., </a:t>
            </a:r>
            <a:r>
              <a:rPr lang="en-US" sz="1300" dirty="0">
                <a:solidFill>
                  <a:prstClr val="black"/>
                </a:solidFill>
              </a:rPr>
              <a:t>97, 10, 1885-1908, http://</a:t>
            </a:r>
            <a:r>
              <a:rPr lang="en-US" sz="1300" dirty="0" err="1">
                <a:solidFill>
                  <a:prstClr val="black"/>
                </a:solidFill>
              </a:rPr>
              <a:t>dx.doi.org</a:t>
            </a:r>
            <a:r>
              <a:rPr lang="en-US" sz="1300" dirty="0">
                <a:solidFill>
                  <a:prstClr val="black"/>
                </a:solidFill>
              </a:rPr>
              <a:t>/10.1175/BAMS-D-14-00255.1, 2016.</a:t>
            </a:r>
          </a:p>
          <a:p>
            <a:pPr lvl="0"/>
            <a:r>
              <a:rPr lang="pt-BR" sz="1300" dirty="0" err="1">
                <a:solidFill>
                  <a:prstClr val="black"/>
                </a:solidFill>
              </a:rPr>
              <a:t>Cecchini</a:t>
            </a:r>
            <a:r>
              <a:rPr lang="pt-BR" sz="1300" dirty="0">
                <a:solidFill>
                  <a:prstClr val="black"/>
                </a:solidFill>
              </a:rPr>
              <a:t>, M. A., Machado, L. A. T., </a:t>
            </a:r>
            <a:r>
              <a:rPr lang="pt-BR" sz="1300" dirty="0" err="1">
                <a:solidFill>
                  <a:prstClr val="black"/>
                </a:solidFill>
              </a:rPr>
              <a:t>Andreae</a:t>
            </a:r>
            <a:r>
              <a:rPr lang="pt-BR" sz="1300" dirty="0">
                <a:solidFill>
                  <a:prstClr val="black"/>
                </a:solidFill>
              </a:rPr>
              <a:t>, M. O., Martin, S. T., Albrecht, R. I., </a:t>
            </a:r>
            <a:r>
              <a:rPr lang="pt-BR" sz="1300" dirty="0" err="1">
                <a:solidFill>
                  <a:prstClr val="black"/>
                </a:solidFill>
              </a:rPr>
              <a:t>Artaxo</a:t>
            </a:r>
            <a:r>
              <a:rPr lang="pt-BR" sz="1300" dirty="0">
                <a:solidFill>
                  <a:prstClr val="black"/>
                </a:solidFill>
              </a:rPr>
              <a:t>, P., Barbosa, H. M. J., </a:t>
            </a:r>
            <a:r>
              <a:rPr lang="pt-BR" sz="1300" dirty="0" err="1">
                <a:solidFill>
                  <a:prstClr val="black"/>
                </a:solidFill>
              </a:rPr>
              <a:t>Borrmann</a:t>
            </a:r>
            <a:r>
              <a:rPr lang="pt-BR" sz="1300" dirty="0">
                <a:solidFill>
                  <a:prstClr val="black"/>
                </a:solidFill>
              </a:rPr>
              <a:t>, S., </a:t>
            </a:r>
            <a:r>
              <a:rPr lang="pt-BR" sz="1300" dirty="0" err="1">
                <a:solidFill>
                  <a:prstClr val="black"/>
                </a:solidFill>
              </a:rPr>
              <a:t>Fütterer</a:t>
            </a:r>
            <a:r>
              <a:rPr lang="pt-BR" sz="1300" dirty="0">
                <a:solidFill>
                  <a:prstClr val="black"/>
                </a:solidFill>
              </a:rPr>
              <a:t>, D., </a:t>
            </a:r>
            <a:r>
              <a:rPr lang="pt-BR" sz="1300" dirty="0" err="1">
                <a:solidFill>
                  <a:prstClr val="black"/>
                </a:solidFill>
              </a:rPr>
              <a:t>Jurkat</a:t>
            </a:r>
            <a:r>
              <a:rPr lang="pt-BR" sz="1300" dirty="0">
                <a:solidFill>
                  <a:prstClr val="black"/>
                </a:solidFill>
              </a:rPr>
              <a:t>, T., </a:t>
            </a:r>
            <a:r>
              <a:rPr lang="pt-BR" sz="1300" dirty="0" err="1">
                <a:solidFill>
                  <a:prstClr val="black"/>
                </a:solidFill>
              </a:rPr>
              <a:t>Mahnke</a:t>
            </a:r>
            <a:r>
              <a:rPr lang="pt-BR" sz="1300" dirty="0">
                <a:solidFill>
                  <a:prstClr val="black"/>
                </a:solidFill>
              </a:rPr>
              <a:t>, C., </a:t>
            </a:r>
            <a:r>
              <a:rPr lang="pt-BR" sz="1300" dirty="0" err="1">
                <a:solidFill>
                  <a:prstClr val="black"/>
                </a:solidFill>
              </a:rPr>
              <a:t>Minikin</a:t>
            </a:r>
            <a:r>
              <a:rPr lang="pt-BR" sz="1300" dirty="0">
                <a:solidFill>
                  <a:prstClr val="black"/>
                </a:solidFill>
              </a:rPr>
              <a:t>, A., </a:t>
            </a:r>
            <a:r>
              <a:rPr lang="pt-BR" sz="1300" dirty="0" err="1">
                <a:solidFill>
                  <a:prstClr val="black"/>
                </a:solidFill>
              </a:rPr>
              <a:t>Molleker</a:t>
            </a:r>
            <a:r>
              <a:rPr lang="pt-BR" sz="1300" dirty="0">
                <a:solidFill>
                  <a:prstClr val="black"/>
                </a:solidFill>
              </a:rPr>
              <a:t>, S., </a:t>
            </a:r>
            <a:r>
              <a:rPr lang="pt-BR" sz="1300" dirty="0" err="1">
                <a:solidFill>
                  <a:prstClr val="black"/>
                </a:solidFill>
              </a:rPr>
              <a:t>Pöhlker</a:t>
            </a:r>
            <a:r>
              <a:rPr lang="pt-BR" sz="1300" dirty="0">
                <a:solidFill>
                  <a:prstClr val="black"/>
                </a:solidFill>
              </a:rPr>
              <a:t>, M. L., </a:t>
            </a:r>
            <a:r>
              <a:rPr lang="pt-BR" sz="1300" dirty="0" err="1">
                <a:solidFill>
                  <a:prstClr val="black"/>
                </a:solidFill>
              </a:rPr>
              <a:t>Pöschl</a:t>
            </a:r>
            <a:r>
              <a:rPr lang="pt-BR" sz="1300" dirty="0">
                <a:solidFill>
                  <a:prstClr val="black"/>
                </a:solidFill>
              </a:rPr>
              <a:t>, U., Rosenfeld, D., </a:t>
            </a:r>
            <a:r>
              <a:rPr lang="pt-BR" sz="1300" dirty="0" err="1">
                <a:solidFill>
                  <a:prstClr val="black"/>
                </a:solidFill>
              </a:rPr>
              <a:t>Voigt</a:t>
            </a:r>
            <a:r>
              <a:rPr lang="pt-BR" sz="1300" dirty="0">
                <a:solidFill>
                  <a:prstClr val="black"/>
                </a:solidFill>
              </a:rPr>
              <a:t>, C., </a:t>
            </a:r>
            <a:r>
              <a:rPr lang="pt-BR" sz="1300" dirty="0" err="1">
                <a:solidFill>
                  <a:prstClr val="black"/>
                </a:solidFill>
              </a:rPr>
              <a:t>Weinzierl</a:t>
            </a:r>
            <a:r>
              <a:rPr lang="pt-BR" sz="1300" dirty="0">
                <a:solidFill>
                  <a:prstClr val="black"/>
                </a:solidFill>
              </a:rPr>
              <a:t>, B., </a:t>
            </a:r>
            <a:r>
              <a:rPr lang="pt-BR" sz="1300" dirty="0" err="1">
                <a:solidFill>
                  <a:prstClr val="black"/>
                </a:solidFill>
              </a:rPr>
              <a:t>and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Wendisch</a:t>
            </a:r>
            <a:r>
              <a:rPr lang="pt-BR" sz="1300" dirty="0">
                <a:solidFill>
                  <a:prstClr val="black"/>
                </a:solidFill>
              </a:rPr>
              <a:t>, M.: </a:t>
            </a:r>
            <a:r>
              <a:rPr lang="pt-BR" sz="1300" dirty="0" err="1">
                <a:solidFill>
                  <a:prstClr val="black"/>
                </a:solidFill>
              </a:rPr>
              <a:t>Sensitivities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of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Amazonian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clouds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to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aerosols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and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updraft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speed</a:t>
            </a:r>
            <a:r>
              <a:rPr lang="pt-BR" sz="1300" dirty="0">
                <a:solidFill>
                  <a:prstClr val="black"/>
                </a:solidFill>
              </a:rPr>
              <a:t>, </a:t>
            </a:r>
            <a:r>
              <a:rPr lang="pt-BR" sz="1300" dirty="0" err="1">
                <a:solidFill>
                  <a:prstClr val="black"/>
                </a:solidFill>
              </a:rPr>
              <a:t>Atmos</a:t>
            </a:r>
            <a:r>
              <a:rPr lang="pt-BR" sz="1300" dirty="0">
                <a:solidFill>
                  <a:prstClr val="black"/>
                </a:solidFill>
              </a:rPr>
              <a:t>. </a:t>
            </a:r>
            <a:r>
              <a:rPr lang="pt-BR" sz="1300" dirty="0" err="1">
                <a:solidFill>
                  <a:prstClr val="black"/>
                </a:solidFill>
              </a:rPr>
              <a:t>Chem</a:t>
            </a:r>
            <a:r>
              <a:rPr lang="pt-BR" sz="1300" dirty="0">
                <a:solidFill>
                  <a:prstClr val="black"/>
                </a:solidFill>
              </a:rPr>
              <a:t>. </a:t>
            </a:r>
            <a:r>
              <a:rPr lang="pt-BR" sz="1300" dirty="0" err="1">
                <a:solidFill>
                  <a:prstClr val="black"/>
                </a:solidFill>
              </a:rPr>
              <a:t>Phys</a:t>
            </a:r>
            <a:r>
              <a:rPr lang="pt-BR" sz="1300" dirty="0">
                <a:solidFill>
                  <a:prstClr val="black"/>
                </a:solidFill>
              </a:rPr>
              <a:t>., 17, 10037-10050, </a:t>
            </a:r>
            <a:r>
              <a:rPr lang="pt-BR" sz="1300" dirty="0" err="1">
                <a:solidFill>
                  <a:prstClr val="black"/>
                </a:solidFill>
              </a:rPr>
              <a:t>https</a:t>
            </a:r>
            <a:r>
              <a:rPr lang="pt-BR" sz="1300" dirty="0">
                <a:solidFill>
                  <a:prstClr val="black"/>
                </a:solidFill>
              </a:rPr>
              <a:t>://</a:t>
            </a:r>
            <a:r>
              <a:rPr lang="pt-BR" sz="1300" dirty="0" err="1">
                <a:solidFill>
                  <a:prstClr val="black"/>
                </a:solidFill>
              </a:rPr>
              <a:t>doi.org</a:t>
            </a:r>
            <a:r>
              <a:rPr lang="pt-BR" sz="1300" dirty="0">
                <a:solidFill>
                  <a:prstClr val="black"/>
                </a:solidFill>
              </a:rPr>
              <a:t>/10.5194/acp-17-10037-2017, 2017.</a:t>
            </a:r>
          </a:p>
          <a:p>
            <a:pPr lvl="0"/>
            <a:r>
              <a:rPr lang="pt-BR" sz="1300" dirty="0">
                <a:solidFill>
                  <a:prstClr val="black"/>
                </a:solidFill>
              </a:rPr>
              <a:t>Atlas, </a:t>
            </a:r>
            <a:r>
              <a:rPr lang="pt-BR" sz="1300" dirty="0" err="1">
                <a:solidFill>
                  <a:prstClr val="black"/>
                </a:solidFill>
              </a:rPr>
              <a:t>D</a:t>
            </a:r>
            <a:r>
              <a:rPr lang="pt-BR" sz="1300" dirty="0">
                <a:solidFill>
                  <a:prstClr val="black"/>
                </a:solidFill>
              </a:rPr>
              <a:t>, R. C., </a:t>
            </a:r>
            <a:r>
              <a:rPr lang="pt-BR" sz="1300" dirty="0" err="1">
                <a:solidFill>
                  <a:prstClr val="black"/>
                </a:solidFill>
              </a:rPr>
              <a:t>Srivastava</a:t>
            </a:r>
            <a:r>
              <a:rPr lang="pt-BR" sz="1300" dirty="0">
                <a:solidFill>
                  <a:prstClr val="black"/>
                </a:solidFill>
              </a:rPr>
              <a:t> e R. S. </a:t>
            </a:r>
            <a:r>
              <a:rPr lang="pt-BR" sz="1300" dirty="0" err="1">
                <a:solidFill>
                  <a:prstClr val="black"/>
                </a:solidFill>
              </a:rPr>
              <a:t>Sekhon</a:t>
            </a:r>
            <a:r>
              <a:rPr lang="pt-BR" sz="1300" dirty="0">
                <a:solidFill>
                  <a:prstClr val="black"/>
                </a:solidFill>
              </a:rPr>
              <a:t>, 1973: Doppler radar </a:t>
            </a:r>
            <a:r>
              <a:rPr lang="pt-BR" sz="1300" dirty="0" err="1">
                <a:solidFill>
                  <a:prstClr val="black"/>
                </a:solidFill>
              </a:rPr>
              <a:t>characteristics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of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precipitation</a:t>
            </a:r>
            <a:r>
              <a:rPr lang="pt-BR" sz="1300" dirty="0">
                <a:solidFill>
                  <a:prstClr val="black"/>
                </a:solidFill>
              </a:rPr>
              <a:t> </a:t>
            </a:r>
            <a:r>
              <a:rPr lang="pt-BR" sz="1300" dirty="0" err="1">
                <a:solidFill>
                  <a:prstClr val="black"/>
                </a:solidFill>
              </a:rPr>
              <a:t>at</a:t>
            </a:r>
            <a:r>
              <a:rPr lang="pt-BR" sz="1300" dirty="0">
                <a:solidFill>
                  <a:prstClr val="black"/>
                </a:solidFill>
              </a:rPr>
              <a:t> vertical </a:t>
            </a:r>
            <a:r>
              <a:rPr lang="pt-BR" sz="1300" dirty="0" err="1">
                <a:solidFill>
                  <a:prstClr val="black"/>
                </a:solidFill>
              </a:rPr>
              <a:t>incidence</a:t>
            </a:r>
            <a:r>
              <a:rPr lang="pt-BR" sz="1300" dirty="0">
                <a:solidFill>
                  <a:prstClr val="black"/>
                </a:solidFill>
              </a:rPr>
              <a:t>, </a:t>
            </a:r>
            <a:r>
              <a:rPr lang="pt-BR" sz="1300" i="1" dirty="0">
                <a:solidFill>
                  <a:prstClr val="black"/>
                </a:solidFill>
              </a:rPr>
              <a:t>Rev. </a:t>
            </a:r>
            <a:r>
              <a:rPr lang="pt-BR" sz="1300" i="1" dirty="0" err="1">
                <a:solidFill>
                  <a:prstClr val="black"/>
                </a:solidFill>
              </a:rPr>
              <a:t>Geophys</a:t>
            </a:r>
            <a:r>
              <a:rPr lang="pt-BR" sz="1300" i="1" dirty="0">
                <a:solidFill>
                  <a:prstClr val="black"/>
                </a:solidFill>
              </a:rPr>
              <a:t>. Space </a:t>
            </a:r>
            <a:r>
              <a:rPr lang="pt-BR" sz="1300" i="1" dirty="0" err="1">
                <a:solidFill>
                  <a:prstClr val="black"/>
                </a:solidFill>
              </a:rPr>
              <a:t>Phys</a:t>
            </a:r>
            <a:r>
              <a:rPr lang="pt-BR" sz="1300" dirty="0">
                <a:solidFill>
                  <a:prstClr val="black"/>
                </a:solidFill>
              </a:rPr>
              <a:t>, </a:t>
            </a:r>
            <a:r>
              <a:rPr lang="pt-BR" sz="1300" b="1" dirty="0">
                <a:solidFill>
                  <a:prstClr val="black"/>
                </a:solidFill>
              </a:rPr>
              <a:t>2</a:t>
            </a:r>
            <a:r>
              <a:rPr lang="pt-BR" sz="1300" dirty="0">
                <a:solidFill>
                  <a:prstClr val="black"/>
                </a:solidFill>
              </a:rPr>
              <a:t>, 1-35.</a:t>
            </a:r>
            <a:endParaRPr lang="pt-BR" sz="1300" dirty="0"/>
          </a:p>
          <a:p>
            <a:pPr lvl="0"/>
            <a:r>
              <a:rPr lang="pt-BR" sz="1300" dirty="0" err="1"/>
              <a:t>Heymsfield</a:t>
            </a:r>
            <a:r>
              <a:rPr lang="pt-BR" sz="1300" dirty="0"/>
              <a:t>, A.J., C. Schmitt, </a:t>
            </a:r>
            <a:r>
              <a:rPr lang="pt-BR" sz="1300" dirty="0" err="1"/>
              <a:t>and</a:t>
            </a:r>
            <a:r>
              <a:rPr lang="pt-BR" sz="1300" dirty="0"/>
              <a:t> A. </a:t>
            </a:r>
            <a:r>
              <a:rPr lang="pt-BR" sz="1300" dirty="0" err="1"/>
              <a:t>Bansemer</a:t>
            </a:r>
            <a:r>
              <a:rPr lang="pt-BR" sz="1300" dirty="0"/>
              <a:t>, 2013: Ice Cloud </a:t>
            </a:r>
            <a:r>
              <a:rPr lang="pt-BR" sz="1300" dirty="0" err="1"/>
              <a:t>Particle</a:t>
            </a:r>
            <a:r>
              <a:rPr lang="pt-BR" sz="1300" dirty="0"/>
              <a:t> </a:t>
            </a:r>
            <a:r>
              <a:rPr lang="pt-BR" sz="1300" dirty="0" err="1"/>
              <a:t>Size</a:t>
            </a:r>
            <a:r>
              <a:rPr lang="pt-BR" sz="1300" dirty="0"/>
              <a:t> </a:t>
            </a:r>
            <a:r>
              <a:rPr lang="pt-BR" sz="1300" dirty="0" err="1"/>
              <a:t>Distributions</a:t>
            </a:r>
            <a:r>
              <a:rPr lang="pt-BR" sz="1300" dirty="0"/>
              <a:t> </a:t>
            </a:r>
            <a:r>
              <a:rPr lang="pt-BR" sz="1300" dirty="0" err="1"/>
              <a:t>and</a:t>
            </a:r>
            <a:r>
              <a:rPr lang="pt-BR" sz="1300" dirty="0"/>
              <a:t> </a:t>
            </a:r>
            <a:r>
              <a:rPr lang="pt-BR" sz="1300" dirty="0" err="1"/>
              <a:t>Pressure-Dependent</a:t>
            </a:r>
            <a:r>
              <a:rPr lang="pt-BR" sz="1300" dirty="0"/>
              <a:t> Terminal </a:t>
            </a:r>
            <a:r>
              <a:rPr lang="pt-BR" sz="1300" dirty="0" err="1"/>
              <a:t>Velocities</a:t>
            </a:r>
            <a:r>
              <a:rPr lang="pt-BR" sz="1300" dirty="0"/>
              <a:t> </a:t>
            </a:r>
            <a:r>
              <a:rPr lang="pt-BR" sz="1300" dirty="0" err="1"/>
              <a:t>from</a:t>
            </a:r>
            <a:r>
              <a:rPr lang="pt-BR" sz="1300" dirty="0"/>
              <a:t> In Situ </a:t>
            </a:r>
            <a:r>
              <a:rPr lang="pt-BR" sz="1300" dirty="0" err="1"/>
              <a:t>Observations</a:t>
            </a:r>
            <a:r>
              <a:rPr lang="pt-BR" sz="1300" dirty="0"/>
              <a:t> </a:t>
            </a:r>
            <a:r>
              <a:rPr lang="pt-BR" sz="1300" dirty="0" err="1"/>
              <a:t>at</a:t>
            </a:r>
            <a:r>
              <a:rPr lang="pt-BR" sz="1300" dirty="0"/>
              <a:t> </a:t>
            </a:r>
            <a:r>
              <a:rPr lang="pt-BR" sz="1300" dirty="0" err="1"/>
              <a:t>Temperatures</a:t>
            </a:r>
            <a:r>
              <a:rPr lang="pt-BR" sz="1300" dirty="0"/>
              <a:t> </a:t>
            </a:r>
            <a:r>
              <a:rPr lang="pt-BR" sz="1300" dirty="0" err="1"/>
              <a:t>from</a:t>
            </a:r>
            <a:r>
              <a:rPr lang="pt-BR" sz="1300" dirty="0"/>
              <a:t> 0° </a:t>
            </a:r>
            <a:r>
              <a:rPr lang="pt-BR" sz="1300" dirty="0" err="1"/>
              <a:t>to</a:t>
            </a:r>
            <a:r>
              <a:rPr lang="pt-BR" sz="1300" dirty="0"/>
              <a:t> −86°C. J. </a:t>
            </a:r>
            <a:r>
              <a:rPr lang="pt-BR" sz="1300" dirty="0" err="1"/>
              <a:t>Atmos</a:t>
            </a:r>
            <a:r>
              <a:rPr lang="pt-BR" sz="1300" dirty="0"/>
              <a:t>. </a:t>
            </a:r>
            <a:r>
              <a:rPr lang="pt-BR" sz="1300" dirty="0" err="1"/>
              <a:t>Sci</a:t>
            </a:r>
            <a:r>
              <a:rPr lang="pt-BR" sz="1300" dirty="0"/>
              <a:t>., 70, 4123–4154, https://doi.org/10.1175/JAS-D-12-0124.1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1755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4"/>
          <a:stretch/>
        </p:blipFill>
        <p:spPr>
          <a:xfrm>
            <a:off x="1051370" y="332656"/>
            <a:ext cx="704125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7425" y="620688"/>
            <a:ext cx="8239375" cy="5904656"/>
          </a:xfrm>
        </p:spPr>
        <p:txBody>
          <a:bodyPr/>
          <a:lstStyle/>
          <a:p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Nuvens quentes</a:t>
            </a:r>
            <a:r>
              <a:rPr lang="pt-BR" sz="3200" b="1" dirty="0"/>
              <a:t>:</a:t>
            </a:r>
          </a:p>
          <a:p>
            <a:pPr marL="5027613" lvl="1"/>
            <a:endParaRPr lang="pt-BR" sz="1800" dirty="0"/>
          </a:p>
          <a:p>
            <a:pPr marL="5027613" lvl="1"/>
            <a:endParaRPr lang="pt-BR" sz="1800" dirty="0"/>
          </a:p>
          <a:p>
            <a:pPr marL="5027613" lvl="1"/>
            <a:endParaRPr lang="pt-BR" sz="1800" dirty="0"/>
          </a:p>
          <a:p>
            <a:pPr marL="5027613" lvl="1"/>
            <a:r>
              <a:rPr lang="pt-BR" sz="1800" dirty="0"/>
              <a:t>São muito comuns em </a:t>
            </a:r>
            <a:r>
              <a:rPr lang="pt-BR" sz="1800" i="1" dirty="0">
                <a:solidFill>
                  <a:schemeClr val="accent6">
                    <a:lumMod val="75000"/>
                  </a:schemeClr>
                </a:solidFill>
              </a:rPr>
              <a:t>regiões marítimas e tropicais continentais (ex. Amazônia, principalmente estação chuvosa)</a:t>
            </a:r>
            <a:r>
              <a:rPr lang="pt-BR" sz="1800" dirty="0"/>
              <a:t>, onde o número de </a:t>
            </a:r>
            <a:r>
              <a:rPr lang="pt-BR" sz="1800" dirty="0" err="1"/>
              <a:t>CCNs</a:t>
            </a:r>
            <a:r>
              <a:rPr lang="pt-BR" sz="1800" dirty="0"/>
              <a:t> disponíveis para nucleação é menor. Isto implica num rápido crescimento das gotículas por difusão de vapor e </a:t>
            </a:r>
            <a:r>
              <a:rPr lang="pt-BR" sz="1800" i="1" dirty="0">
                <a:solidFill>
                  <a:schemeClr val="accent6">
                    <a:lumMod val="75000"/>
                  </a:schemeClr>
                </a:solidFill>
              </a:rPr>
              <a:t>rápida ativação do processo de coalescência gerando precipitação rapidamente</a:t>
            </a:r>
            <a:r>
              <a:rPr lang="pt-BR" sz="1800" dirty="0"/>
              <a:t>.</a:t>
            </a:r>
          </a:p>
          <a:p>
            <a:endParaRPr lang="pt-BR" sz="2000" dirty="0"/>
          </a:p>
        </p:txBody>
      </p:sp>
      <p:grpSp>
        <p:nvGrpSpPr>
          <p:cNvPr id="18" name="Grupo 17"/>
          <p:cNvGrpSpPr/>
          <p:nvPr/>
        </p:nvGrpSpPr>
        <p:grpSpPr>
          <a:xfrm>
            <a:off x="296326" y="1556792"/>
            <a:ext cx="4767652" cy="4896544"/>
            <a:chOff x="2690597" y="701988"/>
            <a:chExt cx="4767652" cy="4896544"/>
          </a:xfrm>
        </p:grpSpPr>
        <p:sp>
          <p:nvSpPr>
            <p:cNvPr id="19" name="Nuvem 18"/>
            <p:cNvSpPr/>
            <p:nvPr/>
          </p:nvSpPr>
          <p:spPr>
            <a:xfrm rot="10800000">
              <a:off x="3275854" y="1052736"/>
              <a:ext cx="4084307" cy="374441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>
                <a:rot lat="0" lon="0" rev="4200000"/>
              </a:lightRig>
            </a:scene3d>
            <a:sp3d extrusionH="25400">
              <a:bevelT w="127000" h="146050"/>
              <a:bevelB w="381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/>
            <p:cNvCxnSpPr/>
            <p:nvPr/>
          </p:nvCxnSpPr>
          <p:spPr>
            <a:xfrm flipV="1">
              <a:off x="2699792" y="701988"/>
              <a:ext cx="0" cy="452721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>
              <a:off x="2699792" y="5229200"/>
              <a:ext cx="4104456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/>
            <p:cNvSpPr/>
            <p:nvPr/>
          </p:nvSpPr>
          <p:spPr>
            <a:xfrm>
              <a:off x="3569817" y="3438292"/>
              <a:ext cx="216024" cy="2160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139700"/>
              <a:bevelB w="2540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2993753" y="4482408"/>
              <a:ext cx="108012" cy="1080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139700"/>
              <a:bevelB w="2540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5305501" y="1350060"/>
              <a:ext cx="432048" cy="43204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139700"/>
              <a:bevelB w="2540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4073873" y="2574196"/>
              <a:ext cx="317275" cy="2880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139700"/>
              <a:bevelB w="2540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6640082" y="4365846"/>
              <a:ext cx="720080" cy="72007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350" h="139700"/>
              <a:bevelB w="25400" h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7" name="Conector reto 26"/>
            <p:cNvCxnSpPr/>
            <p:nvPr/>
          </p:nvCxnSpPr>
          <p:spPr>
            <a:xfrm>
              <a:off x="5868144" y="3609019"/>
              <a:ext cx="421973" cy="108011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6020544" y="3645023"/>
              <a:ext cx="421973" cy="108011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6156176" y="3573016"/>
              <a:ext cx="421973" cy="108011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6218109" y="3429000"/>
              <a:ext cx="421973" cy="108011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/>
            <p:cNvSpPr txBox="1"/>
            <p:nvPr/>
          </p:nvSpPr>
          <p:spPr>
            <a:xfrm>
              <a:off x="2690597" y="5229200"/>
              <a:ext cx="4767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0,1	1	10	100	1000 </a:t>
              </a:r>
              <a:r>
                <a:rPr lang="pt-BR" dirty="0">
                  <a:latin typeface="Symbol" pitchFamily="18" charset="2"/>
                </a:rPr>
                <a:t>m</a:t>
              </a:r>
              <a:r>
                <a:rPr lang="pt-BR" dirty="0"/>
                <a:t>m</a:t>
              </a:r>
            </a:p>
          </p:txBody>
        </p:sp>
      </p:grpSp>
      <p:sp>
        <p:nvSpPr>
          <p:cNvPr id="32" name="CaixaDeTexto 31"/>
          <p:cNvSpPr txBox="1"/>
          <p:nvPr/>
        </p:nvSpPr>
        <p:spPr>
          <a:xfrm>
            <a:off x="447425" y="537981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CCN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535586" y="4005064"/>
            <a:ext cx="1120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gotículas</a:t>
            </a:r>
          </a:p>
          <a:p>
            <a:r>
              <a:rPr lang="pt-BR" dirty="0">
                <a:solidFill>
                  <a:srgbClr val="0070C0"/>
                </a:solidFill>
              </a:rPr>
              <a:t>de nuvem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2516362" y="2628126"/>
            <a:ext cx="154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gotas garoa e/ou chuva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271890" y="4510861"/>
            <a:ext cx="97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gotas de</a:t>
            </a:r>
          </a:p>
          <a:p>
            <a:r>
              <a:rPr lang="pt-BR" dirty="0">
                <a:solidFill>
                  <a:srgbClr val="0070C0"/>
                </a:solidFill>
              </a:rPr>
              <a:t>chuva</a:t>
            </a:r>
          </a:p>
        </p:txBody>
      </p:sp>
      <p:grpSp>
        <p:nvGrpSpPr>
          <p:cNvPr id="36" name="Grupo 35"/>
          <p:cNvGrpSpPr/>
          <p:nvPr/>
        </p:nvGrpSpPr>
        <p:grpSpPr>
          <a:xfrm>
            <a:off x="3918280" y="3429000"/>
            <a:ext cx="1332148" cy="729372"/>
            <a:chOff x="-828600" y="2132856"/>
            <a:chExt cx="1800200" cy="729372"/>
          </a:xfrm>
        </p:grpSpPr>
        <p:sp>
          <p:nvSpPr>
            <p:cNvPr id="37" name="CaixaDeTexto 36"/>
            <p:cNvSpPr txBox="1"/>
            <p:nvPr/>
          </p:nvSpPr>
          <p:spPr>
            <a:xfrm>
              <a:off x="-828600" y="2132856"/>
              <a:ext cx="180020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precipitação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-828600" y="2492896"/>
              <a:ext cx="18002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b="1" i="1" dirty="0" err="1"/>
                <a:t>v</a:t>
              </a:r>
              <a:r>
                <a:rPr lang="pt-BR" b="1" i="1" baseline="-25000" dirty="0" err="1"/>
                <a:t>T</a:t>
              </a:r>
              <a:r>
                <a:rPr lang="pt-BR" dirty="0"/>
                <a:t> &gt; </a:t>
              </a:r>
              <a:r>
                <a:rPr lang="pt-BR" b="1" i="1" dirty="0"/>
                <a:t>u</a:t>
              </a:r>
            </a:p>
          </p:txBody>
        </p:sp>
      </p:grpSp>
      <p:sp>
        <p:nvSpPr>
          <p:cNvPr id="39" name="Forma livre 38"/>
          <p:cNvSpPr/>
          <p:nvPr/>
        </p:nvSpPr>
        <p:spPr>
          <a:xfrm>
            <a:off x="621184" y="2364195"/>
            <a:ext cx="3826276" cy="3045266"/>
          </a:xfrm>
          <a:custGeom>
            <a:avLst/>
            <a:gdLst>
              <a:gd name="connsiteX0" fmla="*/ 0 w 3826276"/>
              <a:gd name="connsiteY0" fmla="*/ 3045266 h 3045266"/>
              <a:gd name="connsiteX1" fmla="*/ 2503503 w 3826276"/>
              <a:gd name="connsiteY1" fmla="*/ 225 h 3045266"/>
              <a:gd name="connsiteX2" fmla="*/ 3790765 w 3826276"/>
              <a:gd name="connsiteY2" fmla="*/ 2867712 h 3045266"/>
              <a:gd name="connsiteX3" fmla="*/ 3790765 w 3826276"/>
              <a:gd name="connsiteY3" fmla="*/ 2867712 h 3045266"/>
              <a:gd name="connsiteX4" fmla="*/ 3790765 w 3826276"/>
              <a:gd name="connsiteY4" fmla="*/ 2867712 h 3045266"/>
              <a:gd name="connsiteX5" fmla="*/ 3826276 w 3826276"/>
              <a:gd name="connsiteY5" fmla="*/ 2867712 h 304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6276" h="3045266">
                <a:moveTo>
                  <a:pt x="0" y="3045266"/>
                </a:moveTo>
                <a:cubicBezTo>
                  <a:pt x="935854" y="1537541"/>
                  <a:pt x="1871709" y="29817"/>
                  <a:pt x="2503503" y="225"/>
                </a:cubicBezTo>
                <a:cubicBezTo>
                  <a:pt x="3135297" y="-29367"/>
                  <a:pt x="3790765" y="2867712"/>
                  <a:pt x="3790765" y="2867712"/>
                </a:cubicBezTo>
                <a:lnTo>
                  <a:pt x="3790765" y="2867712"/>
                </a:lnTo>
                <a:lnTo>
                  <a:pt x="3790765" y="2867712"/>
                </a:lnTo>
                <a:lnTo>
                  <a:pt x="3826276" y="2867712"/>
                </a:lnTo>
              </a:path>
            </a:pathLst>
          </a:cu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71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5904656"/>
          </a:xfrm>
        </p:spPr>
        <p:txBody>
          <a:bodyPr/>
          <a:lstStyle/>
          <a:p>
            <a:r>
              <a:rPr lang="pt-BR" sz="2800" b="1" dirty="0">
                <a:solidFill>
                  <a:srgbClr val="0070C0"/>
                </a:solidFill>
              </a:rPr>
              <a:t>Nuvens frias</a:t>
            </a:r>
            <a:r>
              <a:rPr lang="pt-BR" sz="2800" b="1" dirty="0"/>
              <a:t>:</a:t>
            </a:r>
          </a:p>
          <a:p>
            <a:pPr lvl="1"/>
            <a:endParaRPr lang="pt-BR" sz="1050" dirty="0"/>
          </a:p>
          <a:p>
            <a:pPr marL="4910138" lvl="1"/>
            <a:r>
              <a:rPr lang="pt-BR" sz="1800" dirty="0"/>
              <a:t>Se a nuvem tiver energia dinâmica e termodinâmica suficientes, a nuvem pode crescer a níveis mais elevados com temperaturas abaixo de 0</a:t>
            </a:r>
            <a:r>
              <a:rPr lang="pt-BR" sz="1800" baseline="30000" dirty="0"/>
              <a:t>o</a:t>
            </a:r>
            <a:r>
              <a:rPr lang="pt-BR" sz="1800" dirty="0"/>
              <a:t>C da atmosfera antes de formar gotas grandes por coalescência e precipitar.</a:t>
            </a:r>
          </a:p>
          <a:p>
            <a:pPr marL="4910138" lvl="1"/>
            <a:endParaRPr lang="pt-BR" sz="1800" dirty="0"/>
          </a:p>
          <a:p>
            <a:pPr marL="4910138" lvl="1"/>
            <a:r>
              <a:rPr lang="pt-BR" sz="1800" dirty="0"/>
              <a:t>Neste caso, a nuvem ativa </a:t>
            </a:r>
            <a:r>
              <a:rPr lang="pt-BR" sz="1800" i="1" dirty="0">
                <a:solidFill>
                  <a:srgbClr val="0070C0"/>
                </a:solidFill>
              </a:rPr>
              <a:t>os processos frios de formação de hidrometeoros (cristais de gelo, </a:t>
            </a:r>
            <a:r>
              <a:rPr lang="pt-BR" sz="1800" i="1" dirty="0" err="1">
                <a:solidFill>
                  <a:srgbClr val="0070C0"/>
                </a:solidFill>
              </a:rPr>
              <a:t>graupel</a:t>
            </a:r>
            <a:r>
              <a:rPr lang="pt-BR" sz="1800" i="1" dirty="0">
                <a:solidFill>
                  <a:srgbClr val="0070C0"/>
                </a:solidFill>
              </a:rPr>
              <a:t>, granizo, neve, agregados) aumentando sua capacidade de gerar precipitação</a:t>
            </a:r>
            <a:r>
              <a:rPr lang="pt-BR" sz="1800" dirty="0"/>
              <a:t>.</a:t>
            </a:r>
          </a:p>
          <a:p>
            <a:endParaRPr lang="pt-BR" sz="2000" dirty="0"/>
          </a:p>
        </p:txBody>
      </p:sp>
      <p:grpSp>
        <p:nvGrpSpPr>
          <p:cNvPr id="40" name="Grupo 39"/>
          <p:cNvGrpSpPr/>
          <p:nvPr/>
        </p:nvGrpSpPr>
        <p:grpSpPr>
          <a:xfrm>
            <a:off x="702470" y="1227025"/>
            <a:ext cx="3847184" cy="4896544"/>
            <a:chOff x="200393" y="692040"/>
            <a:chExt cx="4017446" cy="5688632"/>
          </a:xfrm>
        </p:grpSpPr>
        <p:grpSp>
          <p:nvGrpSpPr>
            <p:cNvPr id="41" name="Grupo 40"/>
            <p:cNvGrpSpPr/>
            <p:nvPr/>
          </p:nvGrpSpPr>
          <p:grpSpPr>
            <a:xfrm>
              <a:off x="200393" y="692040"/>
              <a:ext cx="4017446" cy="5688632"/>
              <a:chOff x="2690597" y="-1214108"/>
              <a:chExt cx="4861912" cy="6811856"/>
            </a:xfrm>
          </p:grpSpPr>
          <p:sp>
            <p:nvSpPr>
              <p:cNvPr id="43" name="Nuvem 42"/>
              <p:cNvSpPr/>
              <p:nvPr/>
            </p:nvSpPr>
            <p:spPr>
              <a:xfrm rot="10800000">
                <a:off x="3275853" y="-1214108"/>
                <a:ext cx="4084307" cy="6011260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scene3d>
                <a:camera prst="orthographicFront"/>
                <a:lightRig rig="threePt" dir="t">
                  <a:rot lat="0" lon="0" rev="4200000"/>
                </a:lightRig>
              </a:scene3d>
              <a:sp3d extrusionH="25400">
                <a:bevelT w="127000" h="146050"/>
                <a:bevelB w="38100" h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4" name="Conector de seta reta 43"/>
              <p:cNvCxnSpPr/>
              <p:nvPr/>
            </p:nvCxnSpPr>
            <p:spPr>
              <a:xfrm flipH="1" flipV="1">
                <a:off x="2690597" y="-1041656"/>
                <a:ext cx="9195" cy="6270857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de seta reta 44"/>
              <p:cNvCxnSpPr/>
              <p:nvPr/>
            </p:nvCxnSpPr>
            <p:spPr>
              <a:xfrm>
                <a:off x="2699792" y="5229200"/>
                <a:ext cx="4852717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Elipse 45"/>
              <p:cNvSpPr/>
              <p:nvPr/>
            </p:nvSpPr>
            <p:spPr>
              <a:xfrm>
                <a:off x="3787456" y="3438283"/>
                <a:ext cx="216024" cy="2160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/>
              <p:cNvSpPr/>
              <p:nvPr/>
            </p:nvSpPr>
            <p:spPr>
              <a:xfrm>
                <a:off x="2993752" y="4482408"/>
                <a:ext cx="108012" cy="10801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4882639" y="3295509"/>
                <a:ext cx="432047" cy="43204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4458484" y="2778525"/>
                <a:ext cx="317275" cy="28803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5553305" y="4478964"/>
                <a:ext cx="720080" cy="72007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350" h="139700"/>
                <a:bevelB w="25400" h="1079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1" name="Conector reto 50"/>
              <p:cNvCxnSpPr/>
              <p:nvPr/>
            </p:nvCxnSpPr>
            <p:spPr>
              <a:xfrm>
                <a:off x="4960556" y="3980753"/>
                <a:ext cx="421973" cy="1080118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>
                <a:off x="5112957" y="4016758"/>
                <a:ext cx="421973" cy="1080118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>
                <a:off x="5219285" y="3924217"/>
                <a:ext cx="421973" cy="1080118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>
                <a:off x="5310522" y="3800735"/>
                <a:ext cx="421973" cy="1080118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ixaDeTexto 54"/>
              <p:cNvSpPr txBox="1"/>
              <p:nvPr/>
            </p:nvSpPr>
            <p:spPr>
              <a:xfrm>
                <a:off x="2690597" y="5229200"/>
                <a:ext cx="4861912" cy="368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0,1            1            10                   100                 1000 </a:t>
                </a:r>
                <a:r>
                  <a:rPr lang="pt-BR" sz="1400" dirty="0">
                    <a:latin typeface="Symbol" pitchFamily="18" charset="2"/>
                  </a:rPr>
                  <a:t>m</a:t>
                </a:r>
                <a:r>
                  <a:rPr lang="pt-BR" sz="1400" dirty="0"/>
                  <a:t>m</a:t>
                </a:r>
              </a:p>
            </p:txBody>
          </p:sp>
        </p:grpSp>
        <p:sp>
          <p:nvSpPr>
            <p:cNvPr id="42" name="Forma livre 41"/>
            <p:cNvSpPr/>
            <p:nvPr/>
          </p:nvSpPr>
          <p:spPr>
            <a:xfrm>
              <a:off x="525250" y="4096217"/>
              <a:ext cx="1943778" cy="1525665"/>
            </a:xfrm>
            <a:custGeom>
              <a:avLst/>
              <a:gdLst>
                <a:gd name="connsiteX0" fmla="*/ 0 w 3826276"/>
                <a:gd name="connsiteY0" fmla="*/ 3045266 h 3045266"/>
                <a:gd name="connsiteX1" fmla="*/ 2503503 w 3826276"/>
                <a:gd name="connsiteY1" fmla="*/ 225 h 3045266"/>
                <a:gd name="connsiteX2" fmla="*/ 3790765 w 3826276"/>
                <a:gd name="connsiteY2" fmla="*/ 2867712 h 3045266"/>
                <a:gd name="connsiteX3" fmla="*/ 3790765 w 3826276"/>
                <a:gd name="connsiteY3" fmla="*/ 2867712 h 3045266"/>
                <a:gd name="connsiteX4" fmla="*/ 3790765 w 3826276"/>
                <a:gd name="connsiteY4" fmla="*/ 2867712 h 3045266"/>
                <a:gd name="connsiteX5" fmla="*/ 3826276 w 3826276"/>
                <a:gd name="connsiteY5" fmla="*/ 2867712 h 304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6276" h="3045266">
                  <a:moveTo>
                    <a:pt x="0" y="3045266"/>
                  </a:moveTo>
                  <a:cubicBezTo>
                    <a:pt x="935854" y="1537541"/>
                    <a:pt x="1871709" y="29817"/>
                    <a:pt x="2503503" y="225"/>
                  </a:cubicBezTo>
                  <a:cubicBezTo>
                    <a:pt x="3135297" y="-29367"/>
                    <a:pt x="3790765" y="2867712"/>
                    <a:pt x="3790765" y="2867712"/>
                  </a:cubicBezTo>
                  <a:lnTo>
                    <a:pt x="3790765" y="2867712"/>
                  </a:lnTo>
                  <a:lnTo>
                    <a:pt x="3790765" y="2867712"/>
                  </a:lnTo>
                  <a:lnTo>
                    <a:pt x="3826276" y="2867712"/>
                  </a:lnTo>
                </a:path>
              </a:pathLst>
            </a:cu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Forma livre 55"/>
          <p:cNvSpPr/>
          <p:nvPr/>
        </p:nvSpPr>
        <p:spPr>
          <a:xfrm>
            <a:off x="1003940" y="3020062"/>
            <a:ext cx="1480187" cy="2528017"/>
          </a:xfrm>
          <a:custGeom>
            <a:avLst/>
            <a:gdLst>
              <a:gd name="connsiteX0" fmla="*/ 0 w 3826276"/>
              <a:gd name="connsiteY0" fmla="*/ 3045266 h 3045266"/>
              <a:gd name="connsiteX1" fmla="*/ 2503503 w 3826276"/>
              <a:gd name="connsiteY1" fmla="*/ 225 h 3045266"/>
              <a:gd name="connsiteX2" fmla="*/ 3790765 w 3826276"/>
              <a:gd name="connsiteY2" fmla="*/ 2867712 h 3045266"/>
              <a:gd name="connsiteX3" fmla="*/ 3790765 w 3826276"/>
              <a:gd name="connsiteY3" fmla="*/ 2867712 h 3045266"/>
              <a:gd name="connsiteX4" fmla="*/ 3790765 w 3826276"/>
              <a:gd name="connsiteY4" fmla="*/ 2867712 h 3045266"/>
              <a:gd name="connsiteX5" fmla="*/ 3826276 w 3826276"/>
              <a:gd name="connsiteY5" fmla="*/ 2867712 h 304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6276" h="3045266">
                <a:moveTo>
                  <a:pt x="0" y="3045266"/>
                </a:moveTo>
                <a:cubicBezTo>
                  <a:pt x="935854" y="1537541"/>
                  <a:pt x="1871709" y="29817"/>
                  <a:pt x="2503503" y="225"/>
                </a:cubicBezTo>
                <a:cubicBezTo>
                  <a:pt x="3135297" y="-29367"/>
                  <a:pt x="3790765" y="2867712"/>
                  <a:pt x="3790765" y="2867712"/>
                </a:cubicBezTo>
                <a:lnTo>
                  <a:pt x="3790765" y="2867712"/>
                </a:lnTo>
                <a:lnTo>
                  <a:pt x="3790765" y="2867712"/>
                </a:lnTo>
                <a:lnTo>
                  <a:pt x="3826276" y="2867712"/>
                </a:lnTo>
              </a:path>
            </a:pathLst>
          </a:cu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/>
          <p:cNvSpPr/>
          <p:nvPr/>
        </p:nvSpPr>
        <p:spPr>
          <a:xfrm>
            <a:off x="1705686" y="3768993"/>
            <a:ext cx="170938" cy="15528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8" name="Conector reto 57"/>
          <p:cNvCxnSpPr/>
          <p:nvPr/>
        </p:nvCxnSpPr>
        <p:spPr>
          <a:xfrm>
            <a:off x="709746" y="3750962"/>
            <a:ext cx="3839908" cy="0"/>
          </a:xfrm>
          <a:prstGeom prst="line">
            <a:avLst/>
          </a:prstGeom>
          <a:ln>
            <a:solidFill>
              <a:srgbClr val="404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ipse 58"/>
          <p:cNvSpPr/>
          <p:nvPr/>
        </p:nvSpPr>
        <p:spPr>
          <a:xfrm>
            <a:off x="1889064" y="3227875"/>
            <a:ext cx="170938" cy="15528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/>
          <p:cNvSpPr/>
          <p:nvPr/>
        </p:nvSpPr>
        <p:spPr>
          <a:xfrm>
            <a:off x="1416729" y="3794276"/>
            <a:ext cx="251057" cy="207045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/>
          <p:nvPr/>
        </p:nvSpPr>
        <p:spPr>
          <a:xfrm>
            <a:off x="1635309" y="3308094"/>
            <a:ext cx="251057" cy="207045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37" y="2786597"/>
            <a:ext cx="435930" cy="38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1" y="5471318"/>
            <a:ext cx="430889" cy="321509"/>
          </a:xfrm>
          <a:prstGeom prst="rect">
            <a:avLst/>
          </a:prstGeom>
        </p:spPr>
      </p:pic>
      <p:sp>
        <p:nvSpPr>
          <p:cNvPr id="64" name="Elipse 63"/>
          <p:cNvSpPr/>
          <p:nvPr/>
        </p:nvSpPr>
        <p:spPr>
          <a:xfrm>
            <a:off x="1237286" y="2371990"/>
            <a:ext cx="85469" cy="77642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5" name="Conector reto 64"/>
          <p:cNvCxnSpPr/>
          <p:nvPr/>
        </p:nvCxnSpPr>
        <p:spPr>
          <a:xfrm>
            <a:off x="1292478" y="2407762"/>
            <a:ext cx="593888" cy="304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17" y="2293880"/>
            <a:ext cx="514096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58" y="2293880"/>
            <a:ext cx="528921" cy="4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69" y="1864226"/>
            <a:ext cx="510772" cy="4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42" y="1855730"/>
            <a:ext cx="51993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2" y="2806982"/>
            <a:ext cx="536320" cy="589526"/>
          </a:xfrm>
          <a:prstGeom prst="rect">
            <a:avLst/>
          </a:prstGeom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01" y="1981814"/>
            <a:ext cx="464966" cy="3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34" y="1941353"/>
            <a:ext cx="514096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CaixaDeTexto 72"/>
          <p:cNvSpPr txBox="1"/>
          <p:nvPr/>
        </p:nvSpPr>
        <p:spPr>
          <a:xfrm>
            <a:off x="3575125" y="196461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+</a:t>
            </a:r>
            <a:endParaRPr lang="pt-BR" b="1" dirty="0"/>
          </a:p>
        </p:txBody>
      </p:sp>
      <p:sp>
        <p:nvSpPr>
          <p:cNvPr id="74" name="CaixaDeTexto 73"/>
          <p:cNvSpPr txBox="1"/>
          <p:nvPr/>
        </p:nvSpPr>
        <p:spPr>
          <a:xfrm>
            <a:off x="3549097" y="2381597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||</a:t>
            </a:r>
            <a:endParaRPr lang="pt-BR" b="1" dirty="0"/>
          </a:p>
        </p:txBody>
      </p:sp>
      <p:cxnSp>
        <p:nvCxnSpPr>
          <p:cNvPr id="75" name="Conector reto 74"/>
          <p:cNvCxnSpPr/>
          <p:nvPr/>
        </p:nvCxnSpPr>
        <p:spPr>
          <a:xfrm>
            <a:off x="3726389" y="3250762"/>
            <a:ext cx="143087" cy="17855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>
            <a:off x="3783317" y="4913198"/>
            <a:ext cx="333903" cy="77641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>
            <a:off x="3694805" y="4926945"/>
            <a:ext cx="333903" cy="77641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e 77"/>
          <p:cNvSpPr/>
          <p:nvPr/>
        </p:nvSpPr>
        <p:spPr>
          <a:xfrm>
            <a:off x="3685235" y="4307712"/>
            <a:ext cx="251057" cy="207045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Elipse 78"/>
          <p:cNvSpPr/>
          <p:nvPr/>
        </p:nvSpPr>
        <p:spPr>
          <a:xfrm>
            <a:off x="3655841" y="3688479"/>
            <a:ext cx="251057" cy="207045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6350" h="139700"/>
            <a:bevelB w="25400" h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47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94459" cy="5904656"/>
          </a:xfrm>
        </p:spPr>
        <p:txBody>
          <a:bodyPr/>
          <a:lstStyle/>
          <a:p>
            <a:r>
              <a:rPr lang="pt-BR" dirty="0"/>
              <a:t>Independente de como a precipitação foi formada (processos quentes ou frios), 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grande parte da precipitação que chega ao solo chega em forma de chuva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água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líquida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pt-BR" dirty="0"/>
              <a:t> na maior parte do planeta.</a:t>
            </a:r>
          </a:p>
          <a:p>
            <a:endParaRPr lang="pt-BR" dirty="0"/>
          </a:p>
          <a:p>
            <a:r>
              <a:rPr lang="pt-BR" dirty="0"/>
              <a:t>A característica da chuva mais comumente medida é a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taxa de precipitação (mm h</a:t>
            </a:r>
            <a:r>
              <a:rPr lang="pt-BR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) na superfície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/>
              <a:t>Relembrando o que é 1 mm de chuva:</a:t>
            </a:r>
          </a:p>
        </p:txBody>
      </p:sp>
      <p:grpSp>
        <p:nvGrpSpPr>
          <p:cNvPr id="50" name="Grupo 49"/>
          <p:cNvGrpSpPr/>
          <p:nvPr/>
        </p:nvGrpSpPr>
        <p:grpSpPr>
          <a:xfrm>
            <a:off x="3632701" y="4531406"/>
            <a:ext cx="5259779" cy="1757010"/>
            <a:chOff x="125023" y="4532217"/>
            <a:chExt cx="5259779" cy="1757010"/>
          </a:xfrm>
        </p:grpSpPr>
        <p:grpSp>
          <p:nvGrpSpPr>
            <p:cNvPr id="46" name="Grupo 45"/>
            <p:cNvGrpSpPr/>
            <p:nvPr/>
          </p:nvGrpSpPr>
          <p:grpSpPr>
            <a:xfrm>
              <a:off x="125023" y="4532217"/>
              <a:ext cx="5259779" cy="1757010"/>
              <a:chOff x="608365" y="4849634"/>
              <a:chExt cx="5259779" cy="1757010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492" y="4849634"/>
                <a:ext cx="4360644" cy="1226983"/>
              </a:xfrm>
              <a:prstGeom prst="rect">
                <a:avLst/>
              </a:prstGeom>
            </p:spPr>
          </p:pic>
          <p:cxnSp>
            <p:nvCxnSpPr>
              <p:cNvPr id="26" name="Conector de seta reta 25"/>
              <p:cNvCxnSpPr/>
              <p:nvPr/>
            </p:nvCxnSpPr>
            <p:spPr>
              <a:xfrm flipV="1">
                <a:off x="1331640" y="5759907"/>
                <a:ext cx="0" cy="34336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/>
              <p:cNvCxnSpPr/>
              <p:nvPr/>
            </p:nvCxnSpPr>
            <p:spPr>
              <a:xfrm>
                <a:off x="1435492" y="6237312"/>
                <a:ext cx="273093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de seta reta 30"/>
              <p:cNvCxnSpPr/>
              <p:nvPr/>
            </p:nvCxnSpPr>
            <p:spPr>
              <a:xfrm flipV="1">
                <a:off x="4211960" y="5157192"/>
                <a:ext cx="1656184" cy="10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ixaDeTexto 34"/>
              <p:cNvSpPr txBox="1"/>
              <p:nvPr/>
            </p:nvSpPr>
            <p:spPr>
              <a:xfrm>
                <a:off x="608365" y="5761271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1 mm</a:t>
                </a: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2915816" y="6237312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1 m</a:t>
                </a:r>
              </a:p>
            </p:txBody>
          </p:sp>
          <p:sp>
            <p:nvSpPr>
              <p:cNvPr id="38" name="CaixaDeTexto 37"/>
              <p:cNvSpPr txBox="1"/>
              <p:nvPr/>
            </p:nvSpPr>
            <p:spPr>
              <a:xfrm>
                <a:off x="5059119" y="5562256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1 m</a:t>
                </a:r>
              </a:p>
            </p:txBody>
          </p:sp>
        </p:grpSp>
        <p:sp>
          <p:nvSpPr>
            <p:cNvPr id="48" name="CaixaDeTexto 47"/>
            <p:cNvSpPr txBox="1"/>
            <p:nvPr/>
          </p:nvSpPr>
          <p:spPr>
            <a:xfrm>
              <a:off x="2231479" y="4903922"/>
              <a:ext cx="1530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1 litro de água</a:t>
              </a:r>
            </a:p>
          </p:txBody>
        </p:sp>
      </p:grpSp>
      <p:sp>
        <p:nvSpPr>
          <p:cNvPr id="51" name="Retângulo 50"/>
          <p:cNvSpPr/>
          <p:nvPr/>
        </p:nvSpPr>
        <p:spPr>
          <a:xfrm>
            <a:off x="657958" y="4413031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1 mm de chuva = 1 litro de água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Lâmina de água de 1 mm em uma área de 1 m x 1m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Ou seja, </a:t>
            </a:r>
            <a:r>
              <a:rPr lang="pt-BR" i="1" dirty="0"/>
              <a:t>mm de chuva </a:t>
            </a:r>
            <a:r>
              <a:rPr lang="pt-BR" dirty="0"/>
              <a:t>é, na prática, “unidade de volume”.</a:t>
            </a:r>
          </a:p>
        </p:txBody>
      </p:sp>
    </p:spTree>
    <p:extLst>
      <p:ext uri="{BB962C8B-B14F-4D97-AF65-F5344CB8AC3E}">
        <p14:creationId xmlns:p14="http://schemas.microsoft.com/office/powerpoint/2010/main" val="71344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Uma descrição mais detalhada da chuva é dada pela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função de distribuição de tamanho das gotas (</a:t>
            </a:r>
            <a:r>
              <a:rPr lang="pt-BR" sz="2000" b="1" i="1" dirty="0">
                <a:solidFill>
                  <a:schemeClr val="accent6">
                    <a:lumMod val="75000"/>
                  </a:schemeClr>
                </a:solidFill>
              </a:rPr>
              <a:t>DSD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mr-IN" sz="2000" dirty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do inglês, </a:t>
            </a:r>
            <a:r>
              <a:rPr lang="pt-BR" sz="2000" i="1" dirty="0" err="1">
                <a:solidFill>
                  <a:schemeClr val="accent6">
                    <a:lumMod val="75000"/>
                  </a:schemeClr>
                </a:solidFill>
              </a:rPr>
              <a:t>droplet</a:t>
            </a:r>
            <a:r>
              <a:rPr lang="pt-BR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i="1" dirty="0" err="1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pt-BR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i="1" dirty="0" err="1">
                <a:solidFill>
                  <a:schemeClr val="accent6">
                    <a:lumMod val="75000"/>
                  </a:schemeClr>
                </a:solidFill>
              </a:rPr>
              <a:t>distributio</a:t>
            </a:r>
            <a:r>
              <a:rPr lang="pt-BR" sz="2000" dirty="0" err="1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pt-BR" sz="2000" dirty="0"/>
              <a:t>, que expressa o número de gotas por intervalo de tamanho (geralmente diâmetro) por volume de ar, ou seja,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concentração</a:t>
            </a:r>
            <a:r>
              <a:rPr lang="pt-BR" sz="2000" dirty="0"/>
              <a:t>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de gotas por intervalo de tamanho </a:t>
            </a:r>
            <a:r>
              <a:rPr lang="pt-BR" sz="2000" dirty="0"/>
              <a:t>(por exemplo,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pt-BR" sz="2000" baseline="30000" dirty="0">
                <a:solidFill>
                  <a:schemeClr val="accent6">
                    <a:lumMod val="75000"/>
                  </a:schemeClr>
                </a:solidFill>
              </a:rPr>
              <a:t>-3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mm</a:t>
            </a:r>
            <a:r>
              <a:rPr lang="pt-BR" sz="2000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pt-BR" sz="2000" dirty="0"/>
              <a:t>, onde  m</a:t>
            </a:r>
            <a:r>
              <a:rPr lang="pt-BR" sz="2000" baseline="30000" dirty="0"/>
              <a:t>-3</a:t>
            </a:r>
            <a:r>
              <a:rPr lang="pt-BR" sz="2000" dirty="0"/>
              <a:t> é o volume de ar e mm</a:t>
            </a:r>
            <a:r>
              <a:rPr lang="pt-BR" sz="2000" baseline="30000" dirty="0"/>
              <a:t>-1</a:t>
            </a:r>
            <a:r>
              <a:rPr lang="pt-BR" sz="2000" dirty="0"/>
              <a:t> é o intervalo de tamanho). </a:t>
            </a:r>
          </a:p>
          <a:p>
            <a:endParaRPr lang="pt-BR" sz="600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C0BD4E57-DA34-4E02-83CE-3DB45ECA1287}"/>
              </a:ext>
            </a:extLst>
          </p:cNvPr>
          <p:cNvCxnSpPr>
            <a:cxnSpLocks/>
          </p:cNvCxnSpPr>
          <p:nvPr/>
        </p:nvCxnSpPr>
        <p:spPr>
          <a:xfrm flipV="1">
            <a:off x="2606845" y="3429000"/>
            <a:ext cx="0" cy="2945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3110E64A-7F26-48B2-BC05-B8A7249BC03E}"/>
              </a:ext>
            </a:extLst>
          </p:cNvPr>
          <p:cNvCxnSpPr>
            <a:cxnSpLocks/>
          </p:cNvCxnSpPr>
          <p:nvPr/>
        </p:nvCxnSpPr>
        <p:spPr>
          <a:xfrm flipV="1">
            <a:off x="2208124" y="6097772"/>
            <a:ext cx="373202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1F77FE-F12C-4CA7-B2FC-24E3486F91A5}"/>
              </a:ext>
            </a:extLst>
          </p:cNvPr>
          <p:cNvSpPr txBox="1"/>
          <p:nvPr/>
        </p:nvSpPr>
        <p:spPr>
          <a:xfrm>
            <a:off x="3824924" y="6117018"/>
            <a:ext cx="807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 err="1"/>
              <a:t>D</a:t>
            </a:r>
            <a:r>
              <a:rPr lang="pt-BR" sz="1350" dirty="0"/>
              <a:t> (mm)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CE7259-86C7-4B59-BA62-20B70A5AAD3E}"/>
              </a:ext>
            </a:extLst>
          </p:cNvPr>
          <p:cNvSpPr/>
          <p:nvPr/>
        </p:nvSpPr>
        <p:spPr>
          <a:xfrm>
            <a:off x="2909873" y="5353493"/>
            <a:ext cx="212651" cy="7440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5D64002-0AD4-43DC-BE1C-E76CE381CDAE}"/>
              </a:ext>
            </a:extLst>
          </p:cNvPr>
          <p:cNvSpPr/>
          <p:nvPr/>
        </p:nvSpPr>
        <p:spPr>
          <a:xfrm>
            <a:off x="3150573" y="4784652"/>
            <a:ext cx="212651" cy="13128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6AA6E83-1C28-4D63-A0CA-7E079E5E64A8}"/>
              </a:ext>
            </a:extLst>
          </p:cNvPr>
          <p:cNvSpPr/>
          <p:nvPr/>
        </p:nvSpPr>
        <p:spPr>
          <a:xfrm>
            <a:off x="3408413" y="4316818"/>
            <a:ext cx="212651" cy="17806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65C2DC1-DBB2-4035-986A-50BFECB2A82A}"/>
              </a:ext>
            </a:extLst>
          </p:cNvPr>
          <p:cNvSpPr/>
          <p:nvPr/>
        </p:nvSpPr>
        <p:spPr>
          <a:xfrm>
            <a:off x="3678904" y="3753293"/>
            <a:ext cx="212651" cy="236015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479E910-D8F7-4B3E-AD40-872E9C511BF0}"/>
              </a:ext>
            </a:extLst>
          </p:cNvPr>
          <p:cNvSpPr/>
          <p:nvPr/>
        </p:nvSpPr>
        <p:spPr>
          <a:xfrm>
            <a:off x="3952139" y="3944678"/>
            <a:ext cx="212651" cy="21687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4BAD622-1E95-4205-9EC8-291B5E3683CC}"/>
              </a:ext>
            </a:extLst>
          </p:cNvPr>
          <p:cNvSpPr/>
          <p:nvPr/>
        </p:nvSpPr>
        <p:spPr>
          <a:xfrm>
            <a:off x="4225375" y="4529469"/>
            <a:ext cx="212651" cy="15680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F2388E9-A1DB-4602-8977-0CC8979AA9A6}"/>
              </a:ext>
            </a:extLst>
          </p:cNvPr>
          <p:cNvSpPr/>
          <p:nvPr/>
        </p:nvSpPr>
        <p:spPr>
          <a:xfrm>
            <a:off x="4480470" y="4891669"/>
            <a:ext cx="212651" cy="12217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B80000E-DC8B-4697-8111-C1D4BE1808F2}"/>
              </a:ext>
            </a:extLst>
          </p:cNvPr>
          <p:cNvSpPr/>
          <p:nvPr/>
        </p:nvSpPr>
        <p:spPr>
          <a:xfrm>
            <a:off x="4753706" y="5114261"/>
            <a:ext cx="212651" cy="9931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0AEE375-A425-42CC-9FF6-BFCA7826E865}"/>
              </a:ext>
            </a:extLst>
          </p:cNvPr>
          <p:cNvSpPr/>
          <p:nvPr/>
        </p:nvSpPr>
        <p:spPr>
          <a:xfrm>
            <a:off x="5026941" y="5566144"/>
            <a:ext cx="212651" cy="5412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5939640-F29B-430F-8742-1D59B59A2761}"/>
              </a:ext>
            </a:extLst>
          </p:cNvPr>
          <p:cNvSpPr/>
          <p:nvPr/>
        </p:nvSpPr>
        <p:spPr>
          <a:xfrm>
            <a:off x="5300177" y="5826643"/>
            <a:ext cx="212651" cy="2761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Chave Esquerda 17">
            <a:extLst>
              <a:ext uri="{FF2B5EF4-FFF2-40B4-BE49-F238E27FC236}">
                <a16:creationId xmlns:a16="http://schemas.microsoft.com/office/drawing/2014/main" id="{B865B7AD-07B1-48C5-AF8B-31EFDC890F54}"/>
              </a:ext>
            </a:extLst>
          </p:cNvPr>
          <p:cNvSpPr/>
          <p:nvPr/>
        </p:nvSpPr>
        <p:spPr>
          <a:xfrm rot="16200000">
            <a:off x="2943100" y="6125683"/>
            <a:ext cx="146198" cy="2126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3C286F-EAA9-4B89-8608-8B8734106B7F}"/>
              </a:ext>
            </a:extLst>
          </p:cNvPr>
          <p:cNvSpPr txBox="1"/>
          <p:nvPr/>
        </p:nvSpPr>
        <p:spPr>
          <a:xfrm>
            <a:off x="2835445" y="6305107"/>
            <a:ext cx="406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/>
              <a:t>dD</a:t>
            </a:r>
            <a:endParaRPr lang="pt-BR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8164149E-659B-4E86-BD3A-447402D50091}"/>
                  </a:ext>
                </a:extLst>
              </p:cNvPr>
              <p:cNvSpPr txBox="1"/>
              <p:nvPr/>
            </p:nvSpPr>
            <p:spPr>
              <a:xfrm>
                <a:off x="5264947" y="3010680"/>
                <a:ext cx="2462576" cy="4859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dirty="0"/>
                  <a:t>N(</a:t>
                </a:r>
                <a:r>
                  <a:rPr lang="pt-BR" sz="2000" dirty="0" err="1"/>
                  <a:t>D</a:t>
                </a:r>
                <a:r>
                  <a:rPr lang="pt-BR" sz="2000" dirty="0"/>
                  <a:t>)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h𝑖𝑑𝑟𝑜𝑚𝑒𝑡𝑒𝑜𝑟𝑜𝑠</m:t>
                        </m:r>
                      </m:num>
                      <m:den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𝑎𝑟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𝑑𝐷</m:t>
                        </m:r>
                      </m:den>
                    </m:f>
                  </m:oMath>
                </a14:m>
                <a:endParaRPr lang="pt-BR" sz="2000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164149E-659B-4E86-BD3A-447402D50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947" y="3010680"/>
                <a:ext cx="2462576" cy="485902"/>
              </a:xfrm>
              <a:prstGeom prst="rect">
                <a:avLst/>
              </a:prstGeom>
              <a:blipFill rotWithShape="0">
                <a:blip r:embed="rId3"/>
                <a:stretch>
                  <a:fillRect l="-643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62CCCC-DC91-4AE8-940E-EEC32603B999}"/>
              </a:ext>
            </a:extLst>
          </p:cNvPr>
          <p:cNvSpPr txBox="1"/>
          <p:nvPr/>
        </p:nvSpPr>
        <p:spPr>
          <a:xfrm>
            <a:off x="6095821" y="3656726"/>
            <a:ext cx="2508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Assim a integral de DSD fornece a concentração total de gotas </a:t>
            </a:r>
            <a:r>
              <a:rPr lang="pt-BR" sz="2000" b="1" i="1" dirty="0"/>
              <a:t>N</a:t>
            </a:r>
            <a:r>
              <a:rPr lang="pt-BR" sz="2000" b="1" i="1" baseline="-25000" dirty="0"/>
              <a:t>T</a:t>
            </a:r>
            <a:r>
              <a:rPr lang="pt-BR" sz="2000" dirty="0"/>
              <a:t> (#/volume):</a:t>
            </a:r>
          </a:p>
        </p:txBody>
      </p:sp>
      <p:sp>
        <p:nvSpPr>
          <p:cNvPr id="23" name="Rectangle 22"/>
          <p:cNvSpPr/>
          <p:nvPr/>
        </p:nvSpPr>
        <p:spPr>
          <a:xfrm rot="16200000">
            <a:off x="1852431" y="4368882"/>
            <a:ext cx="1067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(m</a:t>
            </a:r>
            <a:r>
              <a:rPr lang="pt-BR" sz="1600" baseline="30000" dirty="0"/>
              <a:t>-3</a:t>
            </a:r>
            <a:r>
              <a:rPr lang="pt-BR" sz="1600" dirty="0"/>
              <a:t> mm</a:t>
            </a:r>
            <a:r>
              <a:rPr lang="pt-BR" sz="1600" baseline="30000" dirty="0"/>
              <a:t>-1</a:t>
            </a:r>
            <a:r>
              <a:rPr lang="pt-BR" sz="1600" dirty="0"/>
              <a:t>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108202" y="5072026"/>
                <a:ext cx="2058231" cy="807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</a:rPr>
                            <m:t>𝑑𝐷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202" y="5072026"/>
                <a:ext cx="2058231" cy="8072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3070281" y="6299082"/>
            <a:ext cx="5661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(mm)</a:t>
            </a:r>
            <a:endParaRPr lang="en-US" sz="1350" dirty="0"/>
          </a:p>
        </p:txBody>
      </p:sp>
      <p:sp>
        <p:nvSpPr>
          <p:cNvPr id="28" name="CaixaDeTexto 6">
            <a:extLst>
              <a:ext uri="{FF2B5EF4-FFF2-40B4-BE49-F238E27FC236}">
                <a16:creationId xmlns:a16="http://schemas.microsoft.com/office/drawing/2014/main" id="{241F77FE-F12C-4CA7-B2FC-24E3486F91A5}"/>
              </a:ext>
            </a:extLst>
          </p:cNvPr>
          <p:cNvSpPr txBox="1"/>
          <p:nvPr/>
        </p:nvSpPr>
        <p:spPr>
          <a:xfrm rot="16200000">
            <a:off x="1854983" y="5069536"/>
            <a:ext cx="10748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dirty="0"/>
              <a:t>N(</a:t>
            </a:r>
            <a:r>
              <a:rPr lang="pt-BR" sz="1350" dirty="0" err="1"/>
              <a:t>D</a:t>
            </a:r>
            <a:r>
              <a:rPr lang="pt-BR" sz="1350" dirty="0"/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18513" y="2984230"/>
            <a:ext cx="1067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(m</a:t>
            </a:r>
            <a:r>
              <a:rPr lang="pt-BR" sz="1600" baseline="30000" dirty="0"/>
              <a:t>-3</a:t>
            </a:r>
            <a:r>
              <a:rPr lang="pt-BR" sz="1600" dirty="0"/>
              <a:t> mm</a:t>
            </a:r>
            <a:r>
              <a:rPr lang="pt-BR" sz="1600" baseline="30000" dirty="0"/>
              <a:t>-1</a:t>
            </a:r>
            <a:r>
              <a:rPr lang="pt-BR" sz="1600" dirty="0"/>
              <a:t>)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8133905" y="5262614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/>
              <a:t>(m</a:t>
            </a:r>
            <a:r>
              <a:rPr lang="pt-BR" sz="1600" baseline="30000"/>
              <a:t>-3</a:t>
            </a:r>
            <a:r>
              <a:rPr lang="pt-BR" sz="1600"/>
              <a:t>)</a:t>
            </a:r>
            <a:endParaRPr lang="en-US" sz="16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3521" r="50468" b="16141"/>
          <a:stretch/>
        </p:blipFill>
        <p:spPr>
          <a:xfrm>
            <a:off x="120675" y="4004198"/>
            <a:ext cx="1543942" cy="231387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708659" y="2612582"/>
            <a:ext cx="1199045" cy="1704236"/>
            <a:chOff x="708659" y="2612582"/>
            <a:chExt cx="1199045" cy="1704236"/>
          </a:xfrm>
        </p:grpSpPr>
        <p:grpSp>
          <p:nvGrpSpPr>
            <p:cNvPr id="55" name="Group 54"/>
            <p:cNvGrpSpPr/>
            <p:nvPr/>
          </p:nvGrpSpPr>
          <p:grpSpPr>
            <a:xfrm>
              <a:off x="708659" y="2612582"/>
              <a:ext cx="1199045" cy="1104449"/>
              <a:chOff x="-37836" y="4997772"/>
              <a:chExt cx="1620600" cy="1627325"/>
            </a:xfrm>
          </p:grpSpPr>
          <p:sp>
            <p:nvSpPr>
              <p:cNvPr id="51" name="CaixaDeTexto 6">
                <a:extLst>
                  <a:ext uri="{FF2B5EF4-FFF2-40B4-BE49-F238E27FC236}">
                    <a16:creationId xmlns:a16="http://schemas.microsoft.com/office/drawing/2014/main" id="{241F77FE-F12C-4CA7-B2FC-24E3486F91A5}"/>
                  </a:ext>
                </a:extLst>
              </p:cNvPr>
              <p:cNvSpPr txBox="1"/>
              <p:nvPr/>
            </p:nvSpPr>
            <p:spPr>
              <a:xfrm>
                <a:off x="683566" y="6182948"/>
                <a:ext cx="694638" cy="442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350" dirty="0"/>
                  <a:t>1 m</a:t>
                </a: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03982" y="4997772"/>
                <a:ext cx="1378782" cy="1229216"/>
                <a:chOff x="203982" y="4997772"/>
                <a:chExt cx="1378782" cy="1229216"/>
              </a:xfrm>
            </p:grpSpPr>
            <p:sp>
              <p:nvSpPr>
                <p:cNvPr id="42" name="Cube 41"/>
                <p:cNvSpPr/>
                <p:nvPr/>
              </p:nvSpPr>
              <p:spPr>
                <a:xfrm>
                  <a:off x="564308" y="5183654"/>
                  <a:ext cx="1018456" cy="1043334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aixaDeTexto 6">
                  <a:extLst>
                    <a:ext uri="{FF2B5EF4-FFF2-40B4-BE49-F238E27FC236}">
                      <a16:creationId xmlns:a16="http://schemas.microsoft.com/office/drawing/2014/main" id="{241F77FE-F12C-4CA7-B2FC-24E3486F91A5}"/>
                    </a:ext>
                  </a:extLst>
                </p:cNvPr>
                <p:cNvSpPr txBox="1"/>
                <p:nvPr/>
              </p:nvSpPr>
              <p:spPr>
                <a:xfrm>
                  <a:off x="203982" y="4997772"/>
                  <a:ext cx="637072" cy="44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350" dirty="0"/>
                    <a:t>1 m</a:t>
                  </a:r>
                </a:p>
              </p:txBody>
            </p:sp>
          </p:grpSp>
          <p:sp>
            <p:nvSpPr>
              <p:cNvPr id="53" name="CaixaDeTexto 6">
                <a:extLst>
                  <a:ext uri="{FF2B5EF4-FFF2-40B4-BE49-F238E27FC236}">
                    <a16:creationId xmlns:a16="http://schemas.microsoft.com/office/drawing/2014/main" id="{241F77FE-F12C-4CA7-B2FC-24E3486F91A5}"/>
                  </a:ext>
                </a:extLst>
              </p:cNvPr>
              <p:cNvSpPr txBox="1"/>
              <p:nvPr/>
            </p:nvSpPr>
            <p:spPr>
              <a:xfrm>
                <a:off x="-37836" y="5625802"/>
                <a:ext cx="775158" cy="442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350" dirty="0"/>
                  <a:t>1 m</a:t>
                </a:r>
              </a:p>
            </p:txBody>
          </p:sp>
        </p:grpSp>
        <p:cxnSp>
          <p:nvCxnSpPr>
            <p:cNvPr id="57" name="Straight Connector 56"/>
            <p:cNvCxnSpPr/>
            <p:nvPr/>
          </p:nvCxnSpPr>
          <p:spPr>
            <a:xfrm flipV="1">
              <a:off x="995420" y="3446838"/>
              <a:ext cx="158752" cy="86998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994770" y="3461878"/>
              <a:ext cx="715036" cy="85494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109289" y="3461879"/>
            <a:ext cx="610908" cy="2770128"/>
            <a:chOff x="1109289" y="3461879"/>
            <a:chExt cx="610908" cy="2770128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1123252" y="3461879"/>
              <a:ext cx="21804" cy="27701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109289" y="3461879"/>
              <a:ext cx="610908" cy="27701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Arrow Connector 76"/>
          <p:cNvCxnSpPr/>
          <p:nvPr/>
        </p:nvCxnSpPr>
        <p:spPr>
          <a:xfrm>
            <a:off x="3868042" y="2970129"/>
            <a:ext cx="0" cy="491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2" idx="5"/>
          </p:cNvCxnSpPr>
          <p:nvPr/>
        </p:nvCxnSpPr>
        <p:spPr>
          <a:xfrm flipV="1">
            <a:off x="1907704" y="3001429"/>
            <a:ext cx="1983851" cy="28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  <p:bldP spid="25" grpId="0"/>
      <p:bldP spid="26" grpId="0"/>
      <p:bldP spid="28" grpId="1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6520B450-9EA5-4D56-8DB2-658D5775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r>
              <a:rPr lang="pt-BR" sz="1600" dirty="0"/>
              <a:t>A distribuição de tamanho de gotas varia no tempo (estágio de vida da nuvem) e no espaço (região da nuvem) e com o tipo de nuvem e é dependente dos processos microfísicos de formação dos hidrometeoros que chegarão ao solo em forma de precipitação.</a:t>
            </a:r>
          </a:p>
          <a:p>
            <a:endParaRPr lang="pt-BR" sz="1600" dirty="0"/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Distribuição de tamanho de hidrometeoros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5" y="1628800"/>
            <a:ext cx="8298160" cy="48356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75656" y="1428745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Biggerstaff</a:t>
            </a:r>
            <a:r>
              <a:rPr lang="en-US" sz="1000" dirty="0"/>
              <a:t>, M. I., and R. A. </a:t>
            </a:r>
            <a:r>
              <a:rPr lang="en-US" sz="1000" dirty="0" err="1"/>
              <a:t>Houze</a:t>
            </a:r>
            <a:r>
              <a:rPr lang="en-US" sz="1000" dirty="0"/>
              <a:t>, Jr., 1991: Kinematic and precipitation structure of the 10-11 June 1985 squall line. (</a:t>
            </a:r>
            <a:r>
              <a:rPr lang="pt-BR" sz="1000" i="1" u="sng" dirty="0">
                <a:hlinkClick r:id="rId3" invalidUrl="http://dx.doi.org/10.1175/1520-0493(1991)119&lt;3034:KAPSOT&gt;2.0.CO;2"/>
              </a:rPr>
              <a:t>http://dx.doi.org/10.1175/1520-0493(1991)119&lt;3034:KAPSOT&gt;2.0.CO;2</a:t>
            </a:r>
            <a:r>
              <a:rPr lang="pt-BR" sz="1000" i="1" u="sng" dirty="0"/>
              <a:t>)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922326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7884</TotalTime>
  <Words>2508</Words>
  <Application>Microsoft Office PowerPoint</Application>
  <PresentationFormat>Apresentação na tela (4:3)</PresentationFormat>
  <Paragraphs>296</Paragraphs>
  <Slides>32</Slides>
  <Notes>3</Notes>
  <HiddenSlides>0</HiddenSlides>
  <MMClips>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Cambria Math</vt:lpstr>
      <vt:lpstr>Symbol</vt:lpstr>
      <vt:lpstr>Times New Roman</vt:lpstr>
      <vt:lpstr>TemaRachel</vt:lpstr>
      <vt:lpstr>Equação</vt:lpstr>
      <vt:lpstr>ACA0324 - Meteorologia Física I (Microfísica de Nuvens)</vt:lpstr>
      <vt:lpstr>sumário</vt:lpstr>
      <vt:lpstr>Distribuição de tamanho de hidrometeoros</vt:lpstr>
      <vt:lpstr>Apresentação do PowerPoint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Exercício em Sala de Aula – PARA ENTREGAR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Distribuição de tamanho de hidrometeoros</vt:lpstr>
      <vt:lpstr>Apresentação do PowerPoint</vt:lpstr>
      <vt:lpstr>Apresentação do PowerPoint</vt:lpstr>
      <vt:lpstr>Distribuição de tamanho de hidrometeoros</vt:lpstr>
      <vt:lpstr>Distribuição de tamanho de hidrometeoros</vt:lpstr>
      <vt:lpstr>Distribuição de tamanho de hidrometeoros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micael amore cecchini</cp:lastModifiedBy>
  <cp:revision>455</cp:revision>
  <dcterms:created xsi:type="dcterms:W3CDTF">2014-08-14T16:35:43Z</dcterms:created>
  <dcterms:modified xsi:type="dcterms:W3CDTF">2019-11-18T13:45:58Z</dcterms:modified>
</cp:coreProperties>
</file>