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BA698E-55CF-430A-B3B4-634016471B22}" v="12" dt="2019-08-14T13:51:46.4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7A59A-8B1E-4FC1-A789-D6FA2B889B34}" type="datetimeFigureOut">
              <a:rPr lang="en-GB" smtClean="0"/>
              <a:t>14/08/2019</a:t>
            </a:fld>
            <a:endParaRPr lang="en-GB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AF66-46FC-47D3-A6EC-C2CC832EB8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98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6DB1-52E9-49E6-8E64-5E7797FC77F9}" type="datetimeFigureOut">
              <a:rPr lang="en-GB" smtClean="0"/>
              <a:t>14/08/2019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0AB5-26EF-4C84-A93D-8FAF962BC89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12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6DB1-52E9-49E6-8E64-5E7797FC77F9}" type="datetimeFigureOut">
              <a:rPr lang="en-GB" smtClean="0"/>
              <a:t>14/08/2019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0AB5-26EF-4C84-A93D-8FAF962BC89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6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6DB1-52E9-49E6-8E64-5E7797FC77F9}" type="datetimeFigureOut">
              <a:rPr lang="en-GB" smtClean="0"/>
              <a:t>14/08/2019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0AB5-26EF-4C84-A93D-8FAF962BC89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16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6DB1-52E9-49E6-8E64-5E7797FC77F9}" type="datetimeFigureOut">
              <a:rPr lang="en-GB" smtClean="0"/>
              <a:t>14/08/2019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0AB5-26EF-4C84-A93D-8FAF962BC89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7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6DB1-52E9-49E6-8E64-5E7797FC77F9}" type="datetimeFigureOut">
              <a:rPr lang="en-GB" smtClean="0"/>
              <a:t>14/08/2019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0AB5-26EF-4C84-A93D-8FAF962BC89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00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6DB1-52E9-49E6-8E64-5E7797FC77F9}" type="datetimeFigureOut">
              <a:rPr lang="en-GB" smtClean="0"/>
              <a:t>14/08/2019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0AB5-26EF-4C84-A93D-8FAF962BC89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36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6DB1-52E9-49E6-8E64-5E7797FC77F9}" type="datetimeFigureOut">
              <a:rPr lang="en-GB" smtClean="0"/>
              <a:t>14/08/2019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0AB5-26EF-4C84-A93D-8FAF962BC89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65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6DB1-52E9-49E6-8E64-5E7797FC77F9}" type="datetimeFigureOut">
              <a:rPr lang="en-GB" smtClean="0"/>
              <a:t>14/08/2019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0AB5-26EF-4C84-A93D-8FAF962BC89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2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6DB1-52E9-49E6-8E64-5E7797FC77F9}" type="datetimeFigureOut">
              <a:rPr lang="en-GB" smtClean="0"/>
              <a:t>14/08/2019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0AB5-26EF-4C84-A93D-8FAF962BC89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62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6DB1-52E9-49E6-8E64-5E7797FC77F9}" type="datetimeFigureOut">
              <a:rPr lang="en-GB" smtClean="0"/>
              <a:t>14/08/2019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0AB5-26EF-4C84-A93D-8FAF962BC89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88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6DB1-52E9-49E6-8E64-5E7797FC77F9}" type="datetimeFigureOut">
              <a:rPr lang="en-GB" smtClean="0"/>
              <a:t>14/08/2019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0AB5-26EF-4C84-A93D-8FAF962BC89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386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D6DB1-52E9-49E6-8E64-5E7797FC77F9}" type="datetimeFigureOut">
              <a:rPr lang="en-GB" smtClean="0"/>
              <a:t>14/08/2019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50AB5-26EF-4C84-A93D-8FAF962BC89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51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hyperlink" Target="http://wxmaps.org/fcst.php" TargetMode="External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499AD-A0EF-40A8-A4AF-2154E92108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Meteorologia Física 1</a:t>
            </a:r>
            <a:br>
              <a:rPr lang="pt-BR" dirty="0"/>
            </a:br>
            <a:r>
              <a:rPr lang="pt-BR" dirty="0">
                <a:solidFill>
                  <a:schemeClr val="accent2"/>
                </a:solidFill>
              </a:rPr>
              <a:t>A Equação Hidrostática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8A93F1-7A8B-454C-A3BA-096DB9D458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08154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Aula - 14/08/2019</a:t>
            </a:r>
          </a:p>
          <a:p>
            <a:endParaRPr lang="en-GB" dirty="0"/>
          </a:p>
          <a:p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Ph.D. José Leandro P. S. Campos</a:t>
            </a:r>
          </a:p>
          <a:p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jose.Leandro.campos@usp.br</a:t>
            </a:r>
          </a:p>
        </p:txBody>
      </p:sp>
    </p:spTree>
    <p:extLst>
      <p:ext uri="{BB962C8B-B14F-4D97-AF65-F5344CB8AC3E}">
        <p14:creationId xmlns:p14="http://schemas.microsoft.com/office/powerpoint/2010/main" val="203324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C66854-7186-4087-855D-9D5D5BFE2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Escala de Altura e </a:t>
            </a:r>
            <a:br>
              <a:rPr lang="pt-BR" dirty="0">
                <a:solidFill>
                  <a:srgbClr val="FF0000"/>
                </a:solidFill>
              </a:rPr>
            </a:br>
            <a:r>
              <a:rPr lang="pt-BR" dirty="0">
                <a:solidFill>
                  <a:srgbClr val="FF0000"/>
                </a:solidFill>
              </a:rPr>
              <a:t>Equação </a:t>
            </a:r>
            <a:r>
              <a:rPr lang="pt-BR" dirty="0" err="1">
                <a:solidFill>
                  <a:srgbClr val="FF0000"/>
                </a:solidFill>
              </a:rPr>
              <a:t>Hipsométrica</a:t>
            </a:r>
            <a:endParaRPr lang="en-GB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C750EB6-4312-48E7-A9AD-1A6A93C8DA98}"/>
              </a:ext>
            </a:extLst>
          </p:cNvPr>
          <p:cNvSpPr txBox="1"/>
          <p:nvPr/>
        </p:nvSpPr>
        <p:spPr>
          <a:xfrm>
            <a:off x="1132764" y="1992572"/>
            <a:ext cx="102210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 temperatura da atmosfera geralmente varia com a altura, e a correção da temperatura virtual nem sempre pode ser desconsiderada.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No caso mais geral, 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861206D7-C61A-4EB1-B5F5-5266805B67E8}"/>
              </a:ext>
            </a:extLst>
          </p:cNvPr>
          <p:cNvCxnSpPr/>
          <p:nvPr/>
        </p:nvCxnSpPr>
        <p:spPr>
          <a:xfrm>
            <a:off x="1828798" y="6332562"/>
            <a:ext cx="199257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288D41A1-9BD9-4736-AF55-C8DC92E8A851}"/>
              </a:ext>
            </a:extLst>
          </p:cNvPr>
          <p:cNvCxnSpPr>
            <a:cxnSpLocks/>
          </p:cNvCxnSpPr>
          <p:nvPr/>
        </p:nvCxnSpPr>
        <p:spPr>
          <a:xfrm flipV="1">
            <a:off x="1828798" y="3374409"/>
            <a:ext cx="0" cy="295815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rma Livre: Forma 16">
            <a:extLst>
              <a:ext uri="{FF2B5EF4-FFF2-40B4-BE49-F238E27FC236}">
                <a16:creationId xmlns:a16="http://schemas.microsoft.com/office/drawing/2014/main" id="{F7416F30-5576-4B3F-BAF5-211260866279}"/>
              </a:ext>
            </a:extLst>
          </p:cNvPr>
          <p:cNvSpPr/>
          <p:nvPr/>
        </p:nvSpPr>
        <p:spPr>
          <a:xfrm>
            <a:off x="2088105" y="3289109"/>
            <a:ext cx="1555845" cy="3029803"/>
          </a:xfrm>
          <a:custGeom>
            <a:avLst/>
            <a:gdLst>
              <a:gd name="connsiteX0" fmla="*/ 1555845 w 1555845"/>
              <a:gd name="connsiteY0" fmla="*/ 3029803 h 3029803"/>
              <a:gd name="connsiteX1" fmla="*/ 286603 w 1555845"/>
              <a:gd name="connsiteY1" fmla="*/ 2661314 h 3029803"/>
              <a:gd name="connsiteX2" fmla="*/ 627797 w 1555845"/>
              <a:gd name="connsiteY2" fmla="*/ 1583141 h 3029803"/>
              <a:gd name="connsiteX3" fmla="*/ 68239 w 1555845"/>
              <a:gd name="connsiteY3" fmla="*/ 900753 h 3029803"/>
              <a:gd name="connsiteX4" fmla="*/ 218364 w 1555845"/>
              <a:gd name="connsiteY4" fmla="*/ 368490 h 3029803"/>
              <a:gd name="connsiteX5" fmla="*/ 0 w 1555845"/>
              <a:gd name="connsiteY5" fmla="*/ 0 h 3029803"/>
              <a:gd name="connsiteX6" fmla="*/ 0 w 1555845"/>
              <a:gd name="connsiteY6" fmla="*/ 0 h 3029803"/>
              <a:gd name="connsiteX7" fmla="*/ 0 w 1555845"/>
              <a:gd name="connsiteY7" fmla="*/ 0 h 3029803"/>
              <a:gd name="connsiteX8" fmla="*/ 0 w 1555845"/>
              <a:gd name="connsiteY8" fmla="*/ 0 h 302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5845" h="3029803">
                <a:moveTo>
                  <a:pt x="1555845" y="3029803"/>
                </a:moveTo>
                <a:cubicBezTo>
                  <a:pt x="998561" y="2966113"/>
                  <a:pt x="441278" y="2902424"/>
                  <a:pt x="286603" y="2661314"/>
                </a:cubicBezTo>
                <a:cubicBezTo>
                  <a:pt x="131928" y="2420204"/>
                  <a:pt x="664191" y="1876568"/>
                  <a:pt x="627797" y="1583141"/>
                </a:cubicBezTo>
                <a:cubicBezTo>
                  <a:pt x="591403" y="1289714"/>
                  <a:pt x="136478" y="1103195"/>
                  <a:pt x="68239" y="900753"/>
                </a:cubicBezTo>
                <a:cubicBezTo>
                  <a:pt x="0" y="698311"/>
                  <a:pt x="229737" y="518615"/>
                  <a:pt x="218364" y="368490"/>
                </a:cubicBezTo>
                <a:cubicBezTo>
                  <a:pt x="206991" y="218365"/>
                  <a:pt x="0" y="0"/>
                  <a:pt x="0" y="0"/>
                </a:cubicBez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52A05124-3FD2-43A3-A7C4-8ABF2CE5F31A}"/>
                  </a:ext>
                </a:extLst>
              </p:cNvPr>
              <p:cNvSpPr txBox="1"/>
              <p:nvPr/>
            </p:nvSpPr>
            <p:spPr>
              <a:xfrm>
                <a:off x="3571174" y="6346213"/>
                <a:ext cx="5003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pt-BR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sub>
                      </m:sSub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52A05124-3FD2-43A3-A7C4-8ABF2CE5F3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174" y="6346213"/>
                <a:ext cx="50039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aixaDeTexto 18">
            <a:extLst>
              <a:ext uri="{FF2B5EF4-FFF2-40B4-BE49-F238E27FC236}">
                <a16:creationId xmlns:a16="http://schemas.microsoft.com/office/drawing/2014/main" id="{44B7C3FF-E861-48CE-B8B1-65F945C2EC31}"/>
              </a:ext>
            </a:extLst>
          </p:cNvPr>
          <p:cNvSpPr txBox="1"/>
          <p:nvPr/>
        </p:nvSpPr>
        <p:spPr>
          <a:xfrm rot="16200000">
            <a:off x="1073615" y="5569313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ln p</a:t>
            </a:r>
          </a:p>
        </p:txBody>
      </p: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9B3088AC-6357-4D50-B7CC-2F0694B7BC93}"/>
              </a:ext>
            </a:extLst>
          </p:cNvPr>
          <p:cNvCxnSpPr>
            <a:stCxn id="19" idx="1"/>
          </p:cNvCxnSpPr>
          <p:nvPr/>
        </p:nvCxnSpPr>
        <p:spPr>
          <a:xfrm flipH="1">
            <a:off x="1343881" y="6024246"/>
            <a:ext cx="1" cy="41481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E283AC7D-6845-4D27-88D4-858C65208150}"/>
              </a:ext>
            </a:extLst>
          </p:cNvPr>
          <p:cNvCxnSpPr>
            <a:cxnSpLocks/>
          </p:cNvCxnSpPr>
          <p:nvPr/>
        </p:nvCxnSpPr>
        <p:spPr>
          <a:xfrm flipV="1">
            <a:off x="2483892" y="4037047"/>
            <a:ext cx="0" cy="229551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D4C3A364-49F3-472C-9057-C82F94F4C04B}"/>
              </a:ext>
            </a:extLst>
          </p:cNvPr>
          <p:cNvCxnSpPr/>
          <p:nvPr/>
        </p:nvCxnSpPr>
        <p:spPr>
          <a:xfrm flipH="1">
            <a:off x="1828798" y="4037047"/>
            <a:ext cx="68239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E5F626C1-858B-4CF5-8301-D60A024EE348}"/>
              </a:ext>
            </a:extLst>
          </p:cNvPr>
          <p:cNvCxnSpPr>
            <a:cxnSpLocks/>
          </p:cNvCxnSpPr>
          <p:nvPr/>
        </p:nvCxnSpPr>
        <p:spPr>
          <a:xfrm flipH="1">
            <a:off x="1828798" y="5076551"/>
            <a:ext cx="846164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16C07AB9-F0CD-476B-9E2E-194BCF2F7F50}"/>
              </a:ext>
            </a:extLst>
          </p:cNvPr>
          <p:cNvCxnSpPr/>
          <p:nvPr/>
        </p:nvCxnSpPr>
        <p:spPr>
          <a:xfrm>
            <a:off x="2483889" y="4037047"/>
            <a:ext cx="0" cy="103950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3A80ACA0-4BF5-46ED-903D-8DC9D8BE0FA8}"/>
                  </a:ext>
                </a:extLst>
              </p:cNvPr>
              <p:cNvSpPr txBox="1"/>
              <p:nvPr/>
            </p:nvSpPr>
            <p:spPr>
              <a:xfrm>
                <a:off x="1037864" y="3796833"/>
                <a:ext cx="7761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𝒍𝒏</m:t>
                      </m:r>
                      <m:r>
                        <a:rPr lang="pt-BR" b="1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pt-BR" b="1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pt-BR" b="1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GB" b="1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3A80ACA0-4BF5-46ED-903D-8DC9D8BE0F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864" y="3796833"/>
                <a:ext cx="776110" cy="369332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tângulo 33">
                <a:extLst>
                  <a:ext uri="{FF2B5EF4-FFF2-40B4-BE49-F238E27FC236}">
                    <a16:creationId xmlns:a16="http://schemas.microsoft.com/office/drawing/2014/main" id="{A364FCD9-FD79-44B4-8D24-3044E3A5C056}"/>
                  </a:ext>
                </a:extLst>
              </p:cNvPr>
              <p:cNvSpPr/>
              <p:nvPr/>
            </p:nvSpPr>
            <p:spPr>
              <a:xfrm>
                <a:off x="1011413" y="4880779"/>
                <a:ext cx="7632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b="1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pt-BR" b="1" i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𝒍𝒏</m:t>
                          </m:r>
                        </m:fName>
                        <m:e>
                          <m:sSub>
                            <m:sSubPr>
                              <m:ctrlPr>
                                <a:rPr lang="pt-BR" b="1" i="1" smtClean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1" i="1" smtClean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pt-BR" b="1" i="1" smtClean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4" name="Retângulo 33">
                <a:extLst>
                  <a:ext uri="{FF2B5EF4-FFF2-40B4-BE49-F238E27FC236}">
                    <a16:creationId xmlns:a16="http://schemas.microsoft.com/office/drawing/2014/main" id="{A364FCD9-FD79-44B4-8D24-3044E3A5C0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413" y="4880779"/>
                <a:ext cx="763286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15554DA2-1B68-4F50-8628-B77B6F0DF050}"/>
                  </a:ext>
                </a:extLst>
              </p:cNvPr>
              <p:cNvSpPr txBox="1"/>
              <p:nvPr/>
            </p:nvSpPr>
            <p:spPr>
              <a:xfrm>
                <a:off x="2367250" y="6423165"/>
                <a:ext cx="3077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GB" b="1" i="1" smtClean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1" i="1" smtClean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</m:acc>
                        </m:e>
                        <m:sub>
                          <m:r>
                            <a:rPr lang="pt-BR" b="1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15554DA2-1B68-4F50-8628-B77B6F0DF0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7250" y="6423165"/>
                <a:ext cx="307712" cy="276999"/>
              </a:xfrm>
              <a:prstGeom prst="rect">
                <a:avLst/>
              </a:prstGeom>
              <a:blipFill>
                <a:blip r:embed="rId5"/>
                <a:stretch>
                  <a:fillRect l="-17647" t="-6667" r="-17647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69EB1537-97B8-43C7-88ED-ADB07EE1754C}"/>
                  </a:ext>
                </a:extLst>
              </p:cNvPr>
              <p:cNvSpPr txBox="1"/>
              <p:nvPr/>
            </p:nvSpPr>
            <p:spPr>
              <a:xfrm>
                <a:off x="2370159" y="4065726"/>
                <a:ext cx="3725841" cy="116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GB" i="1" smtClean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pt-BR" b="0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b="0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limLoc m:val="undOvr"/>
                              <m:ctrlPr>
                                <a:rPr lang="pt-BR" i="1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  <m:e>
                              <m:sSub>
                                <m:sSubPr>
                                  <m:ctrlP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𝑑𝑝</m:t>
                                  </m:r>
                                </m:num>
                                <m:den>
                                  <m: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nary>
                        </m:num>
                        <m:den>
                          <m:nary>
                            <m:naryPr>
                              <m:limLoc m:val="undOvr"/>
                              <m:ctrlPr>
                                <a:rPr lang="pt-BR" i="1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  <m:e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𝑑𝑝</m:t>
                                  </m:r>
                                </m:num>
                                <m:den>
                                  <m: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nary>
                        </m:den>
                      </m:f>
                      <m:r>
                        <a:rPr lang="pt-BR" b="0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limLoc m:val="undOvr"/>
                              <m:ctrlPr>
                                <a:rPr lang="pt-BR" i="1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  <m:e>
                              <m:sSub>
                                <m:sSubPr>
                                  <m:ctrlP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𝑑𝑝</m:t>
                                  </m:r>
                                </m:num>
                                <m:den>
                                  <m:r>
                                    <a:rPr lang="pt-BR" i="1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nary>
                        </m:num>
                        <m:den>
                          <m:r>
                            <a:rPr lang="pt-BR" b="0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𝑙𝑛</m:t>
                          </m:r>
                          <m:d>
                            <m:dPr>
                              <m:ctrlPr>
                                <a:rPr lang="pt-BR" b="0" i="1" smtClean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b="0" i="1" smtClean="0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pt-BR" b="0" i="1" smtClean="0">
                                          <a:solidFill>
                                            <a:schemeClr val="accent6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b="0" i="1" smtClean="0">
                                          <a:solidFill>
                                            <a:schemeClr val="accent6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pt-BR" b="0" i="1" smtClean="0">
                                          <a:solidFill>
                                            <a:schemeClr val="accent6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pt-BR" b="0" i="1" smtClean="0">
                                          <a:solidFill>
                                            <a:schemeClr val="accent6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b="0" i="1" smtClean="0">
                                          <a:solidFill>
                                            <a:schemeClr val="accent6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pt-BR" b="0" i="1" smtClean="0">
                                          <a:solidFill>
                                            <a:schemeClr val="accent6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69EB1537-97B8-43C7-88ED-ADB07EE175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159" y="4065726"/>
                <a:ext cx="3725841" cy="11607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CaixaDeTexto 36">
            <a:extLst>
              <a:ext uri="{FF2B5EF4-FFF2-40B4-BE49-F238E27FC236}">
                <a16:creationId xmlns:a16="http://schemas.microsoft.com/office/drawing/2014/main" id="{9BB06CA8-6BA1-4998-A70A-1E3F22FD1750}"/>
              </a:ext>
            </a:extLst>
          </p:cNvPr>
          <p:cNvSpPr txBox="1"/>
          <p:nvPr/>
        </p:nvSpPr>
        <p:spPr>
          <a:xfrm>
            <a:off x="5936775" y="3242458"/>
            <a:ext cx="491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 equação </a:t>
            </a:r>
            <a:r>
              <a:rPr lang="pt-BR" dirty="0" err="1"/>
              <a:t>hipsométrica</a:t>
            </a:r>
            <a:r>
              <a:rPr lang="pt-BR" dirty="0"/>
              <a:t> pode ser escrita como: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tângulo 38">
                <a:extLst>
                  <a:ext uri="{FF2B5EF4-FFF2-40B4-BE49-F238E27FC236}">
                    <a16:creationId xmlns:a16="http://schemas.microsoft.com/office/drawing/2014/main" id="{F9E533CF-7EA1-4107-AEB6-46CF91F844A8}"/>
                  </a:ext>
                </a:extLst>
              </p:cNvPr>
              <p:cNvSpPr/>
              <p:nvPr/>
            </p:nvSpPr>
            <p:spPr>
              <a:xfrm>
                <a:off x="7142443" y="3949828"/>
                <a:ext cx="2811218" cy="6962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Retângulo 38">
                <a:extLst>
                  <a:ext uri="{FF2B5EF4-FFF2-40B4-BE49-F238E27FC236}">
                    <a16:creationId xmlns:a16="http://schemas.microsoft.com/office/drawing/2014/main" id="{F9E533CF-7EA1-4107-AEB6-46CF91F844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2443" y="3949828"/>
                <a:ext cx="2811218" cy="69628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613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47FE5E-D67B-4A01-845F-70D466B3A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Espessura da Camada:</a:t>
            </a:r>
            <a:br>
              <a:rPr lang="pt-BR" dirty="0">
                <a:solidFill>
                  <a:srgbClr val="FF0000"/>
                </a:solidFill>
              </a:rPr>
            </a:br>
            <a:r>
              <a:rPr lang="pt-BR" dirty="0">
                <a:solidFill>
                  <a:srgbClr val="FF0000"/>
                </a:solidFill>
              </a:rPr>
              <a:t>Aplicação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3DFC9A8-22BF-4022-8E0B-908D29CB7D10}"/>
              </a:ext>
            </a:extLst>
          </p:cNvPr>
          <p:cNvSpPr txBox="1"/>
          <p:nvPr/>
        </p:nvSpPr>
        <p:spPr>
          <a:xfrm>
            <a:off x="838200" y="1948070"/>
            <a:ext cx="1051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err="1"/>
              <a:t>Devido</a:t>
            </a:r>
            <a:r>
              <a:rPr lang="en-GB" dirty="0"/>
              <a:t> </a:t>
            </a:r>
            <a:r>
              <a:rPr lang="en-GB" dirty="0" err="1"/>
              <a:t>ao</a:t>
            </a:r>
            <a:r>
              <a:rPr lang="en-GB" dirty="0"/>
              <a:t> </a:t>
            </a:r>
            <a:r>
              <a:rPr lang="en-GB" dirty="0" err="1"/>
              <a:t>fato</a:t>
            </a:r>
            <a:r>
              <a:rPr lang="en-GB" dirty="0"/>
              <a:t> da </a:t>
            </a:r>
            <a:r>
              <a:rPr lang="en-GB" dirty="0" err="1"/>
              <a:t>pressão</a:t>
            </a:r>
            <a:r>
              <a:rPr lang="en-GB" dirty="0"/>
              <a:t> </a:t>
            </a:r>
            <a:r>
              <a:rPr lang="en-GB" dirty="0" err="1"/>
              <a:t>decrescer</a:t>
            </a:r>
            <a:r>
              <a:rPr lang="en-GB" dirty="0"/>
              <a:t> </a:t>
            </a:r>
            <a:r>
              <a:rPr lang="en-GB" dirty="0" err="1"/>
              <a:t>monotonicamente</a:t>
            </a:r>
            <a:r>
              <a:rPr lang="en-GB" dirty="0"/>
              <a:t> com a </a:t>
            </a:r>
            <a:r>
              <a:rPr lang="en-GB" dirty="0" err="1"/>
              <a:t>altura</a:t>
            </a:r>
            <a:r>
              <a:rPr lang="en-GB" dirty="0"/>
              <a:t>, superficies de </a:t>
            </a:r>
            <a:r>
              <a:rPr lang="en-GB" dirty="0" err="1"/>
              <a:t>presão</a:t>
            </a:r>
            <a:r>
              <a:rPr lang="en-GB" dirty="0"/>
              <a:t> </a:t>
            </a:r>
            <a:r>
              <a:rPr lang="en-GB" dirty="0" err="1"/>
              <a:t>nunca</a:t>
            </a:r>
            <a:r>
              <a:rPr lang="en-GB" dirty="0"/>
              <a:t> se </a:t>
            </a:r>
            <a:r>
              <a:rPr lang="en-GB" dirty="0" err="1"/>
              <a:t>interceptam</a:t>
            </a:r>
            <a:r>
              <a:rPr lang="en-GB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/>
              <a:t>Da </a:t>
            </a:r>
            <a:r>
              <a:rPr lang="en-GB" dirty="0" err="1"/>
              <a:t>equação</a:t>
            </a:r>
            <a:r>
              <a:rPr lang="en-GB" dirty="0"/>
              <a:t> </a:t>
            </a:r>
            <a:r>
              <a:rPr lang="en-GB" dirty="0" err="1"/>
              <a:t>hipsométrica</a:t>
            </a:r>
            <a:r>
              <a:rPr lang="en-GB" dirty="0"/>
              <a:t>, </a:t>
            </a:r>
            <a:r>
              <a:rPr lang="en-GB" dirty="0" err="1"/>
              <a:t>sabemos</a:t>
            </a:r>
            <a:r>
              <a:rPr lang="en-GB" dirty="0"/>
              <a:t> que a </a:t>
            </a:r>
            <a:r>
              <a:rPr lang="en-GB" dirty="0" err="1"/>
              <a:t>espessura</a:t>
            </a:r>
            <a:r>
              <a:rPr lang="en-GB" dirty="0"/>
              <a:t> da </a:t>
            </a:r>
            <a:r>
              <a:rPr lang="en-GB" dirty="0" err="1"/>
              <a:t>camada</a:t>
            </a:r>
            <a:r>
              <a:rPr lang="en-GB" dirty="0"/>
              <a:t> é </a:t>
            </a:r>
            <a:r>
              <a:rPr lang="en-GB" dirty="0" err="1"/>
              <a:t>proporcional</a:t>
            </a:r>
            <a:r>
              <a:rPr lang="en-GB" dirty="0"/>
              <a:t> à temperature media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camada</a:t>
            </a:r>
            <a:r>
              <a:rPr lang="en-GB" dirty="0"/>
              <a:t>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C780D7F-C3EE-420A-A81E-2F44FBFC2CD5}"/>
              </a:ext>
            </a:extLst>
          </p:cNvPr>
          <p:cNvSpPr txBox="1"/>
          <p:nvPr/>
        </p:nvSpPr>
        <p:spPr>
          <a:xfrm>
            <a:off x="838200" y="3682780"/>
            <a:ext cx="1051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accent1"/>
                </a:solidFill>
              </a:rPr>
              <a:t>Exemplo : Calcule a espessura da camada entre 1000 e 500 </a:t>
            </a:r>
            <a:r>
              <a:rPr lang="pt-BR" dirty="0" err="1">
                <a:solidFill>
                  <a:schemeClr val="accent1"/>
                </a:solidFill>
              </a:rPr>
              <a:t>hPa</a:t>
            </a:r>
            <a:r>
              <a:rPr lang="pt-BR" dirty="0">
                <a:solidFill>
                  <a:schemeClr val="accent1"/>
                </a:solidFill>
              </a:rPr>
              <a:t> (a) em um ponto nos trópicos onde a temperatura média da camada é 15°C e (b) em um ponto nos </a:t>
            </a:r>
            <a:r>
              <a:rPr lang="pt-BR" dirty="0" err="1">
                <a:solidFill>
                  <a:schemeClr val="accent1"/>
                </a:solidFill>
              </a:rPr>
              <a:t>pólos</a:t>
            </a:r>
            <a:r>
              <a:rPr lang="pt-BR" dirty="0">
                <a:solidFill>
                  <a:schemeClr val="accent1"/>
                </a:solidFill>
              </a:rPr>
              <a:t> onde a temperatura virtual média na camada é -40°C. O quê podemos falar sobre a estrutura da atmosfera? Use R = 287 J K</a:t>
            </a:r>
            <a:r>
              <a:rPr lang="pt-BR" baseline="30000" dirty="0">
                <a:solidFill>
                  <a:schemeClr val="accent1"/>
                </a:solidFill>
              </a:rPr>
              <a:t>-1</a:t>
            </a:r>
            <a:r>
              <a:rPr lang="pt-BR" dirty="0">
                <a:solidFill>
                  <a:schemeClr val="accent1"/>
                </a:solidFill>
              </a:rPr>
              <a:t> kg</a:t>
            </a:r>
            <a:r>
              <a:rPr lang="pt-BR" baseline="30000" dirty="0">
                <a:solidFill>
                  <a:schemeClr val="accent1"/>
                </a:solidFill>
              </a:rPr>
              <a:t>-1</a:t>
            </a:r>
            <a:r>
              <a:rPr lang="pt-BR" dirty="0">
                <a:solidFill>
                  <a:schemeClr val="accent1"/>
                </a:solidFill>
              </a:rPr>
              <a:t> (ar seco).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3FB7435-5623-474B-98E8-754141AB207D}"/>
              </a:ext>
            </a:extLst>
          </p:cNvPr>
          <p:cNvSpPr txBox="1"/>
          <p:nvPr/>
        </p:nvSpPr>
        <p:spPr>
          <a:xfrm>
            <a:off x="5049078" y="5049078"/>
            <a:ext cx="1730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Resolução Lousa</a:t>
            </a:r>
          </a:p>
        </p:txBody>
      </p:sp>
    </p:spTree>
    <p:extLst>
      <p:ext uri="{BB962C8B-B14F-4D97-AF65-F5344CB8AC3E}">
        <p14:creationId xmlns:p14="http://schemas.microsoft.com/office/powerpoint/2010/main" val="4053147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C6C164-662C-42FE-A956-736B73516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Exercícios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C93622-7E49-4E9A-AEA1-EA58576B7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accent1"/>
                </a:solidFill>
              </a:rPr>
              <a:t>Ex. 3.24 – Usando a equação </a:t>
            </a:r>
            <a:r>
              <a:rPr lang="pt-BR" dirty="0" err="1">
                <a:solidFill>
                  <a:schemeClr val="accent1"/>
                </a:solidFill>
              </a:rPr>
              <a:t>hipsométrica</a:t>
            </a:r>
            <a:r>
              <a:rPr lang="pt-BR" dirty="0">
                <a:solidFill>
                  <a:schemeClr val="accent1"/>
                </a:solidFill>
              </a:rPr>
              <a:t>, mostre que a pressão diminui com a altura a uma taxa de aproximadamente 1 </a:t>
            </a:r>
            <a:r>
              <a:rPr lang="pt-BR" dirty="0" err="1">
                <a:solidFill>
                  <a:schemeClr val="accent1"/>
                </a:solidFill>
              </a:rPr>
              <a:t>hPa</a:t>
            </a:r>
            <a:r>
              <a:rPr lang="pt-BR" dirty="0">
                <a:solidFill>
                  <a:schemeClr val="accent1"/>
                </a:solidFill>
              </a:rPr>
              <a:t> por 15 m no nível de 500 </a:t>
            </a:r>
            <a:r>
              <a:rPr lang="pt-BR" dirty="0" err="1">
                <a:solidFill>
                  <a:schemeClr val="accent1"/>
                </a:solidFill>
              </a:rPr>
              <a:t>hPa</a:t>
            </a:r>
            <a:r>
              <a:rPr lang="pt-BR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pt-BR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chemeClr val="accent1"/>
                </a:solidFill>
              </a:rPr>
              <a:t>Ex. 3.26 – Um furacão com centro de pressão de 940 </a:t>
            </a:r>
            <a:r>
              <a:rPr lang="pt-BR" dirty="0" err="1">
                <a:solidFill>
                  <a:schemeClr val="accent1"/>
                </a:solidFill>
              </a:rPr>
              <a:t>hPa</a:t>
            </a:r>
            <a:r>
              <a:rPr lang="pt-BR" dirty="0">
                <a:solidFill>
                  <a:schemeClr val="accent1"/>
                </a:solidFill>
              </a:rPr>
              <a:t> é envolto por uma região com pressão de 1010 </a:t>
            </a:r>
            <a:r>
              <a:rPr lang="pt-BR" dirty="0" err="1">
                <a:solidFill>
                  <a:schemeClr val="accent1"/>
                </a:solidFill>
              </a:rPr>
              <a:t>hPa</a:t>
            </a:r>
            <a:r>
              <a:rPr lang="pt-BR" dirty="0">
                <a:solidFill>
                  <a:schemeClr val="accent1"/>
                </a:solidFill>
              </a:rPr>
              <a:t>. A tempestade está localizada sobre a região oceânica. Em 200 </a:t>
            </a:r>
            <a:r>
              <a:rPr lang="pt-BR" dirty="0" err="1">
                <a:solidFill>
                  <a:schemeClr val="accent1"/>
                </a:solidFill>
              </a:rPr>
              <a:t>hPa</a:t>
            </a:r>
            <a:r>
              <a:rPr lang="pt-BR" dirty="0">
                <a:solidFill>
                  <a:schemeClr val="accent1"/>
                </a:solidFill>
              </a:rPr>
              <a:t> a depressão no campo de pressão desaparece. Estime a diferença entre a temperatura média na camada entre o centro de pressão e os seus entornos. Assuma que a temperatura média fora da região do furacão é -3°C e ignore a correção da Temperatura Virtual.</a:t>
            </a:r>
          </a:p>
          <a:p>
            <a:pPr marL="0" indent="0">
              <a:buNone/>
            </a:pPr>
            <a:endParaRPr lang="pt-BR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t-BR" dirty="0" err="1">
                <a:solidFill>
                  <a:schemeClr val="accent1"/>
                </a:solidFill>
              </a:rPr>
              <a:t>Ex</a:t>
            </a:r>
            <a:r>
              <a:rPr lang="pt-BR" dirty="0">
                <a:solidFill>
                  <a:schemeClr val="accent1"/>
                </a:solidFill>
              </a:rPr>
              <a:t> 3.27 – Uma estação meteorológica está localizada 50 m abaixo do nível do mar. Se a superfície de pressão nessa estação é 1020 </a:t>
            </a:r>
            <a:r>
              <a:rPr lang="pt-BR" dirty="0" err="1">
                <a:solidFill>
                  <a:schemeClr val="accent1"/>
                </a:solidFill>
              </a:rPr>
              <a:t>hPa</a:t>
            </a:r>
            <a:r>
              <a:rPr lang="pt-BR" dirty="0">
                <a:solidFill>
                  <a:schemeClr val="accent1"/>
                </a:solidFill>
              </a:rPr>
              <a:t>, a temperatura virtual na superfície é 15°C e a temperatura virtual média na camada 1000-500 </a:t>
            </a:r>
            <a:r>
              <a:rPr lang="pt-BR" dirty="0" err="1">
                <a:solidFill>
                  <a:schemeClr val="accent1"/>
                </a:solidFill>
              </a:rPr>
              <a:t>hPa</a:t>
            </a:r>
            <a:r>
              <a:rPr lang="pt-BR" dirty="0">
                <a:solidFill>
                  <a:schemeClr val="accent1"/>
                </a:solidFill>
              </a:rPr>
              <a:t> é 0°C, calcule a altura do nível de pressão de 500 </a:t>
            </a:r>
            <a:r>
              <a:rPr lang="pt-BR" dirty="0" err="1">
                <a:solidFill>
                  <a:schemeClr val="accent1"/>
                </a:solidFill>
              </a:rPr>
              <a:t>hPa</a:t>
            </a:r>
            <a:r>
              <a:rPr lang="pt-BR" dirty="0">
                <a:solidFill>
                  <a:schemeClr val="accent1"/>
                </a:solidFill>
              </a:rPr>
              <a:t> nessa estação.</a:t>
            </a:r>
          </a:p>
        </p:txBody>
      </p:sp>
    </p:spTree>
    <p:extLst>
      <p:ext uri="{BB962C8B-B14F-4D97-AF65-F5344CB8AC3E}">
        <p14:creationId xmlns:p14="http://schemas.microsoft.com/office/powerpoint/2010/main" val="229501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46E8EC-DD24-4D81-9F11-AE330F419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Bibliografia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807028-F1BC-4C66-97FF-0BB5CCFB7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2"/>
                </a:solidFill>
              </a:rPr>
              <a:t>Wallace &amp; Hobbs – Atmospheric Science an Introductory Survey</a:t>
            </a:r>
          </a:p>
          <a:p>
            <a:pPr lvl="1"/>
            <a:r>
              <a:rPr lang="en-GB" dirty="0" err="1">
                <a:solidFill>
                  <a:schemeClr val="accent4">
                    <a:lumMod val="75000"/>
                  </a:schemeClr>
                </a:solidFill>
              </a:rPr>
              <a:t>Seção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 3.2 – The Hydrostatic Equation</a:t>
            </a:r>
          </a:p>
          <a:p>
            <a:pPr lvl="1"/>
            <a:r>
              <a:rPr lang="en-GB" dirty="0" err="1">
                <a:solidFill>
                  <a:schemeClr val="accent4">
                    <a:lumMod val="75000"/>
                  </a:schemeClr>
                </a:solidFill>
              </a:rPr>
              <a:t>Seçao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 3.2.1 – Geopotential</a:t>
            </a:r>
          </a:p>
          <a:p>
            <a:pPr lvl="1"/>
            <a:r>
              <a:rPr lang="en-GB" dirty="0" err="1">
                <a:solidFill>
                  <a:schemeClr val="accent4">
                    <a:lumMod val="75000"/>
                  </a:schemeClr>
                </a:solidFill>
              </a:rPr>
              <a:t>Seção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 3.2.2 – Scale of Height and the Hypsometric Equation</a:t>
            </a:r>
          </a:p>
          <a:p>
            <a:pPr lvl="1"/>
            <a:r>
              <a:rPr lang="en-GB" dirty="0" err="1">
                <a:solidFill>
                  <a:schemeClr val="accent4">
                    <a:lumMod val="75000"/>
                  </a:schemeClr>
                </a:solidFill>
              </a:rPr>
              <a:t>Seção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 3.2.3 – Thickness and Heights of Constant Pressure Surfaces</a:t>
            </a:r>
          </a:p>
          <a:p>
            <a:pPr lvl="1"/>
            <a:endParaRPr lang="en-GB" dirty="0"/>
          </a:p>
          <a:p>
            <a:r>
              <a:rPr lang="en-GB" dirty="0">
                <a:solidFill>
                  <a:schemeClr val="accent2"/>
                </a:solidFill>
              </a:rPr>
              <a:t>Holton – An Introduction to Dynamic Meteorology</a:t>
            </a:r>
          </a:p>
          <a:p>
            <a:pPr lvl="1"/>
            <a:r>
              <a:rPr lang="en-GB" dirty="0" err="1">
                <a:solidFill>
                  <a:schemeClr val="accent4">
                    <a:lumMod val="75000"/>
                  </a:schemeClr>
                </a:solidFill>
              </a:rPr>
              <a:t>Seção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 1.5.2 – Gravity Force</a:t>
            </a:r>
          </a:p>
          <a:p>
            <a:pPr lvl="1"/>
            <a:r>
              <a:rPr lang="en-GB" dirty="0" err="1">
                <a:solidFill>
                  <a:schemeClr val="accent4">
                    <a:lumMod val="75000"/>
                  </a:schemeClr>
                </a:solidFill>
              </a:rPr>
              <a:t>Seção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 1.6 – Structure of the Hydrostatic Atmosphere</a:t>
            </a:r>
          </a:p>
          <a:p>
            <a:pPr lvl="1"/>
            <a:r>
              <a:rPr lang="en-GB" dirty="0" err="1">
                <a:solidFill>
                  <a:schemeClr val="accent4">
                    <a:lumMod val="75000"/>
                  </a:schemeClr>
                </a:solidFill>
              </a:rPr>
              <a:t>Seção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 1.6.1 – Hydrostatic Equation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52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D1214195-B463-40E6-BAE6-1430EB1D05A4}"/>
              </a:ext>
            </a:extLst>
          </p:cNvPr>
          <p:cNvSpPr/>
          <p:nvPr/>
        </p:nvSpPr>
        <p:spPr>
          <a:xfrm>
            <a:off x="2087217" y="2665068"/>
            <a:ext cx="1722783" cy="28349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Seta: para Cima 38">
            <a:extLst>
              <a:ext uri="{FF2B5EF4-FFF2-40B4-BE49-F238E27FC236}">
                <a16:creationId xmlns:a16="http://schemas.microsoft.com/office/drawing/2014/main" id="{1443BD83-72E5-4AFB-8E09-8FEE90943F94}"/>
              </a:ext>
            </a:extLst>
          </p:cNvPr>
          <p:cNvSpPr/>
          <p:nvPr/>
        </p:nvSpPr>
        <p:spPr>
          <a:xfrm rot="10800000">
            <a:off x="2406923" y="4332996"/>
            <a:ext cx="362780" cy="1018981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71B26E-66B2-4351-A6E6-186D5040F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A Equação Hidrostática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3C056E1-2398-4ED0-BAE7-D2597258B1FD}"/>
              </a:ext>
            </a:extLst>
          </p:cNvPr>
          <p:cNvSpPr txBox="1"/>
          <p:nvPr/>
        </p:nvSpPr>
        <p:spPr>
          <a:xfrm>
            <a:off x="742122" y="1690688"/>
            <a:ext cx="4599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Considere uma coluna vertical de ar com área unitária.</a:t>
            </a:r>
          </a:p>
        </p:txBody>
      </p:sp>
      <p:sp>
        <p:nvSpPr>
          <p:cNvPr id="7" name="Paralelogramo 6">
            <a:extLst>
              <a:ext uri="{FF2B5EF4-FFF2-40B4-BE49-F238E27FC236}">
                <a16:creationId xmlns:a16="http://schemas.microsoft.com/office/drawing/2014/main" id="{E80786E3-7433-45CE-BAEC-85A5E1294ADE}"/>
              </a:ext>
            </a:extLst>
          </p:cNvPr>
          <p:cNvSpPr/>
          <p:nvPr/>
        </p:nvSpPr>
        <p:spPr>
          <a:xfrm>
            <a:off x="1425029" y="5499997"/>
            <a:ext cx="2405270" cy="470452"/>
          </a:xfrm>
          <a:prstGeom prst="parallelogram">
            <a:avLst>
              <a:gd name="adj" fmla="val 1404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aralelogramo 7">
            <a:extLst>
              <a:ext uri="{FF2B5EF4-FFF2-40B4-BE49-F238E27FC236}">
                <a16:creationId xmlns:a16="http://schemas.microsoft.com/office/drawing/2014/main" id="{1529574F-DC99-4A1F-AB7E-81841C3DADE6}"/>
              </a:ext>
            </a:extLst>
          </p:cNvPr>
          <p:cNvSpPr/>
          <p:nvPr/>
        </p:nvSpPr>
        <p:spPr>
          <a:xfrm>
            <a:off x="1404730" y="2657405"/>
            <a:ext cx="2405270" cy="470452"/>
          </a:xfrm>
          <a:prstGeom prst="parallelogram">
            <a:avLst>
              <a:gd name="adj" fmla="val 1404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aralelogramo 9">
            <a:extLst>
              <a:ext uri="{FF2B5EF4-FFF2-40B4-BE49-F238E27FC236}">
                <a16:creationId xmlns:a16="http://schemas.microsoft.com/office/drawing/2014/main" id="{EE0B0867-0A32-4505-9179-B73AD7657C4C}"/>
              </a:ext>
            </a:extLst>
          </p:cNvPr>
          <p:cNvSpPr/>
          <p:nvPr/>
        </p:nvSpPr>
        <p:spPr>
          <a:xfrm>
            <a:off x="1404730" y="4082532"/>
            <a:ext cx="2405270" cy="470452"/>
          </a:xfrm>
          <a:prstGeom prst="parallelogram">
            <a:avLst>
              <a:gd name="adj" fmla="val 140493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aralelogramo 8">
            <a:extLst>
              <a:ext uri="{FF2B5EF4-FFF2-40B4-BE49-F238E27FC236}">
                <a16:creationId xmlns:a16="http://schemas.microsoft.com/office/drawing/2014/main" id="{92E19099-35C2-435E-92ED-C9C249C3CA63}"/>
              </a:ext>
            </a:extLst>
          </p:cNvPr>
          <p:cNvSpPr/>
          <p:nvPr/>
        </p:nvSpPr>
        <p:spPr>
          <a:xfrm>
            <a:off x="1404730" y="3733456"/>
            <a:ext cx="2405270" cy="470452"/>
          </a:xfrm>
          <a:prstGeom prst="parallelogram">
            <a:avLst>
              <a:gd name="adj" fmla="val 140493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BBCA79E-4064-4389-AEAF-93026C7BB397}"/>
              </a:ext>
            </a:extLst>
          </p:cNvPr>
          <p:cNvSpPr/>
          <p:nvPr/>
        </p:nvSpPr>
        <p:spPr>
          <a:xfrm>
            <a:off x="1404730" y="3135520"/>
            <a:ext cx="1722783" cy="2834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Seta: para Baixo 13">
            <a:extLst>
              <a:ext uri="{FF2B5EF4-FFF2-40B4-BE49-F238E27FC236}">
                <a16:creationId xmlns:a16="http://schemas.microsoft.com/office/drawing/2014/main" id="{45607933-0AD5-48A7-9088-FA7F2CD1920E}"/>
              </a:ext>
            </a:extLst>
          </p:cNvPr>
          <p:cNvSpPr/>
          <p:nvPr/>
        </p:nvSpPr>
        <p:spPr>
          <a:xfrm>
            <a:off x="3110946" y="3790209"/>
            <a:ext cx="238540" cy="23557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eta: para Baixo 14">
            <a:extLst>
              <a:ext uri="{FF2B5EF4-FFF2-40B4-BE49-F238E27FC236}">
                <a16:creationId xmlns:a16="http://schemas.microsoft.com/office/drawing/2014/main" id="{B4880165-6134-44B2-B6FB-90C3AA00CAA4}"/>
              </a:ext>
            </a:extLst>
          </p:cNvPr>
          <p:cNvSpPr/>
          <p:nvPr/>
        </p:nvSpPr>
        <p:spPr>
          <a:xfrm>
            <a:off x="3341203" y="3672424"/>
            <a:ext cx="238540" cy="23557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eta: para Baixo 15">
            <a:extLst>
              <a:ext uri="{FF2B5EF4-FFF2-40B4-BE49-F238E27FC236}">
                <a16:creationId xmlns:a16="http://schemas.microsoft.com/office/drawing/2014/main" id="{7E5969C6-4F19-4E56-BF0B-F2EB790E8876}"/>
              </a:ext>
            </a:extLst>
          </p:cNvPr>
          <p:cNvSpPr/>
          <p:nvPr/>
        </p:nvSpPr>
        <p:spPr>
          <a:xfrm>
            <a:off x="3554893" y="3555502"/>
            <a:ext cx="238540" cy="23557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Seta: para Baixo 16">
            <a:extLst>
              <a:ext uri="{FF2B5EF4-FFF2-40B4-BE49-F238E27FC236}">
                <a16:creationId xmlns:a16="http://schemas.microsoft.com/office/drawing/2014/main" id="{0632B4F5-2280-4566-8C49-20BF892CC54A}"/>
              </a:ext>
            </a:extLst>
          </p:cNvPr>
          <p:cNvSpPr/>
          <p:nvPr/>
        </p:nvSpPr>
        <p:spPr>
          <a:xfrm rot="10800000">
            <a:off x="3127513" y="4505930"/>
            <a:ext cx="208719" cy="338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Seta: para Baixo 17">
            <a:extLst>
              <a:ext uri="{FF2B5EF4-FFF2-40B4-BE49-F238E27FC236}">
                <a16:creationId xmlns:a16="http://schemas.microsoft.com/office/drawing/2014/main" id="{CFFACB99-2D23-4330-99B2-11D10AFE189A}"/>
              </a:ext>
            </a:extLst>
          </p:cNvPr>
          <p:cNvSpPr/>
          <p:nvPr/>
        </p:nvSpPr>
        <p:spPr>
          <a:xfrm rot="10800000">
            <a:off x="3359844" y="4349864"/>
            <a:ext cx="238541" cy="38821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Seta: para Baixo 18">
            <a:extLst>
              <a:ext uri="{FF2B5EF4-FFF2-40B4-BE49-F238E27FC236}">
                <a16:creationId xmlns:a16="http://schemas.microsoft.com/office/drawing/2014/main" id="{1B43DD8C-BEFA-4A13-B301-A35514430CC3}"/>
              </a:ext>
            </a:extLst>
          </p:cNvPr>
          <p:cNvSpPr/>
          <p:nvPr/>
        </p:nvSpPr>
        <p:spPr>
          <a:xfrm rot="10800000">
            <a:off x="3579743" y="4232079"/>
            <a:ext cx="230257" cy="38821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AFA9F847-627A-467C-9F90-47233E69187E}"/>
                  </a:ext>
                </a:extLst>
              </p:cNvPr>
              <p:cNvSpPr txBox="1"/>
              <p:nvPr/>
            </p:nvSpPr>
            <p:spPr>
              <a:xfrm>
                <a:off x="3818283" y="3535276"/>
                <a:ext cx="898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AFA9F847-627A-467C-9F90-47233E6918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283" y="3535276"/>
                <a:ext cx="898836" cy="369332"/>
              </a:xfrm>
              <a:prstGeom prst="rect">
                <a:avLst/>
              </a:prstGeom>
              <a:blipFill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F7440CA5-D404-4081-8F5D-28039756A027}"/>
                  </a:ext>
                </a:extLst>
              </p:cNvPr>
              <p:cNvSpPr txBox="1"/>
              <p:nvPr/>
            </p:nvSpPr>
            <p:spPr>
              <a:xfrm>
                <a:off x="3909303" y="3968682"/>
                <a:ext cx="1839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F7440CA5-D404-4081-8F5D-28039756A0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303" y="3968682"/>
                <a:ext cx="183961" cy="276999"/>
              </a:xfrm>
              <a:prstGeom prst="rect">
                <a:avLst/>
              </a:prstGeom>
              <a:blipFill>
                <a:blip r:embed="rId3"/>
                <a:stretch>
                  <a:fillRect l="-33333" r="-3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F75B7AF2-C4E3-40C7-94E0-EC5F8EE11284}"/>
              </a:ext>
            </a:extLst>
          </p:cNvPr>
          <p:cNvCxnSpPr>
            <a:cxnSpLocks/>
          </p:cNvCxnSpPr>
          <p:nvPr/>
        </p:nvCxnSpPr>
        <p:spPr>
          <a:xfrm>
            <a:off x="1285461" y="4585435"/>
            <a:ext cx="0" cy="1385014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6AD4CD02-24BA-4649-A8E1-A6721965A5A3}"/>
              </a:ext>
            </a:extLst>
          </p:cNvPr>
          <p:cNvSpPr txBox="1"/>
          <p:nvPr/>
        </p:nvSpPr>
        <p:spPr>
          <a:xfrm>
            <a:off x="978250" y="4982646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z</a:t>
            </a:r>
          </a:p>
        </p:txBody>
      </p: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5803CFF8-E1AA-43D6-9383-12B456C72CD9}"/>
              </a:ext>
            </a:extLst>
          </p:cNvPr>
          <p:cNvCxnSpPr>
            <a:cxnSpLocks/>
          </p:cNvCxnSpPr>
          <p:nvPr/>
        </p:nvCxnSpPr>
        <p:spPr>
          <a:xfrm>
            <a:off x="775254" y="4208473"/>
            <a:ext cx="88789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31CBC881-2342-4E50-A0C7-D5FA56315245}"/>
              </a:ext>
            </a:extLst>
          </p:cNvPr>
          <p:cNvCxnSpPr>
            <a:cxnSpLocks/>
          </p:cNvCxnSpPr>
          <p:nvPr/>
        </p:nvCxnSpPr>
        <p:spPr>
          <a:xfrm>
            <a:off x="775254" y="4552984"/>
            <a:ext cx="88789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0FDF295C-42EB-4145-AF39-F2190FCDBCDF}"/>
              </a:ext>
            </a:extLst>
          </p:cNvPr>
          <p:cNvCxnSpPr/>
          <p:nvPr/>
        </p:nvCxnSpPr>
        <p:spPr>
          <a:xfrm>
            <a:off x="838200" y="3875207"/>
            <a:ext cx="0" cy="3011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>
            <a:extLst>
              <a:ext uri="{FF2B5EF4-FFF2-40B4-BE49-F238E27FC236}">
                <a16:creationId xmlns:a16="http://schemas.microsoft.com/office/drawing/2014/main" id="{4CAFD882-98F4-453D-B799-70579171E217}"/>
              </a:ext>
            </a:extLst>
          </p:cNvPr>
          <p:cNvCxnSpPr>
            <a:cxnSpLocks/>
          </p:cNvCxnSpPr>
          <p:nvPr/>
        </p:nvCxnSpPr>
        <p:spPr>
          <a:xfrm flipV="1">
            <a:off x="834887" y="4585435"/>
            <a:ext cx="0" cy="3093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7055F755-D82A-4B01-96B4-4CD24FD57067}"/>
                  </a:ext>
                </a:extLst>
              </p:cNvPr>
              <p:cNvSpPr txBox="1"/>
              <p:nvPr/>
            </p:nvSpPr>
            <p:spPr>
              <a:xfrm>
                <a:off x="599153" y="4201180"/>
                <a:ext cx="4908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𝜹</m:t>
                      </m:r>
                      <m:r>
                        <a:rPr lang="pt-BR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7055F755-D82A-4B01-96B4-4CD24FD570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53" y="4201180"/>
                <a:ext cx="49083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Seta: para Cima 37">
            <a:extLst>
              <a:ext uri="{FF2B5EF4-FFF2-40B4-BE49-F238E27FC236}">
                <a16:creationId xmlns:a16="http://schemas.microsoft.com/office/drawing/2014/main" id="{42A9F1BA-7EBB-4F7D-925F-0FF34DAA43E9}"/>
              </a:ext>
            </a:extLst>
          </p:cNvPr>
          <p:cNvSpPr/>
          <p:nvPr/>
        </p:nvSpPr>
        <p:spPr>
          <a:xfrm>
            <a:off x="2406923" y="3215652"/>
            <a:ext cx="362780" cy="743694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8A9EDE90-CE4A-46B6-87D3-0D7C507A0279}"/>
                  </a:ext>
                </a:extLst>
              </p:cNvPr>
              <p:cNvSpPr txBox="1"/>
              <p:nvPr/>
            </p:nvSpPr>
            <p:spPr>
              <a:xfrm>
                <a:off x="1804277" y="3302395"/>
                <a:ext cx="503343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𝜹</m:t>
                      </m:r>
                      <m:r>
                        <a:rPr lang="pt-B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8A9EDE90-CE4A-46B6-87D3-0D7C507A02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277" y="3302395"/>
                <a:ext cx="503343" cy="276999"/>
              </a:xfrm>
              <a:prstGeom prst="rect">
                <a:avLst/>
              </a:prstGeom>
              <a:blipFill>
                <a:blip r:embed="rId5"/>
                <a:stretch>
                  <a:fillRect l="-2410" t="-4444" r="-16867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E32AC556-BCD2-469D-926F-21AEA6E78DEF}"/>
                  </a:ext>
                </a:extLst>
              </p:cNvPr>
              <p:cNvSpPr txBox="1"/>
              <p:nvPr/>
            </p:nvSpPr>
            <p:spPr>
              <a:xfrm>
                <a:off x="1769548" y="4804788"/>
                <a:ext cx="604332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pt-B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𝝆𝜹</m:t>
                      </m:r>
                      <m:r>
                        <a:rPr lang="pt-B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E32AC556-BCD2-469D-926F-21AEA6E78D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9548" y="4804788"/>
                <a:ext cx="604332" cy="276999"/>
              </a:xfrm>
              <a:prstGeom prst="rect">
                <a:avLst/>
              </a:prstGeom>
              <a:blipFill>
                <a:blip r:embed="rId6"/>
                <a:stretch>
                  <a:fillRect l="-9091" t="-2174" r="-14141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39CEC145-3C8D-42FB-9673-78D5D08CFF68}"/>
              </a:ext>
            </a:extLst>
          </p:cNvPr>
          <p:cNvCxnSpPr>
            <a:cxnSpLocks/>
          </p:cNvCxnSpPr>
          <p:nvPr/>
        </p:nvCxnSpPr>
        <p:spPr>
          <a:xfrm>
            <a:off x="1184849" y="5970449"/>
            <a:ext cx="88789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5A25BD4A-3C04-4B81-9535-5F5C397A6CDD}"/>
                  </a:ext>
                </a:extLst>
              </p:cNvPr>
              <p:cNvSpPr txBox="1"/>
              <p:nvPr/>
            </p:nvSpPr>
            <p:spPr>
              <a:xfrm>
                <a:off x="5555712" y="1688616"/>
                <a:ext cx="5883267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pt-BR" dirty="0"/>
                  <a:t>A massa de ar entre as áreas e entre as alturas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/>
                  <a:t> 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pt-BR" dirty="0">
                    <a:ea typeface="Cambria Math" panose="02040503050406030204" pitchFamily="18" charset="0"/>
                  </a:rPr>
                  <a:t> é:</a:t>
                </a:r>
              </a:p>
              <a:p>
                <a:pPr lvl="4"/>
                <a:r>
                  <a:rPr lang="pt-BR" dirty="0">
                    <a:ea typeface="Cambria Math" panose="02040503050406030204" pitchFamily="18" charset="0"/>
                  </a:rPr>
                  <a:t>	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𝜌𝛿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endParaRPr lang="pt-BR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pt-BR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pt-BR" dirty="0">
                    <a:ea typeface="Cambria Math" panose="02040503050406030204" pitchFamily="18" charset="0"/>
                  </a:rPr>
                  <a:t>A forças atuando na direção vertical podem ser escritas como: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𝜌𝛿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pt-BR" dirty="0"/>
                  <a:t>Na direção oposta como a área é unitária,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 err="1"/>
                  <a:t>Igualando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/>
                  <a:t>, </a:t>
                </a:r>
                <a:r>
                  <a:rPr lang="en-GB" dirty="0" err="1"/>
                  <a:t>obtemos</a:t>
                </a:r>
                <a:r>
                  <a:rPr lang="en-GB" dirty="0"/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𝜌𝛿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5A25BD4A-3C04-4B81-9535-5F5C397A6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5712" y="1688616"/>
                <a:ext cx="5883267" cy="4247317"/>
              </a:xfrm>
              <a:prstGeom prst="rect">
                <a:avLst/>
              </a:prstGeom>
              <a:blipFill>
                <a:blip r:embed="rId7"/>
                <a:stretch>
                  <a:fillRect l="-622" t="-717" b="-2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3753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D1214195-B463-40E6-BAE6-1430EB1D05A4}"/>
              </a:ext>
            </a:extLst>
          </p:cNvPr>
          <p:cNvSpPr/>
          <p:nvPr/>
        </p:nvSpPr>
        <p:spPr>
          <a:xfrm>
            <a:off x="2087217" y="2665068"/>
            <a:ext cx="1722783" cy="28349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Seta: para Cima 38">
            <a:extLst>
              <a:ext uri="{FF2B5EF4-FFF2-40B4-BE49-F238E27FC236}">
                <a16:creationId xmlns:a16="http://schemas.microsoft.com/office/drawing/2014/main" id="{1443BD83-72E5-4AFB-8E09-8FEE90943F94}"/>
              </a:ext>
            </a:extLst>
          </p:cNvPr>
          <p:cNvSpPr/>
          <p:nvPr/>
        </p:nvSpPr>
        <p:spPr>
          <a:xfrm rot="10800000">
            <a:off x="2406923" y="4332996"/>
            <a:ext cx="362780" cy="1018981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71B26E-66B2-4351-A6E6-186D5040F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A Equação Hidrostática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3C056E1-2398-4ED0-BAE7-D2597258B1FD}"/>
              </a:ext>
            </a:extLst>
          </p:cNvPr>
          <p:cNvSpPr txBox="1"/>
          <p:nvPr/>
        </p:nvSpPr>
        <p:spPr>
          <a:xfrm>
            <a:off x="742122" y="1690688"/>
            <a:ext cx="4599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Considere uma coluna vertical de ar com área unitária.</a:t>
            </a:r>
          </a:p>
        </p:txBody>
      </p:sp>
      <p:sp>
        <p:nvSpPr>
          <p:cNvPr id="7" name="Paralelogramo 6">
            <a:extLst>
              <a:ext uri="{FF2B5EF4-FFF2-40B4-BE49-F238E27FC236}">
                <a16:creationId xmlns:a16="http://schemas.microsoft.com/office/drawing/2014/main" id="{E80786E3-7433-45CE-BAEC-85A5E1294ADE}"/>
              </a:ext>
            </a:extLst>
          </p:cNvPr>
          <p:cNvSpPr/>
          <p:nvPr/>
        </p:nvSpPr>
        <p:spPr>
          <a:xfrm>
            <a:off x="1425029" y="5499997"/>
            <a:ext cx="2405270" cy="470452"/>
          </a:xfrm>
          <a:prstGeom prst="parallelogram">
            <a:avLst>
              <a:gd name="adj" fmla="val 1404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aralelogramo 7">
            <a:extLst>
              <a:ext uri="{FF2B5EF4-FFF2-40B4-BE49-F238E27FC236}">
                <a16:creationId xmlns:a16="http://schemas.microsoft.com/office/drawing/2014/main" id="{1529574F-DC99-4A1F-AB7E-81841C3DADE6}"/>
              </a:ext>
            </a:extLst>
          </p:cNvPr>
          <p:cNvSpPr/>
          <p:nvPr/>
        </p:nvSpPr>
        <p:spPr>
          <a:xfrm>
            <a:off x="1404730" y="2657405"/>
            <a:ext cx="2405270" cy="470452"/>
          </a:xfrm>
          <a:prstGeom prst="parallelogram">
            <a:avLst>
              <a:gd name="adj" fmla="val 1404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aralelogramo 9">
            <a:extLst>
              <a:ext uri="{FF2B5EF4-FFF2-40B4-BE49-F238E27FC236}">
                <a16:creationId xmlns:a16="http://schemas.microsoft.com/office/drawing/2014/main" id="{EE0B0867-0A32-4505-9179-B73AD7657C4C}"/>
              </a:ext>
            </a:extLst>
          </p:cNvPr>
          <p:cNvSpPr/>
          <p:nvPr/>
        </p:nvSpPr>
        <p:spPr>
          <a:xfrm>
            <a:off x="1404730" y="4082532"/>
            <a:ext cx="2405270" cy="470452"/>
          </a:xfrm>
          <a:prstGeom prst="parallelogram">
            <a:avLst>
              <a:gd name="adj" fmla="val 140493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aralelogramo 8">
            <a:extLst>
              <a:ext uri="{FF2B5EF4-FFF2-40B4-BE49-F238E27FC236}">
                <a16:creationId xmlns:a16="http://schemas.microsoft.com/office/drawing/2014/main" id="{92E19099-35C2-435E-92ED-C9C249C3CA63}"/>
              </a:ext>
            </a:extLst>
          </p:cNvPr>
          <p:cNvSpPr/>
          <p:nvPr/>
        </p:nvSpPr>
        <p:spPr>
          <a:xfrm>
            <a:off x="1404730" y="3733456"/>
            <a:ext cx="2405270" cy="470452"/>
          </a:xfrm>
          <a:prstGeom prst="parallelogram">
            <a:avLst>
              <a:gd name="adj" fmla="val 140493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BBCA79E-4064-4389-AEAF-93026C7BB397}"/>
              </a:ext>
            </a:extLst>
          </p:cNvPr>
          <p:cNvSpPr/>
          <p:nvPr/>
        </p:nvSpPr>
        <p:spPr>
          <a:xfrm>
            <a:off x="1404730" y="3135520"/>
            <a:ext cx="1722783" cy="2834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Seta: para Baixo 13">
            <a:extLst>
              <a:ext uri="{FF2B5EF4-FFF2-40B4-BE49-F238E27FC236}">
                <a16:creationId xmlns:a16="http://schemas.microsoft.com/office/drawing/2014/main" id="{45607933-0AD5-48A7-9088-FA7F2CD1920E}"/>
              </a:ext>
            </a:extLst>
          </p:cNvPr>
          <p:cNvSpPr/>
          <p:nvPr/>
        </p:nvSpPr>
        <p:spPr>
          <a:xfrm>
            <a:off x="3110946" y="3790209"/>
            <a:ext cx="238540" cy="23557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eta: para Baixo 14">
            <a:extLst>
              <a:ext uri="{FF2B5EF4-FFF2-40B4-BE49-F238E27FC236}">
                <a16:creationId xmlns:a16="http://schemas.microsoft.com/office/drawing/2014/main" id="{B4880165-6134-44B2-B6FB-90C3AA00CAA4}"/>
              </a:ext>
            </a:extLst>
          </p:cNvPr>
          <p:cNvSpPr/>
          <p:nvPr/>
        </p:nvSpPr>
        <p:spPr>
          <a:xfrm>
            <a:off x="3341203" y="3672424"/>
            <a:ext cx="238540" cy="23557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eta: para Baixo 15">
            <a:extLst>
              <a:ext uri="{FF2B5EF4-FFF2-40B4-BE49-F238E27FC236}">
                <a16:creationId xmlns:a16="http://schemas.microsoft.com/office/drawing/2014/main" id="{7E5969C6-4F19-4E56-BF0B-F2EB790E8876}"/>
              </a:ext>
            </a:extLst>
          </p:cNvPr>
          <p:cNvSpPr/>
          <p:nvPr/>
        </p:nvSpPr>
        <p:spPr>
          <a:xfrm>
            <a:off x="3554893" y="3555502"/>
            <a:ext cx="238540" cy="23557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Seta: para Baixo 16">
            <a:extLst>
              <a:ext uri="{FF2B5EF4-FFF2-40B4-BE49-F238E27FC236}">
                <a16:creationId xmlns:a16="http://schemas.microsoft.com/office/drawing/2014/main" id="{0632B4F5-2280-4566-8C49-20BF892CC54A}"/>
              </a:ext>
            </a:extLst>
          </p:cNvPr>
          <p:cNvSpPr/>
          <p:nvPr/>
        </p:nvSpPr>
        <p:spPr>
          <a:xfrm rot="10800000">
            <a:off x="3127513" y="4505930"/>
            <a:ext cx="208719" cy="338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Seta: para Baixo 17">
            <a:extLst>
              <a:ext uri="{FF2B5EF4-FFF2-40B4-BE49-F238E27FC236}">
                <a16:creationId xmlns:a16="http://schemas.microsoft.com/office/drawing/2014/main" id="{CFFACB99-2D23-4330-99B2-11D10AFE189A}"/>
              </a:ext>
            </a:extLst>
          </p:cNvPr>
          <p:cNvSpPr/>
          <p:nvPr/>
        </p:nvSpPr>
        <p:spPr>
          <a:xfrm rot="10800000">
            <a:off x="3359844" y="4349864"/>
            <a:ext cx="238541" cy="38821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Seta: para Baixo 18">
            <a:extLst>
              <a:ext uri="{FF2B5EF4-FFF2-40B4-BE49-F238E27FC236}">
                <a16:creationId xmlns:a16="http://schemas.microsoft.com/office/drawing/2014/main" id="{1B43DD8C-BEFA-4A13-B301-A35514430CC3}"/>
              </a:ext>
            </a:extLst>
          </p:cNvPr>
          <p:cNvSpPr/>
          <p:nvPr/>
        </p:nvSpPr>
        <p:spPr>
          <a:xfrm rot="10800000">
            <a:off x="3579743" y="4232079"/>
            <a:ext cx="230257" cy="38821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AFA9F847-627A-467C-9F90-47233E69187E}"/>
                  </a:ext>
                </a:extLst>
              </p:cNvPr>
              <p:cNvSpPr txBox="1"/>
              <p:nvPr/>
            </p:nvSpPr>
            <p:spPr>
              <a:xfrm>
                <a:off x="3818283" y="3535276"/>
                <a:ext cx="898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AFA9F847-627A-467C-9F90-47233E6918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283" y="3535276"/>
                <a:ext cx="898836" cy="369332"/>
              </a:xfrm>
              <a:prstGeom prst="rect">
                <a:avLst/>
              </a:prstGeom>
              <a:blipFill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F7440CA5-D404-4081-8F5D-28039756A027}"/>
                  </a:ext>
                </a:extLst>
              </p:cNvPr>
              <p:cNvSpPr txBox="1"/>
              <p:nvPr/>
            </p:nvSpPr>
            <p:spPr>
              <a:xfrm>
                <a:off x="3909303" y="3968682"/>
                <a:ext cx="1839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F7440CA5-D404-4081-8F5D-28039756A0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303" y="3968682"/>
                <a:ext cx="183961" cy="276999"/>
              </a:xfrm>
              <a:prstGeom prst="rect">
                <a:avLst/>
              </a:prstGeom>
              <a:blipFill>
                <a:blip r:embed="rId3"/>
                <a:stretch>
                  <a:fillRect l="-33333" r="-3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F75B7AF2-C4E3-40C7-94E0-EC5F8EE11284}"/>
              </a:ext>
            </a:extLst>
          </p:cNvPr>
          <p:cNvCxnSpPr>
            <a:cxnSpLocks/>
          </p:cNvCxnSpPr>
          <p:nvPr/>
        </p:nvCxnSpPr>
        <p:spPr>
          <a:xfrm>
            <a:off x="1285461" y="4585435"/>
            <a:ext cx="0" cy="1385014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6AD4CD02-24BA-4649-A8E1-A6721965A5A3}"/>
              </a:ext>
            </a:extLst>
          </p:cNvPr>
          <p:cNvSpPr txBox="1"/>
          <p:nvPr/>
        </p:nvSpPr>
        <p:spPr>
          <a:xfrm>
            <a:off x="978250" y="4982646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z</a:t>
            </a:r>
          </a:p>
        </p:txBody>
      </p: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5803CFF8-E1AA-43D6-9383-12B456C72CD9}"/>
              </a:ext>
            </a:extLst>
          </p:cNvPr>
          <p:cNvCxnSpPr>
            <a:cxnSpLocks/>
          </p:cNvCxnSpPr>
          <p:nvPr/>
        </p:nvCxnSpPr>
        <p:spPr>
          <a:xfrm>
            <a:off x="775254" y="4208473"/>
            <a:ext cx="88789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31CBC881-2342-4E50-A0C7-D5FA56315245}"/>
              </a:ext>
            </a:extLst>
          </p:cNvPr>
          <p:cNvCxnSpPr>
            <a:cxnSpLocks/>
          </p:cNvCxnSpPr>
          <p:nvPr/>
        </p:nvCxnSpPr>
        <p:spPr>
          <a:xfrm>
            <a:off x="775254" y="4552984"/>
            <a:ext cx="88789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0FDF295C-42EB-4145-AF39-F2190FCDBCDF}"/>
              </a:ext>
            </a:extLst>
          </p:cNvPr>
          <p:cNvCxnSpPr/>
          <p:nvPr/>
        </p:nvCxnSpPr>
        <p:spPr>
          <a:xfrm>
            <a:off x="838200" y="3875207"/>
            <a:ext cx="0" cy="3011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>
            <a:extLst>
              <a:ext uri="{FF2B5EF4-FFF2-40B4-BE49-F238E27FC236}">
                <a16:creationId xmlns:a16="http://schemas.microsoft.com/office/drawing/2014/main" id="{4CAFD882-98F4-453D-B799-70579171E217}"/>
              </a:ext>
            </a:extLst>
          </p:cNvPr>
          <p:cNvCxnSpPr>
            <a:cxnSpLocks/>
          </p:cNvCxnSpPr>
          <p:nvPr/>
        </p:nvCxnSpPr>
        <p:spPr>
          <a:xfrm flipV="1">
            <a:off x="834887" y="4585435"/>
            <a:ext cx="0" cy="3093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7055F755-D82A-4B01-96B4-4CD24FD57067}"/>
                  </a:ext>
                </a:extLst>
              </p:cNvPr>
              <p:cNvSpPr txBox="1"/>
              <p:nvPr/>
            </p:nvSpPr>
            <p:spPr>
              <a:xfrm>
                <a:off x="599153" y="4201180"/>
                <a:ext cx="4908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𝜹</m:t>
                      </m:r>
                      <m:r>
                        <a:rPr lang="pt-BR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7055F755-D82A-4B01-96B4-4CD24FD570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53" y="4201180"/>
                <a:ext cx="49083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Seta: para Cima 37">
            <a:extLst>
              <a:ext uri="{FF2B5EF4-FFF2-40B4-BE49-F238E27FC236}">
                <a16:creationId xmlns:a16="http://schemas.microsoft.com/office/drawing/2014/main" id="{42A9F1BA-7EBB-4F7D-925F-0FF34DAA43E9}"/>
              </a:ext>
            </a:extLst>
          </p:cNvPr>
          <p:cNvSpPr/>
          <p:nvPr/>
        </p:nvSpPr>
        <p:spPr>
          <a:xfrm>
            <a:off x="2406923" y="3215652"/>
            <a:ext cx="362780" cy="743694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8A9EDE90-CE4A-46B6-87D3-0D7C507A0279}"/>
                  </a:ext>
                </a:extLst>
              </p:cNvPr>
              <p:cNvSpPr txBox="1"/>
              <p:nvPr/>
            </p:nvSpPr>
            <p:spPr>
              <a:xfrm>
                <a:off x="1804277" y="3302395"/>
                <a:ext cx="503343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𝜹</m:t>
                      </m:r>
                      <m:r>
                        <a:rPr lang="pt-B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8A9EDE90-CE4A-46B6-87D3-0D7C507A02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277" y="3302395"/>
                <a:ext cx="503343" cy="276999"/>
              </a:xfrm>
              <a:prstGeom prst="rect">
                <a:avLst/>
              </a:prstGeom>
              <a:blipFill>
                <a:blip r:embed="rId5"/>
                <a:stretch>
                  <a:fillRect l="-2410" t="-4444" r="-16867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E32AC556-BCD2-469D-926F-21AEA6E78DEF}"/>
                  </a:ext>
                </a:extLst>
              </p:cNvPr>
              <p:cNvSpPr txBox="1"/>
              <p:nvPr/>
            </p:nvSpPr>
            <p:spPr>
              <a:xfrm>
                <a:off x="1769548" y="4804788"/>
                <a:ext cx="604332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pt-B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𝝆𝜹</m:t>
                      </m:r>
                      <m:r>
                        <a:rPr lang="pt-B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E32AC556-BCD2-469D-926F-21AEA6E78D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9548" y="4804788"/>
                <a:ext cx="604332" cy="276999"/>
              </a:xfrm>
              <a:prstGeom prst="rect">
                <a:avLst/>
              </a:prstGeom>
              <a:blipFill>
                <a:blip r:embed="rId6"/>
                <a:stretch>
                  <a:fillRect l="-9091" t="-2174" r="-14141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39CEC145-3C8D-42FB-9673-78D5D08CFF68}"/>
              </a:ext>
            </a:extLst>
          </p:cNvPr>
          <p:cNvCxnSpPr>
            <a:cxnSpLocks/>
          </p:cNvCxnSpPr>
          <p:nvPr/>
        </p:nvCxnSpPr>
        <p:spPr>
          <a:xfrm>
            <a:off x="1184849" y="5970449"/>
            <a:ext cx="88789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5A25BD4A-3C04-4B81-9535-5F5C397A6CDD}"/>
                  </a:ext>
                </a:extLst>
              </p:cNvPr>
              <p:cNvSpPr txBox="1"/>
              <p:nvPr/>
            </p:nvSpPr>
            <p:spPr>
              <a:xfrm>
                <a:off x="5555712" y="1688616"/>
                <a:ext cx="5883267" cy="39430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Igualando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/>
                  <a:t>, </a:t>
                </a:r>
                <a:r>
                  <a:rPr lang="en-GB" dirty="0" err="1"/>
                  <a:t>obtemos</a:t>
                </a:r>
                <a:r>
                  <a:rPr lang="en-GB" dirty="0"/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𝜌𝛿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Com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GB" dirty="0"/>
                  <a:t>, </a:t>
                </a:r>
                <a:r>
                  <a:rPr lang="en-GB" dirty="0" err="1"/>
                  <a:t>obtemos</a:t>
                </a:r>
                <a:r>
                  <a:rPr lang="en-GB" dirty="0"/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b="1" dirty="0"/>
                  <a:t>A </a:t>
                </a:r>
                <a:r>
                  <a:rPr lang="en-GB" b="1" dirty="0" err="1"/>
                  <a:t>Equação</a:t>
                </a:r>
                <a:r>
                  <a:rPr lang="en-GB" b="1" dirty="0"/>
                  <a:t> </a:t>
                </a:r>
                <a:r>
                  <a:rPr lang="en-GB" b="1" dirty="0" err="1"/>
                  <a:t>hidrostática</a:t>
                </a:r>
                <a:r>
                  <a:rPr lang="en-GB" b="1" dirty="0"/>
                  <a:t>!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b="1" dirty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GB" b="1" dirty="0">
                    <a:solidFill>
                      <a:schemeClr val="accent1"/>
                    </a:solidFill>
                  </a:rPr>
                  <a:t>Exercicio: Dado um </a:t>
                </a:r>
                <a:r>
                  <a:rPr lang="en-GB" b="1" dirty="0" err="1">
                    <a:solidFill>
                      <a:schemeClr val="accent1"/>
                    </a:solidFill>
                  </a:rPr>
                  <a:t>valor</a:t>
                </a:r>
                <a:r>
                  <a:rPr lang="en-GB" b="1" dirty="0">
                    <a:solidFill>
                      <a:schemeClr val="accent1"/>
                    </a:solidFill>
                  </a:rPr>
                  <a:t> de </a:t>
                </a:r>
                <a:r>
                  <a:rPr lang="en-GB" b="1" dirty="0" err="1">
                    <a:solidFill>
                      <a:schemeClr val="accent1"/>
                    </a:solidFill>
                  </a:rPr>
                  <a:t>altura</a:t>
                </a:r>
                <a:r>
                  <a:rPr lang="en-GB" b="1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pt-BR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GB" b="1" dirty="0">
                    <a:solidFill>
                      <a:schemeClr val="accent1"/>
                    </a:solidFill>
                  </a:rPr>
                  <a:t>, qual a </a:t>
                </a:r>
                <a:r>
                  <a:rPr lang="en-GB" b="1" dirty="0" err="1">
                    <a:solidFill>
                      <a:schemeClr val="accent1"/>
                    </a:solidFill>
                  </a:rPr>
                  <a:t>pressão</a:t>
                </a:r>
                <a:r>
                  <a:rPr lang="en-GB" b="1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pt-BR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GB" b="1" dirty="0">
                    <a:solidFill>
                      <a:schemeClr val="accent1"/>
                    </a:solidFill>
                  </a:rPr>
                  <a:t> </a:t>
                </a:r>
                <a:r>
                  <a:rPr lang="en-GB" b="1" dirty="0" err="1">
                    <a:solidFill>
                      <a:schemeClr val="accent1"/>
                    </a:solidFill>
                  </a:rPr>
                  <a:t>na</a:t>
                </a:r>
                <a:r>
                  <a:rPr lang="en-GB" b="1" dirty="0">
                    <a:solidFill>
                      <a:schemeClr val="accent1"/>
                    </a:solidFill>
                  </a:rPr>
                  <a:t> </a:t>
                </a:r>
                <a:r>
                  <a:rPr lang="en-GB" b="1" dirty="0" err="1">
                    <a:solidFill>
                      <a:schemeClr val="accent1"/>
                    </a:solidFill>
                  </a:rPr>
                  <a:t>altura</a:t>
                </a:r>
                <a:r>
                  <a:rPr lang="en-GB" b="1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pt-BR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GB" b="1" dirty="0">
                    <a:solidFill>
                      <a:schemeClr val="accent1"/>
                    </a:solidFill>
                  </a:rPr>
                  <a:t>?</a:t>
                </a:r>
              </a:p>
              <a:p>
                <a:endParaRPr lang="en-GB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5A25BD4A-3C04-4B81-9535-5F5C397A6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5712" y="1688616"/>
                <a:ext cx="5883267" cy="3943002"/>
              </a:xfrm>
              <a:prstGeom prst="rect">
                <a:avLst/>
              </a:prstGeom>
              <a:blipFill>
                <a:blip r:embed="rId7"/>
                <a:stretch>
                  <a:fillRect l="-622" t="-7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0306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D1214195-B463-40E6-BAE6-1430EB1D05A4}"/>
              </a:ext>
            </a:extLst>
          </p:cNvPr>
          <p:cNvSpPr/>
          <p:nvPr/>
        </p:nvSpPr>
        <p:spPr>
          <a:xfrm>
            <a:off x="2087217" y="2665068"/>
            <a:ext cx="1722783" cy="28349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Seta: para Cima 38">
            <a:extLst>
              <a:ext uri="{FF2B5EF4-FFF2-40B4-BE49-F238E27FC236}">
                <a16:creationId xmlns:a16="http://schemas.microsoft.com/office/drawing/2014/main" id="{1443BD83-72E5-4AFB-8E09-8FEE90943F94}"/>
              </a:ext>
            </a:extLst>
          </p:cNvPr>
          <p:cNvSpPr/>
          <p:nvPr/>
        </p:nvSpPr>
        <p:spPr>
          <a:xfrm rot="10800000">
            <a:off x="2406923" y="4332996"/>
            <a:ext cx="362780" cy="1018981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71B26E-66B2-4351-A6E6-186D5040F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A Equação Hidrostática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3C056E1-2398-4ED0-BAE7-D2597258B1FD}"/>
              </a:ext>
            </a:extLst>
          </p:cNvPr>
          <p:cNvSpPr txBox="1"/>
          <p:nvPr/>
        </p:nvSpPr>
        <p:spPr>
          <a:xfrm>
            <a:off x="742122" y="1690688"/>
            <a:ext cx="4599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Considere uma coluna vertical de ar com área unitária.</a:t>
            </a:r>
          </a:p>
        </p:txBody>
      </p:sp>
      <p:sp>
        <p:nvSpPr>
          <p:cNvPr id="7" name="Paralelogramo 6">
            <a:extLst>
              <a:ext uri="{FF2B5EF4-FFF2-40B4-BE49-F238E27FC236}">
                <a16:creationId xmlns:a16="http://schemas.microsoft.com/office/drawing/2014/main" id="{E80786E3-7433-45CE-BAEC-85A5E1294ADE}"/>
              </a:ext>
            </a:extLst>
          </p:cNvPr>
          <p:cNvSpPr/>
          <p:nvPr/>
        </p:nvSpPr>
        <p:spPr>
          <a:xfrm>
            <a:off x="1425029" y="5499997"/>
            <a:ext cx="2405270" cy="470452"/>
          </a:xfrm>
          <a:prstGeom prst="parallelogram">
            <a:avLst>
              <a:gd name="adj" fmla="val 1404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aralelogramo 7">
            <a:extLst>
              <a:ext uri="{FF2B5EF4-FFF2-40B4-BE49-F238E27FC236}">
                <a16:creationId xmlns:a16="http://schemas.microsoft.com/office/drawing/2014/main" id="{1529574F-DC99-4A1F-AB7E-81841C3DADE6}"/>
              </a:ext>
            </a:extLst>
          </p:cNvPr>
          <p:cNvSpPr/>
          <p:nvPr/>
        </p:nvSpPr>
        <p:spPr>
          <a:xfrm>
            <a:off x="1404730" y="2657405"/>
            <a:ext cx="2405270" cy="470452"/>
          </a:xfrm>
          <a:prstGeom prst="parallelogram">
            <a:avLst>
              <a:gd name="adj" fmla="val 1404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aralelogramo 9">
            <a:extLst>
              <a:ext uri="{FF2B5EF4-FFF2-40B4-BE49-F238E27FC236}">
                <a16:creationId xmlns:a16="http://schemas.microsoft.com/office/drawing/2014/main" id="{EE0B0867-0A32-4505-9179-B73AD7657C4C}"/>
              </a:ext>
            </a:extLst>
          </p:cNvPr>
          <p:cNvSpPr/>
          <p:nvPr/>
        </p:nvSpPr>
        <p:spPr>
          <a:xfrm>
            <a:off x="1404730" y="4082532"/>
            <a:ext cx="2405270" cy="470452"/>
          </a:xfrm>
          <a:prstGeom prst="parallelogram">
            <a:avLst>
              <a:gd name="adj" fmla="val 140493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aralelogramo 8">
            <a:extLst>
              <a:ext uri="{FF2B5EF4-FFF2-40B4-BE49-F238E27FC236}">
                <a16:creationId xmlns:a16="http://schemas.microsoft.com/office/drawing/2014/main" id="{92E19099-35C2-435E-92ED-C9C249C3CA63}"/>
              </a:ext>
            </a:extLst>
          </p:cNvPr>
          <p:cNvSpPr/>
          <p:nvPr/>
        </p:nvSpPr>
        <p:spPr>
          <a:xfrm>
            <a:off x="1404730" y="3733456"/>
            <a:ext cx="2405270" cy="470452"/>
          </a:xfrm>
          <a:prstGeom prst="parallelogram">
            <a:avLst>
              <a:gd name="adj" fmla="val 140493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BBCA79E-4064-4389-AEAF-93026C7BB397}"/>
              </a:ext>
            </a:extLst>
          </p:cNvPr>
          <p:cNvSpPr/>
          <p:nvPr/>
        </p:nvSpPr>
        <p:spPr>
          <a:xfrm>
            <a:off x="1404730" y="3135520"/>
            <a:ext cx="1722783" cy="2834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Seta: para Baixo 13">
            <a:extLst>
              <a:ext uri="{FF2B5EF4-FFF2-40B4-BE49-F238E27FC236}">
                <a16:creationId xmlns:a16="http://schemas.microsoft.com/office/drawing/2014/main" id="{45607933-0AD5-48A7-9088-FA7F2CD1920E}"/>
              </a:ext>
            </a:extLst>
          </p:cNvPr>
          <p:cNvSpPr/>
          <p:nvPr/>
        </p:nvSpPr>
        <p:spPr>
          <a:xfrm>
            <a:off x="3110946" y="3790209"/>
            <a:ext cx="238540" cy="23557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eta: para Baixo 14">
            <a:extLst>
              <a:ext uri="{FF2B5EF4-FFF2-40B4-BE49-F238E27FC236}">
                <a16:creationId xmlns:a16="http://schemas.microsoft.com/office/drawing/2014/main" id="{B4880165-6134-44B2-B6FB-90C3AA00CAA4}"/>
              </a:ext>
            </a:extLst>
          </p:cNvPr>
          <p:cNvSpPr/>
          <p:nvPr/>
        </p:nvSpPr>
        <p:spPr>
          <a:xfrm>
            <a:off x="3341203" y="3672424"/>
            <a:ext cx="238540" cy="23557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eta: para Baixo 15">
            <a:extLst>
              <a:ext uri="{FF2B5EF4-FFF2-40B4-BE49-F238E27FC236}">
                <a16:creationId xmlns:a16="http://schemas.microsoft.com/office/drawing/2014/main" id="{7E5969C6-4F19-4E56-BF0B-F2EB790E8876}"/>
              </a:ext>
            </a:extLst>
          </p:cNvPr>
          <p:cNvSpPr/>
          <p:nvPr/>
        </p:nvSpPr>
        <p:spPr>
          <a:xfrm>
            <a:off x="3554893" y="3555502"/>
            <a:ext cx="238540" cy="23557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Seta: para Baixo 16">
            <a:extLst>
              <a:ext uri="{FF2B5EF4-FFF2-40B4-BE49-F238E27FC236}">
                <a16:creationId xmlns:a16="http://schemas.microsoft.com/office/drawing/2014/main" id="{0632B4F5-2280-4566-8C49-20BF892CC54A}"/>
              </a:ext>
            </a:extLst>
          </p:cNvPr>
          <p:cNvSpPr/>
          <p:nvPr/>
        </p:nvSpPr>
        <p:spPr>
          <a:xfrm rot="10800000">
            <a:off x="3127513" y="4505930"/>
            <a:ext cx="208719" cy="338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Seta: para Baixo 17">
            <a:extLst>
              <a:ext uri="{FF2B5EF4-FFF2-40B4-BE49-F238E27FC236}">
                <a16:creationId xmlns:a16="http://schemas.microsoft.com/office/drawing/2014/main" id="{CFFACB99-2D23-4330-99B2-11D10AFE189A}"/>
              </a:ext>
            </a:extLst>
          </p:cNvPr>
          <p:cNvSpPr/>
          <p:nvPr/>
        </p:nvSpPr>
        <p:spPr>
          <a:xfrm rot="10800000">
            <a:off x="3359844" y="4349864"/>
            <a:ext cx="238541" cy="38821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Seta: para Baixo 18">
            <a:extLst>
              <a:ext uri="{FF2B5EF4-FFF2-40B4-BE49-F238E27FC236}">
                <a16:creationId xmlns:a16="http://schemas.microsoft.com/office/drawing/2014/main" id="{1B43DD8C-BEFA-4A13-B301-A35514430CC3}"/>
              </a:ext>
            </a:extLst>
          </p:cNvPr>
          <p:cNvSpPr/>
          <p:nvPr/>
        </p:nvSpPr>
        <p:spPr>
          <a:xfrm rot="10800000">
            <a:off x="3579743" y="4232079"/>
            <a:ext cx="230257" cy="38821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AFA9F847-627A-467C-9F90-47233E69187E}"/>
                  </a:ext>
                </a:extLst>
              </p:cNvPr>
              <p:cNvSpPr txBox="1"/>
              <p:nvPr/>
            </p:nvSpPr>
            <p:spPr>
              <a:xfrm>
                <a:off x="3818283" y="3535276"/>
                <a:ext cx="898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AFA9F847-627A-467C-9F90-47233E6918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283" y="3535276"/>
                <a:ext cx="898836" cy="369332"/>
              </a:xfrm>
              <a:prstGeom prst="rect">
                <a:avLst/>
              </a:prstGeom>
              <a:blipFill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F7440CA5-D404-4081-8F5D-28039756A027}"/>
                  </a:ext>
                </a:extLst>
              </p:cNvPr>
              <p:cNvSpPr txBox="1"/>
              <p:nvPr/>
            </p:nvSpPr>
            <p:spPr>
              <a:xfrm>
                <a:off x="3909303" y="3968682"/>
                <a:ext cx="1839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F7440CA5-D404-4081-8F5D-28039756A0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303" y="3968682"/>
                <a:ext cx="183961" cy="276999"/>
              </a:xfrm>
              <a:prstGeom prst="rect">
                <a:avLst/>
              </a:prstGeom>
              <a:blipFill>
                <a:blip r:embed="rId3"/>
                <a:stretch>
                  <a:fillRect l="-33333" r="-3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F75B7AF2-C4E3-40C7-94E0-EC5F8EE11284}"/>
              </a:ext>
            </a:extLst>
          </p:cNvPr>
          <p:cNvCxnSpPr>
            <a:cxnSpLocks/>
          </p:cNvCxnSpPr>
          <p:nvPr/>
        </p:nvCxnSpPr>
        <p:spPr>
          <a:xfrm>
            <a:off x="1285461" y="4585435"/>
            <a:ext cx="0" cy="1385014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6AD4CD02-24BA-4649-A8E1-A6721965A5A3}"/>
              </a:ext>
            </a:extLst>
          </p:cNvPr>
          <p:cNvSpPr txBox="1"/>
          <p:nvPr/>
        </p:nvSpPr>
        <p:spPr>
          <a:xfrm>
            <a:off x="978250" y="4982646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z</a:t>
            </a:r>
          </a:p>
        </p:txBody>
      </p: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5803CFF8-E1AA-43D6-9383-12B456C72CD9}"/>
              </a:ext>
            </a:extLst>
          </p:cNvPr>
          <p:cNvCxnSpPr>
            <a:cxnSpLocks/>
          </p:cNvCxnSpPr>
          <p:nvPr/>
        </p:nvCxnSpPr>
        <p:spPr>
          <a:xfrm>
            <a:off x="775254" y="4208473"/>
            <a:ext cx="88789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31CBC881-2342-4E50-A0C7-D5FA56315245}"/>
              </a:ext>
            </a:extLst>
          </p:cNvPr>
          <p:cNvCxnSpPr>
            <a:cxnSpLocks/>
          </p:cNvCxnSpPr>
          <p:nvPr/>
        </p:nvCxnSpPr>
        <p:spPr>
          <a:xfrm>
            <a:off x="775254" y="4552984"/>
            <a:ext cx="88789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0FDF295C-42EB-4145-AF39-F2190FCDBCDF}"/>
              </a:ext>
            </a:extLst>
          </p:cNvPr>
          <p:cNvCxnSpPr/>
          <p:nvPr/>
        </p:nvCxnSpPr>
        <p:spPr>
          <a:xfrm>
            <a:off x="838200" y="3875207"/>
            <a:ext cx="0" cy="3011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>
            <a:extLst>
              <a:ext uri="{FF2B5EF4-FFF2-40B4-BE49-F238E27FC236}">
                <a16:creationId xmlns:a16="http://schemas.microsoft.com/office/drawing/2014/main" id="{4CAFD882-98F4-453D-B799-70579171E217}"/>
              </a:ext>
            </a:extLst>
          </p:cNvPr>
          <p:cNvCxnSpPr>
            <a:cxnSpLocks/>
          </p:cNvCxnSpPr>
          <p:nvPr/>
        </p:nvCxnSpPr>
        <p:spPr>
          <a:xfrm flipV="1">
            <a:off x="834887" y="4585435"/>
            <a:ext cx="0" cy="3093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7055F755-D82A-4B01-96B4-4CD24FD57067}"/>
                  </a:ext>
                </a:extLst>
              </p:cNvPr>
              <p:cNvSpPr txBox="1"/>
              <p:nvPr/>
            </p:nvSpPr>
            <p:spPr>
              <a:xfrm>
                <a:off x="599153" y="4201180"/>
                <a:ext cx="4908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𝜹</m:t>
                      </m:r>
                      <m:r>
                        <a:rPr lang="pt-BR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7055F755-D82A-4B01-96B4-4CD24FD570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53" y="4201180"/>
                <a:ext cx="49083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Seta: para Cima 37">
            <a:extLst>
              <a:ext uri="{FF2B5EF4-FFF2-40B4-BE49-F238E27FC236}">
                <a16:creationId xmlns:a16="http://schemas.microsoft.com/office/drawing/2014/main" id="{42A9F1BA-7EBB-4F7D-925F-0FF34DAA43E9}"/>
              </a:ext>
            </a:extLst>
          </p:cNvPr>
          <p:cNvSpPr/>
          <p:nvPr/>
        </p:nvSpPr>
        <p:spPr>
          <a:xfrm>
            <a:off x="2406923" y="3215652"/>
            <a:ext cx="362780" cy="743694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8A9EDE90-CE4A-46B6-87D3-0D7C507A0279}"/>
                  </a:ext>
                </a:extLst>
              </p:cNvPr>
              <p:cNvSpPr txBox="1"/>
              <p:nvPr/>
            </p:nvSpPr>
            <p:spPr>
              <a:xfrm>
                <a:off x="1804277" y="3302395"/>
                <a:ext cx="503343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𝜹</m:t>
                      </m:r>
                      <m:r>
                        <a:rPr lang="pt-B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8A9EDE90-CE4A-46B6-87D3-0D7C507A02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277" y="3302395"/>
                <a:ext cx="503343" cy="276999"/>
              </a:xfrm>
              <a:prstGeom prst="rect">
                <a:avLst/>
              </a:prstGeom>
              <a:blipFill>
                <a:blip r:embed="rId5"/>
                <a:stretch>
                  <a:fillRect l="-2410" t="-4444" r="-16867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E32AC556-BCD2-469D-926F-21AEA6E78DEF}"/>
                  </a:ext>
                </a:extLst>
              </p:cNvPr>
              <p:cNvSpPr txBox="1"/>
              <p:nvPr/>
            </p:nvSpPr>
            <p:spPr>
              <a:xfrm>
                <a:off x="1769548" y="4804788"/>
                <a:ext cx="604332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pt-B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𝝆𝜹</m:t>
                      </m:r>
                      <m:r>
                        <a:rPr lang="pt-B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E32AC556-BCD2-469D-926F-21AEA6E78D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9548" y="4804788"/>
                <a:ext cx="604332" cy="276999"/>
              </a:xfrm>
              <a:prstGeom prst="rect">
                <a:avLst/>
              </a:prstGeom>
              <a:blipFill>
                <a:blip r:embed="rId6"/>
                <a:stretch>
                  <a:fillRect l="-9091" t="-2174" r="-14141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39CEC145-3C8D-42FB-9673-78D5D08CFF68}"/>
              </a:ext>
            </a:extLst>
          </p:cNvPr>
          <p:cNvCxnSpPr>
            <a:cxnSpLocks/>
          </p:cNvCxnSpPr>
          <p:nvPr/>
        </p:nvCxnSpPr>
        <p:spPr>
          <a:xfrm>
            <a:off x="1184849" y="5970449"/>
            <a:ext cx="88789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5A25BD4A-3C04-4B81-9535-5F5C397A6CDD}"/>
                  </a:ext>
                </a:extLst>
              </p:cNvPr>
              <p:cNvSpPr txBox="1"/>
              <p:nvPr/>
            </p:nvSpPr>
            <p:spPr>
              <a:xfrm>
                <a:off x="5555712" y="1688616"/>
                <a:ext cx="5883267" cy="1727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GB" b="1" dirty="0">
                    <a:solidFill>
                      <a:schemeClr val="accent1"/>
                    </a:solidFill>
                  </a:rPr>
                  <a:t>Exercicio: Dado um </a:t>
                </a:r>
                <a:r>
                  <a:rPr lang="en-GB" b="1" dirty="0" err="1">
                    <a:solidFill>
                      <a:schemeClr val="accent1"/>
                    </a:solidFill>
                  </a:rPr>
                  <a:t>valor</a:t>
                </a:r>
                <a:r>
                  <a:rPr lang="en-GB" b="1" dirty="0">
                    <a:solidFill>
                      <a:schemeClr val="accent1"/>
                    </a:solidFill>
                  </a:rPr>
                  <a:t> de </a:t>
                </a:r>
                <a:r>
                  <a:rPr lang="en-GB" b="1" dirty="0" err="1">
                    <a:solidFill>
                      <a:schemeClr val="accent1"/>
                    </a:solidFill>
                  </a:rPr>
                  <a:t>altura</a:t>
                </a:r>
                <a:r>
                  <a:rPr lang="en-GB" b="1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pt-BR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GB" b="1" dirty="0">
                    <a:solidFill>
                      <a:schemeClr val="accent1"/>
                    </a:solidFill>
                  </a:rPr>
                  <a:t>, qual a </a:t>
                </a:r>
                <a:r>
                  <a:rPr lang="en-GB" b="1" dirty="0" err="1">
                    <a:solidFill>
                      <a:schemeClr val="accent1"/>
                    </a:solidFill>
                  </a:rPr>
                  <a:t>pressão</a:t>
                </a:r>
                <a:r>
                  <a:rPr lang="en-GB" b="1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pt-BR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GB" b="1" dirty="0">
                    <a:solidFill>
                      <a:schemeClr val="accent1"/>
                    </a:solidFill>
                  </a:rPr>
                  <a:t> </a:t>
                </a:r>
                <a:r>
                  <a:rPr lang="en-GB" b="1" dirty="0" err="1">
                    <a:solidFill>
                      <a:schemeClr val="accent1"/>
                    </a:solidFill>
                  </a:rPr>
                  <a:t>na</a:t>
                </a:r>
                <a:r>
                  <a:rPr lang="en-GB" b="1" dirty="0">
                    <a:solidFill>
                      <a:schemeClr val="accent1"/>
                    </a:solidFill>
                  </a:rPr>
                  <a:t> </a:t>
                </a:r>
                <a:r>
                  <a:rPr lang="en-GB" b="1" dirty="0" err="1">
                    <a:solidFill>
                      <a:schemeClr val="accent1"/>
                    </a:solidFill>
                  </a:rPr>
                  <a:t>altura</a:t>
                </a:r>
                <a:r>
                  <a:rPr lang="en-GB" b="1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pt-BR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GB" b="1" dirty="0">
                    <a:solidFill>
                      <a:schemeClr val="accent1"/>
                    </a:solidFill>
                  </a:rPr>
                  <a:t>?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endParaRPr lang="en-GB" b="1" dirty="0">
                  <a:solidFill>
                    <a:schemeClr val="accent1"/>
                  </a:solidFill>
                </a:endParaRPr>
              </a:p>
              <a:p>
                <a:r>
                  <a:rPr lang="en-GB" dirty="0">
                    <a:solidFill>
                      <a:schemeClr val="accent1"/>
                    </a:solidFill>
                  </a:rPr>
                  <a:t>Como </a:t>
                </a:r>
                <a:endParaRPr lang="pt-BR" i="1" dirty="0">
                  <a:solidFill>
                    <a:schemeClr val="accent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</m:oMath>
                  </m:oMathPara>
                </a14:m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5A25BD4A-3C04-4B81-9535-5F5C397A6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5712" y="1688616"/>
                <a:ext cx="5883267" cy="1727011"/>
              </a:xfrm>
              <a:prstGeom prst="rect">
                <a:avLst/>
              </a:prstGeom>
              <a:blipFill>
                <a:blip r:embed="rId7"/>
                <a:stretch>
                  <a:fillRect l="-829" t="-1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A6A9F444-AFF0-466B-8B55-49959858AF2A}"/>
                  </a:ext>
                </a:extLst>
              </p:cNvPr>
              <p:cNvSpPr txBox="1"/>
              <p:nvPr/>
            </p:nvSpPr>
            <p:spPr>
              <a:xfrm>
                <a:off x="5715086" y="3491044"/>
                <a:ext cx="5564517" cy="9366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𝑔𝑑𝑧</m:t>
                      </m:r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pt-BR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𝑑𝑝</m:t>
                      </m:r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  ⇔   </m:t>
                      </m:r>
                      <m:r>
                        <a:rPr lang="pt-BR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𝑔𝑑𝑧</m:t>
                      </m:r>
                      <m:r>
                        <a:rPr lang="pt-BR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pt-BR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pt-BR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𝑑𝑝</m:t>
                      </m:r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chemeClr val="accent1"/>
                  </a:solidFill>
                </a:endParaRPr>
              </a:p>
              <a:p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A6A9F444-AFF0-466B-8B55-49959858AF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86" y="3491044"/>
                <a:ext cx="5564517" cy="9366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0D59B675-1987-4A8D-86E4-E25E9558BFD6}"/>
                  </a:ext>
                </a:extLst>
              </p:cNvPr>
              <p:cNvSpPr txBox="1"/>
              <p:nvPr/>
            </p:nvSpPr>
            <p:spPr>
              <a:xfrm>
                <a:off x="5555712" y="4252370"/>
                <a:ext cx="32813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solidFill>
                      <a:schemeClr val="accent1"/>
                    </a:solidFill>
                  </a:rPr>
                  <a:t>Se a </a:t>
                </a:r>
                <a:r>
                  <a:rPr lang="en-GB" dirty="0" err="1">
                    <a:solidFill>
                      <a:schemeClr val="accent1"/>
                    </a:solidFill>
                  </a:rPr>
                  <a:t>pressão</a:t>
                </a:r>
                <a:r>
                  <a:rPr lang="en-GB" dirty="0">
                    <a:solidFill>
                      <a:schemeClr val="accent1"/>
                    </a:solidFill>
                  </a:rPr>
                  <a:t> a </a:t>
                </a:r>
                <a:r>
                  <a:rPr lang="en-GB" dirty="0" err="1">
                    <a:solidFill>
                      <a:schemeClr val="accent1"/>
                    </a:solidFill>
                  </a:rPr>
                  <a:t>altura</a:t>
                </a:r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pt-BR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chemeClr val="accent1"/>
                    </a:solidFill>
                  </a:rPr>
                  <a:t> é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pt-BR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pt-BR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0D59B675-1987-4A8D-86E4-E25E9558BF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5712" y="4252370"/>
                <a:ext cx="3281348" cy="369332"/>
              </a:xfrm>
              <a:prstGeom prst="rect">
                <a:avLst/>
              </a:prstGeom>
              <a:blipFill>
                <a:blip r:embed="rId9"/>
                <a:stretch>
                  <a:fillRect l="-1484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04EC4326-B89E-4AC1-89AE-802EF4FB4E4C}"/>
                  </a:ext>
                </a:extLst>
              </p:cNvPr>
              <p:cNvSpPr txBox="1"/>
              <p:nvPr/>
            </p:nvSpPr>
            <p:spPr>
              <a:xfrm>
                <a:off x="5342022" y="4675187"/>
                <a:ext cx="5871728" cy="981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ctrlPr>
                            <a:rPr lang="en-GB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pt-BR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pt-BR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sub>
                        <m:sup>
                          <m:r>
                            <a:rPr lang="pt-BR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pt-BR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e>
                          </m:d>
                        </m:sup>
                        <m:e>
                          <m:r>
                            <a:rPr lang="pt-BR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𝑑𝑝</m:t>
                          </m:r>
                        </m:e>
                      </m:nary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limLoc m:val="undOvr"/>
                          <m:ctrlPr>
                            <a:rPr lang="pt-BR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pt-BR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pt-BR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r>
                            <a:rPr lang="pt-BR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pt-BR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pt-BR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pt-BR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𝑑𝑧</m:t>
                          </m:r>
                        </m:e>
                      </m:nary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pt-BR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pt-BR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pt-BR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r>
                            <a:rPr lang="pt-BR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pt-BR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pt-BR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pt-BR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𝑑𝑧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04EC4326-B89E-4AC1-89AE-802EF4FB4E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022" y="4675187"/>
                <a:ext cx="5871728" cy="98187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1D75FD71-7420-45DF-9927-8B0518EFA61E}"/>
                  </a:ext>
                </a:extLst>
              </p:cNvPr>
              <p:cNvSpPr txBox="1"/>
              <p:nvPr/>
            </p:nvSpPr>
            <p:spPr>
              <a:xfrm>
                <a:off x="5715086" y="6063916"/>
                <a:ext cx="5137398" cy="372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1 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𝑎𝑡𝑚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=1.013×</m:t>
                    </m:r>
                    <m:sSup>
                      <m:sSup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𝑃𝑎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=1013 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h𝑃𝑎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1D75FD71-7420-45DF-9927-8B0518EFA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86" y="6063916"/>
                <a:ext cx="5137398" cy="372410"/>
              </a:xfrm>
              <a:prstGeom prst="rect">
                <a:avLst/>
              </a:prstGeom>
              <a:blipFill>
                <a:blip r:embed="rId11"/>
                <a:stretch>
                  <a:fillRect l="-831" t="-3279" b="-196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8014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6DF913-D04C-4084-ACF3-134CDFCB9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>
                <a:solidFill>
                  <a:srgbClr val="FF0000"/>
                </a:solidFill>
              </a:rPr>
              <a:t>Geopotencial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1B4D5513-E87D-4D74-88C7-A00543D95B22}"/>
                  </a:ext>
                </a:extLst>
              </p:cNvPr>
              <p:cNvSpPr txBox="1"/>
              <p:nvPr/>
            </p:nvSpPr>
            <p:spPr>
              <a:xfrm>
                <a:off x="838201" y="1690688"/>
                <a:ext cx="105156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O </a:t>
                </a:r>
                <a:r>
                  <a:rPr lang="en-GB" dirty="0" err="1"/>
                  <a:t>Geopotencial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em</a:t>
                </a:r>
                <a:r>
                  <a:rPr lang="en-GB" dirty="0"/>
                  <a:t> </a:t>
                </a:r>
                <a:r>
                  <a:rPr lang="en-GB" dirty="0" err="1"/>
                  <a:t>qualquer</a:t>
                </a:r>
                <a:r>
                  <a:rPr lang="en-GB" dirty="0"/>
                  <a:t> </a:t>
                </a:r>
                <a:r>
                  <a:rPr lang="en-GB" dirty="0" err="1"/>
                  <a:t>ponto</a:t>
                </a:r>
                <a:r>
                  <a:rPr lang="en-GB" dirty="0"/>
                  <a:t> </a:t>
                </a:r>
                <a:r>
                  <a:rPr lang="en-GB" dirty="0" err="1"/>
                  <a:t>sobre</a:t>
                </a:r>
                <a:r>
                  <a:rPr lang="en-GB" dirty="0"/>
                  <a:t> a Terra é </a:t>
                </a:r>
                <a:r>
                  <a:rPr lang="en-GB" dirty="0" err="1"/>
                  <a:t>definido</a:t>
                </a:r>
                <a:r>
                  <a:rPr lang="en-GB" dirty="0"/>
                  <a:t> </a:t>
                </a:r>
                <a:r>
                  <a:rPr lang="en-GB" dirty="0" err="1"/>
                  <a:t>como</a:t>
                </a:r>
                <a:r>
                  <a:rPr lang="en-GB" dirty="0"/>
                  <a:t> o </a:t>
                </a:r>
                <a:r>
                  <a:rPr lang="en-GB" dirty="0" err="1"/>
                  <a:t>trabalho</a:t>
                </a:r>
                <a:r>
                  <a:rPr lang="en-GB" dirty="0"/>
                  <a:t> que </a:t>
                </a:r>
                <a:r>
                  <a:rPr lang="en-GB" dirty="0" err="1"/>
                  <a:t>deve</a:t>
                </a:r>
                <a:r>
                  <a:rPr lang="en-GB" dirty="0"/>
                  <a:t> ser </a:t>
                </a:r>
                <a:r>
                  <a:rPr lang="en-GB" dirty="0" err="1"/>
                  <a:t>feito</a:t>
                </a:r>
                <a:r>
                  <a:rPr lang="en-GB" dirty="0"/>
                  <a:t> contra o campo </a:t>
                </a:r>
                <a:r>
                  <a:rPr lang="en-GB" dirty="0" err="1"/>
                  <a:t>gravitacional</a:t>
                </a:r>
                <a:r>
                  <a:rPr lang="en-GB" dirty="0"/>
                  <a:t> Terrestre para </a:t>
                </a:r>
                <a:r>
                  <a:rPr lang="en-GB" dirty="0" err="1"/>
                  <a:t>elevar</a:t>
                </a:r>
                <a:r>
                  <a:rPr lang="en-GB" dirty="0"/>
                  <a:t> </a:t>
                </a:r>
                <a:r>
                  <a:rPr lang="en-GB" dirty="0" err="1"/>
                  <a:t>uma</a:t>
                </a:r>
                <a:r>
                  <a:rPr lang="en-GB" dirty="0"/>
                  <a:t> </a:t>
                </a:r>
                <a:r>
                  <a:rPr lang="en-GB" dirty="0" err="1"/>
                  <a:t>massa</a:t>
                </a:r>
                <a:r>
                  <a:rPr lang="en-GB" dirty="0"/>
                  <a:t> (por ex: </a:t>
                </a:r>
                <a:r>
                  <a:rPr lang="en-GB" dirty="0" err="1"/>
                  <a:t>parcela</a:t>
                </a:r>
                <a:r>
                  <a:rPr lang="en-GB" dirty="0"/>
                  <a:t> de </a:t>
                </a:r>
                <a:r>
                  <a:rPr lang="en-GB" dirty="0" err="1"/>
                  <a:t>ar</a:t>
                </a:r>
                <a:r>
                  <a:rPr lang="en-GB" dirty="0"/>
                  <a:t>) de 1kg do </a:t>
                </a:r>
                <a:r>
                  <a:rPr lang="en-GB" dirty="0" err="1"/>
                  <a:t>nível</a:t>
                </a:r>
                <a:r>
                  <a:rPr lang="en-GB" dirty="0"/>
                  <a:t> do mar a </a:t>
                </a:r>
                <a:r>
                  <a:rPr lang="en-GB" dirty="0" err="1"/>
                  <a:t>uma</a:t>
                </a:r>
                <a:r>
                  <a:rPr lang="en-GB" dirty="0"/>
                  <a:t> dada </a:t>
                </a:r>
                <a:r>
                  <a:rPr lang="en-GB" dirty="0" err="1"/>
                  <a:t>altura</a:t>
                </a:r>
                <a:r>
                  <a:rPr lang="en-GB" dirty="0"/>
                  <a:t> (o </a:t>
                </a:r>
                <a:r>
                  <a:rPr lang="en-GB" dirty="0" err="1"/>
                  <a:t>ponto</a:t>
                </a:r>
                <a:r>
                  <a:rPr lang="en-GB" dirty="0"/>
                  <a:t>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</m:oMath>
                </a14:m>
                <a:r>
                  <a:rPr lang="en-GB" dirty="0"/>
                  <a:t> é o </a:t>
                </a:r>
                <a:r>
                  <a:rPr lang="en-GB" dirty="0" err="1"/>
                  <a:t>potencial</a:t>
                </a:r>
                <a:r>
                  <a:rPr lang="en-GB" dirty="0"/>
                  <a:t> </a:t>
                </a:r>
                <a:r>
                  <a:rPr lang="en-GB" dirty="0" err="1"/>
                  <a:t>gravitacional</a:t>
                </a:r>
                <a:r>
                  <a:rPr lang="en-GB" dirty="0"/>
                  <a:t> por </a:t>
                </a:r>
                <a:r>
                  <a:rPr lang="en-GB" dirty="0" err="1"/>
                  <a:t>unidade</a:t>
                </a:r>
                <a:r>
                  <a:rPr lang="en-GB" dirty="0"/>
                  <a:t> de </a:t>
                </a:r>
                <a:r>
                  <a:rPr lang="en-GB" dirty="0" err="1"/>
                  <a:t>massa</a:t>
                </a:r>
                <a:r>
                  <a:rPr lang="en-GB" dirty="0"/>
                  <a:t>!</a:t>
                </a:r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1B4D5513-E87D-4D74-88C7-A00543D95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1" y="1690688"/>
                <a:ext cx="10515600" cy="1477328"/>
              </a:xfrm>
              <a:prstGeom prst="rect">
                <a:avLst/>
              </a:prstGeom>
              <a:blipFill>
                <a:blip r:embed="rId2"/>
                <a:stretch>
                  <a:fillRect l="-406" t="-2058" b="-53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lipse 4">
            <a:extLst>
              <a:ext uri="{FF2B5EF4-FFF2-40B4-BE49-F238E27FC236}">
                <a16:creationId xmlns:a16="http://schemas.microsoft.com/office/drawing/2014/main" id="{ACE581EE-3F86-489F-B629-6456F9A184FC}"/>
              </a:ext>
            </a:extLst>
          </p:cNvPr>
          <p:cNvSpPr/>
          <p:nvPr/>
        </p:nvSpPr>
        <p:spPr>
          <a:xfrm>
            <a:off x="1407695" y="5245768"/>
            <a:ext cx="1251284" cy="8903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45E2CC9D-09FE-4265-9F6D-0AE9A81F7570}"/>
              </a:ext>
            </a:extLst>
          </p:cNvPr>
          <p:cNvSpPr/>
          <p:nvPr/>
        </p:nvSpPr>
        <p:spPr>
          <a:xfrm>
            <a:off x="1407695" y="3475671"/>
            <a:ext cx="1251284" cy="8903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BD4878E3-DF75-4742-9605-8D4D3B111274}"/>
              </a:ext>
            </a:extLst>
          </p:cNvPr>
          <p:cNvCxnSpPr/>
          <p:nvPr/>
        </p:nvCxnSpPr>
        <p:spPr>
          <a:xfrm flipH="1">
            <a:off x="838200" y="3920839"/>
            <a:ext cx="1195137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85A6AE38-2FBA-4CAB-B437-A9041C1D79CE}"/>
              </a:ext>
            </a:extLst>
          </p:cNvPr>
          <p:cNvCxnSpPr/>
          <p:nvPr/>
        </p:nvCxnSpPr>
        <p:spPr>
          <a:xfrm flipH="1">
            <a:off x="838200" y="5690936"/>
            <a:ext cx="1195137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Seta: de Cima para Baixo 9">
            <a:extLst>
              <a:ext uri="{FF2B5EF4-FFF2-40B4-BE49-F238E27FC236}">
                <a16:creationId xmlns:a16="http://schemas.microsoft.com/office/drawing/2014/main" id="{09261247-E315-4001-931F-C814B5DFDE7C}"/>
              </a:ext>
            </a:extLst>
          </p:cNvPr>
          <p:cNvSpPr/>
          <p:nvPr/>
        </p:nvSpPr>
        <p:spPr>
          <a:xfrm>
            <a:off x="950495" y="3920839"/>
            <a:ext cx="228600" cy="1770095"/>
          </a:xfrm>
          <a:prstGeom prst="up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D76D8012-4025-4A1D-B214-94D85E98E3E9}"/>
                  </a:ext>
                </a:extLst>
              </p:cNvPr>
              <p:cNvSpPr txBox="1"/>
              <p:nvPr/>
            </p:nvSpPr>
            <p:spPr>
              <a:xfrm>
                <a:off x="1748590" y="4269770"/>
                <a:ext cx="3898233" cy="9022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 ⇔   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𝑑𝐸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𝑔𝑑𝑧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⇔   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m:rPr>
                          <m:sty m:val="p"/>
                        </m:rPr>
                        <a:rPr lang="el-G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𝑔𝑑𝑧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𝑑𝑝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D76D8012-4025-4A1D-B214-94D85E98E3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8590" y="4269770"/>
                <a:ext cx="3898233" cy="902298"/>
              </a:xfrm>
              <a:prstGeom prst="rect">
                <a:avLst/>
              </a:prstGeom>
              <a:blipFill>
                <a:blip r:embed="rId3"/>
                <a:stretch>
                  <a:fillRect b="-5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B8017235-0B88-4C75-BC7B-F0717C0EB6A0}"/>
                  </a:ext>
                </a:extLst>
              </p:cNvPr>
              <p:cNvSpPr txBox="1"/>
              <p:nvPr/>
            </p:nvSpPr>
            <p:spPr>
              <a:xfrm>
                <a:off x="1162275" y="4615934"/>
                <a:ext cx="4908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𝜹</m:t>
                      </m:r>
                      <m:r>
                        <a:rPr lang="pt-B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B8017235-0B88-4C75-BC7B-F0717C0EB6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275" y="4615934"/>
                <a:ext cx="49083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aixaDeTexto 12">
            <a:extLst>
              <a:ext uri="{FF2B5EF4-FFF2-40B4-BE49-F238E27FC236}">
                <a16:creationId xmlns:a16="http://schemas.microsoft.com/office/drawing/2014/main" id="{4414436F-00C1-46CB-B9B8-3E6EEF9A8575}"/>
              </a:ext>
            </a:extLst>
          </p:cNvPr>
          <p:cNvSpPr txBox="1"/>
          <p:nvPr/>
        </p:nvSpPr>
        <p:spPr>
          <a:xfrm>
            <a:off x="2033337" y="368902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87295380-E351-4BE8-98C6-808247511DE5}"/>
              </a:ext>
            </a:extLst>
          </p:cNvPr>
          <p:cNvSpPr txBox="1"/>
          <p:nvPr/>
        </p:nvSpPr>
        <p:spPr>
          <a:xfrm>
            <a:off x="2033337" y="5467762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53CDEEC3-D4A2-4A12-8ECD-9571CFFC6EB1}"/>
                  </a:ext>
                </a:extLst>
              </p:cNvPr>
              <p:cNvSpPr txBox="1"/>
              <p:nvPr/>
            </p:nvSpPr>
            <p:spPr>
              <a:xfrm>
                <a:off x="6091989" y="3257228"/>
                <a:ext cx="51495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solidFill>
                      <a:schemeClr val="accent1"/>
                    </a:solidFill>
                  </a:rPr>
                  <a:t>Calcule o </a:t>
                </a:r>
                <a:r>
                  <a:rPr lang="en-GB" dirty="0" err="1">
                    <a:solidFill>
                      <a:schemeClr val="accent1"/>
                    </a:solidFill>
                  </a:rPr>
                  <a:t>geopotencial</a:t>
                </a:r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pt-BR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pt-BR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pt-BR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solidFill>
                      <a:schemeClr val="accent1"/>
                    </a:solidFill>
                  </a:rPr>
                  <a:t> a </a:t>
                </a:r>
                <a:r>
                  <a:rPr lang="en-GB" dirty="0" err="1">
                    <a:solidFill>
                      <a:schemeClr val="accent1"/>
                    </a:solidFill>
                  </a:rPr>
                  <a:t>uma</a:t>
                </a:r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  <a:r>
                  <a:rPr lang="en-GB" dirty="0" err="1">
                    <a:solidFill>
                      <a:schemeClr val="accent1"/>
                    </a:solidFill>
                  </a:rPr>
                  <a:t>altura</a:t>
                </a:r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pt-BR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chemeClr val="accent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53CDEEC3-D4A2-4A12-8ECD-9571CFFC6E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1989" y="3257228"/>
                <a:ext cx="5149516" cy="369332"/>
              </a:xfrm>
              <a:prstGeom prst="rect">
                <a:avLst/>
              </a:prstGeom>
              <a:blipFill>
                <a:blip r:embed="rId5"/>
                <a:stretch>
                  <a:fillRect l="-710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2B3325D3-4297-4096-B4F7-B3BDC1BAE53B}"/>
                  </a:ext>
                </a:extLst>
              </p:cNvPr>
              <p:cNvSpPr txBox="1"/>
              <p:nvPr/>
            </p:nvSpPr>
            <p:spPr>
              <a:xfrm>
                <a:off x="6344652" y="3735706"/>
                <a:ext cx="4439653" cy="974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GB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4"/>
                            </m:rPr>
                            <a:rPr lang="el-GR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  <m:r>
                            <a:rPr lang="pt-BR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(0)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l-GR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  <m:r>
                            <a:rPr lang="pt-BR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pt-BR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pt-BR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  <m:e>
                          <m:r>
                            <a:rPr lang="pt-BR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nary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pt-BR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pt-BR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pt-BR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pt-BR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p>
                        <m:e>
                          <m:r>
                            <a:rPr lang="pt-BR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𝑔𝑑𝑧</m:t>
                          </m:r>
                        </m:e>
                      </m:nary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r>
                        <m:rPr>
                          <m:sty m:val="p"/>
                        </m:rPr>
                        <a:rPr lang="el-G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pt-BR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pt-BR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pt-BR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pt-BR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p>
                        <m:e>
                          <m:r>
                            <a:rPr lang="pt-BR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𝑔𝑑𝑧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2B3325D3-4297-4096-B4F7-B3BDC1BAE5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652" y="3735706"/>
                <a:ext cx="4439653" cy="9748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C0FB8CB5-1224-4A80-AE92-E97A898B6C65}"/>
                  </a:ext>
                </a:extLst>
              </p:cNvPr>
              <p:cNvSpPr txBox="1"/>
              <p:nvPr/>
            </p:nvSpPr>
            <p:spPr>
              <a:xfrm>
                <a:off x="6091989" y="4819734"/>
                <a:ext cx="5261811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Por </a:t>
                </a:r>
                <a:r>
                  <a:rPr lang="en-GB" dirty="0" err="1"/>
                  <a:t>convenção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GB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solidFill>
                      <a:schemeClr val="accent1"/>
                    </a:solidFill>
                  </a:rPr>
                  <a:t>Qual é o </a:t>
                </a:r>
                <a:r>
                  <a:rPr lang="en-GB" dirty="0" err="1">
                    <a:solidFill>
                      <a:schemeClr val="accent1"/>
                    </a:solidFill>
                  </a:rPr>
                  <a:t>trabalho</a:t>
                </a:r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  <a:r>
                  <a:rPr lang="en-GB" dirty="0" err="1">
                    <a:solidFill>
                      <a:schemeClr val="accent1"/>
                    </a:solidFill>
                  </a:rPr>
                  <a:t>realizado</a:t>
                </a:r>
                <a:r>
                  <a:rPr lang="en-GB" dirty="0">
                    <a:solidFill>
                      <a:schemeClr val="accent1"/>
                    </a:solidFill>
                  </a:rPr>
                  <a:t> para </a:t>
                </a:r>
                <a:r>
                  <a:rPr lang="en-GB" dirty="0" err="1">
                    <a:solidFill>
                      <a:schemeClr val="accent1"/>
                    </a:solidFill>
                  </a:rPr>
                  <a:t>elevar</a:t>
                </a:r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  <a:r>
                  <a:rPr lang="en-GB" dirty="0" err="1">
                    <a:solidFill>
                      <a:schemeClr val="accent1"/>
                    </a:solidFill>
                  </a:rPr>
                  <a:t>uma</a:t>
                </a:r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  <a:r>
                  <a:rPr lang="en-GB" dirty="0" err="1">
                    <a:solidFill>
                      <a:schemeClr val="accent1"/>
                    </a:solidFill>
                  </a:rPr>
                  <a:t>parcela</a:t>
                </a:r>
                <a:r>
                  <a:rPr lang="en-GB" dirty="0">
                    <a:solidFill>
                      <a:schemeClr val="accent1"/>
                    </a:solidFill>
                  </a:rPr>
                  <a:t> de </a:t>
                </a:r>
                <a:r>
                  <a:rPr lang="en-GB" dirty="0" err="1">
                    <a:solidFill>
                      <a:schemeClr val="accent1"/>
                    </a:solidFill>
                  </a:rPr>
                  <a:t>ar</a:t>
                </a:r>
                <a:r>
                  <a:rPr lang="en-GB" dirty="0">
                    <a:solidFill>
                      <a:schemeClr val="accent1"/>
                    </a:solidFill>
                  </a:rPr>
                  <a:t> de um </a:t>
                </a:r>
                <a:r>
                  <a:rPr lang="en-GB" dirty="0" err="1">
                    <a:solidFill>
                      <a:schemeClr val="accent1"/>
                    </a:solidFill>
                  </a:rPr>
                  <a:t>ponto</a:t>
                </a:r>
                <a:r>
                  <a:rPr lang="en-GB" dirty="0">
                    <a:solidFill>
                      <a:schemeClr val="accent1"/>
                    </a:solidFill>
                  </a:rPr>
                  <a:t> A para outro </a:t>
                </a:r>
                <a:r>
                  <a:rPr lang="en-GB" dirty="0" err="1">
                    <a:solidFill>
                      <a:schemeClr val="accent1"/>
                    </a:solidFill>
                  </a:rPr>
                  <a:t>ponto</a:t>
                </a:r>
                <a:r>
                  <a:rPr lang="en-GB" dirty="0">
                    <a:solidFill>
                      <a:schemeClr val="accent1"/>
                    </a:solidFill>
                  </a:rPr>
                  <a:t> B? </a:t>
                </a:r>
                <a:r>
                  <a:rPr lang="en-GB" dirty="0" err="1">
                    <a:solidFill>
                      <a:schemeClr val="accent1"/>
                    </a:solidFill>
                  </a:rPr>
                  <a:t>Dependende</a:t>
                </a:r>
                <a:r>
                  <a:rPr lang="en-GB" dirty="0">
                    <a:solidFill>
                      <a:schemeClr val="accent1"/>
                    </a:solidFill>
                  </a:rPr>
                  <a:t> da </a:t>
                </a:r>
                <a:r>
                  <a:rPr lang="en-GB" dirty="0" err="1">
                    <a:solidFill>
                      <a:schemeClr val="accent1"/>
                    </a:solidFill>
                  </a:rPr>
                  <a:t>trajetória</a:t>
                </a:r>
                <a:r>
                  <a:rPr lang="en-GB" dirty="0">
                    <a:solidFill>
                      <a:schemeClr val="accent1"/>
                    </a:solidFill>
                  </a:rPr>
                  <a:t> da </a:t>
                </a:r>
                <a:r>
                  <a:rPr lang="en-GB" dirty="0" err="1">
                    <a:solidFill>
                      <a:schemeClr val="accent1"/>
                    </a:solidFill>
                  </a:rPr>
                  <a:t>parcela</a:t>
                </a:r>
                <a:r>
                  <a:rPr lang="en-GB" dirty="0">
                    <a:solidFill>
                      <a:schemeClr val="accent1"/>
                    </a:solidFill>
                  </a:rPr>
                  <a:t>? </a:t>
                </a:r>
                <a:r>
                  <a:rPr lang="en-GB" dirty="0" err="1">
                    <a:solidFill>
                      <a:schemeClr val="accent1"/>
                    </a:solidFill>
                  </a:rPr>
                  <a:t>Assumindo</a:t>
                </a:r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  <a:r>
                  <a:rPr lang="en-GB" dirty="0" err="1">
                    <a:solidFill>
                      <a:schemeClr val="accent1"/>
                    </a:solidFill>
                  </a:rPr>
                  <a:t>uma</a:t>
                </a:r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  <a:r>
                  <a:rPr lang="en-GB" dirty="0" err="1">
                    <a:solidFill>
                      <a:schemeClr val="accent1"/>
                    </a:solidFill>
                  </a:rPr>
                  <a:t>atmosfera</a:t>
                </a:r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  <a:r>
                  <a:rPr lang="en-GB" dirty="0" err="1">
                    <a:solidFill>
                      <a:schemeClr val="accent1"/>
                    </a:solidFill>
                  </a:rPr>
                  <a:t>hidrostática</a:t>
                </a:r>
                <a:r>
                  <a:rPr lang="en-GB" dirty="0">
                    <a:solidFill>
                      <a:schemeClr val="accent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C0FB8CB5-1224-4A80-AE92-E97A898B6C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1989" y="4819734"/>
                <a:ext cx="5261811" cy="1754326"/>
              </a:xfrm>
              <a:prstGeom prst="rect">
                <a:avLst/>
              </a:prstGeom>
              <a:blipFill>
                <a:blip r:embed="rId7"/>
                <a:stretch>
                  <a:fillRect l="-694" t="-2091" r="-92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583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037A5B-FE30-46B7-A73A-5361E28B3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Altura </a:t>
            </a:r>
            <a:r>
              <a:rPr lang="en-GB" dirty="0" err="1">
                <a:solidFill>
                  <a:srgbClr val="FF0000"/>
                </a:solidFill>
              </a:rPr>
              <a:t>Geopotencial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03959FF-583E-4040-91D0-39AD93938E61}"/>
              </a:ext>
            </a:extLst>
          </p:cNvPr>
          <p:cNvSpPr txBox="1"/>
          <p:nvPr/>
        </p:nvSpPr>
        <p:spPr>
          <a:xfrm>
            <a:off x="838200" y="1690688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Em muitas aplicações meteorológicas onde a energia tem um papel significativo, como movimentos atmosféricos de grande escala, é mais conveniente definir uma quantidade chamada </a:t>
            </a:r>
            <a:r>
              <a:rPr lang="pt-BR" b="1" dirty="0"/>
              <a:t>Altura </a:t>
            </a:r>
            <a:r>
              <a:rPr lang="pt-BR" b="1" dirty="0" err="1"/>
              <a:t>Geopotencial</a:t>
            </a:r>
            <a:r>
              <a:rPr lang="pt-BR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A </a:t>
            </a:r>
            <a:r>
              <a:rPr lang="pt-BR" b="1" dirty="0"/>
              <a:t>Altura </a:t>
            </a:r>
            <a:r>
              <a:rPr lang="pt-BR" b="1" dirty="0" err="1"/>
              <a:t>Geopotencial</a:t>
            </a:r>
            <a:r>
              <a:rPr lang="pt-BR" dirty="0"/>
              <a:t> é definida como: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AB8BFF55-EF55-4C4A-99A6-57595933DCAA}"/>
                  </a:ext>
                </a:extLst>
              </p:cNvPr>
              <p:cNvSpPr txBox="1"/>
              <p:nvPr/>
            </p:nvSpPr>
            <p:spPr>
              <a:xfrm>
                <a:off x="1155033" y="2891017"/>
                <a:ext cx="3693694" cy="902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undOvr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pt-B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p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𝑔𝑑𝑧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AB8BFF55-EF55-4C4A-99A6-57595933DC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033" y="2891017"/>
                <a:ext cx="3693694" cy="9028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FA5D82E7-D3B7-4D10-B323-C6A53D26CDC4}"/>
                  </a:ext>
                </a:extLst>
              </p:cNvPr>
              <p:cNvSpPr txBox="1"/>
              <p:nvPr/>
            </p:nvSpPr>
            <p:spPr>
              <a:xfrm>
                <a:off x="838200" y="3893414"/>
                <a:ext cx="401052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Onde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=9.81 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dirty="0"/>
                  <a:t> é a media global da </a:t>
                </a:r>
                <a:r>
                  <a:rPr lang="en-GB" dirty="0" err="1"/>
                  <a:t>aceleração</a:t>
                </a:r>
                <a:r>
                  <a:rPr lang="en-GB" dirty="0"/>
                  <a:t> da </a:t>
                </a:r>
                <a:r>
                  <a:rPr lang="en-GB" dirty="0" err="1"/>
                  <a:t>gravidade</a:t>
                </a:r>
                <a:endParaRPr lang="en-GB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FA5D82E7-D3B7-4D10-B323-C6A53D26CD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93414"/>
                <a:ext cx="4010527" cy="646331"/>
              </a:xfrm>
              <a:prstGeom prst="rect">
                <a:avLst/>
              </a:prstGeom>
              <a:blipFill>
                <a:blip r:embed="rId3"/>
                <a:stretch>
                  <a:fillRect l="-1065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>
            <a:extLst>
              <a:ext uri="{FF2B5EF4-FFF2-40B4-BE49-F238E27FC236}">
                <a16:creationId xmlns:a16="http://schemas.microsoft.com/office/drawing/2014/main" id="{329CB01B-6131-4701-B8B1-BD6F53D30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334" y="2393276"/>
            <a:ext cx="5574633" cy="432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917AAF41-A1EC-4FD3-94C9-882C9E30EFF8}"/>
              </a:ext>
            </a:extLst>
          </p:cNvPr>
          <p:cNvCxnSpPr/>
          <p:nvPr/>
        </p:nvCxnSpPr>
        <p:spPr>
          <a:xfrm>
            <a:off x="1359569" y="5690937"/>
            <a:ext cx="363353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7F5B77B2-0423-4D12-AF7D-3F9DE8E7543A}"/>
              </a:ext>
            </a:extLst>
          </p:cNvPr>
          <p:cNvCxnSpPr/>
          <p:nvPr/>
        </p:nvCxnSpPr>
        <p:spPr>
          <a:xfrm>
            <a:off x="1359569" y="5999748"/>
            <a:ext cx="363353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D35622BB-4F5A-4BA1-85E4-63069CE3D4CC}"/>
              </a:ext>
            </a:extLst>
          </p:cNvPr>
          <p:cNvCxnSpPr/>
          <p:nvPr/>
        </p:nvCxnSpPr>
        <p:spPr>
          <a:xfrm>
            <a:off x="1359569" y="5374105"/>
            <a:ext cx="363353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rma Livre: Forma 12">
            <a:extLst>
              <a:ext uri="{FF2B5EF4-FFF2-40B4-BE49-F238E27FC236}">
                <a16:creationId xmlns:a16="http://schemas.microsoft.com/office/drawing/2014/main" id="{63BA13DF-0270-43F2-B46A-1A8C9E605B76}"/>
              </a:ext>
            </a:extLst>
          </p:cNvPr>
          <p:cNvSpPr/>
          <p:nvPr/>
        </p:nvSpPr>
        <p:spPr>
          <a:xfrm>
            <a:off x="1114963" y="4773112"/>
            <a:ext cx="4202960" cy="993269"/>
          </a:xfrm>
          <a:custGeom>
            <a:avLst/>
            <a:gdLst>
              <a:gd name="connsiteX0" fmla="*/ 0 w 4202960"/>
              <a:gd name="connsiteY0" fmla="*/ 854906 h 993269"/>
              <a:gd name="connsiteX1" fmla="*/ 625642 w 4202960"/>
              <a:gd name="connsiteY1" fmla="*/ 664 h 993269"/>
              <a:gd name="connsiteX2" fmla="*/ 1552074 w 4202960"/>
              <a:gd name="connsiteY2" fmla="*/ 975222 h 993269"/>
              <a:gd name="connsiteX3" fmla="*/ 2863516 w 4202960"/>
              <a:gd name="connsiteY3" fmla="*/ 108949 h 993269"/>
              <a:gd name="connsiteX4" fmla="*/ 4078705 w 4202960"/>
              <a:gd name="connsiteY4" fmla="*/ 903033 h 993269"/>
              <a:gd name="connsiteX5" fmla="*/ 4162926 w 4202960"/>
              <a:gd name="connsiteY5" fmla="*/ 975222 h 993269"/>
              <a:gd name="connsiteX6" fmla="*/ 4162926 w 4202960"/>
              <a:gd name="connsiteY6" fmla="*/ 975222 h 993269"/>
              <a:gd name="connsiteX7" fmla="*/ 4162926 w 4202960"/>
              <a:gd name="connsiteY7" fmla="*/ 975222 h 993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2960" h="993269">
                <a:moveTo>
                  <a:pt x="0" y="854906"/>
                </a:moveTo>
                <a:cubicBezTo>
                  <a:pt x="183481" y="417758"/>
                  <a:pt x="366963" y="-19389"/>
                  <a:pt x="625642" y="664"/>
                </a:cubicBezTo>
                <a:cubicBezTo>
                  <a:pt x="884321" y="20717"/>
                  <a:pt x="1179095" y="957174"/>
                  <a:pt x="1552074" y="975222"/>
                </a:cubicBezTo>
                <a:cubicBezTo>
                  <a:pt x="1925053" y="993270"/>
                  <a:pt x="2442411" y="120980"/>
                  <a:pt x="2863516" y="108949"/>
                </a:cubicBezTo>
                <a:cubicBezTo>
                  <a:pt x="3284621" y="96918"/>
                  <a:pt x="3862137" y="758654"/>
                  <a:pt x="4078705" y="903033"/>
                </a:cubicBezTo>
                <a:cubicBezTo>
                  <a:pt x="4295273" y="1047412"/>
                  <a:pt x="4162926" y="975222"/>
                  <a:pt x="4162926" y="975222"/>
                </a:cubicBezTo>
                <a:lnTo>
                  <a:pt x="4162926" y="975222"/>
                </a:lnTo>
                <a:lnTo>
                  <a:pt x="4162926" y="975222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orma Livre: Forma 14">
            <a:extLst>
              <a:ext uri="{FF2B5EF4-FFF2-40B4-BE49-F238E27FC236}">
                <a16:creationId xmlns:a16="http://schemas.microsoft.com/office/drawing/2014/main" id="{30B37285-D050-4E65-9FBE-70301002EB6C}"/>
              </a:ext>
            </a:extLst>
          </p:cNvPr>
          <p:cNvSpPr/>
          <p:nvPr/>
        </p:nvSpPr>
        <p:spPr>
          <a:xfrm>
            <a:off x="1114963" y="5167312"/>
            <a:ext cx="4202960" cy="993269"/>
          </a:xfrm>
          <a:custGeom>
            <a:avLst/>
            <a:gdLst>
              <a:gd name="connsiteX0" fmla="*/ 0 w 4202960"/>
              <a:gd name="connsiteY0" fmla="*/ 854906 h 993269"/>
              <a:gd name="connsiteX1" fmla="*/ 625642 w 4202960"/>
              <a:gd name="connsiteY1" fmla="*/ 664 h 993269"/>
              <a:gd name="connsiteX2" fmla="*/ 1552074 w 4202960"/>
              <a:gd name="connsiteY2" fmla="*/ 975222 h 993269"/>
              <a:gd name="connsiteX3" fmla="*/ 2863516 w 4202960"/>
              <a:gd name="connsiteY3" fmla="*/ 108949 h 993269"/>
              <a:gd name="connsiteX4" fmla="*/ 4078705 w 4202960"/>
              <a:gd name="connsiteY4" fmla="*/ 903033 h 993269"/>
              <a:gd name="connsiteX5" fmla="*/ 4162926 w 4202960"/>
              <a:gd name="connsiteY5" fmla="*/ 975222 h 993269"/>
              <a:gd name="connsiteX6" fmla="*/ 4162926 w 4202960"/>
              <a:gd name="connsiteY6" fmla="*/ 975222 h 993269"/>
              <a:gd name="connsiteX7" fmla="*/ 4162926 w 4202960"/>
              <a:gd name="connsiteY7" fmla="*/ 975222 h 993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2960" h="993269">
                <a:moveTo>
                  <a:pt x="0" y="854906"/>
                </a:moveTo>
                <a:cubicBezTo>
                  <a:pt x="183481" y="417758"/>
                  <a:pt x="366963" y="-19389"/>
                  <a:pt x="625642" y="664"/>
                </a:cubicBezTo>
                <a:cubicBezTo>
                  <a:pt x="884321" y="20717"/>
                  <a:pt x="1179095" y="957174"/>
                  <a:pt x="1552074" y="975222"/>
                </a:cubicBezTo>
                <a:cubicBezTo>
                  <a:pt x="1925053" y="993270"/>
                  <a:pt x="2442411" y="120980"/>
                  <a:pt x="2863516" y="108949"/>
                </a:cubicBezTo>
                <a:cubicBezTo>
                  <a:pt x="3284621" y="96918"/>
                  <a:pt x="3862137" y="758654"/>
                  <a:pt x="4078705" y="903033"/>
                </a:cubicBezTo>
                <a:cubicBezTo>
                  <a:pt x="4295273" y="1047412"/>
                  <a:pt x="4162926" y="975222"/>
                  <a:pt x="4162926" y="975222"/>
                </a:cubicBezTo>
                <a:lnTo>
                  <a:pt x="4162926" y="975222"/>
                </a:lnTo>
                <a:lnTo>
                  <a:pt x="4162926" y="975222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orma Livre: Forma 15">
            <a:extLst>
              <a:ext uri="{FF2B5EF4-FFF2-40B4-BE49-F238E27FC236}">
                <a16:creationId xmlns:a16="http://schemas.microsoft.com/office/drawing/2014/main" id="{4034ED36-9576-4CCE-B758-03C9984F3754}"/>
              </a:ext>
            </a:extLst>
          </p:cNvPr>
          <p:cNvSpPr/>
          <p:nvPr/>
        </p:nvSpPr>
        <p:spPr>
          <a:xfrm>
            <a:off x="1114964" y="5579234"/>
            <a:ext cx="4202960" cy="993269"/>
          </a:xfrm>
          <a:custGeom>
            <a:avLst/>
            <a:gdLst>
              <a:gd name="connsiteX0" fmla="*/ 0 w 4202960"/>
              <a:gd name="connsiteY0" fmla="*/ 854906 h 993269"/>
              <a:gd name="connsiteX1" fmla="*/ 625642 w 4202960"/>
              <a:gd name="connsiteY1" fmla="*/ 664 h 993269"/>
              <a:gd name="connsiteX2" fmla="*/ 1552074 w 4202960"/>
              <a:gd name="connsiteY2" fmla="*/ 975222 h 993269"/>
              <a:gd name="connsiteX3" fmla="*/ 2863516 w 4202960"/>
              <a:gd name="connsiteY3" fmla="*/ 108949 h 993269"/>
              <a:gd name="connsiteX4" fmla="*/ 4078705 w 4202960"/>
              <a:gd name="connsiteY4" fmla="*/ 903033 h 993269"/>
              <a:gd name="connsiteX5" fmla="*/ 4162926 w 4202960"/>
              <a:gd name="connsiteY5" fmla="*/ 975222 h 993269"/>
              <a:gd name="connsiteX6" fmla="*/ 4162926 w 4202960"/>
              <a:gd name="connsiteY6" fmla="*/ 975222 h 993269"/>
              <a:gd name="connsiteX7" fmla="*/ 4162926 w 4202960"/>
              <a:gd name="connsiteY7" fmla="*/ 975222 h 993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2960" h="993269">
                <a:moveTo>
                  <a:pt x="0" y="854906"/>
                </a:moveTo>
                <a:cubicBezTo>
                  <a:pt x="183481" y="417758"/>
                  <a:pt x="366963" y="-19389"/>
                  <a:pt x="625642" y="664"/>
                </a:cubicBezTo>
                <a:cubicBezTo>
                  <a:pt x="884321" y="20717"/>
                  <a:pt x="1179095" y="957174"/>
                  <a:pt x="1552074" y="975222"/>
                </a:cubicBezTo>
                <a:cubicBezTo>
                  <a:pt x="1925053" y="993270"/>
                  <a:pt x="2442411" y="120980"/>
                  <a:pt x="2863516" y="108949"/>
                </a:cubicBezTo>
                <a:cubicBezTo>
                  <a:pt x="3284621" y="96918"/>
                  <a:pt x="3862137" y="758654"/>
                  <a:pt x="4078705" y="903033"/>
                </a:cubicBezTo>
                <a:cubicBezTo>
                  <a:pt x="4295273" y="1047412"/>
                  <a:pt x="4162926" y="975222"/>
                  <a:pt x="4162926" y="975222"/>
                </a:cubicBezTo>
                <a:lnTo>
                  <a:pt x="4162926" y="975222"/>
                </a:lnTo>
                <a:lnTo>
                  <a:pt x="4162926" y="975222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8EE6F05C-3A80-410F-BBF8-570771FB53A0}"/>
                  </a:ext>
                </a:extLst>
              </p:cNvPr>
              <p:cNvSpPr txBox="1"/>
              <p:nvPr/>
            </p:nvSpPr>
            <p:spPr>
              <a:xfrm>
                <a:off x="324279" y="5732779"/>
                <a:ext cx="368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8EE6F05C-3A80-410F-BBF8-570771FB53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279" y="5732779"/>
                <a:ext cx="368627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A3BD9181-C005-4340-878D-BFE559CEF130}"/>
                  </a:ext>
                </a:extLst>
              </p:cNvPr>
              <p:cNvSpPr txBox="1"/>
              <p:nvPr/>
            </p:nvSpPr>
            <p:spPr>
              <a:xfrm>
                <a:off x="331175" y="5363447"/>
                <a:ext cx="898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A3BD9181-C005-4340-878D-BFE559CEF1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75" y="5363447"/>
                <a:ext cx="898836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BE155EE4-823F-46C0-B1E0-42FA5CBE2C54}"/>
                  </a:ext>
                </a:extLst>
              </p:cNvPr>
              <p:cNvSpPr txBox="1"/>
              <p:nvPr/>
            </p:nvSpPr>
            <p:spPr>
              <a:xfrm>
                <a:off x="326040" y="6094367"/>
                <a:ext cx="898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BE155EE4-823F-46C0-B1E0-42FA5CBE2C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040" y="6094367"/>
                <a:ext cx="898836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CC607875-686C-4816-B465-7387E1201B5E}"/>
                  </a:ext>
                </a:extLst>
              </p:cNvPr>
              <p:cNvSpPr txBox="1"/>
              <p:nvPr/>
            </p:nvSpPr>
            <p:spPr>
              <a:xfrm>
                <a:off x="5447366" y="5525964"/>
                <a:ext cx="3794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CC607875-686C-4816-B465-7387E1201B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7366" y="5525964"/>
                <a:ext cx="37946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6DD0385F-553B-45FB-90BE-F39BBECAE1B3}"/>
                  </a:ext>
                </a:extLst>
              </p:cNvPr>
              <p:cNvSpPr txBox="1"/>
              <p:nvPr/>
            </p:nvSpPr>
            <p:spPr>
              <a:xfrm>
                <a:off x="5237711" y="5098973"/>
                <a:ext cx="9205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6DD0385F-553B-45FB-90BE-F39BBECAE1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711" y="5098973"/>
                <a:ext cx="92050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9181C611-B3C6-4DA9-851D-2709F8F9C008}"/>
                  </a:ext>
                </a:extLst>
              </p:cNvPr>
              <p:cNvSpPr txBox="1"/>
              <p:nvPr/>
            </p:nvSpPr>
            <p:spPr>
              <a:xfrm>
                <a:off x="5237711" y="5928777"/>
                <a:ext cx="9205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pt-BR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9181C611-B3C6-4DA9-851D-2709F8F9C0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711" y="5928777"/>
                <a:ext cx="92050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tângulo 19">
            <a:extLst>
              <a:ext uri="{FF2B5EF4-FFF2-40B4-BE49-F238E27FC236}">
                <a16:creationId xmlns:a16="http://schemas.microsoft.com/office/drawing/2014/main" id="{9B53E67C-6FBA-4947-9C1E-8C813170C828}"/>
              </a:ext>
            </a:extLst>
          </p:cNvPr>
          <p:cNvSpPr/>
          <p:nvPr/>
        </p:nvSpPr>
        <p:spPr>
          <a:xfrm>
            <a:off x="10051446" y="5999748"/>
            <a:ext cx="20511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hlinkClick r:id="rId11"/>
              </a:rPr>
              <a:t>http://wxmaps.org/fcst.php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655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95CD86-AF09-4109-BA51-17FDAC29F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Espessura da Camada</a:t>
            </a:r>
            <a:br>
              <a:rPr lang="pt-BR" dirty="0">
                <a:solidFill>
                  <a:srgbClr val="FF0000"/>
                </a:solidFill>
              </a:rPr>
            </a:br>
            <a:r>
              <a:rPr lang="pt-BR" dirty="0">
                <a:solidFill>
                  <a:srgbClr val="FF0000"/>
                </a:solidFill>
              </a:rPr>
              <a:t>entre Dois Níveis de Pressão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F888B6A-6E56-4207-8843-A6339E5345C2}"/>
              </a:ext>
            </a:extLst>
          </p:cNvPr>
          <p:cNvSpPr txBox="1"/>
          <p:nvPr/>
        </p:nvSpPr>
        <p:spPr>
          <a:xfrm>
            <a:off x="838200" y="1913022"/>
            <a:ext cx="48767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Na equação hidrostática, usamos a densidade que é uma quantidade difícil de medir. Portanto, para aplicações meteorológicas, não é conveniente usar quantidades que dependam da densidade! Assim usando a equação hidrostática: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37AA72DE-B1FA-4823-A90E-BAED1993C88A}"/>
                  </a:ext>
                </a:extLst>
              </p:cNvPr>
              <p:cNvSpPr txBox="1"/>
              <p:nvPr/>
            </p:nvSpPr>
            <p:spPr>
              <a:xfrm>
                <a:off x="1034715" y="3912929"/>
                <a:ext cx="4337854" cy="6658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⇔   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𝑅𝑇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37AA72DE-B1FA-4823-A90E-BAED1993C8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715" y="3912929"/>
                <a:ext cx="4337854" cy="6658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>
            <a:extLst>
              <a:ext uri="{FF2B5EF4-FFF2-40B4-BE49-F238E27FC236}">
                <a16:creationId xmlns:a16="http://schemas.microsoft.com/office/drawing/2014/main" id="{4D4E23B5-BCAF-46B8-8F4C-895FC033B80F}"/>
              </a:ext>
            </a:extLst>
          </p:cNvPr>
          <p:cNvSpPr txBox="1"/>
          <p:nvPr/>
        </p:nvSpPr>
        <p:spPr>
          <a:xfrm>
            <a:off x="1985212" y="4875892"/>
            <a:ext cx="1130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accent1"/>
                </a:solidFill>
              </a:rPr>
              <a:t>Explique esse passo</a:t>
            </a:r>
          </a:p>
        </p:txBody>
      </p: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395F7A62-A964-42EF-94A3-59EB3ECD995B}"/>
              </a:ext>
            </a:extLst>
          </p:cNvPr>
          <p:cNvCxnSpPr>
            <a:cxnSpLocks/>
            <a:stCxn id="6" idx="0"/>
          </p:cNvCxnSpPr>
          <p:nvPr/>
        </p:nvCxnSpPr>
        <p:spPr>
          <a:xfrm flipV="1">
            <a:off x="2550696" y="4516527"/>
            <a:ext cx="0" cy="3593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E0E336BA-45BA-4A18-B64C-7FFF055C11A8}"/>
                  </a:ext>
                </a:extLst>
              </p:cNvPr>
              <p:cNvSpPr txBox="1"/>
              <p:nvPr/>
            </p:nvSpPr>
            <p:spPr>
              <a:xfrm>
                <a:off x="3886199" y="4875892"/>
                <a:ext cx="1828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400" b="1" dirty="0">
                    <a:solidFill>
                      <a:schemeClr val="accent1"/>
                    </a:solidFill>
                  </a:rPr>
                  <a:t>Por quê usar </a:t>
                </a:r>
                <a:r>
                  <a:rPr lang="en-GB" sz="1400" b="1" dirty="0">
                    <a:solidFill>
                      <a:schemeClr val="accent1"/>
                    </a:solidFill>
                  </a:rPr>
                  <a:t>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1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pt-BR" sz="1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sub>
                    </m:sSub>
                  </m:oMath>
                </a14:m>
                <a:r>
                  <a:rPr lang="en-GB" sz="1400" b="1" dirty="0">
                    <a:solidFill>
                      <a:schemeClr val="accent1"/>
                    </a:solidFill>
                  </a:rPr>
                  <a:t> </a:t>
                </a:r>
                <a:r>
                  <a:rPr lang="pt-BR" sz="1400" b="1" dirty="0">
                    <a:solidFill>
                      <a:schemeClr val="accent1"/>
                    </a:solidFill>
                  </a:rPr>
                  <a:t>ao invés da </a:t>
                </a:r>
                <a14:m>
                  <m:oMath xmlns:m="http://schemas.openxmlformats.org/officeDocument/2006/math">
                    <m:r>
                      <a:rPr lang="pt-BR" sz="14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r>
                      <a:rPr lang="pt-BR" sz="14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GB" sz="14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E0E336BA-45BA-4A18-B64C-7FFF055C11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199" y="4875892"/>
                <a:ext cx="1828800" cy="523220"/>
              </a:xfrm>
              <a:prstGeom prst="rect">
                <a:avLst/>
              </a:prstGeom>
              <a:blipFill>
                <a:blip r:embed="rId3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B269C1FD-7904-4763-B073-7B0B464527A0}"/>
              </a:ext>
            </a:extLst>
          </p:cNvPr>
          <p:cNvCxnSpPr>
            <a:cxnSpLocks/>
            <a:stCxn id="10" idx="0"/>
          </p:cNvCxnSpPr>
          <p:nvPr/>
        </p:nvCxnSpPr>
        <p:spPr>
          <a:xfrm flipV="1">
            <a:off x="4800599" y="4578752"/>
            <a:ext cx="0" cy="2971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FD248301-1D96-48CC-8D1D-A13100B6B12F}"/>
              </a:ext>
            </a:extLst>
          </p:cNvPr>
          <p:cNvSpPr txBox="1"/>
          <p:nvPr/>
        </p:nvSpPr>
        <p:spPr>
          <a:xfrm>
            <a:off x="6096000" y="1949785"/>
            <a:ext cx="3026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Para o </a:t>
            </a:r>
            <a:r>
              <a:rPr lang="pt-BR" dirty="0" err="1"/>
              <a:t>geopotencial</a:t>
            </a:r>
            <a:r>
              <a:rPr lang="pt-BR" dirty="0"/>
              <a:t> temos: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033BD588-19DE-40BE-BE2B-79CD1A8A4C91}"/>
                  </a:ext>
                </a:extLst>
              </p:cNvPr>
              <p:cNvSpPr txBox="1"/>
              <p:nvPr/>
            </p:nvSpPr>
            <p:spPr>
              <a:xfrm>
                <a:off x="6096000" y="2378134"/>
                <a:ext cx="3568476" cy="664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𝑔𝑑𝑧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𝑑𝑝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pt-B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𝑑𝑝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033BD588-19DE-40BE-BE2B-79CD1A8A4C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378134"/>
                <a:ext cx="3568476" cy="6649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aixaDeTexto 16">
            <a:extLst>
              <a:ext uri="{FF2B5EF4-FFF2-40B4-BE49-F238E27FC236}">
                <a16:creationId xmlns:a16="http://schemas.microsoft.com/office/drawing/2014/main" id="{E4298296-C5C5-46D1-975C-33140A5495CD}"/>
              </a:ext>
            </a:extLst>
          </p:cNvPr>
          <p:cNvSpPr txBox="1"/>
          <p:nvPr/>
        </p:nvSpPr>
        <p:spPr>
          <a:xfrm>
            <a:off x="6825917" y="3218868"/>
            <a:ext cx="1130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accent1"/>
                </a:solidFill>
              </a:rPr>
              <a:t>O que foi feito aqui?</a:t>
            </a:r>
          </a:p>
        </p:txBody>
      </p: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C0A9692F-704C-4802-84D1-02DE7AA87D2B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7391401" y="2859504"/>
            <a:ext cx="0" cy="35936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62FDD964-FD4C-4DF3-9841-6B695AB69F4B}"/>
              </a:ext>
            </a:extLst>
          </p:cNvPr>
          <p:cNvSpPr txBox="1"/>
          <p:nvPr/>
        </p:nvSpPr>
        <p:spPr>
          <a:xfrm>
            <a:off x="6189780" y="3709058"/>
            <a:ext cx="1770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Integrando</a:t>
            </a:r>
            <a:r>
              <a:rPr lang="en-GB" dirty="0"/>
              <a:t> ….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2B1F61F3-44E8-45BC-83F2-21F5B53DCCE2}"/>
                  </a:ext>
                </a:extLst>
              </p:cNvPr>
              <p:cNvSpPr txBox="1"/>
              <p:nvPr/>
            </p:nvSpPr>
            <p:spPr>
              <a:xfrm>
                <a:off x="6096000" y="4079832"/>
                <a:ext cx="5490285" cy="9654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 </m:t>
                          </m:r>
                          <m:nary>
                            <m:naryPr>
                              <m:limLoc m:val="undOvr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  <m:e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𝑑𝑝</m:t>
                                  </m:r>
                                </m:num>
                                <m:den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nary>
                        </m:e>
                      </m:nary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nary>
                        <m:naryPr>
                          <m:limLoc m:val="undOvr"/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𝑑𝑝</m:t>
                              </m:r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2B1F61F3-44E8-45BC-83F2-21F5B53DCC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079832"/>
                <a:ext cx="5490285" cy="9654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aixaDeTexto 20">
            <a:extLst>
              <a:ext uri="{FF2B5EF4-FFF2-40B4-BE49-F238E27FC236}">
                <a16:creationId xmlns:a16="http://schemas.microsoft.com/office/drawing/2014/main" id="{860B09A4-E379-4960-B68B-498BFF2A7CD6}"/>
              </a:ext>
            </a:extLst>
          </p:cNvPr>
          <p:cNvSpPr txBox="1"/>
          <p:nvPr/>
        </p:nvSpPr>
        <p:spPr>
          <a:xfrm>
            <a:off x="6189780" y="5060515"/>
            <a:ext cx="3894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Logo temos a espessura da camada: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F1763185-26DE-470A-897F-53BAB23394A8}"/>
                  </a:ext>
                </a:extLst>
              </p:cNvPr>
              <p:cNvSpPr txBox="1"/>
              <p:nvPr/>
            </p:nvSpPr>
            <p:spPr>
              <a:xfrm>
                <a:off x="6189780" y="5467263"/>
                <a:ext cx="2469074" cy="9371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undOvr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𝑑𝑝</m:t>
                              </m:r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F1763185-26DE-470A-897F-53BAB23394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9780" y="5467263"/>
                <a:ext cx="2469074" cy="9371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aixaDeTexto 22">
            <a:extLst>
              <a:ext uri="{FF2B5EF4-FFF2-40B4-BE49-F238E27FC236}">
                <a16:creationId xmlns:a16="http://schemas.microsoft.com/office/drawing/2014/main" id="{D2DE80C9-31EF-4A62-938B-3529D16BEDD0}"/>
              </a:ext>
            </a:extLst>
          </p:cNvPr>
          <p:cNvSpPr txBox="1"/>
          <p:nvPr/>
        </p:nvSpPr>
        <p:spPr>
          <a:xfrm>
            <a:off x="9391344" y="5782497"/>
            <a:ext cx="12084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accent1"/>
                </a:solidFill>
              </a:rPr>
              <a:t>Interprete</a:t>
            </a:r>
          </a:p>
        </p:txBody>
      </p: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E8EBF185-CAB6-4B1B-8F53-A2BC7F20B6D1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8927434" y="5936386"/>
            <a:ext cx="46391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6709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C6420A-83B1-41EA-960E-1F08F95C5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Escala de Altura e </a:t>
            </a:r>
            <a:br>
              <a:rPr lang="pt-BR" dirty="0">
                <a:solidFill>
                  <a:srgbClr val="FF0000"/>
                </a:solidFill>
              </a:rPr>
            </a:br>
            <a:r>
              <a:rPr lang="pt-BR" dirty="0">
                <a:solidFill>
                  <a:srgbClr val="FF0000"/>
                </a:solidFill>
              </a:rPr>
              <a:t>Equação </a:t>
            </a:r>
            <a:r>
              <a:rPr lang="pt-BR" dirty="0" err="1">
                <a:solidFill>
                  <a:srgbClr val="FF0000"/>
                </a:solidFill>
              </a:rPr>
              <a:t>Hipsométrica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A8A10EF-BD38-4881-B518-2F2AABCC8653}"/>
              </a:ext>
            </a:extLst>
          </p:cNvPr>
          <p:cNvSpPr txBox="1"/>
          <p:nvPr/>
        </p:nvSpPr>
        <p:spPr>
          <a:xfrm>
            <a:off x="838200" y="2006221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Assumindo uma atmosfera isotérmica (temperatura constante com a altura), negligenciando a correção da </a:t>
            </a:r>
            <a:r>
              <a:rPr lang="pt-BR" dirty="0" err="1"/>
              <a:t>temperature</a:t>
            </a:r>
            <a:r>
              <a:rPr lang="pt-BR" dirty="0"/>
              <a:t> virtual, temos: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4161DAB8-B531-4355-B95E-BEB3F3982D98}"/>
                  </a:ext>
                </a:extLst>
              </p:cNvPr>
              <p:cNvSpPr txBox="1"/>
              <p:nvPr/>
            </p:nvSpPr>
            <p:spPr>
              <a:xfrm>
                <a:off x="1549541" y="2652552"/>
                <a:ext cx="8585876" cy="9371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undOvr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𝑑𝑝</m:t>
                              </m:r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den>
                          </m:f>
                        </m:e>
                      </m:nary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 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𝑅𝑇</m:t>
                          </m:r>
                        </m:num>
                        <m:den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4161DAB8-B531-4355-B95E-BEB3F3982D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541" y="2652552"/>
                <a:ext cx="8585876" cy="9371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2492B201-CB2E-4E9D-86D0-0C4CFC8D2B9F}"/>
                  </a:ext>
                </a:extLst>
              </p:cNvPr>
              <p:cNvSpPr txBox="1"/>
              <p:nvPr/>
            </p:nvSpPr>
            <p:spPr>
              <a:xfrm>
                <a:off x="838200" y="3835021"/>
                <a:ext cx="2713435" cy="5200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Onde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pt-B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≅29.3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2492B201-CB2E-4E9D-86D0-0C4CFC8D2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35021"/>
                <a:ext cx="2713435" cy="520014"/>
              </a:xfrm>
              <a:prstGeom prst="rect">
                <a:avLst/>
              </a:prstGeom>
              <a:blipFill>
                <a:blip r:embed="rId3"/>
                <a:stretch>
                  <a:fillRect l="-1573" b="-3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5F21CA20-059B-4B50-9A13-C4B37AF8B798}"/>
                  </a:ext>
                </a:extLst>
              </p:cNvPr>
              <p:cNvSpPr txBox="1"/>
              <p:nvPr/>
            </p:nvSpPr>
            <p:spPr>
              <a:xfrm>
                <a:off x="7486807" y="3736661"/>
                <a:ext cx="2648610" cy="6183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5F21CA20-059B-4B50-9A13-C4B37AF8B7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6807" y="3736661"/>
                <a:ext cx="2648610" cy="6183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59A70912-13DB-4CD8-BFE0-223C1C1F1658}"/>
                  </a:ext>
                </a:extLst>
              </p:cNvPr>
              <p:cNvSpPr txBox="1"/>
              <p:nvPr/>
            </p:nvSpPr>
            <p:spPr>
              <a:xfrm>
                <a:off x="838201" y="4600388"/>
                <a:ext cx="105156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pt-BR" dirty="0"/>
                  <a:t>H é a escala de profundidade ou de altura da atmosfera (e-</a:t>
                </a:r>
                <a:r>
                  <a:rPr lang="pt-BR" dirty="0" err="1"/>
                  <a:t>folding</a:t>
                </a:r>
                <a:r>
                  <a:rPr lang="pt-BR" dirty="0"/>
                  <a:t> </a:t>
                </a:r>
                <a:r>
                  <a:rPr lang="pt-BR" dirty="0" err="1"/>
                  <a:t>depth</a:t>
                </a:r>
                <a:r>
                  <a:rPr lang="pt-BR" dirty="0"/>
                  <a:t>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pt-B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pt-BR" dirty="0"/>
                  <a:t>Devido a atmosfera ser bem misturada abaixo da </a:t>
                </a:r>
                <a:r>
                  <a:rPr lang="pt-BR" dirty="0" err="1"/>
                  <a:t>turbopausa</a:t>
                </a:r>
                <a:r>
                  <a:rPr lang="pt-BR" dirty="0"/>
                  <a:t>, as pressões e densidades dos gases decrescem com a altura a mesma taxa, com a escala de altura proporcional à constante dos gases (inversamente proporcional ao peso molecular da mistura). A escala de altura para a troposfera e estratosfera é aproximadamente </a:t>
                </a:r>
                <a14:m>
                  <m:oMath xmlns:m="http://schemas.openxmlformats.org/officeDocument/2006/math">
                    <m:r>
                      <a:rPr lang="pt-BR" b="1" i="1" smtClean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pt-BR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pt-BR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pt-BR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pt-BR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b="1" i="1" smtClean="0">
                        <a:latin typeface="Cambria Math" panose="02040503050406030204" pitchFamily="18" charset="0"/>
                      </a:rPr>
                      <m:t>𝒌𝒎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59A70912-13DB-4CD8-BFE0-223C1C1F16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1" y="4600388"/>
                <a:ext cx="10515600" cy="1754326"/>
              </a:xfrm>
              <a:prstGeom prst="rect">
                <a:avLst/>
              </a:prstGeom>
              <a:blipFill>
                <a:blip r:embed="rId5"/>
                <a:stretch>
                  <a:fillRect l="-406" t="-209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39824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</TotalTime>
  <Words>1107</Words>
  <Application>Microsoft Office PowerPoint</Application>
  <PresentationFormat>Widescreen</PresentationFormat>
  <Paragraphs>143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Wingdings</vt:lpstr>
      <vt:lpstr>Tema do Office</vt:lpstr>
      <vt:lpstr>Meteorologia Física 1 A Equação Hidrostática</vt:lpstr>
      <vt:lpstr>Bibliografia</vt:lpstr>
      <vt:lpstr>A Equação Hidrostática</vt:lpstr>
      <vt:lpstr>A Equação Hidrostática</vt:lpstr>
      <vt:lpstr>A Equação Hidrostática</vt:lpstr>
      <vt:lpstr>Geopotencial</vt:lpstr>
      <vt:lpstr>Altura Geopotencial</vt:lpstr>
      <vt:lpstr>Espessura da Camada entre Dois Níveis de Pressão</vt:lpstr>
      <vt:lpstr>Escala de Altura e  Equação Hipsométrica</vt:lpstr>
      <vt:lpstr>Escala de Altura e  Equação Hipsométrica</vt:lpstr>
      <vt:lpstr>Espessura da Camada: Aplicação</vt:lpstr>
      <vt:lpstr>Exercícios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Termodinâmica da Atmosfera A Equação Hidrostática</dc:title>
  <dc:creator>Jose Leandro Campos</dc:creator>
  <cp:lastModifiedBy>Jose Leandro Campos</cp:lastModifiedBy>
  <cp:revision>24</cp:revision>
  <dcterms:created xsi:type="dcterms:W3CDTF">2019-08-13T21:29:46Z</dcterms:created>
  <dcterms:modified xsi:type="dcterms:W3CDTF">2019-08-14T13:52:48Z</dcterms:modified>
</cp:coreProperties>
</file>