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258" r:id="rId2"/>
    <p:sldId id="268" r:id="rId3"/>
    <p:sldId id="384" r:id="rId4"/>
    <p:sldId id="385" r:id="rId5"/>
    <p:sldId id="386" r:id="rId6"/>
    <p:sldId id="387" r:id="rId7"/>
    <p:sldId id="388" r:id="rId8"/>
    <p:sldId id="394" r:id="rId9"/>
    <p:sldId id="395" r:id="rId10"/>
    <p:sldId id="390" r:id="rId11"/>
    <p:sldId id="393" r:id="rId12"/>
    <p:sldId id="396" r:id="rId13"/>
    <p:sldId id="397" r:id="rId14"/>
    <p:sldId id="398" r:id="rId15"/>
    <p:sldId id="399" r:id="rId16"/>
    <p:sldId id="400" r:id="rId17"/>
    <p:sldId id="483" r:id="rId18"/>
    <p:sldId id="405" r:id="rId19"/>
    <p:sldId id="401" r:id="rId20"/>
    <p:sldId id="406" r:id="rId21"/>
    <p:sldId id="407" r:id="rId22"/>
    <p:sldId id="408" r:id="rId23"/>
    <p:sldId id="409" r:id="rId24"/>
    <p:sldId id="484" r:id="rId25"/>
    <p:sldId id="412" r:id="rId26"/>
    <p:sldId id="410" r:id="rId27"/>
    <p:sldId id="414" r:id="rId28"/>
    <p:sldId id="415" r:id="rId29"/>
    <p:sldId id="417" r:id="rId30"/>
    <p:sldId id="418" r:id="rId31"/>
    <p:sldId id="419" r:id="rId32"/>
    <p:sldId id="420" r:id="rId33"/>
    <p:sldId id="421" r:id="rId34"/>
    <p:sldId id="422" r:id="rId35"/>
    <p:sldId id="424" r:id="rId36"/>
    <p:sldId id="425" r:id="rId37"/>
    <p:sldId id="426" r:id="rId38"/>
    <p:sldId id="427" r:id="rId39"/>
    <p:sldId id="429" r:id="rId40"/>
    <p:sldId id="436" r:id="rId41"/>
    <p:sldId id="428" r:id="rId42"/>
    <p:sldId id="437" r:id="rId43"/>
    <p:sldId id="438" r:id="rId44"/>
    <p:sldId id="439" r:id="rId45"/>
    <p:sldId id="492" r:id="rId46"/>
    <p:sldId id="440" r:id="rId47"/>
    <p:sldId id="441" r:id="rId48"/>
    <p:sldId id="435" r:id="rId49"/>
    <p:sldId id="443" r:id="rId50"/>
    <p:sldId id="444" r:id="rId51"/>
    <p:sldId id="431" r:id="rId52"/>
    <p:sldId id="432" r:id="rId53"/>
    <p:sldId id="433" r:id="rId54"/>
    <p:sldId id="434" r:id="rId55"/>
    <p:sldId id="457" r:id="rId56"/>
    <p:sldId id="449" r:id="rId57"/>
    <p:sldId id="456" r:id="rId58"/>
    <p:sldId id="450" r:id="rId59"/>
    <p:sldId id="451" r:id="rId60"/>
    <p:sldId id="458" r:id="rId61"/>
    <p:sldId id="459" r:id="rId62"/>
    <p:sldId id="452" r:id="rId63"/>
    <p:sldId id="453" r:id="rId64"/>
    <p:sldId id="454" r:id="rId65"/>
    <p:sldId id="455" r:id="rId66"/>
    <p:sldId id="465" r:id="rId67"/>
    <p:sldId id="464" r:id="rId68"/>
    <p:sldId id="460" r:id="rId69"/>
    <p:sldId id="461" r:id="rId70"/>
    <p:sldId id="462" r:id="rId71"/>
    <p:sldId id="463" r:id="rId72"/>
    <p:sldId id="469" r:id="rId73"/>
    <p:sldId id="466" r:id="rId74"/>
    <p:sldId id="467" r:id="rId75"/>
    <p:sldId id="468" r:id="rId76"/>
    <p:sldId id="473" r:id="rId77"/>
    <p:sldId id="485" r:id="rId78"/>
    <p:sldId id="487" r:id="rId79"/>
    <p:sldId id="488" r:id="rId80"/>
    <p:sldId id="489" r:id="rId81"/>
    <p:sldId id="490" r:id="rId82"/>
    <p:sldId id="470" r:id="rId83"/>
    <p:sldId id="471" r:id="rId84"/>
    <p:sldId id="474" r:id="rId85"/>
    <p:sldId id="472" r:id="rId86"/>
    <p:sldId id="475" r:id="rId87"/>
    <p:sldId id="476" r:id="rId88"/>
    <p:sldId id="383"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FF00FF"/>
    <a:srgbClr val="FF66CC"/>
    <a:srgbClr val="F7F214"/>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1" d="100"/>
          <a:sy n="81" d="100"/>
        </p:scale>
        <p:origin x="917"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B006CE-8A80-4600-A80C-9A9F7361D5C0}" type="datetimeFigureOut">
              <a:rPr lang="pt-BR" smtClean="0"/>
              <a:t>04/03/2020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989AC7-7826-4F29-B1D6-71039A2E5E6D}" type="slidenum">
              <a:rPr lang="pt-BR" smtClean="0"/>
              <a:t>‹nº›</a:t>
            </a:fld>
            <a:endParaRPr lang="pt-BR"/>
          </a:p>
        </p:txBody>
      </p:sp>
    </p:spTree>
    <p:extLst>
      <p:ext uri="{BB962C8B-B14F-4D97-AF65-F5344CB8AC3E}">
        <p14:creationId xmlns:p14="http://schemas.microsoft.com/office/powerpoint/2010/main" val="397525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nchor="ctr"/>
          <a:lstStyle>
            <a:lvl1pPr>
              <a:defRPr>
                <a:solidFill>
                  <a:srgbClr val="0070C0"/>
                </a:solidFill>
              </a:defRPr>
            </a:lvl1pPr>
          </a:lstStyle>
          <a:p>
            <a:r>
              <a:rPr lang="pt-BR"/>
              <a:t>Clique para editar o título mestre</a:t>
            </a:r>
            <a:endParaRPr lang="en-US" dirty="0"/>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a:p>
        </p:txBody>
      </p:sp>
    </p:spTree>
    <p:extLst>
      <p:ext uri="{BB962C8B-B14F-4D97-AF65-F5344CB8AC3E}">
        <p14:creationId xmlns:p14="http://schemas.microsoft.com/office/powerpoint/2010/main" val="221394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título mestre</a:t>
            </a:r>
            <a:endParaRPr lang="en-US"/>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72594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980728"/>
            <a:ext cx="8229600" cy="514543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75454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194173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06090"/>
          </a:xfrm>
          <a:prstGeom prst="rect">
            <a:avLst/>
          </a:prstGeom>
        </p:spPr>
        <p:txBody>
          <a:bodyPr>
            <a:normAutofit/>
          </a:bodyPr>
          <a:lstStyle>
            <a:lvl1pPr algn="l">
              <a:defRPr sz="4000">
                <a:solidFill>
                  <a:srgbClr val="0070C0"/>
                </a:solidFill>
              </a:defRPr>
            </a:lvl1pPr>
          </a:lstStyle>
          <a:p>
            <a:r>
              <a:rPr lang="pt-BR"/>
              <a:t>Clique para editar o título mestre</a:t>
            </a:r>
            <a:endParaRPr lang="en-US" dirty="0"/>
          </a:p>
        </p:txBody>
      </p:sp>
      <p:sp>
        <p:nvSpPr>
          <p:cNvPr id="3" name="Espaço Reservado para Conteúdo 2"/>
          <p:cNvSpPr>
            <a:spLocks noGrp="1"/>
          </p:cNvSpPr>
          <p:nvPr>
            <p:ph idx="1"/>
          </p:nvPr>
        </p:nvSpPr>
        <p:spPr>
          <a:xfrm>
            <a:off x="457200" y="980728"/>
            <a:ext cx="8229600"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280951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360040"/>
          </a:xfrm>
          <a:prstGeom prst="rect">
            <a:avLst/>
          </a:prstGeom>
        </p:spPr>
        <p:txBody>
          <a:bodyPr>
            <a:normAutofit/>
          </a:bodyPr>
          <a:lstStyle>
            <a:lvl1pPr algn="r">
              <a:defRPr sz="2000">
                <a:solidFill>
                  <a:schemeClr val="accent1">
                    <a:lumMod val="60000"/>
                    <a:lumOff val="40000"/>
                  </a:schemeClr>
                </a:solidFill>
              </a:defRPr>
            </a:lvl1pPr>
          </a:lstStyle>
          <a:p>
            <a:r>
              <a:rPr lang="pt-BR"/>
              <a:t>Clique para editar o título mestre</a:t>
            </a:r>
            <a:endParaRPr lang="en-US" dirty="0"/>
          </a:p>
        </p:txBody>
      </p:sp>
      <p:sp>
        <p:nvSpPr>
          <p:cNvPr id="3" name="Espaço Reservado para Conteúdo 2"/>
          <p:cNvSpPr>
            <a:spLocks noGrp="1"/>
          </p:cNvSpPr>
          <p:nvPr>
            <p:ph idx="1"/>
          </p:nvPr>
        </p:nvSpPr>
        <p:spPr>
          <a:xfrm>
            <a:off x="457200" y="620688"/>
            <a:ext cx="8229600"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96120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17019"/>
            <a:ext cx="7811145" cy="1362075"/>
          </a:xfrm>
          <a:prstGeom prst="rect">
            <a:avLst/>
          </a:prstGeom>
        </p:spPr>
        <p:txBody>
          <a:bodyPr anchor="t"/>
          <a:lstStyle>
            <a:lvl1pPr algn="l">
              <a:defRPr sz="4000" b="1" cap="all">
                <a:solidFill>
                  <a:srgbClr val="0070C0"/>
                </a:solidFill>
              </a:defRPr>
            </a:lvl1pPr>
          </a:lstStyle>
          <a:p>
            <a:r>
              <a:rPr lang="pt-BR"/>
              <a:t>Clique para editar o título mestre</a:t>
            </a:r>
            <a:endParaRPr lang="en-US" dirty="0"/>
          </a:p>
        </p:txBody>
      </p:sp>
      <p:sp>
        <p:nvSpPr>
          <p:cNvPr id="3" name="Espaço Reservado para Texto 2"/>
          <p:cNvSpPr>
            <a:spLocks noGrp="1"/>
          </p:cNvSpPr>
          <p:nvPr>
            <p:ph type="body" idx="1"/>
          </p:nvPr>
        </p:nvSpPr>
        <p:spPr>
          <a:xfrm>
            <a:off x="683568" y="1916832"/>
            <a:ext cx="7811145"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110156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uas Partes de Conteúdo">
    <p:spTree>
      <p:nvGrpSpPr>
        <p:cNvPr id="1" name=""/>
        <p:cNvGrpSpPr/>
        <p:nvPr/>
      </p:nvGrpSpPr>
      <p:grpSpPr>
        <a:xfrm>
          <a:off x="0" y="0"/>
          <a:ext cx="0" cy="0"/>
          <a:chOff x="0" y="0"/>
          <a:chExt cx="0" cy="0"/>
        </a:xfrm>
      </p:grpSpPr>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
          </p:nvPr>
        </p:nvSpPr>
        <p:spPr>
          <a:xfrm>
            <a:off x="457200"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Espaço Reservado para Conteúdo 2"/>
          <p:cNvSpPr>
            <a:spLocks noGrp="1"/>
          </p:cNvSpPr>
          <p:nvPr>
            <p:ph idx="10"/>
          </p:nvPr>
        </p:nvSpPr>
        <p:spPr>
          <a:xfrm>
            <a:off x="4644008"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96564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lvl1pPr>
              <a:defRPr/>
            </a:lvl1pPr>
          </a:lstStyle>
          <a:p>
            <a:r>
              <a:rPr lang="pt-BR"/>
              <a:t>Clique para editar o título mestre</a:t>
            </a:r>
            <a:endParaRPr lang="en-US"/>
          </a:p>
        </p:txBody>
      </p:sp>
      <p:sp>
        <p:nvSpPr>
          <p:cNvPr id="3" name="Espaço Reservado para Texto 2"/>
          <p:cNvSpPr>
            <a:spLocks noGrp="1"/>
          </p:cNvSpPr>
          <p:nvPr>
            <p:ph type="body" idx="1"/>
          </p:nvPr>
        </p:nvSpPr>
        <p:spPr>
          <a:xfrm>
            <a:off x="457200" y="98072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5" name="Espaço Reservado para Texto 4"/>
          <p:cNvSpPr>
            <a:spLocks noGrp="1"/>
          </p:cNvSpPr>
          <p:nvPr>
            <p:ph type="body" sz="quarter" idx="3"/>
          </p:nvPr>
        </p:nvSpPr>
        <p:spPr>
          <a:xfrm>
            <a:off x="4645025" y="98072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2" name="CaixaDeTexto 11"/>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8" name="Espaço Reservado para Conteúdo 2"/>
          <p:cNvSpPr>
            <a:spLocks noGrp="1"/>
          </p:cNvSpPr>
          <p:nvPr>
            <p:ph idx="10"/>
          </p:nvPr>
        </p:nvSpPr>
        <p:spPr>
          <a:xfrm>
            <a:off x="457200"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Espaço Reservado para Conteúdo 2"/>
          <p:cNvSpPr>
            <a:spLocks noGrp="1"/>
          </p:cNvSpPr>
          <p:nvPr>
            <p:ph idx="11"/>
          </p:nvPr>
        </p:nvSpPr>
        <p:spPr>
          <a:xfrm>
            <a:off x="4644008"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59813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8" name="CaixaDeTexto 7"/>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9413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CaixaDeTexto 6"/>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54599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título mestre</a:t>
            </a:r>
            <a:endParaRPr lang="en-US"/>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0"/>
          </p:nvPr>
        </p:nvSpPr>
        <p:spPr>
          <a:xfrm>
            <a:off x="3697560" y="260648"/>
            <a:ext cx="4942892"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1331781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tângulo 11"/>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4" name="CaixaDeTexto 3"/>
          <p:cNvSpPr txBox="1"/>
          <p:nvPr userDrawn="1"/>
        </p:nvSpPr>
        <p:spPr>
          <a:xfrm>
            <a:off x="-36512" y="6577607"/>
            <a:ext cx="8208912" cy="307777"/>
          </a:xfrm>
          <a:prstGeom prst="rect">
            <a:avLst/>
          </a:prstGeom>
          <a:noFill/>
        </p:spPr>
        <p:txBody>
          <a:bodyPr wrap="square" rtlCol="0">
            <a:spAutoFit/>
          </a:bodyPr>
          <a:lstStyle/>
          <a:p>
            <a:r>
              <a:rPr lang="pt-BR" sz="1400" dirty="0">
                <a:solidFill>
                  <a:schemeClr val="bg1"/>
                </a:solidFill>
              </a:rPr>
              <a:t>Aula</a:t>
            </a:r>
            <a:r>
              <a:rPr lang="pt-BR" sz="1400" baseline="0" dirty="0">
                <a:solidFill>
                  <a:schemeClr val="bg1"/>
                </a:solidFill>
              </a:rPr>
              <a:t> 02 – </a:t>
            </a:r>
            <a:r>
              <a:rPr lang="pt-BR" sz="1400" dirty="0">
                <a:solidFill>
                  <a:schemeClr val="bg1"/>
                </a:solidFill>
              </a:rPr>
              <a:t> Energia: Aquecendo a terra e atmosfera</a:t>
            </a:r>
          </a:p>
        </p:txBody>
      </p:sp>
    </p:spTree>
    <p:extLst>
      <p:ext uri="{BB962C8B-B14F-4D97-AF65-F5344CB8AC3E}">
        <p14:creationId xmlns:p14="http://schemas.microsoft.com/office/powerpoint/2010/main" val="3996110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000"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36.wmf"/></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47.wmf"/></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5.bin"/><Relationship Id="rId7" Type="http://schemas.openxmlformats.org/officeDocument/2006/relationships/image" Target="../media/image37.ti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50.wmf"/><Relationship Id="rId5" Type="http://schemas.openxmlformats.org/officeDocument/2006/relationships/oleObject" Target="../embeddings/oleObject6.bin"/><Relationship Id="rId4" Type="http://schemas.openxmlformats.org/officeDocument/2006/relationships/image" Target="../media/image49.wmf"/><Relationship Id="rId9" Type="http://schemas.openxmlformats.org/officeDocument/2006/relationships/image" Target="../media/image39.gi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image" Target="../media/image51.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52.wmf"/><Relationship Id="rId5" Type="http://schemas.openxmlformats.org/officeDocument/2006/relationships/oleObject" Target="../embeddings/oleObject9.bin"/><Relationship Id="rId4" Type="http://schemas.openxmlformats.org/officeDocument/2006/relationships/image" Target="../media/image51.wmf"/></Relationships>
</file>

<file path=ppt/slides/_rels/slide47.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8.vml"/><Relationship Id="rId4" Type="http://schemas.openxmlformats.org/officeDocument/2006/relationships/image" Target="../media/image50.wmf"/></Relationships>
</file>

<file path=ppt/slides/_rels/slide6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3.xml"/><Relationship Id="rId4" Type="http://schemas.openxmlformats.org/officeDocument/2006/relationships/image" Target="../media/image8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7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gif"/></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0.gif"/><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1236117"/>
          </a:xfrm>
          <a:prstGeom prst="rect">
            <a:avLst/>
          </a:prstGeom>
        </p:spPr>
        <p:txBody>
          <a:bodyPr/>
          <a:lstStyle/>
          <a:p>
            <a:pPr fontAlgn="b"/>
            <a:r>
              <a:rPr lang="pt-BR" dirty="0"/>
              <a:t>Energia: Aquecendo a terra e atmosfera</a:t>
            </a:r>
            <a:endParaRPr lang="pt-BR" b="0"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02</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83568" y="1916832"/>
            <a:ext cx="7776864" cy="1785104"/>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b="1" dirty="0">
                <a:solidFill>
                  <a:schemeClr val="accent6">
                    <a:lumMod val="75000"/>
                  </a:schemeClr>
                </a:solidFill>
              </a:rPr>
              <a:t>Energia, temperatura e calor </a:t>
            </a:r>
          </a:p>
          <a:p>
            <a:pPr marL="815975" indent="-457200">
              <a:lnSpc>
                <a:spcPct val="150000"/>
              </a:lnSpc>
              <a:buClr>
                <a:srgbClr val="0070C0"/>
              </a:buClr>
              <a:buFont typeface="+mj-lt"/>
              <a:buAutoNum type="arabicPeriod"/>
            </a:pPr>
            <a:r>
              <a:rPr lang="pt-BR" sz="2200" dirty="0"/>
              <a:t>Transferência de calor na atmosfera</a:t>
            </a:r>
          </a:p>
          <a:p>
            <a:pPr marL="815975" indent="-457200">
              <a:lnSpc>
                <a:spcPct val="150000"/>
              </a:lnSpc>
              <a:buClr>
                <a:srgbClr val="0070C0"/>
              </a:buClr>
              <a:buFont typeface="+mj-lt"/>
              <a:buAutoNum type="arabicPeriod"/>
            </a:pPr>
            <a:r>
              <a:rPr lang="pt-BR" sz="2200" dirty="0"/>
              <a:t>Radiação</a:t>
            </a:r>
          </a:p>
        </p:txBody>
      </p:sp>
    </p:spTree>
    <p:extLst>
      <p:ext uri="{BB962C8B-B14F-4D97-AF65-F5344CB8AC3E}">
        <p14:creationId xmlns:p14="http://schemas.microsoft.com/office/powerpoint/2010/main" val="410101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Em essência, </a:t>
            </a:r>
            <a:r>
              <a:rPr lang="pt-BR" sz="2400" i="1" dirty="0">
                <a:solidFill>
                  <a:srgbClr val="FF0000"/>
                </a:solidFill>
              </a:rPr>
              <a:t>o </a:t>
            </a:r>
            <a:r>
              <a:rPr lang="pt-BR" sz="2400" b="1" i="1" u="sng" dirty="0">
                <a:solidFill>
                  <a:srgbClr val="FF0000"/>
                </a:solidFill>
              </a:rPr>
              <a:t>calor</a:t>
            </a:r>
            <a:r>
              <a:rPr lang="pt-BR" sz="2400" i="1" dirty="0">
                <a:solidFill>
                  <a:srgbClr val="FF0000"/>
                </a:solidFill>
              </a:rPr>
              <a:t> é a energia no processo de transferência de um objeto para outro devido à diferença de temperatura entre eles. </a:t>
            </a:r>
            <a:r>
              <a:rPr lang="pt-BR" sz="2400" dirty="0"/>
              <a:t>Após a transferência de calor, ela é armazenada como energia interna. </a:t>
            </a:r>
          </a:p>
          <a:p>
            <a:pPr marL="342900" lvl="1" indent="-342900">
              <a:buFont typeface="Arial" pitchFamily="34" charset="0"/>
              <a:buChar char="•"/>
            </a:pPr>
            <a:endParaRPr lang="pt-BR" sz="1100" dirty="0"/>
          </a:p>
          <a:p>
            <a:r>
              <a:rPr lang="pt-BR" sz="2400" dirty="0"/>
              <a:t>Como este processo de transferência de energia é realizado na atmosfera? </a:t>
            </a:r>
          </a:p>
          <a:p>
            <a:pPr marL="1255713" lvl="1"/>
            <a:r>
              <a:rPr lang="pt-BR" b="1" dirty="0"/>
              <a:t>Condução</a:t>
            </a:r>
          </a:p>
          <a:p>
            <a:pPr marL="1255713" lvl="1"/>
            <a:r>
              <a:rPr lang="pt-BR" b="1" dirty="0"/>
              <a:t>Convecção</a:t>
            </a:r>
          </a:p>
          <a:p>
            <a:pPr marL="1255713" lvl="1"/>
            <a:r>
              <a:rPr lang="pt-BR" b="1" dirty="0"/>
              <a:t>Advecção</a:t>
            </a:r>
          </a:p>
          <a:p>
            <a:pPr marL="1255713" lvl="1"/>
            <a:r>
              <a:rPr lang="pt-BR" b="1" dirty="0"/>
              <a:t>Radiação</a:t>
            </a:r>
          </a:p>
          <a:p>
            <a:pPr marL="342900" lvl="1" indent="-342900">
              <a:buFont typeface="Arial" pitchFamily="34" charset="0"/>
              <a:buChar char="•"/>
            </a:pPr>
            <a:endParaRPr lang="pt-BR" sz="1100" dirty="0"/>
          </a:p>
          <a:p>
            <a:pPr marL="342900" lvl="1" indent="-342900">
              <a:buFont typeface="Arial" pitchFamily="34" charset="0"/>
              <a:buChar char="•"/>
            </a:pPr>
            <a:r>
              <a:rPr lang="pt-BR" dirty="0"/>
              <a:t>Antes de examinarmos os conceitos de transferência de calor, vamos introduzir as </a:t>
            </a:r>
            <a:r>
              <a:rPr lang="pt-BR" b="1" dirty="0">
                <a:solidFill>
                  <a:schemeClr val="tx2"/>
                </a:solidFill>
              </a:rPr>
              <a:t>escalas de temperatura </a:t>
            </a:r>
            <a:r>
              <a:rPr lang="pt-BR" dirty="0"/>
              <a:t>e os conceitos de </a:t>
            </a:r>
            <a:r>
              <a:rPr lang="pt-BR" b="1" dirty="0">
                <a:solidFill>
                  <a:schemeClr val="tx2"/>
                </a:solidFill>
              </a:rPr>
              <a:t>calor específico e latente</a:t>
            </a:r>
            <a:r>
              <a:rPr lang="pt-BR" dirty="0"/>
              <a:t>.</a:t>
            </a:r>
          </a:p>
          <a:p>
            <a:pPr marL="1255713" lvl="1"/>
            <a:endParaRPr lang="pt-BR" b="1" dirty="0"/>
          </a:p>
        </p:txBody>
      </p:sp>
    </p:spTree>
    <p:extLst>
      <p:ext uri="{BB962C8B-B14F-4D97-AF65-F5344CB8AC3E}">
        <p14:creationId xmlns:p14="http://schemas.microsoft.com/office/powerpoint/2010/main" val="309453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a:xfrm>
            <a:off x="457200" y="620688"/>
            <a:ext cx="5842992" cy="5904656"/>
          </a:xfrm>
        </p:spPr>
        <p:txBody>
          <a:bodyPr/>
          <a:lstStyle/>
          <a:p>
            <a:pPr marL="0" indent="0">
              <a:buNone/>
            </a:pPr>
            <a:r>
              <a:rPr lang="pt-BR" sz="2000" b="1" dirty="0">
                <a:solidFill>
                  <a:srgbClr val="0070C0"/>
                </a:solidFill>
              </a:rPr>
              <a:t>ESCALAS DE TEMPERATURA</a:t>
            </a:r>
          </a:p>
          <a:p>
            <a:r>
              <a:rPr lang="pt-BR" sz="2000" dirty="0"/>
              <a:t>As três escalas de temperatura mais utilizadas são:</a:t>
            </a:r>
          </a:p>
          <a:p>
            <a:pPr lvl="1"/>
            <a:r>
              <a:rPr lang="pt-BR" sz="1600" dirty="0"/>
              <a:t>A escala de </a:t>
            </a:r>
            <a:r>
              <a:rPr lang="pt-BR" sz="1600" dirty="0">
                <a:solidFill>
                  <a:srgbClr val="FF0000"/>
                </a:solidFill>
              </a:rPr>
              <a:t>Kelvin</a:t>
            </a:r>
            <a:r>
              <a:rPr lang="pt-BR" sz="1600" dirty="0"/>
              <a:t> (em homenagem a </a:t>
            </a:r>
            <a:r>
              <a:rPr lang="pt-BR" sz="1600" dirty="0" err="1"/>
              <a:t>Lord</a:t>
            </a:r>
            <a:r>
              <a:rPr lang="pt-BR" sz="1600" dirty="0"/>
              <a:t> Kelvin (1824-1907)) marca como o </a:t>
            </a:r>
            <a:r>
              <a:rPr lang="pt-BR" sz="1600" i="1" dirty="0">
                <a:solidFill>
                  <a:srgbClr val="FF0000"/>
                </a:solidFill>
              </a:rPr>
              <a:t>zero absoluto</a:t>
            </a:r>
            <a:r>
              <a:rPr lang="pt-BR" sz="1600" dirty="0"/>
              <a:t> a temperatura na qual todas as moléculas parassem de se mover (velocidade nula). Esta temperatura é onde há a mínima energia interna e na teoria nenhuma movimentação térmica.</a:t>
            </a:r>
          </a:p>
          <a:p>
            <a:pPr lvl="1"/>
            <a:endParaRPr lang="pt-BR" sz="1050" dirty="0"/>
          </a:p>
          <a:p>
            <a:pPr lvl="1"/>
            <a:r>
              <a:rPr lang="pt-BR" sz="1600" dirty="0"/>
              <a:t>A escala de </a:t>
            </a:r>
            <a:r>
              <a:rPr lang="pt-BR" sz="1600" dirty="0">
                <a:solidFill>
                  <a:srgbClr val="FF0000"/>
                </a:solidFill>
              </a:rPr>
              <a:t>Fahrenheit</a:t>
            </a:r>
            <a:r>
              <a:rPr lang="pt-BR" sz="1600" dirty="0"/>
              <a:t> foi obtida no começo dos anos 1700 pelo físico G. Daniel Fahrenheit, o qual atribuiu o número 32 à temperatura que a água congela e 212 a temperatura que a água ferve. A temperatura 0</a:t>
            </a:r>
            <a:r>
              <a:rPr lang="pt-BR" sz="1600" baseline="30000" dirty="0"/>
              <a:t>o</a:t>
            </a:r>
            <a:r>
              <a:rPr lang="pt-BR" sz="1600" dirty="0"/>
              <a:t>F era simplesmente a menor temperatura que ele obteve usando uma mistura de gelo, água e sal.</a:t>
            </a:r>
          </a:p>
          <a:p>
            <a:pPr lvl="2"/>
            <a:r>
              <a:rPr lang="pt-BR" sz="1600" dirty="0"/>
              <a:t>Entre 0 e 32 há 180 divisões iguais, e cada uma é chamada de graus (</a:t>
            </a:r>
            <a:r>
              <a:rPr lang="pt-BR" sz="1600" baseline="30000" dirty="0" err="1"/>
              <a:t>o</a:t>
            </a:r>
            <a:r>
              <a:rPr lang="pt-BR" sz="1600" dirty="0" err="1"/>
              <a:t>F</a:t>
            </a:r>
            <a:r>
              <a:rPr lang="pt-BR" sz="1600" dirty="0"/>
              <a:t>)</a:t>
            </a:r>
          </a:p>
          <a:p>
            <a:pPr lvl="1"/>
            <a:endParaRPr lang="pt-BR" sz="1050" dirty="0"/>
          </a:p>
          <a:p>
            <a:pPr lvl="1"/>
            <a:r>
              <a:rPr lang="pt-BR" sz="1600" dirty="0"/>
              <a:t>A escala de </a:t>
            </a:r>
            <a:r>
              <a:rPr lang="pt-BR" sz="1600" dirty="0">
                <a:solidFill>
                  <a:srgbClr val="FF0000"/>
                </a:solidFill>
              </a:rPr>
              <a:t>Celsius</a:t>
            </a:r>
            <a:r>
              <a:rPr lang="pt-BR" sz="1600" dirty="0"/>
              <a:t> foi obtida mais tarde no século XVIII. O número 0 é atribuído ao ponto de fusão e 100 ao ponto de ebulição da água pura ao nível do mar. </a:t>
            </a:r>
          </a:p>
          <a:p>
            <a:pPr lvl="2"/>
            <a:r>
              <a:rPr lang="pt-BR" sz="1600" dirty="0"/>
              <a:t>Entre 0 e 100 há 100 divisões iguais, e cada uma é chamada de graus Celsius (</a:t>
            </a:r>
            <a:r>
              <a:rPr lang="pt-BR" sz="1600" baseline="30000" dirty="0" err="1"/>
              <a:t>o</a:t>
            </a:r>
            <a:r>
              <a:rPr lang="pt-BR" sz="1600" dirty="0" err="1"/>
              <a:t>C</a:t>
            </a:r>
            <a:r>
              <a:rPr lang="pt-BR" sz="1600" dirty="0"/>
              <a:t>)</a:t>
            </a:r>
          </a:p>
          <a:p>
            <a:endParaRPr lang="pt-BR" sz="2000" dirty="0"/>
          </a:p>
          <a:p>
            <a:endParaRPr lang="pt-BR" sz="2000" dirty="0"/>
          </a:p>
          <a:p>
            <a:endParaRPr lang="pt-BR" sz="2400" dirty="0"/>
          </a:p>
          <a:p>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548680"/>
            <a:ext cx="2474119" cy="5993904"/>
          </a:xfrm>
          <a:prstGeom prst="rect">
            <a:avLst/>
          </a:prstGeom>
        </p:spPr>
      </p:pic>
      <p:sp>
        <p:nvSpPr>
          <p:cNvPr id="5" name="Retângulo 4"/>
          <p:cNvSpPr/>
          <p:nvPr/>
        </p:nvSpPr>
        <p:spPr>
          <a:xfrm>
            <a:off x="6516216" y="3240360"/>
            <a:ext cx="2330103" cy="260648"/>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tângulo 5"/>
          <p:cNvSpPr/>
          <p:nvPr/>
        </p:nvSpPr>
        <p:spPr>
          <a:xfrm>
            <a:off x="6516216" y="864096"/>
            <a:ext cx="2330103" cy="260648"/>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94536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Cada grau Celsius é 180/100 ou 1,8 vezes maior que o grau Fahrenheit. Ou seja, um aumento de 1</a:t>
            </a:r>
            <a:r>
              <a:rPr lang="pt-BR" sz="2400" baseline="30000" dirty="0"/>
              <a:t>o</a:t>
            </a:r>
            <a:r>
              <a:rPr lang="pt-BR" sz="2400" dirty="0"/>
              <a:t>C corresponde a um aumento de 1,8</a:t>
            </a:r>
            <a:r>
              <a:rPr lang="pt-BR" sz="2400" baseline="30000" dirty="0"/>
              <a:t>o</a:t>
            </a:r>
            <a:r>
              <a:rPr lang="pt-BR" sz="2400" dirty="0"/>
              <a:t>F.</a:t>
            </a:r>
          </a:p>
          <a:p>
            <a:endParaRPr lang="pt-BR" sz="1050" dirty="0"/>
          </a:p>
          <a:p>
            <a:r>
              <a:rPr lang="pt-BR" sz="2400" dirty="0"/>
              <a:t>A fórmula para conversão entre </a:t>
            </a:r>
            <a:r>
              <a:rPr lang="pt-BR" sz="2400" baseline="30000" dirty="0" err="1"/>
              <a:t>o</a:t>
            </a:r>
            <a:r>
              <a:rPr lang="pt-BR" sz="2400" dirty="0" err="1"/>
              <a:t>F</a:t>
            </a:r>
            <a:r>
              <a:rPr lang="pt-BR" sz="2400" dirty="0"/>
              <a:t> e  </a:t>
            </a:r>
            <a:r>
              <a:rPr lang="pt-BR" sz="2400" baseline="30000" dirty="0" err="1"/>
              <a:t>o</a:t>
            </a:r>
            <a:r>
              <a:rPr lang="pt-BR" sz="2400" dirty="0" err="1"/>
              <a:t>C</a:t>
            </a:r>
            <a:r>
              <a:rPr lang="pt-BR" sz="2400" dirty="0"/>
              <a:t> é:</a:t>
            </a:r>
          </a:p>
          <a:p>
            <a:pPr lvl="0"/>
            <a:endParaRPr lang="pt-BR" sz="1050" dirty="0">
              <a:solidFill>
                <a:prstClr val="black"/>
              </a:solidFill>
            </a:endParaRPr>
          </a:p>
          <a:p>
            <a:pPr marL="0" indent="0" algn="ctr">
              <a:buNone/>
            </a:pPr>
            <a:r>
              <a:rPr lang="pt-BR" sz="2400" baseline="30000" dirty="0" err="1"/>
              <a:t>o</a:t>
            </a:r>
            <a:r>
              <a:rPr lang="pt-BR" sz="2400" dirty="0" err="1"/>
              <a:t>C</a:t>
            </a:r>
            <a:r>
              <a:rPr lang="pt-BR" sz="2400" dirty="0"/>
              <a:t> = 5/9 (</a:t>
            </a:r>
            <a:r>
              <a:rPr lang="pt-BR" sz="2400" baseline="30000" dirty="0" err="1"/>
              <a:t>o</a:t>
            </a:r>
            <a:r>
              <a:rPr lang="pt-BR" sz="2400" dirty="0" err="1"/>
              <a:t>F</a:t>
            </a:r>
            <a:r>
              <a:rPr lang="pt-BR" sz="2400" dirty="0"/>
              <a:t> – 32)</a:t>
            </a:r>
          </a:p>
          <a:p>
            <a:pPr lvl="0"/>
            <a:endParaRPr lang="pt-BR" sz="1050" dirty="0">
              <a:solidFill>
                <a:prstClr val="black"/>
              </a:solidFill>
            </a:endParaRPr>
          </a:p>
          <a:p>
            <a:r>
              <a:rPr lang="pt-BR" sz="2400" dirty="0"/>
              <a:t>Na escala de Kelvin não a dividimos em graus e a unidade é simplesmente Kelvin (K).</a:t>
            </a:r>
          </a:p>
          <a:p>
            <a:pPr lvl="0"/>
            <a:endParaRPr lang="pt-BR" sz="1050" dirty="0">
              <a:solidFill>
                <a:prstClr val="black"/>
              </a:solidFill>
            </a:endParaRPr>
          </a:p>
          <a:p>
            <a:r>
              <a:rPr lang="pt-BR" sz="2400" dirty="0"/>
              <a:t>Cada divisão da escala de K é do mesmo tamanho da escala de </a:t>
            </a:r>
            <a:r>
              <a:rPr lang="pt-BR" sz="2400" baseline="30000" dirty="0" err="1"/>
              <a:t>o</a:t>
            </a:r>
            <a:r>
              <a:rPr lang="pt-BR" sz="2400" dirty="0" err="1"/>
              <a:t>C</a:t>
            </a:r>
            <a:r>
              <a:rPr lang="pt-BR" sz="2400" dirty="0"/>
              <a:t>, e a temperatura de 0K é igual à –273,14</a:t>
            </a:r>
            <a:r>
              <a:rPr lang="pt-BR" sz="2400" baseline="30000" dirty="0"/>
              <a:t>o</a:t>
            </a:r>
            <a:r>
              <a:rPr lang="pt-BR" sz="2400" dirty="0"/>
              <a:t>C.</a:t>
            </a:r>
          </a:p>
          <a:p>
            <a:pPr lvl="0"/>
            <a:endParaRPr lang="pt-BR" sz="1050" dirty="0">
              <a:solidFill>
                <a:prstClr val="black"/>
              </a:solidFill>
            </a:endParaRPr>
          </a:p>
          <a:p>
            <a:r>
              <a:rPr lang="pt-BR" sz="2400" dirty="0"/>
              <a:t>A fórmula para converter </a:t>
            </a:r>
            <a:r>
              <a:rPr lang="pt-BR" sz="2400" baseline="30000" dirty="0" err="1"/>
              <a:t>o</a:t>
            </a:r>
            <a:r>
              <a:rPr lang="pt-BR" sz="2400" dirty="0" err="1"/>
              <a:t>C</a:t>
            </a:r>
            <a:r>
              <a:rPr lang="pt-BR" sz="2400" dirty="0"/>
              <a:t> em K é simplesmente:</a:t>
            </a:r>
          </a:p>
          <a:p>
            <a:pPr marL="0" indent="0" algn="ctr">
              <a:buNone/>
            </a:pPr>
            <a:r>
              <a:rPr lang="pt-BR" sz="2400" dirty="0"/>
              <a:t>K = </a:t>
            </a:r>
            <a:r>
              <a:rPr lang="pt-BR" sz="2400" baseline="30000" dirty="0" err="1"/>
              <a:t>o</a:t>
            </a:r>
            <a:r>
              <a:rPr lang="pt-BR" sz="2400" dirty="0" err="1"/>
              <a:t>C</a:t>
            </a:r>
            <a:r>
              <a:rPr lang="pt-BR" sz="2400" dirty="0"/>
              <a:t> + 273,14</a:t>
            </a:r>
          </a:p>
        </p:txBody>
      </p:sp>
    </p:spTree>
    <p:extLst>
      <p:ext uri="{BB962C8B-B14F-4D97-AF65-F5344CB8AC3E}">
        <p14:creationId xmlns:p14="http://schemas.microsoft.com/office/powerpoint/2010/main" val="85073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CALOR ESPECÍFICO</a:t>
            </a:r>
          </a:p>
          <a:p>
            <a:endParaRPr lang="pt-BR" sz="900" dirty="0"/>
          </a:p>
          <a:p>
            <a:r>
              <a:rPr lang="pt-BR" sz="2100" dirty="0"/>
              <a:t>Quando colocamos a água no fogo, ela demora um bom tempo para ferver, mas se colocamos nossa mão no fogo ela queima bem rápido. Isto se deve ao fato de que a água requer uma grande quantidade de energia para aumentar a sua temperatura só um pouco.</a:t>
            </a:r>
          </a:p>
          <a:p>
            <a:pPr lvl="0"/>
            <a:endParaRPr lang="pt-BR" sz="2100" dirty="0">
              <a:solidFill>
                <a:prstClr val="black"/>
              </a:solidFill>
            </a:endParaRPr>
          </a:p>
          <a:p>
            <a:pPr lvl="0"/>
            <a:endParaRPr lang="pt-BR" sz="2100" dirty="0">
              <a:solidFill>
                <a:prstClr val="black"/>
              </a:solidFill>
            </a:endParaRPr>
          </a:p>
          <a:p>
            <a:pPr lvl="0"/>
            <a:endParaRPr lang="pt-BR" sz="2100" dirty="0">
              <a:solidFill>
                <a:prstClr val="black"/>
              </a:solidFill>
            </a:endParaRPr>
          </a:p>
          <a:p>
            <a:pPr lvl="0"/>
            <a:endParaRPr lang="pt-BR" sz="2100" dirty="0">
              <a:solidFill>
                <a:prstClr val="black"/>
              </a:solidFill>
            </a:endParaRPr>
          </a:p>
          <a:p>
            <a:pPr lvl="0"/>
            <a:endParaRPr lang="pt-BR" sz="2100" dirty="0">
              <a:solidFill>
                <a:prstClr val="black"/>
              </a:solidFill>
            </a:endParaRPr>
          </a:p>
          <a:p>
            <a:r>
              <a:rPr lang="pt-BR" sz="2100" dirty="0"/>
              <a:t>A </a:t>
            </a:r>
            <a:r>
              <a:rPr lang="pt-BR" sz="2100" dirty="0">
                <a:solidFill>
                  <a:srgbClr val="FF0000"/>
                </a:solidFill>
              </a:rPr>
              <a:t>capacidade térmica </a:t>
            </a:r>
            <a:r>
              <a:rPr lang="pt-BR" sz="2100" dirty="0"/>
              <a:t>de uma substância é a energia absorvida por ela em relação ao aumento correspondente de temperatura. </a:t>
            </a:r>
          </a:p>
          <a:p>
            <a:pPr lvl="0"/>
            <a:endParaRPr lang="pt-BR" sz="1050" dirty="0">
              <a:solidFill>
                <a:prstClr val="black"/>
              </a:solidFill>
            </a:endParaRPr>
          </a:p>
          <a:p>
            <a:r>
              <a:rPr lang="pt-BR" sz="2100" dirty="0"/>
              <a:t>A capacidade térmica  por unidade de massa é chamada de </a:t>
            </a:r>
            <a:r>
              <a:rPr lang="pt-BR" sz="2100" dirty="0">
                <a:solidFill>
                  <a:srgbClr val="FF0000"/>
                </a:solidFill>
              </a:rPr>
              <a:t>calor específico</a:t>
            </a:r>
            <a:r>
              <a:rPr lang="pt-BR" sz="2100" dirty="0"/>
              <a:t>. Em outras palavras, o calor específico é a quantidade de calor necessária para aumentar 1 g de uma substância em 1</a:t>
            </a:r>
            <a:r>
              <a:rPr lang="pt-BR" sz="2100" baseline="30000" dirty="0"/>
              <a:t>o</a:t>
            </a:r>
            <a:r>
              <a:rPr lang="pt-BR" sz="2100" dirty="0"/>
              <a:t>C.</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3284984"/>
            <a:ext cx="2879322" cy="1076866"/>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924944"/>
            <a:ext cx="2520280" cy="1486965"/>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2708920"/>
            <a:ext cx="1890877" cy="1259353"/>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710" y="2658099"/>
            <a:ext cx="1758847" cy="1226796"/>
          </a:xfrm>
          <a:prstGeom prst="rect">
            <a:avLst/>
          </a:prstGeom>
        </p:spPr>
      </p:pic>
    </p:spTree>
    <p:extLst>
      <p:ext uri="{BB962C8B-B14F-4D97-AF65-F5344CB8AC3E}">
        <p14:creationId xmlns:p14="http://schemas.microsoft.com/office/powerpoint/2010/main" val="850730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Para aumentar 1 g água de 14,5</a:t>
            </a:r>
            <a:r>
              <a:rPr lang="pt-BR" sz="2400" baseline="30000" dirty="0"/>
              <a:t>o</a:t>
            </a:r>
            <a:r>
              <a:rPr lang="pt-BR" sz="2400" dirty="0"/>
              <a:t>C a 15,5</a:t>
            </a:r>
            <a:r>
              <a:rPr lang="pt-BR" sz="2400" baseline="30000" dirty="0"/>
              <a:t>o</a:t>
            </a:r>
            <a:r>
              <a:rPr lang="pt-BR" sz="2400" dirty="0"/>
              <a:t>C é necessário 1 caloria (cal). </a:t>
            </a:r>
          </a:p>
          <a:p>
            <a:pPr lvl="1"/>
            <a:r>
              <a:rPr lang="pt-BR" sz="2000" dirty="0"/>
              <a:t>1000 cal = 1 kcal </a:t>
            </a:r>
            <a:r>
              <a:rPr lang="pt-BR" sz="2000" dirty="0">
                <a:sym typeface="Wingdings" pitchFamily="2" charset="2"/>
              </a:rPr>
              <a:t> calor necessário para aumentar 1</a:t>
            </a:r>
            <a:r>
              <a:rPr lang="pt-BR" sz="2000" baseline="30000" dirty="0">
                <a:sym typeface="Wingdings" pitchFamily="2" charset="2"/>
              </a:rPr>
              <a:t>o</a:t>
            </a:r>
            <a:r>
              <a:rPr lang="pt-BR" sz="2000" dirty="0">
                <a:sym typeface="Wingdings" pitchFamily="2" charset="2"/>
              </a:rPr>
              <a:t>C de 1kg de água.</a:t>
            </a:r>
          </a:p>
          <a:p>
            <a:endParaRPr lang="pt-BR" sz="2400" dirty="0"/>
          </a:p>
          <a:p>
            <a:r>
              <a:rPr lang="pt-BR" sz="2400" dirty="0"/>
              <a:t>A unidade de calor do Sistema Internacional (SI) é Joule (J).</a:t>
            </a:r>
          </a:p>
          <a:p>
            <a:pPr lvl="1"/>
            <a:r>
              <a:rPr lang="pt-BR" sz="2000" dirty="0"/>
              <a:t>1 cal = 4,186 J</a:t>
            </a:r>
          </a:p>
          <a:p>
            <a:endParaRPr lang="pt-BR" sz="2400" dirty="0"/>
          </a:p>
          <a:p>
            <a:r>
              <a:rPr lang="pt-BR" sz="2400" dirty="0"/>
              <a:t>Para aquecer 1g de água líquida precisamos de 1 cal. Para aquecer 1 g de solo seco precisamos de apenas 0,2 cal. Ou seja, o calor específico da água é 5 vezes maior do que do solo, e </a:t>
            </a:r>
            <a:r>
              <a:rPr lang="pt-BR" sz="2400" i="1" dirty="0">
                <a:solidFill>
                  <a:srgbClr val="FF0000"/>
                </a:solidFill>
              </a:rPr>
              <a:t>para um aumento de 1</a:t>
            </a:r>
            <a:r>
              <a:rPr lang="pt-BR" sz="2400" i="1" baseline="30000" dirty="0">
                <a:solidFill>
                  <a:srgbClr val="FF0000"/>
                </a:solidFill>
              </a:rPr>
              <a:t>o</a:t>
            </a:r>
            <a:r>
              <a:rPr lang="pt-BR" sz="2400" i="1" dirty="0">
                <a:solidFill>
                  <a:srgbClr val="FF0000"/>
                </a:solidFill>
              </a:rPr>
              <a:t>C de temperatura da água são necessárias 5 vezes mais calor do que o solo</a:t>
            </a:r>
            <a:r>
              <a:rPr lang="pt-BR" sz="2400" dirty="0"/>
              <a:t>.</a:t>
            </a:r>
          </a:p>
          <a:p>
            <a:endParaRPr lang="pt-BR" sz="2400" dirty="0"/>
          </a:p>
        </p:txBody>
      </p:sp>
    </p:spTree>
    <p:extLst>
      <p:ext uri="{BB962C8B-B14F-4D97-AF65-F5344CB8AC3E}">
        <p14:creationId xmlns:p14="http://schemas.microsoft.com/office/powerpoint/2010/main" val="850730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CALOR LATENTE e CALOR SENSÍVEL</a:t>
            </a:r>
          </a:p>
          <a:p>
            <a:endParaRPr lang="pt-BR" sz="1000" dirty="0"/>
          </a:p>
          <a:p>
            <a:r>
              <a:rPr lang="pt-BR" sz="2000" dirty="0"/>
              <a:t>O </a:t>
            </a:r>
            <a:r>
              <a:rPr lang="pt-BR" sz="2000" dirty="0">
                <a:solidFill>
                  <a:srgbClr val="FF0000"/>
                </a:solidFill>
              </a:rPr>
              <a:t>calor latente </a:t>
            </a:r>
            <a:r>
              <a:rPr lang="pt-BR" sz="2000" dirty="0"/>
              <a:t>é a energia liberada ou absorvida durante a mudança de fase da matéria:</a:t>
            </a:r>
          </a:p>
          <a:p>
            <a:pPr lvl="1"/>
            <a:r>
              <a:rPr lang="pt-BR" sz="1800" dirty="0"/>
              <a:t>A palavra “latente” vem de </a:t>
            </a:r>
            <a:r>
              <a:rPr lang="pt-BR" sz="1800" i="1" dirty="0"/>
              <a:t>latere </a:t>
            </a:r>
            <a:r>
              <a:rPr lang="pt-BR" sz="1800" dirty="0"/>
              <a:t>em Latim, e significa escondida. </a:t>
            </a:r>
          </a:p>
          <a:p>
            <a:pPr lvl="1"/>
            <a:r>
              <a:rPr lang="pt-BR" sz="1800" dirty="0"/>
              <a:t>A mudança de fase em si ocorre a uma temperatura constante, e a energia liberada/absorvida vem da energia interna da estrutura molecular e não da sua velocidade média.</a:t>
            </a:r>
          </a:p>
          <a:p>
            <a:endParaRPr lang="pt-BR" sz="2000" dirty="0"/>
          </a:p>
          <a:p>
            <a:r>
              <a:rPr lang="pt-BR" sz="2000" dirty="0"/>
              <a:t>Em contraste ao calor latente, o </a:t>
            </a:r>
            <a:r>
              <a:rPr lang="pt-BR" sz="2000" dirty="0">
                <a:solidFill>
                  <a:srgbClr val="FF0000"/>
                </a:solidFill>
              </a:rPr>
              <a:t>calor sensível </a:t>
            </a:r>
            <a:r>
              <a:rPr lang="pt-BR" sz="2000" dirty="0"/>
              <a:t>envolve transferência de energia através da mudança da temperatura.</a:t>
            </a:r>
          </a:p>
          <a:p>
            <a:endParaRPr lang="pt-BR" sz="2000" dirty="0"/>
          </a:p>
          <a:p>
            <a:r>
              <a:rPr lang="pt-BR" sz="2000" dirty="0"/>
              <a:t>Os termos “calor sensível” e “calor latente” não são formas específicas de energia, mas sim formas distintas de mudanças termodinâmicas:</a:t>
            </a:r>
          </a:p>
          <a:p>
            <a:pPr lvl="1"/>
            <a:r>
              <a:rPr lang="pt-BR" sz="1800" dirty="0"/>
              <a:t>Calor sensível mede mudanças na energia interna das moléculas que pode ser “sentida” por termômetros.</a:t>
            </a:r>
          </a:p>
          <a:p>
            <a:pPr lvl="1"/>
            <a:r>
              <a:rPr lang="pt-BR" sz="1800" dirty="0"/>
              <a:t>Calor latente mede mudanças na energia interna das moléculas são “escondidas” dos termômetros.</a:t>
            </a:r>
          </a:p>
        </p:txBody>
      </p:sp>
    </p:spTree>
    <p:extLst>
      <p:ext uri="{BB962C8B-B14F-4D97-AF65-F5344CB8AC3E}">
        <p14:creationId xmlns:p14="http://schemas.microsoft.com/office/powerpoint/2010/main" val="850730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A evaporação e derretimento são processos de resfriamento, porque a energia necessária para evaporar/derreter deve vir de seu ambiente.</a:t>
            </a:r>
          </a:p>
          <a:p>
            <a:r>
              <a:rPr lang="pt-BR" sz="2400" dirty="0"/>
              <a:t>A condensação e congelamento são por sua vez processos de aquecimento, porque é liberada energia na transformação dessas fase.</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3021879"/>
            <a:ext cx="5184576" cy="3380343"/>
          </a:xfrm>
          <a:prstGeom prst="rect">
            <a:avLst/>
          </a:prstGeom>
        </p:spPr>
      </p:pic>
    </p:spTree>
    <p:extLst>
      <p:ext uri="{BB962C8B-B14F-4D97-AF65-F5344CB8AC3E}">
        <p14:creationId xmlns:p14="http://schemas.microsoft.com/office/powerpoint/2010/main" val="3021678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endParaRPr lang="en-CA" dirty="0"/>
          </a:p>
        </p:txBody>
      </p:sp>
      <p:sp>
        <p:nvSpPr>
          <p:cNvPr id="3" name="Espaço Reservado para Conteúdo 2"/>
          <p:cNvSpPr>
            <a:spLocks noGrp="1"/>
          </p:cNvSpPr>
          <p:nvPr>
            <p:ph idx="1"/>
          </p:nvPr>
        </p:nvSpPr>
        <p:spPr/>
        <p:txBody>
          <a:bodyPr/>
          <a:lstStyle/>
          <a:p>
            <a:r>
              <a:rPr lang="pt-BR" sz="2400" dirty="0"/>
              <a:t>O calor latente é muito importante na atmosfera.</a:t>
            </a:r>
          </a:p>
          <a:p>
            <a:endParaRPr lang="pt-BR" sz="2400" dirty="0"/>
          </a:p>
          <a:p>
            <a:r>
              <a:rPr lang="pt-BR" sz="2400" dirty="0"/>
              <a:t>Ao ascender na atmosfera, o ar se resfria condensando em gotículas de nuvem ou solidificando em cristais de gelo de nuvem.</a:t>
            </a:r>
          </a:p>
          <a:p>
            <a:endParaRPr lang="pt-BR" sz="2400" dirty="0"/>
          </a:p>
          <a:p>
            <a:pPr marL="4306888" indent="-285750"/>
            <a:r>
              <a:rPr lang="pt-BR" sz="2000" dirty="0"/>
              <a:t>No processo de mudança de fase, enormes quantidade de calor latente são liberados para a atmosfera, aquecendo-a. Este processo é muito importante na formação de nuvens, tempestades e furacões:</a:t>
            </a:r>
          </a:p>
          <a:p>
            <a:pPr marL="4754563" lvl="1"/>
            <a:r>
              <a:rPr lang="pt-BR" sz="1800" dirty="0"/>
              <a:t>quanto mais condensa, mais quente fica e mais sobe.</a:t>
            </a:r>
          </a:p>
          <a:p>
            <a:pPr marL="4306888" indent="-285750"/>
            <a:endParaRPr lang="en-CA" sz="2000"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4848" y="4485117"/>
            <a:ext cx="2937152" cy="1944216"/>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760" y="2780928"/>
            <a:ext cx="3096344" cy="2064229"/>
          </a:xfrm>
          <a:prstGeom prst="rect">
            <a:avLst/>
          </a:prstGeom>
        </p:spPr>
      </p:pic>
    </p:spTree>
    <p:extLst>
      <p:ext uri="{BB962C8B-B14F-4D97-AF65-F5344CB8AC3E}">
        <p14:creationId xmlns:p14="http://schemas.microsoft.com/office/powerpoint/2010/main" val="192183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1236117"/>
          </a:xfrm>
          <a:prstGeom prst="rect">
            <a:avLst/>
          </a:prstGeom>
        </p:spPr>
        <p:txBody>
          <a:bodyPr/>
          <a:lstStyle/>
          <a:p>
            <a:pPr fontAlgn="b"/>
            <a:r>
              <a:rPr lang="pt-BR" dirty="0"/>
              <a:t>Energia: Aquecendo a terra e atmosfera</a:t>
            </a:r>
            <a:endParaRPr lang="pt-BR" b="0"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02</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83568" y="1916832"/>
            <a:ext cx="7776864" cy="1785104"/>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Energia, temperatura e calor </a:t>
            </a:r>
          </a:p>
          <a:p>
            <a:pPr marL="815975" indent="-457200">
              <a:lnSpc>
                <a:spcPct val="150000"/>
              </a:lnSpc>
              <a:buClr>
                <a:srgbClr val="0070C0"/>
              </a:buClr>
              <a:buFont typeface="+mj-lt"/>
              <a:buAutoNum type="arabicPeriod"/>
            </a:pPr>
            <a:r>
              <a:rPr lang="pt-BR" sz="2200" b="1" dirty="0">
                <a:solidFill>
                  <a:schemeClr val="accent6">
                    <a:lumMod val="75000"/>
                  </a:schemeClr>
                </a:solidFill>
              </a:rPr>
              <a:t>Transferência de calor na atmosfera</a:t>
            </a:r>
          </a:p>
          <a:p>
            <a:pPr marL="815975" indent="-457200">
              <a:lnSpc>
                <a:spcPct val="150000"/>
              </a:lnSpc>
              <a:buClr>
                <a:srgbClr val="0070C0"/>
              </a:buClr>
              <a:buFont typeface="+mj-lt"/>
              <a:buAutoNum type="arabicPeriod"/>
            </a:pPr>
            <a:r>
              <a:rPr lang="pt-BR" sz="2200" dirty="0"/>
              <a:t>Radiação</a:t>
            </a:r>
          </a:p>
        </p:txBody>
      </p:sp>
    </p:spTree>
    <p:extLst>
      <p:ext uri="{BB962C8B-B14F-4D97-AF65-F5344CB8AC3E}">
        <p14:creationId xmlns:p14="http://schemas.microsoft.com/office/powerpoint/2010/main" val="405661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2. Transferência de calor na atmosfera</a:t>
            </a:r>
          </a:p>
        </p:txBody>
      </p:sp>
      <p:sp>
        <p:nvSpPr>
          <p:cNvPr id="4" name="Espaço Reservado para Conteúdo 3"/>
          <p:cNvSpPr>
            <a:spLocks noGrp="1"/>
          </p:cNvSpPr>
          <p:nvPr>
            <p:ph idx="1"/>
          </p:nvPr>
        </p:nvSpPr>
        <p:spPr/>
        <p:txBody>
          <a:bodyPr/>
          <a:lstStyle/>
          <a:p>
            <a:r>
              <a:rPr lang="pt-BR" sz="2000" dirty="0"/>
              <a:t>A transferência de calor na atmosfera é feita através de três processos principais: condução, convecção e advecção.</a:t>
            </a:r>
          </a:p>
          <a:p>
            <a:pPr lvl="1"/>
            <a:r>
              <a:rPr lang="pt-BR" sz="1800" dirty="0"/>
              <a:t>A </a:t>
            </a:r>
            <a:r>
              <a:rPr lang="pt-BR" sz="1800" dirty="0">
                <a:solidFill>
                  <a:srgbClr val="FF0000"/>
                </a:solidFill>
              </a:rPr>
              <a:t>condução</a:t>
            </a:r>
            <a:r>
              <a:rPr lang="pt-BR" sz="1800" dirty="0"/>
              <a:t> é a transferência de calor de molécula para molécula, sem aparente movimentação das mesmas (transferência por elétrons livres e/ou vibrações internas). </a:t>
            </a:r>
          </a:p>
          <a:p>
            <a:pPr lvl="1"/>
            <a:r>
              <a:rPr lang="pt-BR" sz="1800" dirty="0"/>
              <a:t>A </a:t>
            </a:r>
            <a:r>
              <a:rPr lang="pt-BR" sz="1800" dirty="0">
                <a:solidFill>
                  <a:srgbClr val="FF0000"/>
                </a:solidFill>
              </a:rPr>
              <a:t>convecção</a:t>
            </a:r>
            <a:r>
              <a:rPr lang="pt-BR" sz="1800" dirty="0"/>
              <a:t> é a transferência de calor pelo movimento de massas de um fluido (e.g., água e ar).</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573016"/>
            <a:ext cx="3925384" cy="2692813"/>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375000"/>
            <a:ext cx="3810000" cy="3048000"/>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2248" y="3526987"/>
            <a:ext cx="673531" cy="673531"/>
          </a:xfrm>
          <a:prstGeom prst="rect">
            <a:avLst/>
          </a:prstGeom>
        </p:spPr>
      </p:pic>
      <p:cxnSp>
        <p:nvCxnSpPr>
          <p:cNvPr id="9" name="Conector de seta reta 8"/>
          <p:cNvCxnSpPr>
            <a:stCxn id="7" idx="2"/>
          </p:cNvCxnSpPr>
          <p:nvPr/>
        </p:nvCxnSpPr>
        <p:spPr>
          <a:xfrm flipH="1">
            <a:off x="7242248" y="4200518"/>
            <a:ext cx="336766" cy="1676754"/>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flipH="1">
            <a:off x="7394648" y="4149080"/>
            <a:ext cx="336766" cy="1676754"/>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p:nvPr/>
        </p:nvCxnSpPr>
        <p:spPr>
          <a:xfrm flipH="1">
            <a:off x="7092280" y="4128510"/>
            <a:ext cx="336766" cy="1676754"/>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67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1. Energia, temperatura e calor</a:t>
            </a:r>
          </a:p>
        </p:txBody>
      </p:sp>
      <p:sp>
        <p:nvSpPr>
          <p:cNvPr id="5" name="Espaço Reservado para Conteúdo 4"/>
          <p:cNvSpPr>
            <a:spLocks noGrp="1"/>
          </p:cNvSpPr>
          <p:nvPr>
            <p:ph idx="1"/>
          </p:nvPr>
        </p:nvSpPr>
        <p:spPr/>
        <p:txBody>
          <a:bodyPr/>
          <a:lstStyle/>
          <a:p>
            <a:r>
              <a:rPr lang="pt-BR" sz="2400" dirty="0"/>
              <a:t>Energia está em toda parte e em várias formas: pode aquecer uma casa, derreter o gelo, e dirigir a atmosfera, produzindo nossos eventos climáticos diários. </a:t>
            </a:r>
          </a:p>
          <a:p>
            <a:endParaRPr lang="pt-BR" sz="2400" dirty="0"/>
          </a:p>
          <a:p>
            <a:r>
              <a:rPr lang="pt-BR" sz="2400" dirty="0"/>
              <a:t>Vamos examinar a energia em suas diversas formas e como </a:t>
            </a:r>
            <a:r>
              <a:rPr lang="pt-BR" sz="2400"/>
              <a:t>a energia </a:t>
            </a:r>
            <a:r>
              <a:rPr lang="pt-BR" sz="2400" dirty="0"/>
              <a:t>é transferida de uma forma para outra, em nossa atmosfera. Finalmente, vamos olhar mais de perto a energia do sol e sua influência na nossa atmosfera.</a:t>
            </a:r>
          </a:p>
          <a:p>
            <a:endParaRPr lang="pt-BR" sz="2400" dirty="0"/>
          </a:p>
        </p:txBody>
      </p:sp>
    </p:spTree>
    <p:extLst>
      <p:ext uri="{BB962C8B-B14F-4D97-AF65-F5344CB8AC3E}">
        <p14:creationId xmlns:p14="http://schemas.microsoft.com/office/powerpoint/2010/main" val="3545564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Transferência de calor na atmosfera</a:t>
            </a:r>
          </a:p>
        </p:txBody>
      </p:sp>
      <p:sp>
        <p:nvSpPr>
          <p:cNvPr id="3" name="Espaço Reservado para Conteúdo 2"/>
          <p:cNvSpPr>
            <a:spLocks noGrp="1"/>
          </p:cNvSpPr>
          <p:nvPr>
            <p:ph idx="1"/>
          </p:nvPr>
        </p:nvSpPr>
        <p:spPr/>
        <p:txBody>
          <a:bodyPr/>
          <a:lstStyle/>
          <a:p>
            <a:r>
              <a:rPr lang="pt-BR" sz="2400" dirty="0"/>
              <a:t>A capacidade de condução de calor de uma substância é chamada de </a:t>
            </a:r>
            <a:r>
              <a:rPr lang="pt-BR" sz="2400" i="1" dirty="0"/>
              <a:t>condutividade térmica</a:t>
            </a:r>
            <a:r>
              <a:rPr lang="pt-BR" sz="2400" dirty="0"/>
              <a:t>.</a:t>
            </a:r>
          </a:p>
          <a:p>
            <a:endParaRPr lang="pt-BR" sz="2400" dirty="0"/>
          </a:p>
          <a:p>
            <a:pPr marL="4933950" lvl="1"/>
            <a:r>
              <a:rPr lang="pt-BR" sz="2000" dirty="0"/>
              <a:t>O </a:t>
            </a:r>
            <a:r>
              <a:rPr lang="pt-BR" sz="2000" dirty="0">
                <a:solidFill>
                  <a:srgbClr val="FF0000"/>
                </a:solidFill>
              </a:rPr>
              <a:t>ar é um péssimo condutor de calor</a:t>
            </a:r>
            <a:r>
              <a:rPr lang="pt-BR" sz="2000" dirty="0"/>
              <a:t> se comparado com uma barra de ferro, por exemplo. </a:t>
            </a:r>
          </a:p>
          <a:p>
            <a:pPr marL="4933950" lvl="1"/>
            <a:endParaRPr lang="pt-BR" sz="2000" dirty="0"/>
          </a:p>
          <a:p>
            <a:pPr marL="4933950" lvl="1"/>
            <a:r>
              <a:rPr lang="pt-BR" sz="2000" dirty="0"/>
              <a:t>Como o ar é um mal condutor de calor, </a:t>
            </a:r>
            <a:r>
              <a:rPr lang="pt-BR" sz="2000" b="1" dirty="0">
                <a:solidFill>
                  <a:srgbClr val="FF0000"/>
                </a:solidFill>
              </a:rPr>
              <a:t>a maior para da transferência de calor na atmosfera se dá por convecção</a:t>
            </a:r>
            <a:r>
              <a:rPr lang="pt-BR" sz="2000" dirty="0"/>
              <a:t>. A transferência por condução ocorre somente na interface da superfície com o ar.</a:t>
            </a:r>
          </a:p>
          <a:p>
            <a:pPr marL="4933950" lvl="1"/>
            <a:endParaRPr lang="pt-BR" sz="2000" dirty="0"/>
          </a:p>
          <a:p>
            <a:pPr marL="4933950" lvl="1"/>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7" y="1554155"/>
            <a:ext cx="4454287" cy="4917930"/>
          </a:xfrm>
          <a:prstGeom prst="rect">
            <a:avLst/>
          </a:prstGeom>
        </p:spPr>
      </p:pic>
      <p:sp>
        <p:nvSpPr>
          <p:cNvPr id="5" name="Retângulo 4"/>
          <p:cNvSpPr/>
          <p:nvPr/>
        </p:nvSpPr>
        <p:spPr>
          <a:xfrm>
            <a:off x="621767" y="2132856"/>
            <a:ext cx="4454287" cy="43204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95247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Transferência de calor na atmosfera</a:t>
            </a:r>
          </a:p>
        </p:txBody>
      </p:sp>
      <p:sp>
        <p:nvSpPr>
          <p:cNvPr id="3" name="Espaço Reservado para Conteúdo 2"/>
          <p:cNvSpPr>
            <a:spLocks noGrp="1"/>
          </p:cNvSpPr>
          <p:nvPr>
            <p:ph idx="1"/>
          </p:nvPr>
        </p:nvSpPr>
        <p:spPr/>
        <p:txBody>
          <a:bodyPr/>
          <a:lstStyle/>
          <a:p>
            <a:pPr lvl="1"/>
            <a:r>
              <a:rPr lang="pt-BR" sz="2000" dirty="0"/>
              <a:t>Em um dia de sol, por exemplo, o sol aquece a superfície. As moléculas adjacentes ao solo são aquecidas por condução de calor quando se chocam com o solo. Esse ar aquecido se expande (↑T) e se torna menos denso do que ar a sua volta e ascende, transferindo energia para níveis mais altos. Para compensar o ar quente que subiu, ar frio desce, que por sua vez também será aquecido ao entrar em contato com o solo e ascende, repetindo o ciclo. Em meteorologia, a transferência vertical de energia é chamada de convecção e as bolhas de ar são chamadas de térmicas.</a:t>
            </a:r>
          </a:p>
          <a:p>
            <a:endParaRPr lang="pt-BR" sz="24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618" y="3429000"/>
            <a:ext cx="4359622" cy="3027113"/>
          </a:xfrm>
          <a:prstGeom prst="rect">
            <a:avLst/>
          </a:prstGeom>
        </p:spPr>
      </p:pic>
    </p:spTree>
    <p:extLst>
      <p:ext uri="{BB962C8B-B14F-4D97-AF65-F5344CB8AC3E}">
        <p14:creationId xmlns:p14="http://schemas.microsoft.com/office/powerpoint/2010/main" val="3795247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Transferência de calor na atmosfera</a:t>
            </a:r>
          </a:p>
        </p:txBody>
      </p:sp>
      <p:sp>
        <p:nvSpPr>
          <p:cNvPr id="3" name="Espaço Reservado para Conteúdo 2"/>
          <p:cNvSpPr>
            <a:spLocks noGrp="1"/>
          </p:cNvSpPr>
          <p:nvPr>
            <p:ph idx="1"/>
          </p:nvPr>
        </p:nvSpPr>
        <p:spPr/>
        <p:txBody>
          <a:bodyPr/>
          <a:lstStyle/>
          <a:p>
            <a:r>
              <a:rPr lang="pt-BR" sz="2400" dirty="0"/>
              <a:t>Na atmosfera, todo ar que sobe irá se expandir (porque a pressão é menor acima) e se resfriar, e todo ar que desce irá se contrair (porque a pressão abaixo é maior) e se aquecer.</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0350"/>
            <a:ext cx="9144000" cy="3228890"/>
          </a:xfrm>
          <a:prstGeom prst="rect">
            <a:avLst/>
          </a:prstGeom>
        </p:spPr>
      </p:pic>
      <p:sp>
        <p:nvSpPr>
          <p:cNvPr id="5" name="CaixaDeTexto 4"/>
          <p:cNvSpPr txBox="1"/>
          <p:nvPr/>
        </p:nvSpPr>
        <p:spPr>
          <a:xfrm>
            <a:off x="2123728" y="2204864"/>
            <a:ext cx="1449179" cy="646331"/>
          </a:xfrm>
          <a:prstGeom prst="rect">
            <a:avLst/>
          </a:prstGeom>
          <a:solidFill>
            <a:schemeClr val="tx2">
              <a:lumMod val="60000"/>
              <a:lumOff val="40000"/>
            </a:schemeClr>
          </a:solidFill>
        </p:spPr>
        <p:txBody>
          <a:bodyPr wrap="none" rtlCol="0">
            <a:spAutoFit/>
          </a:bodyPr>
          <a:lstStyle/>
          <a:p>
            <a:r>
              <a:rPr lang="pt-BR" dirty="0"/>
              <a:t>Resfriamento</a:t>
            </a:r>
          </a:p>
          <a:p>
            <a:r>
              <a:rPr lang="pt-BR" dirty="0"/>
              <a:t>por expansão</a:t>
            </a:r>
            <a:endParaRPr lang="en-CA" dirty="0"/>
          </a:p>
        </p:txBody>
      </p:sp>
      <p:sp>
        <p:nvSpPr>
          <p:cNvPr id="6" name="CaixaDeTexto 5"/>
          <p:cNvSpPr txBox="1"/>
          <p:nvPr/>
        </p:nvSpPr>
        <p:spPr>
          <a:xfrm>
            <a:off x="7346738" y="3717032"/>
            <a:ext cx="1689758" cy="646331"/>
          </a:xfrm>
          <a:prstGeom prst="rect">
            <a:avLst/>
          </a:prstGeom>
          <a:solidFill>
            <a:srgbClr val="FFC000"/>
          </a:solidFill>
        </p:spPr>
        <p:txBody>
          <a:bodyPr wrap="none" rtlCol="0">
            <a:spAutoFit/>
          </a:bodyPr>
          <a:lstStyle/>
          <a:p>
            <a:r>
              <a:rPr lang="pt-BR" dirty="0"/>
              <a:t>Aquecimento</a:t>
            </a:r>
          </a:p>
          <a:p>
            <a:r>
              <a:rPr lang="pt-BR" dirty="0"/>
              <a:t>por compressão</a:t>
            </a:r>
            <a:endParaRPr lang="en-CA" dirty="0"/>
          </a:p>
        </p:txBody>
      </p:sp>
    </p:spTree>
    <p:extLst>
      <p:ext uri="{BB962C8B-B14F-4D97-AF65-F5344CB8AC3E}">
        <p14:creationId xmlns:p14="http://schemas.microsoft.com/office/powerpoint/2010/main" val="3795247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Transferência de calor na atmosfera</a:t>
            </a:r>
          </a:p>
        </p:txBody>
      </p:sp>
      <p:sp>
        <p:nvSpPr>
          <p:cNvPr id="3" name="Espaço Reservado para Conteúdo 2"/>
          <p:cNvSpPr>
            <a:spLocks noGrp="1"/>
          </p:cNvSpPr>
          <p:nvPr>
            <p:ph idx="1"/>
          </p:nvPr>
        </p:nvSpPr>
        <p:spPr/>
        <p:txBody>
          <a:bodyPr/>
          <a:lstStyle/>
          <a:p>
            <a:r>
              <a:rPr lang="pt-BR" sz="2400" dirty="0"/>
              <a:t>O movimento horizontal do ar que faz parte da circulação (chamado de </a:t>
            </a:r>
            <a:r>
              <a:rPr lang="pt-BR" sz="2400" i="1" dirty="0"/>
              <a:t>vento</a:t>
            </a:r>
            <a:r>
              <a:rPr lang="pt-BR" sz="2400" dirty="0"/>
              <a:t>) carrega ar de uma região para outra. A transferência de ar (e suas propriedades) horizontalmente pelo vento é chamada de </a:t>
            </a:r>
            <a:r>
              <a:rPr lang="pt-BR" sz="2400" dirty="0">
                <a:solidFill>
                  <a:srgbClr val="FF0000"/>
                </a:solidFill>
              </a:rPr>
              <a:t>advecção</a:t>
            </a:r>
            <a:r>
              <a:rPr lang="pt-BR" sz="2400" dirty="0"/>
              <a:t>.</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2636912"/>
            <a:ext cx="8610600" cy="2781300"/>
          </a:xfrm>
          <a:prstGeom prst="rect">
            <a:avLst/>
          </a:prstGeom>
        </p:spPr>
      </p:pic>
    </p:spTree>
    <p:extLst>
      <p:ext uri="{BB962C8B-B14F-4D97-AF65-F5344CB8AC3E}">
        <p14:creationId xmlns:p14="http://schemas.microsoft.com/office/powerpoint/2010/main" val="4291481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2. Transferência de calor na atmosfera</a:t>
            </a:r>
            <a:endParaRPr lang="en-CA" dirty="0"/>
          </a:p>
        </p:txBody>
      </p:sp>
      <p:sp>
        <p:nvSpPr>
          <p:cNvPr id="5" name="Espaço Reservado para Conteúdo 4"/>
          <p:cNvSpPr>
            <a:spLocks noGrp="1"/>
          </p:cNvSpPr>
          <p:nvPr>
            <p:ph idx="1"/>
          </p:nvPr>
        </p:nvSpPr>
        <p:spPr/>
        <p:txBody>
          <a:bodyPr/>
          <a:lstStyle/>
          <a:p>
            <a:r>
              <a:rPr lang="pt-BR" sz="2000" dirty="0"/>
              <a:t>A transferência de calor por condução da superfície da Terra (aquecida pelo Sol) para atmosfera logo acima e depois por convecção para níveis mais altos da atmosfera é o que determina a circulação geral a atmosfera e sua variação ao longo do ano (estações do ano):</a:t>
            </a:r>
            <a:endParaRPr lang="en-CA" sz="20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1998948"/>
            <a:ext cx="2304257" cy="1782110"/>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988840"/>
            <a:ext cx="5904656" cy="4428492"/>
          </a:xfrm>
          <a:prstGeom prst="rect">
            <a:avLst/>
          </a:prstGeom>
        </p:spPr>
      </p:pic>
      <p:sp>
        <p:nvSpPr>
          <p:cNvPr id="8" name="CaixaDeTexto 7"/>
          <p:cNvSpPr txBox="1"/>
          <p:nvPr/>
        </p:nvSpPr>
        <p:spPr>
          <a:xfrm>
            <a:off x="654660" y="3755658"/>
            <a:ext cx="1497974" cy="830997"/>
          </a:xfrm>
          <a:prstGeom prst="rect">
            <a:avLst/>
          </a:prstGeom>
          <a:noFill/>
        </p:spPr>
        <p:txBody>
          <a:bodyPr wrap="none" rtlCol="0">
            <a:spAutoFit/>
          </a:bodyPr>
          <a:lstStyle/>
          <a:p>
            <a:pPr algn="ctr"/>
            <a:r>
              <a:rPr lang="pt-BR" sz="1600" dirty="0"/>
              <a:t>Terra “parada”</a:t>
            </a:r>
          </a:p>
          <a:p>
            <a:pPr algn="ctr"/>
            <a:r>
              <a:rPr lang="pt-BR" sz="1600" dirty="0"/>
              <a:t>(sem rotação e</a:t>
            </a:r>
          </a:p>
          <a:p>
            <a:pPr algn="ctr"/>
            <a:r>
              <a:rPr lang="pt-BR" sz="1600" dirty="0"/>
              <a:t>sem translação)</a:t>
            </a:r>
            <a:endParaRPr lang="en-CA" sz="1600" dirty="0"/>
          </a:p>
        </p:txBody>
      </p:sp>
      <p:sp>
        <p:nvSpPr>
          <p:cNvPr id="9" name="CaixaDeTexto 8"/>
          <p:cNvSpPr txBox="1"/>
          <p:nvPr/>
        </p:nvSpPr>
        <p:spPr>
          <a:xfrm>
            <a:off x="5220072" y="6012577"/>
            <a:ext cx="3379964" cy="584775"/>
          </a:xfrm>
          <a:prstGeom prst="rect">
            <a:avLst/>
          </a:prstGeom>
          <a:noFill/>
        </p:spPr>
        <p:txBody>
          <a:bodyPr wrap="none" rtlCol="0">
            <a:spAutoFit/>
          </a:bodyPr>
          <a:lstStyle/>
          <a:p>
            <a:pPr algn="ctr"/>
            <a:r>
              <a:rPr lang="pt-BR" sz="1600" dirty="0"/>
              <a:t>Terra “girando”</a:t>
            </a:r>
          </a:p>
          <a:p>
            <a:pPr algn="ctr"/>
            <a:r>
              <a:rPr lang="pt-BR" sz="1600" dirty="0"/>
              <a:t>(rotação e translação em torno do Sol)</a:t>
            </a:r>
            <a:endParaRPr lang="en-CA" sz="1600" dirty="0"/>
          </a:p>
        </p:txBody>
      </p:sp>
    </p:spTree>
    <p:extLst>
      <p:ext uri="{BB962C8B-B14F-4D97-AF65-F5344CB8AC3E}">
        <p14:creationId xmlns:p14="http://schemas.microsoft.com/office/powerpoint/2010/main" val="1549101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1236117"/>
          </a:xfrm>
          <a:prstGeom prst="rect">
            <a:avLst/>
          </a:prstGeom>
        </p:spPr>
        <p:txBody>
          <a:bodyPr/>
          <a:lstStyle/>
          <a:p>
            <a:pPr fontAlgn="b"/>
            <a:r>
              <a:rPr lang="pt-BR" dirty="0"/>
              <a:t>Energia: Aquecendo a terra e atmosfera</a:t>
            </a:r>
            <a:endParaRPr lang="pt-BR" b="0"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02</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83568" y="1916832"/>
            <a:ext cx="7776864" cy="1785104"/>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Energia, temperatura e calor </a:t>
            </a:r>
          </a:p>
          <a:p>
            <a:pPr marL="815975" indent="-457200">
              <a:lnSpc>
                <a:spcPct val="150000"/>
              </a:lnSpc>
              <a:buClr>
                <a:srgbClr val="0070C0"/>
              </a:buClr>
              <a:buFont typeface="+mj-lt"/>
              <a:buAutoNum type="arabicPeriod"/>
            </a:pPr>
            <a:r>
              <a:rPr lang="pt-BR" sz="2200" dirty="0"/>
              <a:t>Transferência de calor na atmosfera</a:t>
            </a:r>
          </a:p>
          <a:p>
            <a:pPr marL="815975" indent="-457200">
              <a:lnSpc>
                <a:spcPct val="150000"/>
              </a:lnSpc>
              <a:buClr>
                <a:srgbClr val="0070C0"/>
              </a:buClr>
              <a:buFont typeface="+mj-lt"/>
              <a:buAutoNum type="arabicPeriod"/>
            </a:pPr>
            <a:r>
              <a:rPr lang="pt-BR" sz="2200" b="1" dirty="0">
                <a:solidFill>
                  <a:schemeClr val="accent6">
                    <a:lumMod val="75000"/>
                  </a:schemeClr>
                </a:solidFill>
              </a:rPr>
              <a:t>Radiação</a:t>
            </a:r>
          </a:p>
        </p:txBody>
      </p:sp>
    </p:spTree>
    <p:extLst>
      <p:ext uri="{BB962C8B-B14F-4D97-AF65-F5344CB8AC3E}">
        <p14:creationId xmlns:p14="http://schemas.microsoft.com/office/powerpoint/2010/main" val="910632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3. Radiação</a:t>
            </a:r>
          </a:p>
        </p:txBody>
      </p:sp>
      <p:sp>
        <p:nvSpPr>
          <p:cNvPr id="4" name="Espaço Reservado para Conteúdo 3"/>
          <p:cNvSpPr>
            <a:spLocks noGrp="1"/>
          </p:cNvSpPr>
          <p:nvPr>
            <p:ph idx="1"/>
          </p:nvPr>
        </p:nvSpPr>
        <p:spPr/>
        <p:txBody>
          <a:bodyPr/>
          <a:lstStyle/>
          <a:p>
            <a:r>
              <a:rPr lang="pt-BR" sz="2400" dirty="0"/>
              <a:t>A única fonte de energia externa do planeta é o Sol. Ele aquece a superfície da terra que por sua vez aquece a atmosfera por condução de calor e convecção:</a:t>
            </a:r>
          </a:p>
          <a:p>
            <a:endParaRPr lang="pt-BR" sz="2400" dirty="0"/>
          </a:p>
          <a:p>
            <a:r>
              <a:rPr lang="pt-BR" sz="2400" dirty="0"/>
              <a:t>A energia do sol transferida para a terra é chamada de </a:t>
            </a:r>
            <a:r>
              <a:rPr lang="pt-BR" sz="2400" dirty="0">
                <a:solidFill>
                  <a:srgbClr val="FF0000"/>
                </a:solidFill>
              </a:rPr>
              <a:t>energia radiante</a:t>
            </a:r>
            <a:r>
              <a:rPr lang="pt-BR" sz="2400" dirty="0"/>
              <a:t>, ou simplesmente </a:t>
            </a:r>
            <a:r>
              <a:rPr lang="pt-BR" sz="2400" dirty="0">
                <a:solidFill>
                  <a:srgbClr val="FF0000"/>
                </a:solidFill>
              </a:rPr>
              <a:t>radiação</a:t>
            </a:r>
            <a:r>
              <a:rPr lang="pt-BR" sz="2400" dirty="0"/>
              <a:t>.</a:t>
            </a:r>
          </a:p>
          <a:p>
            <a:endParaRPr lang="pt-BR" sz="2400" dirty="0"/>
          </a:p>
          <a:p>
            <a:r>
              <a:rPr lang="pt-BR" sz="2400" b="1" i="1" dirty="0"/>
              <a:t>A radiação solar são </a:t>
            </a:r>
            <a:r>
              <a:rPr lang="pt-BR" sz="2400" b="1" i="1" u="sng" dirty="0"/>
              <a:t>ondas eletromagnéticas (EM) </a:t>
            </a:r>
            <a:r>
              <a:rPr lang="pt-BR" sz="2400" b="1" i="1" dirty="0"/>
              <a:t>que carregam energia</a:t>
            </a:r>
            <a:r>
              <a:rPr lang="pt-BR" sz="2400" dirty="0"/>
              <a:t>. Elas não necessitam de um meio para se propagarem (como as ondas sonoras, por exemplo). Elas se propagam no vácuo e tem uma velocidade de 300.000 km/s, ou seja, a velocidade da luz.</a:t>
            </a:r>
          </a:p>
        </p:txBody>
      </p:sp>
    </p:spTree>
    <p:extLst>
      <p:ext uri="{BB962C8B-B14F-4D97-AF65-F5344CB8AC3E}">
        <p14:creationId xmlns:p14="http://schemas.microsoft.com/office/powerpoint/2010/main" val="4291481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p:cNvGrpSpPr/>
          <p:nvPr/>
        </p:nvGrpSpPr>
        <p:grpSpPr>
          <a:xfrm>
            <a:off x="179512" y="877017"/>
            <a:ext cx="8928992" cy="5288287"/>
            <a:chOff x="179512" y="877017"/>
            <a:chExt cx="8928992" cy="5288287"/>
          </a:xfrm>
        </p:grpSpPr>
        <p:grpSp>
          <p:nvGrpSpPr>
            <p:cNvPr id="4" name="Grupo 3"/>
            <p:cNvGrpSpPr/>
            <p:nvPr/>
          </p:nvGrpSpPr>
          <p:grpSpPr>
            <a:xfrm>
              <a:off x="179512" y="877017"/>
              <a:ext cx="8928992" cy="5288287"/>
              <a:chOff x="179512" y="980728"/>
              <a:chExt cx="8928992" cy="5288287"/>
            </a:xfrm>
          </p:grpSpPr>
          <p:grpSp>
            <p:nvGrpSpPr>
              <p:cNvPr id="5" name="Grupo 4"/>
              <p:cNvGrpSpPr/>
              <p:nvPr/>
            </p:nvGrpSpPr>
            <p:grpSpPr>
              <a:xfrm>
                <a:off x="179512" y="980728"/>
                <a:ext cx="8928992" cy="5288287"/>
                <a:chOff x="179512" y="980728"/>
                <a:chExt cx="8928992" cy="5288287"/>
              </a:xfrm>
            </p:grpSpPr>
            <p:pic>
              <p:nvPicPr>
                <p:cNvPr id="29" name="Picture 5" descr="em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8712968" cy="528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Retângulo 29"/>
                <p:cNvSpPr/>
                <p:nvPr/>
              </p:nvSpPr>
              <p:spPr>
                <a:xfrm>
                  <a:off x="179512" y="4471304"/>
                  <a:ext cx="8928992" cy="54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sp>
            <p:nvSpPr>
              <p:cNvPr id="7" name="CaixaDeTexto 6"/>
              <p:cNvSpPr txBox="1"/>
              <p:nvPr/>
            </p:nvSpPr>
            <p:spPr>
              <a:xfrm>
                <a:off x="1927684" y="1321023"/>
                <a:ext cx="2500300" cy="307777"/>
              </a:xfrm>
              <a:prstGeom prst="rect">
                <a:avLst/>
              </a:prstGeom>
              <a:solidFill>
                <a:schemeClr val="bg1"/>
              </a:solidFill>
            </p:spPr>
            <p:txBody>
              <a:bodyPr wrap="none" rtlCol="0">
                <a:spAutoFit/>
              </a:bodyPr>
              <a:lstStyle/>
              <a:p>
                <a:r>
                  <a:rPr lang="en-US" sz="1400" dirty="0" err="1"/>
                  <a:t>comprimento</a:t>
                </a:r>
                <a:r>
                  <a:rPr lang="en-US" sz="1400" dirty="0"/>
                  <a:t> de </a:t>
                </a:r>
                <a:r>
                  <a:rPr lang="en-US" sz="1400" dirty="0" err="1"/>
                  <a:t>onda</a:t>
                </a:r>
                <a:r>
                  <a:rPr lang="en-US" sz="1400" dirty="0"/>
                  <a:t> </a:t>
                </a:r>
                <a:r>
                  <a:rPr lang="en-US" sz="1400" dirty="0" err="1"/>
                  <a:t>aumenta</a:t>
                </a:r>
                <a:endParaRPr lang="en-US" sz="1400" dirty="0"/>
              </a:p>
            </p:txBody>
          </p:sp>
          <p:sp>
            <p:nvSpPr>
              <p:cNvPr id="8" name="CaixaDeTexto 7"/>
              <p:cNvSpPr txBox="1"/>
              <p:nvPr/>
            </p:nvSpPr>
            <p:spPr>
              <a:xfrm>
                <a:off x="6532460" y="1340768"/>
                <a:ext cx="1423916" cy="307777"/>
              </a:xfrm>
              <a:prstGeom prst="rect">
                <a:avLst/>
              </a:prstGeom>
              <a:solidFill>
                <a:schemeClr val="bg1"/>
              </a:solidFill>
            </p:spPr>
            <p:txBody>
              <a:bodyPr wrap="none" rtlCol="0">
                <a:spAutoFit/>
              </a:bodyPr>
              <a:lstStyle/>
              <a:p>
                <a:pPr algn="r"/>
                <a:r>
                  <a:rPr lang="en-US" sz="1400" dirty="0" err="1"/>
                  <a:t>energia</a:t>
                </a:r>
                <a:r>
                  <a:rPr lang="en-US" sz="1400" dirty="0"/>
                  <a:t> </a:t>
                </a:r>
                <a:r>
                  <a:rPr lang="en-US" sz="1400" dirty="0" err="1"/>
                  <a:t>aumenta</a:t>
                </a:r>
                <a:endParaRPr lang="en-US" sz="1400" dirty="0"/>
              </a:p>
            </p:txBody>
          </p:sp>
          <p:sp>
            <p:nvSpPr>
              <p:cNvPr id="9" name="Retângulo 8"/>
              <p:cNvSpPr/>
              <p:nvPr/>
            </p:nvSpPr>
            <p:spPr>
              <a:xfrm>
                <a:off x="1115616" y="1700848"/>
                <a:ext cx="5688632"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não-ionizante</a:t>
                </a:r>
                <a:endParaRPr lang="en-US" dirty="0">
                  <a:solidFill>
                    <a:schemeClr val="bg1"/>
                  </a:solidFill>
                </a:endParaRPr>
              </a:p>
            </p:txBody>
          </p:sp>
          <p:sp>
            <p:nvSpPr>
              <p:cNvPr id="10" name="Retângulo 9"/>
              <p:cNvSpPr/>
              <p:nvPr/>
            </p:nvSpPr>
            <p:spPr>
              <a:xfrm>
                <a:off x="6804248" y="1700808"/>
                <a:ext cx="2016224" cy="36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ionizante</a:t>
                </a:r>
                <a:endParaRPr lang="en-US" dirty="0">
                  <a:solidFill>
                    <a:schemeClr val="bg1"/>
                  </a:solidFill>
                </a:endParaRPr>
              </a:p>
            </p:txBody>
          </p:sp>
          <p:sp>
            <p:nvSpPr>
              <p:cNvPr id="11" name="CaixaDeTexto 10"/>
              <p:cNvSpPr txBox="1"/>
              <p:nvPr/>
            </p:nvSpPr>
            <p:spPr>
              <a:xfrm>
                <a:off x="2771800" y="2060848"/>
                <a:ext cx="936104" cy="415498"/>
              </a:xfrm>
              <a:prstGeom prst="rect">
                <a:avLst/>
              </a:prstGeom>
              <a:solidFill>
                <a:schemeClr val="bg1"/>
              </a:solidFill>
            </p:spPr>
            <p:txBody>
              <a:bodyPr wrap="square" rtlCol="0">
                <a:spAutoFit/>
              </a:bodyPr>
              <a:lstStyle/>
              <a:p>
                <a:pPr algn="ctr"/>
                <a:r>
                  <a:rPr lang="en-US" sz="1050" dirty="0" err="1"/>
                  <a:t>comprimento</a:t>
                </a:r>
                <a:r>
                  <a:rPr lang="en-US" sz="1050" dirty="0"/>
                  <a:t> de </a:t>
                </a:r>
                <a:r>
                  <a:rPr lang="en-US" sz="1050" dirty="0" err="1"/>
                  <a:t>onda</a:t>
                </a:r>
                <a:r>
                  <a:rPr lang="en-US" sz="1050" dirty="0"/>
                  <a:t> (</a:t>
                </a:r>
                <a:r>
                  <a:rPr lang="en-US" sz="1050" b="1" i="1" dirty="0">
                    <a:latin typeface="Symbol" pitchFamily="18" charset="2"/>
                  </a:rPr>
                  <a:t>l</a:t>
                </a:r>
                <a:r>
                  <a:rPr lang="en-US" sz="1050" dirty="0"/>
                  <a:t>)</a:t>
                </a:r>
              </a:p>
            </p:txBody>
          </p:sp>
          <p:sp>
            <p:nvSpPr>
              <p:cNvPr id="12" name="Retângulo 11"/>
              <p:cNvSpPr/>
              <p:nvPr/>
            </p:nvSpPr>
            <p:spPr>
              <a:xfrm>
                <a:off x="179512" y="2996952"/>
                <a:ext cx="1440160" cy="630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Black" pitchFamily="34" charset="0"/>
                  </a:rPr>
                  <a:t>TIPO DE RADIAÇÃO</a:t>
                </a:r>
              </a:p>
            </p:txBody>
          </p:sp>
          <p:sp>
            <p:nvSpPr>
              <p:cNvPr id="13" name="CaixaDeTexto 12"/>
              <p:cNvSpPr txBox="1"/>
              <p:nvPr/>
            </p:nvSpPr>
            <p:spPr>
              <a:xfrm>
                <a:off x="1475656" y="2852936"/>
                <a:ext cx="1368152" cy="738664"/>
              </a:xfrm>
              <a:prstGeom prst="rect">
                <a:avLst/>
              </a:prstGeom>
              <a:solidFill>
                <a:schemeClr val="bg1"/>
              </a:solidFill>
            </p:spPr>
            <p:txBody>
              <a:bodyPr wrap="square" rtlCol="0">
                <a:spAutoFit/>
              </a:bodyPr>
              <a:lstStyle/>
              <a:p>
                <a:pPr algn="ctr"/>
                <a:r>
                  <a:rPr lang="en-US" sz="1400" dirty="0" err="1"/>
                  <a:t>freqüência</a:t>
                </a:r>
                <a:r>
                  <a:rPr lang="en-US" sz="1400" dirty="0"/>
                  <a:t> </a:t>
                </a:r>
                <a:r>
                  <a:rPr lang="en-US" sz="1400" dirty="0" err="1"/>
                  <a:t>extremamente</a:t>
                </a:r>
                <a:r>
                  <a:rPr lang="en-US" sz="1400" dirty="0"/>
                  <a:t> </a:t>
                </a:r>
                <a:r>
                  <a:rPr lang="en-US" sz="1400" dirty="0" err="1"/>
                  <a:t>baixa</a:t>
                </a:r>
                <a:endParaRPr lang="en-US" sz="1400" dirty="0"/>
              </a:p>
            </p:txBody>
          </p:sp>
          <p:sp>
            <p:nvSpPr>
              <p:cNvPr id="14" name="CaixaDeTexto 13"/>
              <p:cNvSpPr txBox="1"/>
              <p:nvPr/>
            </p:nvSpPr>
            <p:spPr>
              <a:xfrm>
                <a:off x="2951820" y="2780928"/>
                <a:ext cx="972108" cy="307777"/>
              </a:xfrm>
              <a:prstGeom prst="rect">
                <a:avLst/>
              </a:prstGeom>
              <a:solidFill>
                <a:schemeClr val="bg1"/>
              </a:solidFill>
            </p:spPr>
            <p:txBody>
              <a:bodyPr wrap="square" rtlCol="0">
                <a:spAutoFit/>
              </a:bodyPr>
              <a:lstStyle/>
              <a:p>
                <a:pPr algn="ctr"/>
                <a:r>
                  <a:rPr lang="en-US" sz="1400" dirty="0" err="1"/>
                  <a:t>rádio</a:t>
                </a:r>
                <a:endParaRPr lang="en-US" sz="1400" dirty="0"/>
              </a:p>
            </p:txBody>
          </p:sp>
          <p:sp>
            <p:nvSpPr>
              <p:cNvPr id="15" name="CaixaDeTexto 14"/>
              <p:cNvSpPr txBox="1"/>
              <p:nvPr/>
            </p:nvSpPr>
            <p:spPr>
              <a:xfrm>
                <a:off x="3779912" y="3337247"/>
                <a:ext cx="1080120" cy="307777"/>
              </a:xfrm>
              <a:prstGeom prst="rect">
                <a:avLst/>
              </a:prstGeom>
              <a:solidFill>
                <a:schemeClr val="bg1"/>
              </a:solidFill>
            </p:spPr>
            <p:txBody>
              <a:bodyPr wrap="square" rtlCol="0">
                <a:spAutoFit/>
              </a:bodyPr>
              <a:lstStyle/>
              <a:p>
                <a:pPr algn="ctr"/>
                <a:r>
                  <a:rPr lang="en-US" sz="1400" dirty="0"/>
                  <a:t>microondas</a:t>
                </a:r>
              </a:p>
            </p:txBody>
          </p:sp>
          <p:sp>
            <p:nvSpPr>
              <p:cNvPr id="16" name="CaixaDeTexto 15"/>
              <p:cNvSpPr txBox="1"/>
              <p:nvPr/>
            </p:nvSpPr>
            <p:spPr>
              <a:xfrm>
                <a:off x="4499992" y="2761183"/>
                <a:ext cx="1332148" cy="307777"/>
              </a:xfrm>
              <a:prstGeom prst="rect">
                <a:avLst/>
              </a:prstGeom>
              <a:solidFill>
                <a:schemeClr val="bg1"/>
              </a:solidFill>
            </p:spPr>
            <p:txBody>
              <a:bodyPr wrap="square" rtlCol="0">
                <a:spAutoFit/>
              </a:bodyPr>
              <a:lstStyle/>
              <a:p>
                <a:pPr algn="r"/>
                <a:r>
                  <a:rPr lang="en-US" sz="1400" dirty="0" err="1"/>
                  <a:t>infravermelho</a:t>
                </a:r>
                <a:endParaRPr lang="en-US" sz="1400" dirty="0"/>
              </a:p>
            </p:txBody>
          </p:sp>
          <p:sp>
            <p:nvSpPr>
              <p:cNvPr id="17" name="CaixaDeTexto 16"/>
              <p:cNvSpPr txBox="1"/>
              <p:nvPr/>
            </p:nvSpPr>
            <p:spPr>
              <a:xfrm>
                <a:off x="6048164" y="2761183"/>
                <a:ext cx="1332148" cy="307777"/>
              </a:xfrm>
              <a:prstGeom prst="rect">
                <a:avLst/>
              </a:prstGeom>
              <a:solidFill>
                <a:schemeClr val="bg1"/>
              </a:solidFill>
            </p:spPr>
            <p:txBody>
              <a:bodyPr wrap="square" rtlCol="0">
                <a:spAutoFit/>
              </a:bodyPr>
              <a:lstStyle/>
              <a:p>
                <a:r>
                  <a:rPr lang="en-US" sz="1400" dirty="0" err="1"/>
                  <a:t>ultravioleta</a:t>
                </a:r>
                <a:endParaRPr lang="en-US" sz="1400" dirty="0"/>
              </a:p>
            </p:txBody>
          </p:sp>
          <p:sp>
            <p:nvSpPr>
              <p:cNvPr id="18" name="CaixaDeTexto 17"/>
              <p:cNvSpPr txBox="1"/>
              <p:nvPr/>
            </p:nvSpPr>
            <p:spPr>
              <a:xfrm>
                <a:off x="7704348" y="2780928"/>
                <a:ext cx="1332148" cy="307777"/>
              </a:xfrm>
              <a:prstGeom prst="rect">
                <a:avLst/>
              </a:prstGeom>
              <a:solidFill>
                <a:schemeClr val="bg1"/>
              </a:solidFill>
            </p:spPr>
            <p:txBody>
              <a:bodyPr wrap="square" rtlCol="0">
                <a:spAutoFit/>
              </a:bodyPr>
              <a:lstStyle/>
              <a:p>
                <a:pPr algn="ctr"/>
                <a:r>
                  <a:rPr lang="en-US" sz="1400" dirty="0" err="1"/>
                  <a:t>raios</a:t>
                </a:r>
                <a:r>
                  <a:rPr lang="en-US" sz="1400" dirty="0"/>
                  <a:t>-gamma</a:t>
                </a:r>
              </a:p>
            </p:txBody>
          </p:sp>
          <p:sp>
            <p:nvSpPr>
              <p:cNvPr id="19" name="CaixaDeTexto 18"/>
              <p:cNvSpPr txBox="1"/>
              <p:nvPr/>
            </p:nvSpPr>
            <p:spPr>
              <a:xfrm>
                <a:off x="6912260" y="3337247"/>
                <a:ext cx="1332148" cy="307777"/>
              </a:xfrm>
              <a:prstGeom prst="rect">
                <a:avLst/>
              </a:prstGeom>
              <a:solidFill>
                <a:schemeClr val="bg1"/>
              </a:solidFill>
            </p:spPr>
            <p:txBody>
              <a:bodyPr wrap="square" rtlCol="0">
                <a:spAutoFit/>
              </a:bodyPr>
              <a:lstStyle/>
              <a:p>
                <a:pPr algn="ctr"/>
                <a:r>
                  <a:rPr lang="en-US" sz="1400" dirty="0" err="1"/>
                  <a:t>raios</a:t>
                </a:r>
                <a:r>
                  <a:rPr lang="en-US" sz="1400" dirty="0"/>
                  <a:t>-X</a:t>
                </a:r>
              </a:p>
            </p:txBody>
          </p:sp>
          <p:sp>
            <p:nvSpPr>
              <p:cNvPr id="20" name="CaixaDeTexto 19"/>
              <p:cNvSpPr txBox="1"/>
              <p:nvPr/>
            </p:nvSpPr>
            <p:spPr>
              <a:xfrm>
                <a:off x="1124000" y="4623519"/>
                <a:ext cx="1143744" cy="461665"/>
              </a:xfrm>
              <a:prstGeom prst="rect">
                <a:avLst/>
              </a:prstGeom>
              <a:noFill/>
            </p:spPr>
            <p:txBody>
              <a:bodyPr wrap="square" rtlCol="0">
                <a:spAutoFit/>
              </a:bodyPr>
              <a:lstStyle/>
              <a:p>
                <a:pPr algn="r"/>
                <a:r>
                  <a:rPr lang="en-US" sz="1200" b="1" dirty="0" err="1"/>
                  <a:t>linhas</a:t>
                </a:r>
                <a:r>
                  <a:rPr lang="en-US" sz="1200" b="1" dirty="0"/>
                  <a:t> de </a:t>
                </a:r>
                <a:r>
                  <a:rPr lang="en-US" sz="1200" b="1" dirty="0" err="1"/>
                  <a:t>transmissão</a:t>
                </a:r>
                <a:endParaRPr lang="en-US" sz="1200" b="1" dirty="0"/>
              </a:p>
            </p:txBody>
          </p:sp>
          <p:sp>
            <p:nvSpPr>
              <p:cNvPr id="21" name="Retângulo 20"/>
              <p:cNvSpPr/>
              <p:nvPr/>
            </p:nvSpPr>
            <p:spPr>
              <a:xfrm>
                <a:off x="179512" y="4382471"/>
                <a:ext cx="1224136" cy="630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Black" pitchFamily="34" charset="0"/>
                  </a:rPr>
                  <a:t>FONTES</a:t>
                </a:r>
              </a:p>
            </p:txBody>
          </p:sp>
          <p:sp>
            <p:nvSpPr>
              <p:cNvPr id="22" name="CaixaDeTexto 21"/>
              <p:cNvSpPr txBox="1"/>
              <p:nvPr/>
            </p:nvSpPr>
            <p:spPr>
              <a:xfrm>
                <a:off x="2195736" y="4808185"/>
                <a:ext cx="936104" cy="276999"/>
              </a:xfrm>
              <a:prstGeom prst="rect">
                <a:avLst/>
              </a:prstGeom>
              <a:noFill/>
            </p:spPr>
            <p:txBody>
              <a:bodyPr wrap="square" rtlCol="0">
                <a:spAutoFit/>
              </a:bodyPr>
              <a:lstStyle/>
              <a:p>
                <a:pPr algn="r"/>
                <a:r>
                  <a:rPr lang="en-US" sz="1200" b="1" dirty="0" err="1"/>
                  <a:t>rádio</a:t>
                </a:r>
                <a:r>
                  <a:rPr lang="en-US" sz="1200" b="1" dirty="0"/>
                  <a:t> AM</a:t>
                </a:r>
              </a:p>
            </p:txBody>
          </p:sp>
          <p:sp>
            <p:nvSpPr>
              <p:cNvPr id="23" name="CaixaDeTexto 22"/>
              <p:cNvSpPr txBox="1"/>
              <p:nvPr/>
            </p:nvSpPr>
            <p:spPr>
              <a:xfrm>
                <a:off x="3059832" y="4797152"/>
                <a:ext cx="936104" cy="276999"/>
              </a:xfrm>
              <a:prstGeom prst="rect">
                <a:avLst/>
              </a:prstGeom>
              <a:noFill/>
            </p:spPr>
            <p:txBody>
              <a:bodyPr wrap="square" rtlCol="0">
                <a:spAutoFit/>
              </a:bodyPr>
              <a:lstStyle/>
              <a:p>
                <a:r>
                  <a:rPr lang="en-US" sz="1200" b="1" dirty="0" err="1"/>
                  <a:t>rádio</a:t>
                </a:r>
                <a:r>
                  <a:rPr lang="en-US" sz="1200" b="1" dirty="0"/>
                  <a:t> FM</a:t>
                </a:r>
              </a:p>
            </p:txBody>
          </p:sp>
          <p:sp>
            <p:nvSpPr>
              <p:cNvPr id="24" name="CaixaDeTexto 23"/>
              <p:cNvSpPr txBox="1"/>
              <p:nvPr/>
            </p:nvSpPr>
            <p:spPr>
              <a:xfrm>
                <a:off x="3923928" y="4653136"/>
                <a:ext cx="936104" cy="461665"/>
              </a:xfrm>
              <a:prstGeom prst="rect">
                <a:avLst/>
              </a:prstGeom>
              <a:noFill/>
            </p:spPr>
            <p:txBody>
              <a:bodyPr wrap="square" rtlCol="0">
                <a:spAutoFit/>
              </a:bodyPr>
              <a:lstStyle/>
              <a:p>
                <a:pPr algn="ctr"/>
                <a:r>
                  <a:rPr lang="en-US" sz="1200" b="1" dirty="0" err="1"/>
                  <a:t>forno</a:t>
                </a:r>
                <a:r>
                  <a:rPr lang="en-US" sz="1200" b="1" dirty="0"/>
                  <a:t> de microondas</a:t>
                </a:r>
              </a:p>
            </p:txBody>
          </p:sp>
          <p:sp>
            <p:nvSpPr>
              <p:cNvPr id="25" name="CaixaDeTexto 24"/>
              <p:cNvSpPr txBox="1"/>
              <p:nvPr/>
            </p:nvSpPr>
            <p:spPr>
              <a:xfrm>
                <a:off x="5004048" y="4797152"/>
                <a:ext cx="936104" cy="276999"/>
              </a:xfrm>
              <a:prstGeom prst="rect">
                <a:avLst/>
              </a:prstGeom>
              <a:noFill/>
            </p:spPr>
            <p:txBody>
              <a:bodyPr wrap="square" rtlCol="0">
                <a:spAutoFit/>
              </a:bodyPr>
              <a:lstStyle/>
              <a:p>
                <a:pPr algn="ctr"/>
                <a:r>
                  <a:rPr lang="en-US" sz="1200" b="1" dirty="0"/>
                  <a:t>“</a:t>
                </a:r>
                <a:r>
                  <a:rPr lang="en-US" sz="1200" b="1" dirty="0" err="1"/>
                  <a:t>calor</a:t>
                </a:r>
                <a:r>
                  <a:rPr lang="en-US" sz="1200" b="1" dirty="0"/>
                  <a:t>”</a:t>
                </a:r>
              </a:p>
            </p:txBody>
          </p:sp>
          <p:sp>
            <p:nvSpPr>
              <p:cNvPr id="26" name="CaixaDeTexto 25"/>
              <p:cNvSpPr txBox="1"/>
              <p:nvPr/>
            </p:nvSpPr>
            <p:spPr>
              <a:xfrm>
                <a:off x="5940152" y="4808185"/>
                <a:ext cx="936104" cy="276999"/>
              </a:xfrm>
              <a:prstGeom prst="rect">
                <a:avLst/>
              </a:prstGeom>
              <a:noFill/>
            </p:spPr>
            <p:txBody>
              <a:bodyPr wrap="square" rtlCol="0">
                <a:spAutoFit/>
              </a:bodyPr>
              <a:lstStyle/>
              <a:p>
                <a:pPr algn="ctr"/>
                <a:r>
                  <a:rPr lang="en-US" sz="1200" b="1" dirty="0" err="1"/>
                  <a:t>soldagem</a:t>
                </a:r>
                <a:endParaRPr lang="en-US" sz="1200" b="1" dirty="0"/>
              </a:p>
            </p:txBody>
          </p:sp>
          <p:sp>
            <p:nvSpPr>
              <p:cNvPr id="27" name="CaixaDeTexto 26"/>
              <p:cNvSpPr txBox="1"/>
              <p:nvPr/>
            </p:nvSpPr>
            <p:spPr>
              <a:xfrm>
                <a:off x="6876256" y="4437112"/>
                <a:ext cx="936104" cy="646331"/>
              </a:xfrm>
              <a:prstGeom prst="rect">
                <a:avLst/>
              </a:prstGeom>
              <a:noFill/>
            </p:spPr>
            <p:txBody>
              <a:bodyPr wrap="square" rtlCol="0">
                <a:spAutoFit/>
              </a:bodyPr>
              <a:lstStyle/>
              <a:p>
                <a:pPr algn="ctr"/>
                <a:r>
                  <a:rPr lang="en-US" sz="1200" b="1" dirty="0" err="1"/>
                  <a:t>imagens</a:t>
                </a:r>
                <a:r>
                  <a:rPr lang="en-US" sz="1200" b="1" dirty="0"/>
                  <a:t> </a:t>
                </a:r>
                <a:r>
                  <a:rPr lang="en-US" sz="1200" b="1" dirty="0" err="1"/>
                  <a:t>médicas</a:t>
                </a:r>
                <a:r>
                  <a:rPr lang="en-US" sz="1200" b="1" dirty="0"/>
                  <a:t> de </a:t>
                </a:r>
                <a:r>
                  <a:rPr lang="en-US" sz="1200" b="1" dirty="0" err="1"/>
                  <a:t>raio</a:t>
                </a:r>
                <a:r>
                  <a:rPr lang="en-US" sz="1200" b="1" dirty="0"/>
                  <a:t>-X</a:t>
                </a:r>
              </a:p>
            </p:txBody>
          </p:sp>
          <p:sp>
            <p:nvSpPr>
              <p:cNvPr id="28" name="CaixaDeTexto 27"/>
              <p:cNvSpPr txBox="1"/>
              <p:nvPr/>
            </p:nvSpPr>
            <p:spPr>
              <a:xfrm>
                <a:off x="7884368" y="4623519"/>
                <a:ext cx="936104" cy="461665"/>
              </a:xfrm>
              <a:prstGeom prst="rect">
                <a:avLst/>
              </a:prstGeom>
              <a:noFill/>
            </p:spPr>
            <p:txBody>
              <a:bodyPr wrap="square" rtlCol="0">
                <a:spAutoFit/>
              </a:bodyPr>
              <a:lstStyle/>
              <a:p>
                <a:pPr algn="ctr"/>
                <a:r>
                  <a:rPr lang="en-US" sz="1200" b="1" dirty="0" err="1"/>
                  <a:t>fontes</a:t>
                </a:r>
                <a:r>
                  <a:rPr lang="en-US" sz="1200" b="1" dirty="0"/>
                  <a:t> </a:t>
                </a:r>
                <a:r>
                  <a:rPr lang="en-US" sz="1200" b="1" dirty="0" err="1"/>
                  <a:t>radioativas</a:t>
                </a:r>
                <a:endParaRPr lang="en-US" sz="1200" b="1" dirty="0"/>
              </a:p>
            </p:txBody>
          </p:sp>
        </p:grpSp>
        <p:sp>
          <p:nvSpPr>
            <p:cNvPr id="31" name="Retângulo 30"/>
            <p:cNvSpPr/>
            <p:nvPr/>
          </p:nvSpPr>
          <p:spPr>
            <a:xfrm>
              <a:off x="179512" y="877017"/>
              <a:ext cx="4464496" cy="340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 espectro eletromagnético (EM):</a:t>
            </a:r>
          </a:p>
          <a:p>
            <a:endParaRPr lang="pt-BR" sz="2400" dirty="0"/>
          </a:p>
        </p:txBody>
      </p:sp>
    </p:spTree>
    <p:extLst>
      <p:ext uri="{BB962C8B-B14F-4D97-AF65-F5344CB8AC3E}">
        <p14:creationId xmlns:p14="http://schemas.microsoft.com/office/powerpoint/2010/main" val="2472296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0" y="620688"/>
            <a:ext cx="4114800" cy="5904656"/>
          </a:xfrm>
        </p:spPr>
        <p:txBody>
          <a:bodyPr/>
          <a:lstStyle/>
          <a:p>
            <a:pPr lvl="1"/>
            <a:r>
              <a:rPr lang="pt-BR" sz="2000" dirty="0"/>
              <a:t>A medida de ondas curtas que geralmente usamos é o micrometro (</a:t>
            </a:r>
            <a:r>
              <a:rPr lang="pt-BR" sz="2000" dirty="0">
                <a:latin typeface="Symbol" pitchFamily="18" charset="2"/>
              </a:rPr>
              <a:t>m</a:t>
            </a:r>
            <a:r>
              <a:rPr lang="pt-BR" sz="2000" dirty="0"/>
              <a:t>m):</a:t>
            </a:r>
          </a:p>
          <a:p>
            <a:pPr lvl="0"/>
            <a:endParaRPr lang="pt-BR" sz="1200" dirty="0">
              <a:solidFill>
                <a:prstClr val="black"/>
              </a:solidFill>
            </a:endParaRPr>
          </a:p>
          <a:p>
            <a:pPr marL="719138" indent="0" algn="ctr">
              <a:buNone/>
            </a:pPr>
            <a:r>
              <a:rPr lang="pt-BR" sz="2000" dirty="0"/>
              <a:t>1 </a:t>
            </a:r>
            <a:r>
              <a:rPr lang="pt-BR" sz="2000" dirty="0">
                <a:latin typeface="Symbol" pitchFamily="18" charset="2"/>
              </a:rPr>
              <a:t>m</a:t>
            </a:r>
            <a:r>
              <a:rPr lang="pt-BR" sz="2000" dirty="0"/>
              <a:t>m = 0,000001 m = 10</a:t>
            </a:r>
            <a:r>
              <a:rPr lang="pt-BR" sz="2000" baseline="30000" dirty="0"/>
              <a:t>-6</a:t>
            </a:r>
            <a:r>
              <a:rPr lang="pt-BR" sz="2000" dirty="0"/>
              <a:t> m</a:t>
            </a:r>
          </a:p>
          <a:p>
            <a:endParaRPr lang="pt-BR" sz="1200" dirty="0"/>
          </a:p>
          <a:p>
            <a:pPr lvl="1"/>
            <a:r>
              <a:rPr lang="pt-BR" sz="2000" dirty="0"/>
              <a:t>O comprimento de onda médio da luz visível é 0,0000005 m, ou seja, 0,5 </a:t>
            </a:r>
            <a:r>
              <a:rPr lang="pt-BR" sz="2000" dirty="0" err="1">
                <a:latin typeface="Symbol" pitchFamily="18" charset="2"/>
              </a:rPr>
              <a:t>m</a:t>
            </a:r>
            <a:r>
              <a:rPr lang="pt-BR" sz="2000" dirty="0" err="1"/>
              <a:t>m.</a:t>
            </a:r>
            <a:endParaRPr lang="pt-BR" sz="20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548680"/>
            <a:ext cx="4680521" cy="3294139"/>
          </a:xfrm>
          <a:prstGeom prst="rect">
            <a:avLst/>
          </a:prstGeom>
        </p:spPr>
      </p:pic>
      <p:sp>
        <p:nvSpPr>
          <p:cNvPr id="6" name="Espaço Reservado para Conteúdo 2"/>
          <p:cNvSpPr txBox="1">
            <a:spLocks/>
          </p:cNvSpPr>
          <p:nvPr/>
        </p:nvSpPr>
        <p:spPr>
          <a:xfrm>
            <a:off x="264230" y="4077072"/>
            <a:ext cx="8484234" cy="2376264"/>
          </a:xfrm>
          <a:prstGeom prst="rect">
            <a:avLst/>
          </a:prstGeom>
        </p:spPr>
        <p:txBody>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6575" lvl="1"/>
            <a:r>
              <a:rPr lang="pt-BR" sz="2000" dirty="0"/>
              <a:t>As ondas mais longas carregam menos energia do que as ondas mais curtas. A energia por elas carregadas são correntes de partículas ou fótons, que são pacotes discretos de energia.</a:t>
            </a:r>
          </a:p>
          <a:p>
            <a:pPr marL="536575" lvl="1"/>
            <a:endParaRPr lang="pt-BR" sz="2000" dirty="0"/>
          </a:p>
          <a:p>
            <a:pPr marL="536575" lvl="1"/>
            <a:r>
              <a:rPr lang="pt-BR" sz="2000" dirty="0"/>
              <a:t>Um</a:t>
            </a:r>
            <a:r>
              <a:rPr lang="pt-BR" sz="2000" b="1" dirty="0">
                <a:solidFill>
                  <a:srgbClr val="7030A0"/>
                </a:solidFill>
              </a:rPr>
              <a:t> fóton ultravioleta </a:t>
            </a:r>
            <a:r>
              <a:rPr lang="pt-BR" sz="2000" dirty="0"/>
              <a:t>carrega mais energia do que um </a:t>
            </a:r>
            <a:r>
              <a:rPr lang="pt-BR" sz="2000" b="1" dirty="0">
                <a:solidFill>
                  <a:srgbClr val="FF0000"/>
                </a:solidFill>
              </a:rPr>
              <a:t>fó</a:t>
            </a:r>
            <a:r>
              <a:rPr lang="pt-BR" sz="2000" b="1" dirty="0">
                <a:solidFill>
                  <a:srgbClr val="FFC000"/>
                </a:solidFill>
              </a:rPr>
              <a:t>to</a:t>
            </a:r>
            <a:r>
              <a:rPr lang="pt-BR" sz="2000" b="1" dirty="0">
                <a:solidFill>
                  <a:srgbClr val="00B050"/>
                </a:solidFill>
              </a:rPr>
              <a:t>n d</a:t>
            </a:r>
            <a:r>
              <a:rPr lang="pt-BR" sz="2000" b="1" dirty="0">
                <a:solidFill>
                  <a:srgbClr val="00B0F0"/>
                </a:solidFill>
              </a:rPr>
              <a:t>a l</a:t>
            </a:r>
            <a:r>
              <a:rPr lang="pt-BR" sz="2000" b="1" dirty="0">
                <a:solidFill>
                  <a:srgbClr val="0070C0"/>
                </a:solidFill>
              </a:rPr>
              <a:t>uz</a:t>
            </a:r>
            <a:r>
              <a:rPr lang="pt-BR" sz="2000" b="1" dirty="0"/>
              <a:t> </a:t>
            </a:r>
            <a:r>
              <a:rPr lang="pt-BR" sz="2000" b="1" dirty="0">
                <a:solidFill>
                  <a:schemeClr val="tx2">
                    <a:lumMod val="75000"/>
                  </a:schemeClr>
                </a:solidFill>
              </a:rPr>
              <a:t>vi</a:t>
            </a:r>
            <a:r>
              <a:rPr lang="pt-BR" sz="2000" b="1" dirty="0">
                <a:solidFill>
                  <a:srgbClr val="7030A0"/>
                </a:solidFill>
              </a:rPr>
              <a:t>sí</a:t>
            </a:r>
            <a:r>
              <a:rPr lang="pt-BR" sz="2000" b="1" dirty="0">
                <a:solidFill>
                  <a:srgbClr val="FF00FF"/>
                </a:solidFill>
              </a:rPr>
              <a:t>ve</a:t>
            </a:r>
            <a:r>
              <a:rPr lang="pt-BR" sz="2000" b="1" dirty="0">
                <a:solidFill>
                  <a:srgbClr val="FF66CC"/>
                </a:solidFill>
              </a:rPr>
              <a:t>l</a:t>
            </a:r>
            <a:r>
              <a:rPr lang="pt-BR" sz="2000" dirty="0"/>
              <a:t>. </a:t>
            </a:r>
          </a:p>
        </p:txBody>
      </p:sp>
      <p:sp>
        <p:nvSpPr>
          <p:cNvPr id="4" name="Retângulo 3"/>
          <p:cNvSpPr/>
          <p:nvPr/>
        </p:nvSpPr>
        <p:spPr>
          <a:xfrm>
            <a:off x="264230" y="3140968"/>
            <a:ext cx="3227650" cy="288032"/>
          </a:xfrm>
          <a:prstGeom prst="rect">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tângulo 6"/>
          <p:cNvSpPr/>
          <p:nvPr/>
        </p:nvSpPr>
        <p:spPr>
          <a:xfrm>
            <a:off x="251520" y="2780928"/>
            <a:ext cx="3227650" cy="288032"/>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Tree>
    <p:extLst>
      <p:ext uri="{BB962C8B-B14F-4D97-AF65-F5344CB8AC3E}">
        <p14:creationId xmlns:p14="http://schemas.microsoft.com/office/powerpoint/2010/main" val="2472296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RADIAÇÃO E TEMPERATURA</a:t>
            </a:r>
          </a:p>
          <a:p>
            <a:endParaRPr lang="pt-BR" sz="2400" dirty="0"/>
          </a:p>
          <a:p>
            <a:r>
              <a:rPr lang="pt-BR" sz="2400" b="1" i="1" u="sng" dirty="0"/>
              <a:t>TUDO</a:t>
            </a:r>
            <a:r>
              <a:rPr lang="pt-BR" sz="2400" b="1" i="1" dirty="0"/>
              <a:t> </a:t>
            </a:r>
            <a:r>
              <a:rPr lang="pt-BR" sz="2400" dirty="0"/>
              <a:t>que tem uma temperatura acima do zero absoluto (0 K), não importa o qual tamanho, emite radiação. </a:t>
            </a:r>
          </a:p>
          <a:p>
            <a:endParaRPr lang="pt-BR" sz="2400" dirty="0"/>
          </a:p>
          <a:p>
            <a:r>
              <a:rPr lang="pt-BR" sz="2400" dirty="0"/>
              <a:t>A energia dessa emissão é proveniente da vibração dos elétrons das moléculas do objeto. </a:t>
            </a:r>
          </a:p>
          <a:p>
            <a:endParaRPr lang="pt-BR" sz="2400" dirty="0"/>
          </a:p>
          <a:p>
            <a:r>
              <a:rPr lang="pt-BR" sz="2400" dirty="0"/>
              <a:t>O comprimento de onda no qual o objeto emite radiação depende de sua temperatura. Quanto maior a T, mais rápido os elétrons se movem e menor será o comprimento de onda de emissão.</a:t>
            </a:r>
          </a:p>
        </p:txBody>
      </p:sp>
    </p:spTree>
    <p:extLst>
      <p:ext uri="{BB962C8B-B14F-4D97-AF65-F5344CB8AC3E}">
        <p14:creationId xmlns:p14="http://schemas.microsoft.com/office/powerpoint/2010/main" val="247229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Energia, temperatura e calor</a:t>
            </a:r>
          </a:p>
        </p:txBody>
      </p:sp>
      <p:sp>
        <p:nvSpPr>
          <p:cNvPr id="5" name="Espaço Reservado para Conteúdo 4"/>
          <p:cNvSpPr>
            <a:spLocks noGrp="1"/>
          </p:cNvSpPr>
          <p:nvPr>
            <p:ph idx="1"/>
          </p:nvPr>
        </p:nvSpPr>
        <p:spPr/>
        <p:txBody>
          <a:bodyPr/>
          <a:lstStyle/>
          <a:p>
            <a:r>
              <a:rPr lang="pt-BR" sz="2400" dirty="0"/>
              <a:t>Por definição, a </a:t>
            </a:r>
            <a:r>
              <a:rPr lang="pt-BR" sz="2400" b="1" dirty="0">
                <a:solidFill>
                  <a:srgbClr val="FF0000"/>
                </a:solidFill>
              </a:rPr>
              <a:t>energia</a:t>
            </a:r>
            <a:r>
              <a:rPr lang="pt-BR" sz="2400" dirty="0"/>
              <a:t> é a habilidade ou capacidade para fazer o trabalho em alguma forma de matéria (matéria é tudo que tem massa e ocupa espaço).</a:t>
            </a:r>
          </a:p>
          <a:p>
            <a:endParaRPr lang="pt-BR" sz="2400" dirty="0"/>
          </a:p>
          <a:p>
            <a:r>
              <a:rPr lang="pt-BR" sz="2400" dirty="0"/>
              <a:t>O trabalho é realizado quando a matéria é empurrada, puxada ou levantada a alguma distância:</a:t>
            </a:r>
          </a:p>
          <a:p>
            <a:pPr lvl="1"/>
            <a:endParaRPr lang="pt-BR" sz="700" dirty="0"/>
          </a:p>
          <a:p>
            <a:pPr lvl="1"/>
            <a:r>
              <a:rPr lang="pt-BR" sz="2000" dirty="0"/>
              <a:t>Por exemplo, quando levantamos um tijolo nós exercemos uma força contra a força da gravidade – nós realizamos "trabalho" no tijolo.</a:t>
            </a:r>
          </a:p>
          <a:p>
            <a:pPr lvl="1"/>
            <a:endParaRPr lang="pt-BR" sz="800" dirty="0"/>
          </a:p>
          <a:p>
            <a:pPr marL="2779713" lvl="1"/>
            <a:r>
              <a:rPr lang="pt-BR" sz="2000" dirty="0"/>
              <a:t>Quanto mais alto levantamos o tijolo, mais trabalho realizamos. Então, realizando trabalho em algo, damos a ele "energia", que pode por sua vez usá-la para fazer trabalho em outras coisas.</a:t>
            </a:r>
          </a:p>
          <a:p>
            <a:pPr lvl="1"/>
            <a:endParaRPr lang="pt-BR" sz="800" dirty="0"/>
          </a:p>
          <a:p>
            <a:pPr marL="2779713" lvl="1"/>
            <a:r>
              <a:rPr lang="pt-BR" sz="2000" dirty="0"/>
              <a:t>O tijolo que levantamos agora pode fazer um “trabalho” sobre nossa cabeça, simplesmente caindo sobre ela!</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3933055"/>
            <a:ext cx="1584176" cy="2247057"/>
          </a:xfrm>
          <a:prstGeom prst="rect">
            <a:avLst/>
          </a:prstGeom>
        </p:spPr>
      </p:pic>
    </p:spTree>
    <p:extLst>
      <p:ext uri="{BB962C8B-B14F-4D97-AF65-F5344CB8AC3E}">
        <p14:creationId xmlns:p14="http://schemas.microsoft.com/office/powerpoint/2010/main" val="122289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Um exemplo prático é a vibração em uma corda. Se a corda é agitada rapidamente (temperatura alta), inúmeras ondas curtas viajam pela corda. Se a corda é agitada lentamente (temperatura baixa), ondas mais longas aparecem.</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311" y="2556977"/>
            <a:ext cx="4559377" cy="3271614"/>
          </a:xfrm>
          <a:prstGeom prst="rect">
            <a:avLst/>
          </a:prstGeom>
        </p:spPr>
      </p:pic>
    </p:spTree>
    <p:extLst>
      <p:ext uri="{BB962C8B-B14F-4D97-AF65-F5344CB8AC3E}">
        <p14:creationId xmlns:p14="http://schemas.microsoft.com/office/powerpoint/2010/main" val="247229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Objetos a temperaturas mais altas que 500</a:t>
            </a:r>
            <a:r>
              <a:rPr lang="pt-BR" sz="2400" baseline="30000" dirty="0"/>
              <a:t>o</a:t>
            </a:r>
            <a:r>
              <a:rPr lang="pt-BR" sz="2400" dirty="0"/>
              <a:t>C emitem radiação de vários comprimentos de ondas e algumas delas são pequenas o suficiente que estão no espectro do visível. Na realidade, nós podemos ver esses objetos se tornando vermelhos e </a:t>
            </a:r>
            <a:r>
              <a:rPr lang="pt-BR" sz="2400" b="1" i="1" dirty="0">
                <a:solidFill>
                  <a:schemeClr val="accent6">
                    <a:lumMod val="75000"/>
                  </a:schemeClr>
                </a:solidFill>
              </a:rPr>
              <a:t>brilhantes</a:t>
            </a:r>
            <a:r>
              <a:rPr lang="pt-BR" sz="2400" dirty="0"/>
              <a:t> (espectro do visível com maiores comprimentos de onda). </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835" y="2912318"/>
            <a:ext cx="5572329" cy="3613026"/>
          </a:xfrm>
          <a:prstGeom prst="rect">
            <a:avLst/>
          </a:prstGeom>
        </p:spPr>
      </p:pic>
    </p:spTree>
    <p:extLst>
      <p:ext uri="{BB962C8B-B14F-4D97-AF65-F5344CB8AC3E}">
        <p14:creationId xmlns:p14="http://schemas.microsoft.com/office/powerpoint/2010/main" val="247229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Objetos mais frios do que 500</a:t>
            </a:r>
            <a:r>
              <a:rPr lang="pt-BR" sz="2400" baseline="30000" dirty="0"/>
              <a:t>o</a:t>
            </a:r>
            <a:r>
              <a:rPr lang="pt-BR" sz="2400" dirty="0"/>
              <a:t>C emitem radiação em comprimentos muito longos que nossos olhos não enxergam.</a:t>
            </a:r>
          </a:p>
          <a:p>
            <a:endParaRPr lang="pt-BR" sz="2400" dirty="0"/>
          </a:p>
          <a:p>
            <a:r>
              <a:rPr lang="pt-BR" sz="2400" dirty="0"/>
              <a:t>No entanto nós conseguimos ver esses objetos. Por quê?</a:t>
            </a:r>
          </a:p>
          <a:p>
            <a:endParaRPr lang="pt-BR" sz="2400" dirty="0"/>
          </a:p>
          <a:p>
            <a:pPr lvl="1"/>
            <a:r>
              <a:rPr lang="pt-BR" sz="2000" dirty="0"/>
              <a:t>Porque a radiação de outras fontes, como o sol, lâmpadas, etc., estão sendo refletidas na superfície desses objetos. Se o objeto é levado para uma sala completamente escura, ele continuará emitindo radiação, mas o objeto parecerá preto porque não há luz visível para ser refletida.</a:t>
            </a:r>
          </a:p>
        </p:txBody>
      </p:sp>
    </p:spTree>
    <p:extLst>
      <p:ext uri="{BB962C8B-B14F-4D97-AF65-F5344CB8AC3E}">
        <p14:creationId xmlns:p14="http://schemas.microsoft.com/office/powerpoint/2010/main" val="8472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Objetos com altas temperaturas emitem energia a uma taxa muito maior do que objetos mais frios. </a:t>
            </a:r>
          </a:p>
          <a:p>
            <a:endParaRPr lang="pt-BR" sz="1100" dirty="0"/>
          </a:p>
          <a:p>
            <a:r>
              <a:rPr lang="pt-BR" sz="2400" dirty="0"/>
              <a:t>Logo, com o aumento da temperatura, mais radiação total é emitida a cada segundo. Isto é descrito pela Lei de Stefan-Boltzmann:</a:t>
            </a:r>
          </a:p>
          <a:p>
            <a:endParaRPr lang="pt-BR" sz="2400" dirty="0"/>
          </a:p>
          <a:p>
            <a:pPr lvl="0"/>
            <a:endParaRPr lang="pt-BR" sz="1100" dirty="0">
              <a:solidFill>
                <a:prstClr val="black"/>
              </a:solidFill>
            </a:endParaRPr>
          </a:p>
          <a:p>
            <a:pPr marL="358775" indent="0">
              <a:buNone/>
            </a:pPr>
            <a:r>
              <a:rPr lang="pt-BR" sz="2400" dirty="0"/>
              <a:t>onde </a:t>
            </a:r>
            <a:r>
              <a:rPr lang="pt-BR" sz="2400" i="1" dirty="0"/>
              <a:t>E</a:t>
            </a:r>
            <a:r>
              <a:rPr lang="pt-BR" sz="2400" dirty="0"/>
              <a:t> é a máxima taxa de radiação emitida por cada metro quadrado de área do objeto, </a:t>
            </a:r>
            <a:r>
              <a:rPr lang="pt-BR" sz="2400" i="1" dirty="0">
                <a:latin typeface="Symbol" pitchFamily="18" charset="2"/>
              </a:rPr>
              <a:t>s</a:t>
            </a:r>
            <a:r>
              <a:rPr lang="pt-BR" sz="2400" dirty="0"/>
              <a:t> é a constante de Stefan-Boltzmann (</a:t>
            </a:r>
            <a:r>
              <a:rPr lang="pt-BR" sz="2400" i="1" dirty="0">
                <a:latin typeface="Symbol" pitchFamily="18" charset="2"/>
              </a:rPr>
              <a:t>s</a:t>
            </a:r>
            <a:r>
              <a:rPr lang="pt-BR" sz="2400" dirty="0"/>
              <a:t>=5,67x10-8 W m</a:t>
            </a:r>
            <a:r>
              <a:rPr lang="pt-BR" sz="2400" baseline="30000" dirty="0"/>
              <a:t>-2</a:t>
            </a:r>
            <a:r>
              <a:rPr lang="pt-BR" sz="2400" dirty="0"/>
              <a:t> K</a:t>
            </a:r>
            <a:r>
              <a:rPr lang="pt-BR" sz="2400" baseline="30000" dirty="0"/>
              <a:t>-4</a:t>
            </a:r>
            <a:r>
              <a:rPr lang="pt-BR" sz="2400" dirty="0"/>
              <a:t>), e </a:t>
            </a:r>
            <a:r>
              <a:rPr lang="pt-BR" sz="2400" i="1" dirty="0"/>
              <a:t>T</a:t>
            </a:r>
            <a:r>
              <a:rPr lang="pt-BR" sz="2400" dirty="0"/>
              <a:t> é a temperatura da superfície do objeto (em K).</a:t>
            </a:r>
          </a:p>
          <a:p>
            <a:pPr lvl="0"/>
            <a:endParaRPr lang="pt-BR" sz="1100" dirty="0">
              <a:solidFill>
                <a:prstClr val="black"/>
              </a:solidFill>
            </a:endParaRPr>
          </a:p>
          <a:p>
            <a:r>
              <a:rPr lang="pt-BR" sz="2400" dirty="0"/>
              <a:t>Logo um pequeno aumento na temperatura implica em um grande aumento na energia emitida:</a:t>
            </a:r>
          </a:p>
          <a:p>
            <a:pPr lvl="1"/>
            <a:r>
              <a:rPr lang="pt-BR" sz="2000" dirty="0"/>
              <a:t>Por exemplo, se dobrarmos a T (Tx2), temos um aumento de fator 16 (2</a:t>
            </a:r>
            <a:r>
              <a:rPr lang="pt-BR" sz="2000" baseline="30000" dirty="0"/>
              <a:t>4</a:t>
            </a:r>
            <a:r>
              <a:rPr lang="pt-BR" sz="2000" dirty="0"/>
              <a:t>) na energia.</a:t>
            </a:r>
          </a:p>
          <a:p>
            <a:endParaRPr lang="pt-BR" sz="2400" dirty="0"/>
          </a:p>
          <a:p>
            <a:endParaRPr lang="pt-BR" sz="2400" dirty="0"/>
          </a:p>
        </p:txBody>
      </p:sp>
      <p:graphicFrame>
        <p:nvGraphicFramePr>
          <p:cNvPr id="4" name="Objeto 3"/>
          <p:cNvGraphicFramePr>
            <a:graphicFrameLocks noChangeAspect="1"/>
          </p:cNvGraphicFramePr>
          <p:nvPr>
            <p:extLst>
              <p:ext uri="{D42A27DB-BD31-4B8C-83A1-F6EECF244321}">
                <p14:modId xmlns:p14="http://schemas.microsoft.com/office/powerpoint/2010/main" val="2423748271"/>
              </p:ext>
            </p:extLst>
          </p:nvPr>
        </p:nvGraphicFramePr>
        <p:xfrm>
          <a:off x="3982243" y="2708920"/>
          <a:ext cx="1179513" cy="484188"/>
        </p:xfrm>
        <a:graphic>
          <a:graphicData uri="http://schemas.openxmlformats.org/presentationml/2006/ole">
            <mc:AlternateContent xmlns:mc="http://schemas.openxmlformats.org/markup-compatibility/2006">
              <mc:Choice xmlns:v="urn:schemas-microsoft-com:vml" Requires="v">
                <p:oleObj spid="_x0000_s4178" name="Equação" r:id="rId3" imgW="495000" imgH="203040" progId="Equation.3">
                  <p:embed/>
                </p:oleObj>
              </mc:Choice>
              <mc:Fallback>
                <p:oleObj name="Equação" r:id="rId3" imgW="495000" imgH="203040" progId="Equation.3">
                  <p:embed/>
                  <p:pic>
                    <p:nvPicPr>
                      <p:cNvPr id="0" name="Objeto 9"/>
                      <p:cNvPicPr>
                        <a:picLocks noChangeAspect="1" noChangeArrowheads="1"/>
                      </p:cNvPicPr>
                      <p:nvPr/>
                    </p:nvPicPr>
                    <p:blipFill>
                      <a:blip r:embed="rId4"/>
                      <a:srcRect/>
                      <a:stretch>
                        <a:fillRect/>
                      </a:stretch>
                    </p:blipFill>
                    <p:spPr bwMode="auto">
                      <a:xfrm>
                        <a:off x="3982243" y="2708920"/>
                        <a:ext cx="11795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47225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RADIAÇÃO DO SOL E DA TERRA</a:t>
            </a:r>
          </a:p>
          <a:p>
            <a:endParaRPr lang="pt-BR" sz="1000" dirty="0"/>
          </a:p>
          <a:p>
            <a:r>
              <a:rPr lang="pt-BR" sz="2400" dirty="0"/>
              <a:t>A maior parte da energia solar é emitida de sua superfície a uma temperatura de 6000 K.  A Terra, por sua vez, tem uma temperatura de superfície média de 288 K (15</a:t>
            </a:r>
            <a:r>
              <a:rPr lang="pt-BR" sz="2400" baseline="30000" dirty="0"/>
              <a:t>o</a:t>
            </a:r>
            <a:r>
              <a:rPr lang="pt-BR" sz="2400" dirty="0"/>
              <a:t>C). Logo, o sol emite muito mais energia do que a Terra.</a:t>
            </a:r>
          </a:p>
          <a:p>
            <a:endParaRPr lang="pt-BR" sz="105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780928"/>
            <a:ext cx="5111390" cy="3740646"/>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212976"/>
            <a:ext cx="512928" cy="51292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228184"/>
            <a:ext cx="529751" cy="529751"/>
          </a:xfrm>
          <a:prstGeom prst="rect">
            <a:avLst/>
          </a:prstGeom>
        </p:spPr>
      </p:pic>
    </p:spTree>
    <p:extLst>
      <p:ext uri="{BB962C8B-B14F-4D97-AF65-F5344CB8AC3E}">
        <p14:creationId xmlns:p14="http://schemas.microsoft.com/office/powerpoint/2010/main" val="847225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Logo, o </a:t>
            </a:r>
            <a:r>
              <a:rPr lang="pt-BR" sz="2400" dirty="0">
                <a:solidFill>
                  <a:srgbClr val="FF0000"/>
                </a:solidFill>
              </a:rPr>
              <a:t>Sol </a:t>
            </a:r>
            <a:r>
              <a:rPr lang="pt-BR" sz="2400" dirty="0"/>
              <a:t>emite a maior parte de sua energia em comprimentos de </a:t>
            </a:r>
            <a:r>
              <a:rPr lang="pt-BR" sz="2400" dirty="0">
                <a:solidFill>
                  <a:srgbClr val="FF0000"/>
                </a:solidFill>
              </a:rPr>
              <a:t>ondas curtas</a:t>
            </a:r>
            <a:r>
              <a:rPr lang="pt-BR" sz="2400" dirty="0"/>
              <a:t> (</a:t>
            </a:r>
            <a:r>
              <a:rPr lang="pt-BR" sz="2400" dirty="0">
                <a:solidFill>
                  <a:srgbClr val="FF0000"/>
                </a:solidFill>
              </a:rPr>
              <a:t>&lt; 2 </a:t>
            </a:r>
            <a:r>
              <a:rPr lang="pt-BR" sz="2400" dirty="0">
                <a:solidFill>
                  <a:srgbClr val="FF0000"/>
                </a:solidFill>
                <a:latin typeface="Symbol" pitchFamily="18" charset="2"/>
              </a:rPr>
              <a:t>m</a:t>
            </a:r>
            <a:r>
              <a:rPr lang="pt-BR" sz="2400" dirty="0">
                <a:solidFill>
                  <a:srgbClr val="FF0000"/>
                </a:solidFill>
              </a:rPr>
              <a:t>m</a:t>
            </a:r>
            <a:r>
              <a:rPr lang="pt-BR" sz="2400" dirty="0"/>
              <a:t>), enquanto que a </a:t>
            </a:r>
            <a:r>
              <a:rPr lang="pt-BR" sz="2400" dirty="0">
                <a:solidFill>
                  <a:srgbClr val="0070C0"/>
                </a:solidFill>
              </a:rPr>
              <a:t>Terra</a:t>
            </a:r>
            <a:r>
              <a:rPr lang="pt-BR" sz="2400" dirty="0"/>
              <a:t> emite a maior parte da sua radiação em </a:t>
            </a:r>
            <a:r>
              <a:rPr lang="pt-BR" sz="2400" dirty="0">
                <a:solidFill>
                  <a:srgbClr val="0070C0"/>
                </a:solidFill>
              </a:rPr>
              <a:t>ondas longas </a:t>
            </a:r>
            <a:r>
              <a:rPr lang="pt-BR" sz="2400" dirty="0"/>
              <a:t>(</a:t>
            </a:r>
            <a:r>
              <a:rPr lang="pt-BR" sz="2400" dirty="0">
                <a:solidFill>
                  <a:srgbClr val="0070C0"/>
                </a:solidFill>
              </a:rPr>
              <a:t>5 a 25 </a:t>
            </a:r>
            <a:r>
              <a:rPr lang="pt-BR" sz="2400" dirty="0">
                <a:solidFill>
                  <a:srgbClr val="0070C0"/>
                </a:solidFill>
                <a:latin typeface="Symbol" pitchFamily="18" charset="2"/>
              </a:rPr>
              <a:t>m</a:t>
            </a:r>
            <a:r>
              <a:rPr lang="pt-BR" sz="2400" dirty="0">
                <a:solidFill>
                  <a:srgbClr val="0070C0"/>
                </a:solidFill>
              </a:rPr>
              <a:t>m</a:t>
            </a:r>
            <a:r>
              <a:rPr lang="pt-BR" sz="2400" dirty="0"/>
              <a:t>).</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724" y="2179779"/>
            <a:ext cx="5898551" cy="431671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297" y="2780928"/>
            <a:ext cx="512928" cy="51292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4037092"/>
            <a:ext cx="529751" cy="529751"/>
          </a:xfrm>
          <a:prstGeom prst="rect">
            <a:avLst/>
          </a:prstGeom>
        </p:spPr>
      </p:pic>
    </p:spTree>
    <p:extLst>
      <p:ext uri="{BB962C8B-B14F-4D97-AF65-F5344CB8AC3E}">
        <p14:creationId xmlns:p14="http://schemas.microsoft.com/office/powerpoint/2010/main" val="4072906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 y="620688"/>
            <a:ext cx="8363272" cy="5904656"/>
          </a:xfrm>
        </p:spPr>
        <p:txBody>
          <a:bodyPr/>
          <a:lstStyle/>
          <a:p>
            <a:r>
              <a:rPr lang="pt-BR" sz="2400" dirty="0"/>
              <a:t>Apesar do sol emitir mais radiação em um determinado comprimento de onda, ele emite radiação em quase todos os comprimentos de ondas.</a:t>
            </a:r>
          </a:p>
          <a:p>
            <a:endParaRPr lang="pt-BR" sz="2400" dirty="0"/>
          </a:p>
          <a:p>
            <a:endParaRPr lang="pt-BR" sz="2400" dirty="0"/>
          </a:p>
          <a:p>
            <a:endParaRPr lang="pt-BR" sz="2400" dirty="0"/>
          </a:p>
          <a:p>
            <a:endParaRPr lang="pt-BR" sz="2400" dirty="0"/>
          </a:p>
          <a:p>
            <a:endParaRPr lang="pt-BR" sz="1600" dirty="0"/>
          </a:p>
          <a:p>
            <a:endParaRPr lang="pt-BR" sz="2400" dirty="0"/>
          </a:p>
          <a:p>
            <a:endParaRPr lang="pt-BR" sz="2400" dirty="0"/>
          </a:p>
          <a:p>
            <a:pPr lvl="1"/>
            <a:r>
              <a:rPr lang="pt-BR" sz="1800" dirty="0"/>
              <a:t>Nossos olhos são sensíveis a radiação entre 0,4 e 0,7 </a:t>
            </a:r>
            <a:r>
              <a:rPr lang="pt-BR" sz="1800" dirty="0">
                <a:latin typeface="Symbol" pitchFamily="18" charset="2"/>
              </a:rPr>
              <a:t>m</a:t>
            </a:r>
            <a:r>
              <a:rPr lang="pt-BR" sz="1800" dirty="0"/>
              <a:t>m, e por isso chamamos essa região do EM de </a:t>
            </a:r>
            <a:r>
              <a:rPr lang="pt-BR" sz="1800" i="1" dirty="0"/>
              <a:t>visível</a:t>
            </a:r>
            <a:r>
              <a:rPr lang="pt-BR" sz="1800" dirty="0"/>
              <a:t>. Cerca de 44% da energia emitida pelo sol encontra-se nesta faixa do espectro. </a:t>
            </a:r>
            <a:r>
              <a:rPr lang="pt-BR" sz="1800" i="1" dirty="0" err="1">
                <a:latin typeface="Symbol" pitchFamily="18" charset="2"/>
              </a:rPr>
              <a:t>l</a:t>
            </a:r>
            <a:r>
              <a:rPr lang="pt-BR" sz="1800" i="1" baseline="-25000" dirty="0" err="1"/>
              <a:t>max</a:t>
            </a:r>
            <a:r>
              <a:rPr lang="pt-BR" sz="1800" dirty="0"/>
              <a:t> corresponde à cor azul.</a:t>
            </a:r>
          </a:p>
          <a:p>
            <a:pPr lvl="1"/>
            <a:r>
              <a:rPr lang="pt-BR" sz="1800" dirty="0"/>
              <a:t>A radiação ultravioleta (UV, &lt;0,4</a:t>
            </a:r>
            <a:r>
              <a:rPr lang="pt-BR" sz="1800" dirty="0">
                <a:latin typeface="Symbol" pitchFamily="18" charset="2"/>
              </a:rPr>
              <a:t> m</a:t>
            </a:r>
            <a:r>
              <a:rPr lang="pt-BR" sz="1800" dirty="0"/>
              <a:t>m) corresponde a 7%.</a:t>
            </a:r>
          </a:p>
          <a:p>
            <a:pPr lvl="1"/>
            <a:r>
              <a:rPr lang="pt-BR" sz="1800" dirty="0"/>
              <a:t>A radiação infravermelha corresponde a 37% .</a:t>
            </a:r>
          </a:p>
          <a:p>
            <a:pPr marL="457200" lvl="1" indent="0">
              <a:buNone/>
            </a:pPr>
            <a:r>
              <a:rPr lang="pt-BR" sz="1800" b="1" dirty="0"/>
              <a:t>(Notação: UV = ultravioleta, VIS = visível, IV = infravermelho, MW = microondas)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908" y="1830576"/>
            <a:ext cx="6228184" cy="2822560"/>
          </a:xfrm>
          <a:prstGeom prst="rect">
            <a:avLst/>
          </a:prstGeom>
        </p:spPr>
      </p:pic>
      <p:sp>
        <p:nvSpPr>
          <p:cNvPr id="5" name="CaixaDeTexto 4"/>
          <p:cNvSpPr txBox="1"/>
          <p:nvPr/>
        </p:nvSpPr>
        <p:spPr>
          <a:xfrm>
            <a:off x="1835696" y="1844824"/>
            <a:ext cx="471604" cy="369332"/>
          </a:xfrm>
          <a:prstGeom prst="rect">
            <a:avLst/>
          </a:prstGeom>
          <a:noFill/>
        </p:spPr>
        <p:txBody>
          <a:bodyPr wrap="none" rtlCol="0">
            <a:spAutoFit/>
          </a:bodyPr>
          <a:lstStyle/>
          <a:p>
            <a:r>
              <a:rPr lang="pt-BR" b="1" dirty="0">
                <a:solidFill>
                  <a:schemeClr val="bg1"/>
                </a:solidFill>
              </a:rPr>
              <a:t>UV</a:t>
            </a:r>
          </a:p>
        </p:txBody>
      </p:sp>
      <p:sp>
        <p:nvSpPr>
          <p:cNvPr id="6" name="CaixaDeTexto 5"/>
          <p:cNvSpPr txBox="1"/>
          <p:nvPr/>
        </p:nvSpPr>
        <p:spPr>
          <a:xfrm>
            <a:off x="2339752" y="1844824"/>
            <a:ext cx="490840" cy="369332"/>
          </a:xfrm>
          <a:prstGeom prst="rect">
            <a:avLst/>
          </a:prstGeom>
          <a:noFill/>
        </p:spPr>
        <p:txBody>
          <a:bodyPr wrap="none" rtlCol="0">
            <a:spAutoFit/>
          </a:bodyPr>
          <a:lstStyle/>
          <a:p>
            <a:r>
              <a:rPr lang="pt-BR" b="1" dirty="0">
                <a:solidFill>
                  <a:schemeClr val="bg1"/>
                </a:solidFill>
              </a:rPr>
              <a:t>VIS</a:t>
            </a:r>
          </a:p>
        </p:txBody>
      </p:sp>
      <p:sp>
        <p:nvSpPr>
          <p:cNvPr id="7" name="CaixaDeTexto 6"/>
          <p:cNvSpPr txBox="1"/>
          <p:nvPr/>
        </p:nvSpPr>
        <p:spPr>
          <a:xfrm>
            <a:off x="3707904" y="1844824"/>
            <a:ext cx="381836" cy="369332"/>
          </a:xfrm>
          <a:prstGeom prst="rect">
            <a:avLst/>
          </a:prstGeom>
          <a:noFill/>
        </p:spPr>
        <p:txBody>
          <a:bodyPr wrap="none" rtlCol="0">
            <a:spAutoFit/>
          </a:bodyPr>
          <a:lstStyle/>
          <a:p>
            <a:r>
              <a:rPr lang="pt-BR" b="1" dirty="0">
                <a:solidFill>
                  <a:schemeClr val="bg1"/>
                </a:solidFill>
              </a:rPr>
              <a:t>IV</a:t>
            </a:r>
          </a:p>
        </p:txBody>
      </p:sp>
      <p:sp>
        <p:nvSpPr>
          <p:cNvPr id="8" name="CaixaDeTexto 7"/>
          <p:cNvSpPr txBox="1"/>
          <p:nvPr/>
        </p:nvSpPr>
        <p:spPr>
          <a:xfrm>
            <a:off x="5220072" y="1844824"/>
            <a:ext cx="596638" cy="369332"/>
          </a:xfrm>
          <a:prstGeom prst="rect">
            <a:avLst/>
          </a:prstGeom>
          <a:noFill/>
        </p:spPr>
        <p:txBody>
          <a:bodyPr wrap="none" rtlCol="0">
            <a:spAutoFit/>
          </a:bodyPr>
          <a:lstStyle/>
          <a:p>
            <a:r>
              <a:rPr lang="pt-BR" b="1" dirty="0">
                <a:solidFill>
                  <a:schemeClr val="bg1"/>
                </a:solidFill>
              </a:rPr>
              <a:t>MW</a:t>
            </a:r>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38" y="1844824"/>
            <a:ext cx="512928" cy="512928"/>
          </a:xfrm>
          <a:prstGeom prst="rect">
            <a:avLst/>
          </a:prstGeom>
        </p:spPr>
      </p:pic>
    </p:spTree>
    <p:extLst>
      <p:ext uri="{BB962C8B-B14F-4D97-AF65-F5344CB8AC3E}">
        <p14:creationId xmlns:p14="http://schemas.microsoft.com/office/powerpoint/2010/main" val="4072906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Apesar de emitir apenas 37% de sua radiação na região do infravermelho (IV), a Terra relativamente mais fria emite quase toda sua energia exatamente nesta faixa do espectro. </a:t>
            </a:r>
          </a:p>
          <a:p>
            <a:r>
              <a:rPr lang="pt-BR" sz="2400" dirty="0"/>
              <a:t>Apesar de nós não enxergarmos a radiação infravermelha a olho nu, instrumentos chamados de radiômetros (“sensores infravermelhos”) detectam essa radiação.</a:t>
            </a:r>
          </a:p>
          <a:p>
            <a:pPr lvl="1"/>
            <a:r>
              <a:rPr lang="pt-BR" sz="2000" dirty="0"/>
              <a:t>Por exemplo, óculos de observação noturna e sensores a bordo de satélites meteorológicos.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670908"/>
            <a:ext cx="37444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670908"/>
            <a:ext cx="4220141" cy="2808312"/>
          </a:xfrm>
          <a:prstGeom prst="rect">
            <a:avLst/>
          </a:prstGeom>
        </p:spPr>
      </p:pic>
    </p:spTree>
    <p:extLst>
      <p:ext uri="{BB962C8B-B14F-4D97-AF65-F5344CB8AC3E}">
        <p14:creationId xmlns:p14="http://schemas.microsoft.com/office/powerpoint/2010/main" val="2718800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b="1" dirty="0">
                <a:solidFill>
                  <a:srgbClr val="0070C0"/>
                </a:solidFill>
              </a:rPr>
              <a:t>ABSORÇÃO, EMISSÃO E EQUILÍBRIO</a:t>
            </a:r>
          </a:p>
          <a:p>
            <a:endParaRPr lang="pt-BR" sz="1050" dirty="0"/>
          </a:p>
          <a:p>
            <a:r>
              <a:rPr lang="pt-BR" sz="2400" dirty="0"/>
              <a:t>Se a Terra e todas as coisas nela estão continuamente emitindo energia, por que tudo não fica progressivamente mais frio?</a:t>
            </a:r>
          </a:p>
          <a:p>
            <a:endParaRPr lang="pt-BR" sz="2400" dirty="0"/>
          </a:p>
          <a:p>
            <a:r>
              <a:rPr lang="pt-BR" sz="2400" dirty="0"/>
              <a:t>A resposta é que todos os objetos não só irradiam energia, mas também absorvem.</a:t>
            </a:r>
          </a:p>
          <a:p>
            <a:pPr lvl="1"/>
            <a:r>
              <a:rPr lang="pt-BR" sz="2000" dirty="0"/>
              <a:t>Se um objeto irradia mais energia do que absorve, ele fica mais frio; se ele absorve mais energia do que emite, ele fica mais quente.</a:t>
            </a:r>
          </a:p>
          <a:p>
            <a:pPr lvl="1"/>
            <a:r>
              <a:rPr lang="pt-BR" sz="2000" dirty="0"/>
              <a:t>Quando um objeto emite e absorve energia em proporções iguais, a sua temperatura permanece constante. </a:t>
            </a:r>
          </a:p>
        </p:txBody>
      </p:sp>
    </p:spTree>
    <p:extLst>
      <p:ext uri="{BB962C8B-B14F-4D97-AF65-F5344CB8AC3E}">
        <p14:creationId xmlns:p14="http://schemas.microsoft.com/office/powerpoint/2010/main" val="4243464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Em um dia ensolarado, a superfície da Terra se aquece ao absorver mais energia do sol e da atmosfera do que irradia, enquanto à noite a terra esfria, irradiando mais energia do que absorve do seu entorno.</a:t>
            </a:r>
          </a:p>
          <a:p>
            <a:endParaRPr lang="pt-BR" sz="1200" dirty="0"/>
          </a:p>
          <a:p>
            <a:r>
              <a:rPr lang="pt-BR" sz="2000" dirty="0"/>
              <a:t>A taxa em que algo irradia e absorve energia depende fortemente das suas características de superfície, tais como:</a:t>
            </a:r>
          </a:p>
        </p:txBody>
      </p:sp>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12488" r="11967" b="14015"/>
          <a:stretch/>
        </p:blipFill>
        <p:spPr>
          <a:xfrm>
            <a:off x="5580112" y="2420888"/>
            <a:ext cx="2175934" cy="1651083"/>
          </a:xfrm>
          <a:prstGeom prst="rect">
            <a:avLst/>
          </a:prstGeom>
        </p:spPr>
      </p:pic>
      <p:sp>
        <p:nvSpPr>
          <p:cNvPr id="6" name="Retângulo 5"/>
          <p:cNvSpPr/>
          <p:nvPr/>
        </p:nvSpPr>
        <p:spPr>
          <a:xfrm>
            <a:off x="827584" y="2688617"/>
            <a:ext cx="3888432" cy="3877985"/>
          </a:xfrm>
          <a:prstGeom prst="rect">
            <a:avLst/>
          </a:prstGeom>
        </p:spPr>
        <p:txBody>
          <a:bodyPr wrap="square">
            <a:spAutoFit/>
          </a:bodyPr>
          <a:lstStyle/>
          <a:p>
            <a:pPr marL="742950" lvl="1" indent="-285750">
              <a:spcBef>
                <a:spcPct val="20000"/>
              </a:spcBef>
              <a:buClr>
                <a:srgbClr val="0070C0"/>
              </a:buClr>
              <a:buFont typeface="Arial" pitchFamily="34" charset="0"/>
              <a:buChar char="–"/>
            </a:pPr>
            <a:r>
              <a:rPr lang="pt-BR" dirty="0">
                <a:solidFill>
                  <a:prstClr val="black"/>
                </a:solidFill>
              </a:rPr>
              <a:t>cor, textura, umidade, temperatura.</a:t>
            </a:r>
          </a:p>
          <a:p>
            <a:pPr marL="742950" lvl="1" indent="-285750">
              <a:spcBef>
                <a:spcPct val="20000"/>
              </a:spcBef>
              <a:buClr>
                <a:srgbClr val="0070C0"/>
              </a:buClr>
              <a:buFont typeface="Arial" pitchFamily="34" charset="0"/>
              <a:buChar char="–"/>
            </a:pPr>
            <a:r>
              <a:rPr lang="pt-BR" dirty="0">
                <a:solidFill>
                  <a:prstClr val="black"/>
                </a:solidFill>
              </a:rPr>
              <a:t>Por exemplo, um </a:t>
            </a:r>
            <a:r>
              <a:rPr lang="pt-BR" b="1" dirty="0">
                <a:solidFill>
                  <a:prstClr val="black"/>
                </a:solidFill>
              </a:rPr>
              <a:t>objeto de preto </a:t>
            </a:r>
            <a:r>
              <a:rPr lang="pt-BR" dirty="0">
                <a:solidFill>
                  <a:prstClr val="black"/>
                </a:solidFill>
              </a:rPr>
              <a:t>em luz solar direta é um bom absorvedor de radiação visível.</a:t>
            </a:r>
          </a:p>
          <a:p>
            <a:pPr marL="1200150" lvl="2" indent="-285750">
              <a:spcBef>
                <a:spcPct val="20000"/>
              </a:spcBef>
              <a:buClr>
                <a:srgbClr val="0070C0"/>
              </a:buClr>
              <a:buFont typeface="Arial" pitchFamily="34" charset="0"/>
              <a:buChar char="–"/>
            </a:pPr>
            <a:r>
              <a:rPr lang="pt-BR" sz="1600" dirty="0">
                <a:solidFill>
                  <a:prstClr val="black"/>
                </a:solidFill>
              </a:rPr>
              <a:t>Ele converte a energia do sol em energia interna, e sua temperatura normalmente aumenta. </a:t>
            </a:r>
          </a:p>
          <a:p>
            <a:pPr marL="1200150" lvl="2" indent="-285750">
              <a:spcBef>
                <a:spcPct val="20000"/>
              </a:spcBef>
              <a:buClr>
                <a:srgbClr val="0070C0"/>
              </a:buClr>
              <a:buFont typeface="Arial" pitchFamily="34" charset="0"/>
              <a:buChar char="–"/>
            </a:pPr>
            <a:r>
              <a:rPr lang="pt-BR" sz="1600" dirty="0">
                <a:solidFill>
                  <a:prstClr val="black"/>
                </a:solidFill>
              </a:rPr>
              <a:t>Por isso que em tardes quentes de verão podemos até fritar um ovo no asfalto! </a:t>
            </a:r>
            <a:r>
              <a:rPr lang="pt-BR" sz="1600" dirty="0">
                <a:solidFill>
                  <a:prstClr val="black"/>
                </a:solidFill>
                <a:sym typeface="Wingdings" pitchFamily="2" charset="2"/>
              </a:rPr>
              <a:t></a:t>
            </a:r>
            <a:endParaRPr lang="pt-BR" sz="1600" dirty="0">
              <a:solidFill>
                <a:prstClr val="black"/>
              </a:solidFill>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538" y="4149080"/>
            <a:ext cx="3822300" cy="2150044"/>
          </a:xfrm>
          <a:prstGeom prst="rect">
            <a:avLst/>
          </a:prstGeom>
        </p:spPr>
      </p:pic>
    </p:spTree>
    <p:extLst>
      <p:ext uri="{BB962C8B-B14F-4D97-AF65-F5344CB8AC3E}">
        <p14:creationId xmlns:p14="http://schemas.microsoft.com/office/powerpoint/2010/main" val="139533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Energia, temperatura e calor</a:t>
            </a:r>
          </a:p>
        </p:txBody>
      </p:sp>
      <p:sp>
        <p:nvSpPr>
          <p:cNvPr id="5" name="Espaço Reservado para Conteúdo 4"/>
          <p:cNvSpPr>
            <a:spLocks noGrp="1"/>
          </p:cNvSpPr>
          <p:nvPr>
            <p:ph idx="1"/>
          </p:nvPr>
        </p:nvSpPr>
        <p:spPr/>
        <p:txBody>
          <a:bodyPr/>
          <a:lstStyle/>
          <a:p>
            <a:r>
              <a:rPr lang="pt-BR" sz="2400" dirty="0"/>
              <a:t>A quantidade total de energia armazenada em qualquer objeto é chamada de </a:t>
            </a:r>
            <a:r>
              <a:rPr lang="pt-BR" sz="2400" dirty="0">
                <a:solidFill>
                  <a:srgbClr val="FF0000"/>
                </a:solidFill>
              </a:rPr>
              <a:t>energia interna</a:t>
            </a:r>
            <a:r>
              <a:rPr lang="pt-BR" sz="2400" dirty="0"/>
              <a:t> e  determina a quantidade de trabalho que objeto é capaz de fazer.</a:t>
            </a:r>
          </a:p>
          <a:p>
            <a:endParaRPr lang="pt-BR" sz="2400" dirty="0"/>
          </a:p>
          <a:p>
            <a:pPr marL="4397375" lvl="1" indent="-336550">
              <a:tabLst>
                <a:tab pos="4038600" algn="l"/>
              </a:tabLst>
            </a:pPr>
            <a:r>
              <a:rPr lang="pt-BR" sz="2000" dirty="0"/>
              <a:t>A água atrás de uma barragem contém energia em virtude de sua posição elevada em relação ao terreno. Isso é chamado de </a:t>
            </a:r>
            <a:r>
              <a:rPr lang="pt-BR" sz="2000" dirty="0">
                <a:solidFill>
                  <a:srgbClr val="FF0000"/>
                </a:solidFill>
              </a:rPr>
              <a:t>energia potencial gravitacional</a:t>
            </a:r>
            <a:r>
              <a:rPr lang="pt-BR" sz="2000" dirty="0"/>
              <a:t>, ou energia potencial simplesmente, porque representa o potencial para fazer o trabalho. No caso da barragem, é uma quantidade de trabalho destrutiva se a barragem por ventura quebrar.</a:t>
            </a:r>
          </a:p>
          <a:p>
            <a:endParaRPr lang="pt-BR" sz="24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132856"/>
            <a:ext cx="4142025" cy="3528392"/>
          </a:xfrm>
          <a:prstGeom prst="rect">
            <a:avLst/>
          </a:prstGeom>
        </p:spPr>
      </p:pic>
    </p:spTree>
    <p:extLst>
      <p:ext uri="{BB962C8B-B14F-4D97-AF65-F5344CB8AC3E}">
        <p14:creationId xmlns:p14="http://schemas.microsoft.com/office/powerpoint/2010/main" val="3262998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Qualquer objeto que é um absorvedor perfeito (ou seja, absorve toda a radiação que incide sobre ele) e um emissor perfeito (emite a radiação máxima possível à sua temperatura) é chamado de um </a:t>
            </a:r>
            <a:r>
              <a:rPr lang="pt-BR" sz="2400" dirty="0">
                <a:solidFill>
                  <a:srgbClr val="FF0000"/>
                </a:solidFill>
              </a:rPr>
              <a:t>corpo negro</a:t>
            </a:r>
            <a:r>
              <a:rPr lang="pt-BR" sz="2400" dirty="0"/>
              <a:t>.</a:t>
            </a:r>
          </a:p>
          <a:p>
            <a:endParaRPr lang="pt-BR" sz="1200" dirty="0"/>
          </a:p>
        </p:txBody>
      </p:sp>
    </p:spTree>
    <p:extLst>
      <p:ext uri="{BB962C8B-B14F-4D97-AF65-F5344CB8AC3E}">
        <p14:creationId xmlns:p14="http://schemas.microsoft.com/office/powerpoint/2010/main" val="828033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1800" dirty="0"/>
              <a:t>Qualquer objeto que é um absorvedor perfeito (ou seja, absorve toda a radiação que incide sobre ele) e um emissor perfeito (emite a radiação máxima possível à sua temperatura) é chamado de um </a:t>
            </a:r>
            <a:r>
              <a:rPr lang="pt-BR" sz="1800" dirty="0">
                <a:solidFill>
                  <a:srgbClr val="FF0000"/>
                </a:solidFill>
              </a:rPr>
              <a:t>corpo negro</a:t>
            </a:r>
            <a:r>
              <a:rPr lang="pt-BR" sz="1800" dirty="0"/>
              <a:t>.</a:t>
            </a:r>
          </a:p>
          <a:p>
            <a:r>
              <a:rPr lang="pt-BR" sz="1800" b="1" dirty="0">
                <a:solidFill>
                  <a:srgbClr val="FF0000"/>
                </a:solidFill>
              </a:rPr>
              <a:t>Corpos negros </a:t>
            </a:r>
            <a:r>
              <a:rPr lang="pt-BR" sz="1800" dirty="0"/>
              <a:t>não tem que ter a cor preta, eles simplesmente absorvem e emitem toda a radiação possível.</a:t>
            </a:r>
          </a:p>
          <a:p>
            <a:pPr lvl="0"/>
            <a:endParaRPr lang="pt-BR" sz="400" dirty="0">
              <a:solidFill>
                <a:prstClr val="black"/>
              </a:solidFill>
            </a:endParaRPr>
          </a:p>
          <a:p>
            <a:pPr lvl="1"/>
            <a:r>
              <a:rPr lang="pt-BR" sz="1600" dirty="0"/>
              <a:t>Como a superfície da terra e o sol absorvem e irradiam com quase 100% eficiência a suas respectivas temperaturas, ambos se comportam aproximadamente como corpos negros.</a:t>
            </a:r>
          </a:p>
          <a:p>
            <a:pPr lvl="0"/>
            <a:endParaRPr lang="pt-BR" sz="1100" dirty="0">
              <a:solidFill>
                <a:prstClr val="black"/>
              </a:solidFill>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2958547"/>
            <a:ext cx="3240360" cy="324036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996952"/>
            <a:ext cx="3240360" cy="3240360"/>
          </a:xfrm>
          <a:prstGeom prst="rect">
            <a:avLst/>
          </a:prstGeom>
        </p:spPr>
      </p:pic>
    </p:spTree>
    <p:extLst>
      <p:ext uri="{BB962C8B-B14F-4D97-AF65-F5344CB8AC3E}">
        <p14:creationId xmlns:p14="http://schemas.microsoft.com/office/powerpoint/2010/main" val="3382376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Um corpo negro com temperatura </a:t>
            </a:r>
            <a:r>
              <a:rPr lang="pt-BR" sz="2400" b="1" i="1" dirty="0"/>
              <a:t>T</a:t>
            </a:r>
            <a:r>
              <a:rPr lang="pt-BR" sz="2400" dirty="0"/>
              <a:t> emitirá radiação em todos os possíveis comprimentos de onda. </a:t>
            </a:r>
          </a:p>
          <a:p>
            <a:endParaRPr lang="pt-BR" sz="2400" dirty="0"/>
          </a:p>
          <a:p>
            <a:r>
              <a:rPr lang="pt-BR" sz="2400" dirty="0"/>
              <a:t>Entretanto, para cada comprimento de onda existe um limite superior na quantidade desta radiação.</a:t>
            </a:r>
          </a:p>
          <a:p>
            <a:endParaRPr lang="pt-BR" sz="2400" dirty="0"/>
          </a:p>
          <a:p>
            <a:r>
              <a:rPr lang="pt-BR" sz="2400" dirty="0"/>
              <a:t>A função de </a:t>
            </a:r>
            <a:r>
              <a:rPr lang="pt-BR" sz="2400" b="1" i="1" dirty="0"/>
              <a:t>T</a:t>
            </a:r>
            <a:r>
              <a:rPr lang="pt-BR" sz="2400" dirty="0"/>
              <a:t> e </a:t>
            </a:r>
            <a:r>
              <a:rPr lang="el-GR" sz="2400" b="1" i="1" dirty="0"/>
              <a:t>λ</a:t>
            </a:r>
            <a:r>
              <a:rPr lang="pt-BR" sz="2400" dirty="0"/>
              <a:t> que dá esse limite é chamada de </a:t>
            </a:r>
            <a:r>
              <a:rPr lang="pt-BR" sz="2400" b="1" dirty="0">
                <a:solidFill>
                  <a:schemeClr val="accent6">
                    <a:lumMod val="75000"/>
                  </a:schemeClr>
                </a:solidFill>
              </a:rPr>
              <a:t>Função de Planck</a:t>
            </a:r>
            <a:r>
              <a:rPr lang="pt-BR" sz="2400" dirty="0"/>
              <a:t> (</a:t>
            </a:r>
            <a:r>
              <a:rPr lang="pt-BR" sz="2400" b="1" i="1" dirty="0">
                <a:solidFill>
                  <a:schemeClr val="accent6">
                    <a:lumMod val="75000"/>
                  </a:schemeClr>
                </a:solidFill>
                <a:cs typeface="Times New Roman" pitchFamily="18" charset="0"/>
              </a:rPr>
              <a:t>B</a:t>
            </a:r>
            <a:r>
              <a:rPr lang="el-GR" sz="2400" b="1" i="1" baseline="-25000" dirty="0">
                <a:solidFill>
                  <a:schemeClr val="accent6">
                    <a:lumMod val="75000"/>
                  </a:schemeClr>
                </a:solidFill>
                <a:latin typeface="Times New Roman" pitchFamily="18" charset="0"/>
                <a:cs typeface="Times New Roman" pitchFamily="18" charset="0"/>
              </a:rPr>
              <a:t>λ</a:t>
            </a:r>
            <a:r>
              <a:rPr lang="pt-BR" sz="2400" dirty="0"/>
              <a:t>):</a:t>
            </a:r>
          </a:p>
          <a:p>
            <a:endParaRPr lang="pt-BR" sz="2400" dirty="0"/>
          </a:p>
          <a:p>
            <a:endParaRPr lang="pt-BR" sz="2400" dirty="0"/>
          </a:p>
          <a:p>
            <a:endParaRPr lang="pt-BR" sz="2400" dirty="0"/>
          </a:p>
          <a:p>
            <a:pPr marL="358775" lvl="0" indent="0">
              <a:buNone/>
            </a:pPr>
            <a:r>
              <a:rPr lang="pt-BR" sz="2400" dirty="0">
                <a:solidFill>
                  <a:prstClr val="black"/>
                </a:solidFill>
              </a:rPr>
              <a:t>onde: </a:t>
            </a:r>
            <a:r>
              <a:rPr lang="pt-BR" sz="2400" i="1" dirty="0">
                <a:solidFill>
                  <a:prstClr val="black"/>
                </a:solidFill>
              </a:rPr>
              <a:t>c </a:t>
            </a:r>
            <a:r>
              <a:rPr lang="pt-BR" sz="2400" dirty="0">
                <a:solidFill>
                  <a:prstClr val="black"/>
                </a:solidFill>
              </a:rPr>
              <a:t>= 2,998 x 10</a:t>
            </a:r>
            <a:r>
              <a:rPr lang="pt-BR" sz="2400" baseline="30000" dirty="0">
                <a:solidFill>
                  <a:prstClr val="black"/>
                </a:solidFill>
              </a:rPr>
              <a:t>8 </a:t>
            </a:r>
            <a:r>
              <a:rPr lang="pt-BR" sz="2400" dirty="0">
                <a:solidFill>
                  <a:prstClr val="black"/>
                </a:solidFill>
              </a:rPr>
              <a:t>m s</a:t>
            </a:r>
            <a:r>
              <a:rPr lang="pt-BR" sz="2400" baseline="30000" dirty="0">
                <a:solidFill>
                  <a:prstClr val="black"/>
                </a:solidFill>
              </a:rPr>
              <a:t>-1</a:t>
            </a:r>
            <a:r>
              <a:rPr lang="pt-BR" sz="2400" dirty="0">
                <a:solidFill>
                  <a:prstClr val="black"/>
                </a:solidFill>
              </a:rPr>
              <a:t>, </a:t>
            </a:r>
            <a:r>
              <a:rPr lang="pt-BR" sz="2400" i="1" dirty="0">
                <a:solidFill>
                  <a:prstClr val="black"/>
                </a:solidFill>
              </a:rPr>
              <a:t>h</a:t>
            </a:r>
            <a:r>
              <a:rPr lang="pt-BR" sz="2400" dirty="0">
                <a:solidFill>
                  <a:prstClr val="black"/>
                </a:solidFill>
              </a:rPr>
              <a:t> = 6,626 x 10</a:t>
            </a:r>
            <a:r>
              <a:rPr lang="pt-BR" sz="2400" baseline="30000" dirty="0">
                <a:solidFill>
                  <a:prstClr val="black"/>
                </a:solidFill>
              </a:rPr>
              <a:t>-34 </a:t>
            </a:r>
            <a:r>
              <a:rPr lang="pt-BR" sz="2400" dirty="0">
                <a:solidFill>
                  <a:prstClr val="black"/>
                </a:solidFill>
              </a:rPr>
              <a:t>J s (constante de Planck), </a:t>
            </a:r>
            <a:r>
              <a:rPr lang="pt-BR" sz="2400" i="1" dirty="0" err="1">
                <a:solidFill>
                  <a:prstClr val="black"/>
                </a:solidFill>
              </a:rPr>
              <a:t>k</a:t>
            </a:r>
            <a:r>
              <a:rPr lang="pt-BR" sz="2400" i="1" baseline="-25000" dirty="0" err="1">
                <a:solidFill>
                  <a:prstClr val="black"/>
                </a:solidFill>
              </a:rPr>
              <a:t>b</a:t>
            </a:r>
            <a:r>
              <a:rPr lang="pt-BR" sz="2400" i="1" baseline="-25000" dirty="0">
                <a:solidFill>
                  <a:prstClr val="black"/>
                </a:solidFill>
              </a:rPr>
              <a:t> </a:t>
            </a:r>
            <a:r>
              <a:rPr lang="pt-BR" sz="2400" dirty="0">
                <a:solidFill>
                  <a:prstClr val="black"/>
                </a:solidFill>
              </a:rPr>
              <a:t>= 1,381 x 10</a:t>
            </a:r>
            <a:r>
              <a:rPr lang="pt-BR" sz="2400" baseline="30000" dirty="0">
                <a:solidFill>
                  <a:prstClr val="black"/>
                </a:solidFill>
              </a:rPr>
              <a:t>-23 </a:t>
            </a:r>
            <a:r>
              <a:rPr lang="pt-BR" sz="2400" dirty="0">
                <a:solidFill>
                  <a:prstClr val="black"/>
                </a:solidFill>
              </a:rPr>
              <a:t>J K</a:t>
            </a:r>
            <a:r>
              <a:rPr lang="pt-BR" sz="2400" baseline="30000" dirty="0">
                <a:solidFill>
                  <a:prstClr val="black"/>
                </a:solidFill>
              </a:rPr>
              <a:t>-1</a:t>
            </a:r>
            <a:r>
              <a:rPr lang="pt-BR" sz="2400" dirty="0">
                <a:solidFill>
                  <a:prstClr val="black"/>
                </a:solidFill>
              </a:rPr>
              <a:t> (constante de Boltzmann)</a:t>
            </a:r>
          </a:p>
          <a:p>
            <a:endParaRPr lang="pt-BR" sz="2400" dirty="0"/>
          </a:p>
          <a:p>
            <a:endParaRPr lang="pt-BR" dirty="0"/>
          </a:p>
        </p:txBody>
      </p:sp>
      <p:graphicFrame>
        <p:nvGraphicFramePr>
          <p:cNvPr id="4" name="Objeto 3"/>
          <p:cNvGraphicFramePr>
            <a:graphicFrameLocks noChangeAspect="1"/>
          </p:cNvGraphicFramePr>
          <p:nvPr>
            <p:extLst>
              <p:ext uri="{D42A27DB-BD31-4B8C-83A1-F6EECF244321}">
                <p14:modId xmlns:p14="http://schemas.microsoft.com/office/powerpoint/2010/main" val="3262806503"/>
              </p:ext>
            </p:extLst>
          </p:nvPr>
        </p:nvGraphicFramePr>
        <p:xfrm>
          <a:off x="1907704" y="3933056"/>
          <a:ext cx="5248275" cy="941387"/>
        </p:xfrm>
        <a:graphic>
          <a:graphicData uri="http://schemas.openxmlformats.org/presentationml/2006/ole">
            <mc:AlternateContent xmlns:mc="http://schemas.openxmlformats.org/markup-compatibility/2006">
              <mc:Choice xmlns:v="urn:schemas-microsoft-com:vml" Requires="v">
                <p:oleObj spid="_x0000_s6215" name="Equação" r:id="rId3" imgW="2476440" imgH="444240" progId="Equation.3">
                  <p:embed/>
                </p:oleObj>
              </mc:Choice>
              <mc:Fallback>
                <p:oleObj name="Equação" r:id="rId3" imgW="2476440" imgH="444240" progId="Equation.3">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933056"/>
                        <a:ext cx="52482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4631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É importante notarmos que </a:t>
            </a:r>
            <a:r>
              <a:rPr lang="pt-BR" sz="2400" b="1" i="1" dirty="0">
                <a:cs typeface="Times New Roman" pitchFamily="18" charset="0"/>
              </a:rPr>
              <a:t>B</a:t>
            </a:r>
            <a:r>
              <a:rPr lang="el-GR" sz="2400" b="1" i="1" baseline="-25000" dirty="0">
                <a:latin typeface="Times New Roman" pitchFamily="18" charset="0"/>
                <a:cs typeface="Times New Roman" pitchFamily="18" charset="0"/>
              </a:rPr>
              <a:t>λ</a:t>
            </a:r>
            <a:r>
              <a:rPr lang="pt-BR" sz="2400" dirty="0"/>
              <a:t> cresce </a:t>
            </a:r>
            <a:r>
              <a:rPr lang="pt-BR" sz="2400" dirty="0" err="1"/>
              <a:t>monotonicamente</a:t>
            </a:r>
            <a:r>
              <a:rPr lang="pt-BR" sz="2400" dirty="0"/>
              <a:t> em função de </a:t>
            </a:r>
            <a:r>
              <a:rPr lang="pt-BR" sz="2400" b="1" i="1" dirty="0"/>
              <a:t>T</a:t>
            </a:r>
            <a:r>
              <a:rPr lang="pt-BR" sz="2400" dirty="0"/>
              <a:t>:</a:t>
            </a:r>
          </a:p>
          <a:p>
            <a:endParaRPr lang="pt-BR" sz="2400" dirty="0"/>
          </a:p>
          <a:p>
            <a:endParaRPr lang="pt-BR" sz="2400" dirty="0"/>
          </a:p>
          <a:p>
            <a:endParaRPr lang="pt-BR" sz="2400" dirty="0"/>
          </a:p>
          <a:p>
            <a:endParaRPr lang="pt-BR" sz="2400" dirty="0"/>
          </a:p>
          <a:p>
            <a:endParaRPr lang="pt-BR" sz="2400" dirty="0"/>
          </a:p>
          <a:p>
            <a:endParaRPr lang="pt-BR" sz="2400" dirty="0"/>
          </a:p>
          <a:p>
            <a:endParaRPr lang="pt-BR" sz="2400" dirty="0"/>
          </a:p>
          <a:p>
            <a:endParaRPr lang="pt-BR" sz="2400" dirty="0"/>
          </a:p>
          <a:p>
            <a:endParaRPr lang="pt-BR" sz="2400" dirty="0"/>
          </a:p>
          <a:p>
            <a:r>
              <a:rPr lang="pt-BR" sz="2400" dirty="0"/>
              <a:t>Para um determinado comprimento de onda </a:t>
            </a:r>
            <a:r>
              <a:rPr lang="pt-BR" sz="2400" b="1" i="1" dirty="0">
                <a:latin typeface="Symbol" pitchFamily="18" charset="2"/>
              </a:rPr>
              <a:t>l</a:t>
            </a:r>
            <a:r>
              <a:rPr lang="pt-BR" sz="2400" dirty="0"/>
              <a:t>:</a:t>
            </a:r>
          </a:p>
          <a:p>
            <a:pPr lvl="1"/>
            <a:r>
              <a:rPr lang="pt-BR" sz="2000" dirty="0"/>
              <a:t> se</a:t>
            </a:r>
            <a:r>
              <a:rPr lang="pt-BR" sz="2000" b="1" i="1" dirty="0">
                <a:cs typeface="Times New Roman" pitchFamily="18" charset="0"/>
              </a:rPr>
              <a:t> </a:t>
            </a:r>
            <a:r>
              <a:rPr lang="pt-BR" sz="2000" b="1" i="1" dirty="0"/>
              <a:t>T</a:t>
            </a:r>
            <a:r>
              <a:rPr lang="pt-BR" sz="2000" b="1" i="1" baseline="-25000" dirty="0"/>
              <a:t>1</a:t>
            </a:r>
            <a:r>
              <a:rPr lang="pt-BR" sz="2000" dirty="0"/>
              <a:t> &lt; </a:t>
            </a:r>
            <a:r>
              <a:rPr lang="pt-BR" sz="2000" b="1" i="1" dirty="0"/>
              <a:t>T</a:t>
            </a:r>
            <a:r>
              <a:rPr lang="pt-BR" sz="2000" b="1" i="1" baseline="-25000" dirty="0"/>
              <a:t>2  </a:t>
            </a:r>
            <a:r>
              <a:rPr lang="pt-BR" sz="2000" b="1" i="1" dirty="0">
                <a:cs typeface="Times New Roman" pitchFamily="18" charset="0"/>
              </a:rPr>
              <a:t>  </a:t>
            </a:r>
            <a:r>
              <a:rPr lang="pt-BR" sz="2000" b="1" i="1" dirty="0">
                <a:cs typeface="Times New Roman" pitchFamily="18" charset="0"/>
                <a:sym typeface="Wingdings" pitchFamily="2" charset="2"/>
              </a:rPr>
              <a:t>   </a:t>
            </a:r>
            <a:r>
              <a:rPr lang="pt-BR" sz="2000" b="1" i="1" dirty="0">
                <a:cs typeface="Times New Roman" pitchFamily="18" charset="0"/>
              </a:rPr>
              <a:t> B</a:t>
            </a:r>
            <a:r>
              <a:rPr lang="en-US" sz="2000" b="1" i="1" baseline="-25000" dirty="0">
                <a:latin typeface="Symbol" pitchFamily="18" charset="2"/>
                <a:cs typeface="Times New Roman" pitchFamily="18" charset="0"/>
              </a:rPr>
              <a:t>l</a:t>
            </a:r>
            <a:r>
              <a:rPr lang="pt-BR" sz="2000" dirty="0"/>
              <a:t>(</a:t>
            </a:r>
            <a:r>
              <a:rPr lang="pt-BR" sz="2000" b="1" i="1" dirty="0"/>
              <a:t>T</a:t>
            </a:r>
            <a:r>
              <a:rPr lang="pt-BR" sz="2000" b="1" i="1" baseline="-25000" dirty="0"/>
              <a:t>1</a:t>
            </a:r>
            <a:r>
              <a:rPr lang="pt-BR" sz="2000" dirty="0"/>
              <a:t>) &lt; </a:t>
            </a:r>
            <a:r>
              <a:rPr lang="pt-BR" sz="2000" b="1" i="1" dirty="0">
                <a:cs typeface="Times New Roman" pitchFamily="18" charset="0"/>
              </a:rPr>
              <a:t>B</a:t>
            </a:r>
            <a:r>
              <a:rPr lang="en-US" sz="2000" b="1" i="1" baseline="-25000" dirty="0">
                <a:latin typeface="Symbol" pitchFamily="18" charset="2"/>
                <a:cs typeface="Times New Roman" pitchFamily="18" charset="0"/>
              </a:rPr>
              <a:t>l</a:t>
            </a:r>
            <a:r>
              <a:rPr lang="pt-BR" sz="2000" dirty="0"/>
              <a:t>(</a:t>
            </a:r>
            <a:r>
              <a:rPr lang="pt-BR" sz="2000" b="1" i="1" dirty="0"/>
              <a:t>T</a:t>
            </a:r>
            <a:r>
              <a:rPr lang="pt-BR" sz="2000" b="1" i="1" baseline="-25000" dirty="0"/>
              <a:t>2</a:t>
            </a:r>
            <a:r>
              <a:rPr lang="pt-BR" sz="2000" dirty="0"/>
              <a:t>)   </a:t>
            </a:r>
          </a:p>
        </p:txBody>
      </p:sp>
      <p:pic>
        <p:nvPicPr>
          <p:cNvPr id="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724" y="1294318"/>
            <a:ext cx="4968552" cy="410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1804405"/>
            <a:ext cx="1542933" cy="1542933"/>
          </a:xfrm>
          <a:prstGeom prst="rect">
            <a:avLst/>
          </a:prstGeom>
        </p:spPr>
      </p:pic>
      <p:cxnSp>
        <p:nvCxnSpPr>
          <p:cNvPr id="7" name="Conector de seta reta 6"/>
          <p:cNvCxnSpPr>
            <a:stCxn id="5" idx="1"/>
          </p:cNvCxnSpPr>
          <p:nvPr/>
        </p:nvCxnSpPr>
        <p:spPr>
          <a:xfrm flipH="1">
            <a:off x="5580112" y="2575872"/>
            <a:ext cx="936104" cy="133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214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Para qualquer temperatura </a:t>
            </a:r>
            <a:r>
              <a:rPr lang="pt-BR" sz="2000" b="1" i="1" dirty="0"/>
              <a:t>T</a:t>
            </a:r>
            <a:r>
              <a:rPr lang="pt-BR" sz="2000" dirty="0"/>
              <a:t>, </a:t>
            </a:r>
            <a:r>
              <a:rPr lang="pt-BR" sz="2000" b="1" i="1" dirty="0">
                <a:cs typeface="Times New Roman" pitchFamily="18" charset="0"/>
              </a:rPr>
              <a:t>B</a:t>
            </a:r>
            <a:r>
              <a:rPr lang="el-GR" sz="2000" b="1" i="1" baseline="-25000" dirty="0">
                <a:latin typeface="Times New Roman" pitchFamily="18" charset="0"/>
                <a:cs typeface="Times New Roman" pitchFamily="18" charset="0"/>
              </a:rPr>
              <a:t>λ</a:t>
            </a:r>
            <a:r>
              <a:rPr lang="pt-BR" sz="2000" dirty="0"/>
              <a:t>(</a:t>
            </a:r>
            <a:r>
              <a:rPr lang="pt-BR" sz="2000" b="1" i="1" dirty="0"/>
              <a:t>T</a:t>
            </a:r>
            <a:r>
              <a:rPr lang="pt-BR" sz="2000" dirty="0"/>
              <a:t>) tem um único máximo em um comprimento de onda que pode ser determinado igualando à zero a derivada parcial de </a:t>
            </a:r>
            <a:r>
              <a:rPr lang="pt-BR" sz="2000" b="1" i="1" dirty="0">
                <a:cs typeface="Times New Roman" pitchFamily="18" charset="0"/>
              </a:rPr>
              <a:t>B</a:t>
            </a:r>
            <a:r>
              <a:rPr lang="el-GR" sz="2000" b="1" i="1" baseline="-25000" dirty="0">
                <a:latin typeface="Times New Roman" pitchFamily="18" charset="0"/>
                <a:cs typeface="Times New Roman" pitchFamily="18" charset="0"/>
              </a:rPr>
              <a:t>λ</a:t>
            </a:r>
            <a:r>
              <a:rPr lang="pt-BR" sz="2000" dirty="0"/>
              <a:t>(</a:t>
            </a:r>
            <a:r>
              <a:rPr lang="pt-BR" sz="2000" b="1" i="1" dirty="0"/>
              <a:t>T</a:t>
            </a:r>
            <a:r>
              <a:rPr lang="pt-BR" sz="2000" dirty="0"/>
              <a:t>) em relação à </a:t>
            </a:r>
            <a:r>
              <a:rPr lang="pt-BR" sz="2000" b="1" i="1" dirty="0">
                <a:latin typeface="Symbol" pitchFamily="18" charset="2"/>
              </a:rPr>
              <a:t>l</a:t>
            </a:r>
            <a:r>
              <a:rPr lang="pt-BR" sz="2000" dirty="0"/>
              <a:t>: </a:t>
            </a:r>
          </a:p>
          <a:p>
            <a:endParaRPr lang="pt-BR" sz="2000" dirty="0"/>
          </a:p>
          <a:p>
            <a:endParaRPr lang="pt-BR" sz="2000" dirty="0"/>
          </a:p>
          <a:p>
            <a:endParaRPr lang="pt-BR" sz="2000" dirty="0"/>
          </a:p>
          <a:p>
            <a:pPr marL="358775" indent="0">
              <a:buNone/>
            </a:pPr>
            <a:r>
              <a:rPr lang="pt-BR" sz="2000" dirty="0"/>
              <a:t>conhecida como </a:t>
            </a:r>
            <a:r>
              <a:rPr lang="pt-BR" sz="2000" dirty="0">
                <a:solidFill>
                  <a:schemeClr val="accent6">
                    <a:lumMod val="75000"/>
                  </a:schemeClr>
                </a:solidFill>
              </a:rPr>
              <a:t>lei do deslocamento de Wien</a:t>
            </a:r>
            <a:r>
              <a:rPr lang="pt-BR" sz="2000" dirty="0"/>
              <a:t>.</a:t>
            </a:r>
          </a:p>
          <a:p>
            <a:pPr marL="358775" indent="0">
              <a:buNone/>
            </a:pPr>
            <a:endParaRPr lang="pt-BR" sz="400" dirty="0"/>
          </a:p>
          <a:p>
            <a:r>
              <a:rPr lang="pt-BR" sz="2000" dirty="0"/>
              <a:t>Assim, o pico de emissão de um objeto frio, como a </a:t>
            </a:r>
            <a:r>
              <a:rPr lang="pt-BR" sz="2000" b="1" dirty="0">
                <a:solidFill>
                  <a:srgbClr val="00B0F0"/>
                </a:solidFill>
              </a:rPr>
              <a:t>Terra</a:t>
            </a:r>
            <a:r>
              <a:rPr lang="pt-BR" sz="2000" dirty="0"/>
              <a:t>, ocorre em um </a:t>
            </a:r>
            <a:r>
              <a:rPr lang="pt-BR" sz="2000" b="1" dirty="0">
                <a:solidFill>
                  <a:srgbClr val="00B0F0"/>
                </a:solidFill>
              </a:rPr>
              <a:t>comprimento de onda muito maior </a:t>
            </a:r>
            <a:r>
              <a:rPr lang="pt-BR" sz="2000" dirty="0"/>
              <a:t>do que aquele de um objeto muito </a:t>
            </a:r>
            <a:r>
              <a:rPr lang="pt-BR" sz="2000" b="1" dirty="0">
                <a:solidFill>
                  <a:srgbClr val="FF0000"/>
                </a:solidFill>
              </a:rPr>
              <a:t>quente</a:t>
            </a:r>
            <a:r>
              <a:rPr lang="pt-BR" sz="2000" dirty="0"/>
              <a:t>, como o </a:t>
            </a:r>
            <a:r>
              <a:rPr lang="pt-BR" sz="2000" b="1" dirty="0">
                <a:solidFill>
                  <a:srgbClr val="FF0000"/>
                </a:solidFill>
              </a:rPr>
              <a:t>Sol</a:t>
            </a:r>
            <a:r>
              <a:rPr lang="pt-BR" sz="2000" dirty="0"/>
              <a:t>.</a:t>
            </a:r>
          </a:p>
          <a:p>
            <a:pPr marL="358775" indent="0">
              <a:buNone/>
            </a:pPr>
            <a:endParaRPr lang="pt-BR" sz="2000" dirty="0"/>
          </a:p>
        </p:txBody>
      </p:sp>
      <p:grpSp>
        <p:nvGrpSpPr>
          <p:cNvPr id="7" name="Grupo 6"/>
          <p:cNvGrpSpPr/>
          <p:nvPr/>
        </p:nvGrpSpPr>
        <p:grpSpPr>
          <a:xfrm>
            <a:off x="1259632" y="1700808"/>
            <a:ext cx="6696744" cy="936823"/>
            <a:chOff x="2627784" y="2492176"/>
            <a:chExt cx="6768752" cy="1060846"/>
          </a:xfrm>
        </p:grpSpPr>
        <p:graphicFrame>
          <p:nvGraphicFramePr>
            <p:cNvPr id="4" name="Objeto 3"/>
            <p:cNvGraphicFramePr>
              <a:graphicFrameLocks noChangeAspect="1"/>
            </p:cNvGraphicFramePr>
            <p:nvPr>
              <p:extLst>
                <p:ext uri="{D42A27DB-BD31-4B8C-83A1-F6EECF244321}">
                  <p14:modId xmlns:p14="http://schemas.microsoft.com/office/powerpoint/2010/main" val="4245386068"/>
                </p:ext>
              </p:extLst>
            </p:nvPr>
          </p:nvGraphicFramePr>
          <p:xfrm>
            <a:off x="2627784" y="2616397"/>
            <a:ext cx="1128712" cy="936625"/>
          </p:xfrm>
          <a:graphic>
            <a:graphicData uri="http://schemas.openxmlformats.org/presentationml/2006/ole">
              <mc:AlternateContent xmlns:mc="http://schemas.openxmlformats.org/markup-compatibility/2006">
                <mc:Choice xmlns:v="urn:schemas-microsoft-com:vml" Requires="v">
                  <p:oleObj spid="_x0000_s7312" name="Equação" r:id="rId3" imgW="520560" imgH="431640" progId="Equation.3">
                    <p:embed/>
                  </p:oleObj>
                </mc:Choice>
                <mc:Fallback>
                  <p:oleObj name="Equação" r:id="rId3" imgW="520560" imgH="431640" progId="Equation.3">
                    <p:embed/>
                    <p:pic>
                      <p:nvPicPr>
                        <p:cNvPr id="0" name=""/>
                        <p:cNvPicPr>
                          <a:picLocks noChangeAspect="1" noChangeArrowheads="1"/>
                        </p:cNvPicPr>
                        <p:nvPr/>
                      </p:nvPicPr>
                      <p:blipFill>
                        <a:blip r:embed="rId4"/>
                        <a:srcRect/>
                        <a:stretch>
                          <a:fillRect/>
                        </a:stretch>
                      </p:blipFill>
                      <p:spPr bwMode="auto">
                        <a:xfrm>
                          <a:off x="2627784" y="2616397"/>
                          <a:ext cx="1128712" cy="936625"/>
                        </a:xfrm>
                        <a:prstGeom prst="rect">
                          <a:avLst/>
                        </a:prstGeom>
                        <a:noFill/>
                        <a:ln>
                          <a:noFill/>
                        </a:ln>
                      </p:spPr>
                    </p:pic>
                  </p:oleObj>
                </mc:Fallback>
              </mc:AlternateContent>
            </a:graphicData>
          </a:graphic>
        </p:graphicFrame>
        <p:sp>
          <p:nvSpPr>
            <p:cNvPr id="5" name="Freeform 5"/>
            <p:cNvSpPr>
              <a:spLocks noChangeAspect="1"/>
            </p:cNvSpPr>
            <p:nvPr/>
          </p:nvSpPr>
          <p:spPr bwMode="gray">
            <a:xfrm rot="3344637">
              <a:off x="4369345" y="2562003"/>
              <a:ext cx="720087" cy="1045415"/>
            </a:xfrm>
            <a:custGeom>
              <a:avLst/>
              <a:gdLst/>
              <a:ahLst/>
              <a:cxnLst>
                <a:cxn ang="0">
                  <a:pos x="12" y="2464"/>
                </a:cxn>
                <a:cxn ang="0">
                  <a:pos x="56" y="2120"/>
                </a:cxn>
                <a:cxn ang="0">
                  <a:pos x="124" y="1808"/>
                </a:cxn>
                <a:cxn ang="0">
                  <a:pos x="212" y="1524"/>
                </a:cxn>
                <a:cxn ang="0">
                  <a:pos x="316" y="1270"/>
                </a:cxn>
                <a:cxn ang="0">
                  <a:pos x="430" y="1044"/>
                </a:cxn>
                <a:cxn ang="0">
                  <a:pos x="550" y="846"/>
                </a:cxn>
                <a:cxn ang="0">
                  <a:pos x="672" y="674"/>
                </a:cxn>
                <a:cxn ang="0">
                  <a:pos x="792" y="528"/>
                </a:cxn>
                <a:cxn ang="0">
                  <a:pos x="906" y="408"/>
                </a:cxn>
                <a:cxn ang="0">
                  <a:pos x="1010" y="310"/>
                </a:cxn>
                <a:cxn ang="0">
                  <a:pos x="1096" y="236"/>
                </a:cxn>
                <a:cxn ang="0">
                  <a:pos x="1164" y="184"/>
                </a:cxn>
                <a:cxn ang="0">
                  <a:pos x="1208" y="154"/>
                </a:cxn>
                <a:cxn ang="0">
                  <a:pos x="1224" y="144"/>
                </a:cxn>
                <a:cxn ang="0">
                  <a:pos x="1728" y="56"/>
                </a:cxn>
                <a:cxn ang="0">
                  <a:pos x="1568" y="328"/>
                </a:cxn>
                <a:cxn ang="0">
                  <a:pos x="1554" y="332"/>
                </a:cxn>
                <a:cxn ang="0">
                  <a:pos x="1514" y="346"/>
                </a:cxn>
                <a:cxn ang="0">
                  <a:pos x="1452" y="370"/>
                </a:cxn>
                <a:cxn ang="0">
                  <a:pos x="1370" y="410"/>
                </a:cxn>
                <a:cxn ang="0">
                  <a:pos x="1270" y="466"/>
                </a:cxn>
                <a:cxn ang="0">
                  <a:pos x="1158" y="540"/>
                </a:cxn>
                <a:cxn ang="0">
                  <a:pos x="1034" y="636"/>
                </a:cxn>
                <a:cxn ang="0">
                  <a:pos x="904" y="756"/>
                </a:cxn>
                <a:cxn ang="0">
                  <a:pos x="770" y="900"/>
                </a:cxn>
                <a:cxn ang="0">
                  <a:pos x="632" y="1076"/>
                </a:cxn>
                <a:cxn ang="0">
                  <a:pos x="498" y="1280"/>
                </a:cxn>
                <a:cxn ang="0">
                  <a:pos x="370" y="1518"/>
                </a:cxn>
                <a:cxn ang="0">
                  <a:pos x="248" y="1792"/>
                </a:cxn>
                <a:cxn ang="0">
                  <a:pos x="138" y="2104"/>
                </a:cxn>
                <a:cxn ang="0">
                  <a:pos x="42" y="2456"/>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FF5001">
                    <a:gamma/>
                    <a:shade val="0"/>
                    <a:invGamma/>
                    <a:alpha val="23000"/>
                  </a:srgbClr>
                </a:gs>
                <a:gs pos="100000">
                  <a:srgbClr val="FF5001">
                    <a:alpha val="91000"/>
                  </a:srgbClr>
                </a:gs>
              </a:gsLst>
              <a:lin ang="18900000" scaled="1"/>
            </a:gradFill>
            <a:ln w="0">
              <a:noFill/>
              <a:prstDash val="solid"/>
              <a:round/>
              <a:headEnd/>
              <a:tailEnd/>
            </a:ln>
            <a:effectLst>
              <a:outerShdw dist="107763" dir="13500000" algn="ctr" rotWithShape="0">
                <a:srgbClr val="808080">
                  <a:alpha val="50000"/>
                </a:srgbClr>
              </a:outerShdw>
            </a:effectLst>
          </p:spPr>
          <p:txBody>
            <a:bodyPr/>
            <a:lstStyle/>
            <a:p>
              <a:endParaRPr lang="pt-BR"/>
            </a:p>
          </p:txBody>
        </p:sp>
        <p:graphicFrame>
          <p:nvGraphicFramePr>
            <p:cNvPr id="6" name="Objeto 5"/>
            <p:cNvGraphicFramePr>
              <a:graphicFrameLocks noChangeAspect="1"/>
            </p:cNvGraphicFramePr>
            <p:nvPr>
              <p:extLst>
                <p:ext uri="{D42A27DB-BD31-4B8C-83A1-F6EECF244321}">
                  <p14:modId xmlns:p14="http://schemas.microsoft.com/office/powerpoint/2010/main" val="3948000562"/>
                </p:ext>
              </p:extLst>
            </p:nvPr>
          </p:nvGraphicFramePr>
          <p:xfrm>
            <a:off x="5692898" y="2492176"/>
            <a:ext cx="3703638" cy="1008062"/>
          </p:xfrm>
          <a:graphic>
            <a:graphicData uri="http://schemas.openxmlformats.org/presentationml/2006/ole">
              <mc:AlternateContent xmlns:mc="http://schemas.openxmlformats.org/markup-compatibility/2006">
                <mc:Choice xmlns:v="urn:schemas-microsoft-com:vml" Requires="v">
                  <p:oleObj spid="_x0000_s7313" name="Equação" r:id="rId5" imgW="1447560" imgH="393480" progId="Equation.3">
                    <p:embed/>
                  </p:oleObj>
                </mc:Choice>
                <mc:Fallback>
                  <p:oleObj name="Equação" r:id="rId5" imgW="1447560" imgH="393480" progId="Equation.3">
                    <p:embed/>
                    <p:pic>
                      <p:nvPicPr>
                        <p:cNvPr id="0" name=""/>
                        <p:cNvPicPr>
                          <a:picLocks noChangeAspect="1" noChangeArrowheads="1"/>
                        </p:cNvPicPr>
                        <p:nvPr/>
                      </p:nvPicPr>
                      <p:blipFill>
                        <a:blip r:embed="rId6"/>
                        <a:srcRect/>
                        <a:stretch>
                          <a:fillRect/>
                        </a:stretch>
                      </p:blipFill>
                      <p:spPr bwMode="auto">
                        <a:xfrm>
                          <a:off x="5692898" y="2492176"/>
                          <a:ext cx="37036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1" name="Imagem 10"/>
          <p:cNvPicPr>
            <a:picLocks noChangeAspect="1"/>
          </p:cNvPicPr>
          <p:nvPr/>
        </p:nvPicPr>
        <p:blipFill rotWithShape="1">
          <a:blip r:embed="rId7">
            <a:extLst>
              <a:ext uri="{28A0092B-C50C-407E-A947-70E740481C1C}">
                <a14:useLocalDpi xmlns:a14="http://schemas.microsoft.com/office/drawing/2010/main" val="0"/>
              </a:ext>
            </a:extLst>
          </a:blip>
          <a:srcRect l="4471" t="5701" r="2373" b="3684"/>
          <a:stretch/>
        </p:blipFill>
        <p:spPr>
          <a:xfrm>
            <a:off x="1907704" y="4198895"/>
            <a:ext cx="5328592" cy="2429519"/>
          </a:xfrm>
          <a:prstGeom prst="rect">
            <a:avLst/>
          </a:prstGeom>
        </p:spPr>
      </p:pic>
      <p:pic>
        <p:nvPicPr>
          <p:cNvPr id="9" name="Image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0032" y="4293096"/>
            <a:ext cx="512928" cy="512928"/>
          </a:xfrm>
          <a:prstGeom prst="rect">
            <a:avLst/>
          </a:prstGeom>
        </p:spPr>
      </p:pic>
      <p:pic>
        <p:nvPicPr>
          <p:cNvPr id="10" name="Image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6216" y="5085184"/>
            <a:ext cx="529751" cy="529751"/>
          </a:xfrm>
          <a:prstGeom prst="rect">
            <a:avLst/>
          </a:prstGeom>
        </p:spPr>
      </p:pic>
      <p:cxnSp>
        <p:nvCxnSpPr>
          <p:cNvPr id="13" name="Conector de seta reta 12"/>
          <p:cNvCxnSpPr/>
          <p:nvPr/>
        </p:nvCxnSpPr>
        <p:spPr>
          <a:xfrm>
            <a:off x="3707904" y="4365104"/>
            <a:ext cx="36004" cy="1728192"/>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6102170" y="5733256"/>
            <a:ext cx="18002" cy="370259"/>
          </a:xfrm>
          <a:prstGeom prst="straightConnector1">
            <a:avLst/>
          </a:prstGeom>
          <a:ln w="38100">
            <a:solidFill>
              <a:srgbClr val="00B0F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0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dirty="0"/>
              <a:t>EXERCÍCIO:</a:t>
            </a:r>
          </a:p>
          <a:p>
            <a:pPr lvl="1"/>
            <a:r>
              <a:rPr lang="pt-BR" dirty="0"/>
              <a:t>Se o Sol tem um temperatura de 6000K e a Terra 288K (15</a:t>
            </a:r>
            <a:r>
              <a:rPr lang="pt-BR" baseline="30000" dirty="0"/>
              <a:t>o</a:t>
            </a:r>
            <a:r>
              <a:rPr lang="pt-BR" dirty="0"/>
              <a:t>C), qual é o comprimento de onda de máxima emissão?</a:t>
            </a:r>
          </a:p>
          <a:p>
            <a:endParaRPr lang="pt-BR" dirty="0"/>
          </a:p>
          <a:p>
            <a:endParaRPr lang="pt-BR" dirty="0"/>
          </a:p>
          <a:p>
            <a:endParaRPr lang="pt-BR" dirty="0"/>
          </a:p>
        </p:txBody>
      </p:sp>
      <p:graphicFrame>
        <p:nvGraphicFramePr>
          <p:cNvPr id="4" name="Objeto 3"/>
          <p:cNvGraphicFramePr>
            <a:graphicFrameLocks noChangeAspect="1"/>
          </p:cNvGraphicFramePr>
          <p:nvPr>
            <p:extLst>
              <p:ext uri="{D42A27DB-BD31-4B8C-83A1-F6EECF244321}">
                <p14:modId xmlns:p14="http://schemas.microsoft.com/office/powerpoint/2010/main" val="4063339157"/>
              </p:ext>
            </p:extLst>
          </p:nvPr>
        </p:nvGraphicFramePr>
        <p:xfrm>
          <a:off x="2699792" y="2276922"/>
          <a:ext cx="3703638" cy="1008062"/>
        </p:xfrm>
        <a:graphic>
          <a:graphicData uri="http://schemas.openxmlformats.org/presentationml/2006/ole">
            <mc:AlternateContent xmlns:mc="http://schemas.openxmlformats.org/markup-compatibility/2006">
              <mc:Choice xmlns:v="urn:schemas-microsoft-com:vml" Requires="v">
                <p:oleObj spid="_x0000_s12294" name="Equação" r:id="rId3" imgW="1447560" imgH="393480" progId="Equation.3">
                  <p:embed/>
                </p:oleObj>
              </mc:Choice>
              <mc:Fallback>
                <p:oleObj name="Equação" r:id="rId3" imgW="1447560" imgH="393480" progId="Equation.3">
                  <p:embed/>
                  <p:pic>
                    <p:nvPicPr>
                      <p:cNvPr id="0" name=""/>
                      <p:cNvPicPr>
                        <a:picLocks noChangeAspect="1" noChangeArrowheads="1"/>
                      </p:cNvPicPr>
                      <p:nvPr/>
                    </p:nvPicPr>
                    <p:blipFill>
                      <a:blip r:embed="rId4"/>
                      <a:srcRect/>
                      <a:stretch>
                        <a:fillRect/>
                      </a:stretch>
                    </p:blipFill>
                    <p:spPr bwMode="auto">
                      <a:xfrm>
                        <a:off x="2699792" y="2276922"/>
                        <a:ext cx="37036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83680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dirty="0"/>
              <a:t>EXERCÍCIO:</a:t>
            </a:r>
          </a:p>
          <a:p>
            <a:pPr lvl="1"/>
            <a:r>
              <a:rPr lang="pt-BR" dirty="0"/>
              <a:t>Se o Sol tem um temperatura de 6000K e a Terra 288K (15</a:t>
            </a:r>
            <a:r>
              <a:rPr lang="pt-BR" baseline="30000" dirty="0"/>
              <a:t>o</a:t>
            </a:r>
            <a:r>
              <a:rPr lang="pt-BR" dirty="0"/>
              <a:t>C), qual é o comprimento de onda de máxima emissão?</a:t>
            </a:r>
          </a:p>
          <a:p>
            <a:endParaRPr lang="pt-BR" dirty="0"/>
          </a:p>
          <a:p>
            <a:endParaRPr lang="pt-BR" dirty="0"/>
          </a:p>
          <a:p>
            <a:endParaRPr lang="pt-BR" dirty="0"/>
          </a:p>
        </p:txBody>
      </p:sp>
      <p:graphicFrame>
        <p:nvGraphicFramePr>
          <p:cNvPr id="4" name="Objeto 3"/>
          <p:cNvGraphicFramePr>
            <a:graphicFrameLocks noChangeAspect="1"/>
          </p:cNvGraphicFramePr>
          <p:nvPr>
            <p:extLst>
              <p:ext uri="{D42A27DB-BD31-4B8C-83A1-F6EECF244321}">
                <p14:modId xmlns:p14="http://schemas.microsoft.com/office/powerpoint/2010/main" val="610905441"/>
              </p:ext>
            </p:extLst>
          </p:nvPr>
        </p:nvGraphicFramePr>
        <p:xfrm>
          <a:off x="2699792" y="2276922"/>
          <a:ext cx="3703638" cy="1008062"/>
        </p:xfrm>
        <a:graphic>
          <a:graphicData uri="http://schemas.openxmlformats.org/presentationml/2006/ole">
            <mc:AlternateContent xmlns:mc="http://schemas.openxmlformats.org/markup-compatibility/2006">
              <mc:Choice xmlns:v="urn:schemas-microsoft-com:vml" Requires="v">
                <p:oleObj spid="_x0000_s8330" name="Equação" r:id="rId3" imgW="1447560" imgH="393480" progId="Equation.3">
                  <p:embed/>
                </p:oleObj>
              </mc:Choice>
              <mc:Fallback>
                <p:oleObj name="Equação" r:id="rId3" imgW="1447560" imgH="393480" progId="Equation.3">
                  <p:embed/>
                  <p:pic>
                    <p:nvPicPr>
                      <p:cNvPr id="0" name=""/>
                      <p:cNvPicPr>
                        <a:picLocks noChangeAspect="1" noChangeArrowheads="1"/>
                      </p:cNvPicPr>
                      <p:nvPr/>
                    </p:nvPicPr>
                    <p:blipFill>
                      <a:blip r:embed="rId4"/>
                      <a:srcRect/>
                      <a:stretch>
                        <a:fillRect/>
                      </a:stretch>
                    </p:blipFill>
                    <p:spPr bwMode="auto">
                      <a:xfrm>
                        <a:off x="2699792" y="2276922"/>
                        <a:ext cx="37036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4257549965"/>
              </p:ext>
            </p:extLst>
          </p:nvPr>
        </p:nvGraphicFramePr>
        <p:xfrm>
          <a:off x="792163" y="3573463"/>
          <a:ext cx="7535862" cy="2016125"/>
        </p:xfrm>
        <a:graphic>
          <a:graphicData uri="http://schemas.openxmlformats.org/presentationml/2006/ole">
            <mc:AlternateContent xmlns:mc="http://schemas.openxmlformats.org/markup-compatibility/2006">
              <mc:Choice xmlns:v="urn:schemas-microsoft-com:vml" Requires="v">
                <p:oleObj spid="_x0000_s8331" name="Equação" r:id="rId5" imgW="2946240" imgH="787320" progId="Equation.3">
                  <p:embed/>
                </p:oleObj>
              </mc:Choice>
              <mc:Fallback>
                <p:oleObj name="Equação" r:id="rId5" imgW="2946240" imgH="787320" progId="Equation.3">
                  <p:embed/>
                  <p:pic>
                    <p:nvPicPr>
                      <p:cNvPr id="0" name=""/>
                      <p:cNvPicPr>
                        <a:picLocks noChangeAspect="1" noChangeArrowheads="1"/>
                      </p:cNvPicPr>
                      <p:nvPr/>
                    </p:nvPicPr>
                    <p:blipFill>
                      <a:blip r:embed="rId6"/>
                      <a:srcRect/>
                      <a:stretch>
                        <a:fillRect/>
                      </a:stretch>
                    </p:blipFill>
                    <p:spPr bwMode="auto">
                      <a:xfrm>
                        <a:off x="792163" y="3573463"/>
                        <a:ext cx="75358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7968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90" y="1124744"/>
            <a:ext cx="7724011" cy="5148572"/>
          </a:xfrm>
          <a:prstGeom prst="rect">
            <a:avLst/>
          </a:prstGeom>
        </p:spPr>
      </p:pic>
      <p:sp>
        <p:nvSpPr>
          <p:cNvPr id="2" name="Título 1"/>
          <p:cNvSpPr>
            <a:spLocks noGrp="1"/>
          </p:cNvSpPr>
          <p:nvPr>
            <p:ph type="title"/>
          </p:nvPr>
        </p:nvSpPr>
        <p:spPr/>
        <p:txBody>
          <a:bodyPr>
            <a:normAutofit fontScale="90000"/>
          </a:bodyPr>
          <a:lstStyle/>
          <a:p>
            <a:r>
              <a:rPr lang="pt-BR" dirty="0"/>
              <a:t>3. Radiação</a:t>
            </a:r>
          </a:p>
        </p:txBody>
      </p:sp>
      <p:sp>
        <p:nvSpPr>
          <p:cNvPr id="9" name="Retângulo 8"/>
          <p:cNvSpPr/>
          <p:nvPr/>
        </p:nvSpPr>
        <p:spPr>
          <a:xfrm>
            <a:off x="1187624" y="5517232"/>
            <a:ext cx="7056784"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p:cNvSpPr/>
          <p:nvPr/>
        </p:nvSpPr>
        <p:spPr>
          <a:xfrm rot="16200000">
            <a:off x="3383868" y="5265204"/>
            <a:ext cx="504056" cy="432048"/>
          </a:xfrm>
          <a:prstGeom prst="rightArrow">
            <a:avLst/>
          </a:prstGeom>
          <a:solidFill>
            <a:srgbClr val="00CC99"/>
          </a:solid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1642754" y="5773055"/>
            <a:ext cx="3986284" cy="400110"/>
          </a:xfrm>
          <a:prstGeom prst="rect">
            <a:avLst/>
          </a:prstGeom>
          <a:noFill/>
        </p:spPr>
        <p:txBody>
          <a:bodyPr wrap="none" rtlCol="0">
            <a:spAutoFit/>
          </a:bodyPr>
          <a:lstStyle/>
          <a:p>
            <a:r>
              <a:rPr lang="pt-BR" sz="2000" b="1" dirty="0" err="1">
                <a:solidFill>
                  <a:srgbClr val="00CC99"/>
                </a:solidFill>
                <a:latin typeface="Symbol" pitchFamily="18" charset="2"/>
              </a:rPr>
              <a:t>l</a:t>
            </a:r>
            <a:r>
              <a:rPr lang="pt-BR" sz="2000" b="1" baseline="-25000" dirty="0" err="1">
                <a:solidFill>
                  <a:srgbClr val="00CC99"/>
                </a:solidFill>
              </a:rPr>
              <a:t>max</a:t>
            </a:r>
            <a:r>
              <a:rPr lang="pt-BR" sz="2000" b="1" baseline="-25000" dirty="0">
                <a:solidFill>
                  <a:srgbClr val="00CC99"/>
                </a:solidFill>
              </a:rPr>
              <a:t>-Sol</a:t>
            </a:r>
            <a:r>
              <a:rPr lang="pt-BR" sz="2000" b="1" dirty="0">
                <a:solidFill>
                  <a:srgbClr val="00CC99"/>
                </a:solidFill>
              </a:rPr>
              <a:t> = 0,5 </a:t>
            </a:r>
            <a:r>
              <a:rPr lang="pt-BR" sz="2000" b="1" dirty="0">
                <a:solidFill>
                  <a:srgbClr val="00CC99"/>
                </a:solidFill>
                <a:latin typeface="Symbol" pitchFamily="18" charset="2"/>
              </a:rPr>
              <a:t>m</a:t>
            </a:r>
            <a:r>
              <a:rPr lang="pt-BR" sz="2000" b="1" dirty="0">
                <a:solidFill>
                  <a:srgbClr val="00CC99"/>
                </a:solidFill>
              </a:rPr>
              <a:t>m </a:t>
            </a:r>
            <a:r>
              <a:rPr lang="pt-BR" sz="2000" b="1" dirty="0">
                <a:solidFill>
                  <a:srgbClr val="00CC99"/>
                </a:solidFill>
                <a:sym typeface="Wingdings" pitchFamily="2" charset="2"/>
              </a:rPr>
              <a:t> azul-esverdeado</a:t>
            </a:r>
            <a:endParaRPr lang="pt-BR" sz="2000" b="1" dirty="0">
              <a:solidFill>
                <a:srgbClr val="00CC99"/>
              </a:solidFill>
            </a:endParaRPr>
          </a:p>
        </p:txBody>
      </p:sp>
      <p:sp>
        <p:nvSpPr>
          <p:cNvPr id="10" name="CaixaDeTexto 9"/>
          <p:cNvSpPr txBox="1"/>
          <p:nvPr/>
        </p:nvSpPr>
        <p:spPr>
          <a:xfrm>
            <a:off x="5724128" y="5733256"/>
            <a:ext cx="2605906" cy="400110"/>
          </a:xfrm>
          <a:prstGeom prst="rect">
            <a:avLst/>
          </a:prstGeom>
          <a:noFill/>
        </p:spPr>
        <p:txBody>
          <a:bodyPr wrap="none" rtlCol="0">
            <a:spAutoFit/>
          </a:bodyPr>
          <a:lstStyle/>
          <a:p>
            <a:r>
              <a:rPr lang="pt-BR" sz="2000" b="1" dirty="0" err="1">
                <a:solidFill>
                  <a:schemeClr val="bg1"/>
                </a:solidFill>
                <a:latin typeface="Symbol" pitchFamily="18" charset="2"/>
              </a:rPr>
              <a:t>l</a:t>
            </a:r>
            <a:r>
              <a:rPr lang="pt-BR" sz="2000" b="1" baseline="-25000" dirty="0" err="1">
                <a:solidFill>
                  <a:schemeClr val="bg1"/>
                </a:solidFill>
              </a:rPr>
              <a:t>max</a:t>
            </a:r>
            <a:r>
              <a:rPr lang="pt-BR" sz="2000" b="1" baseline="-25000" dirty="0">
                <a:solidFill>
                  <a:schemeClr val="bg1"/>
                </a:solidFill>
              </a:rPr>
              <a:t>-Terra</a:t>
            </a:r>
            <a:r>
              <a:rPr lang="pt-BR" sz="2000" b="1" dirty="0">
                <a:solidFill>
                  <a:schemeClr val="bg1"/>
                </a:solidFill>
              </a:rPr>
              <a:t> = 10 </a:t>
            </a:r>
            <a:r>
              <a:rPr lang="pt-BR" sz="2000" b="1" dirty="0">
                <a:solidFill>
                  <a:schemeClr val="bg1"/>
                </a:solidFill>
                <a:latin typeface="Symbol" pitchFamily="18" charset="2"/>
              </a:rPr>
              <a:t>m</a:t>
            </a:r>
            <a:r>
              <a:rPr lang="pt-BR" sz="2000" b="1" dirty="0">
                <a:solidFill>
                  <a:schemeClr val="bg1"/>
                </a:solidFill>
              </a:rPr>
              <a:t>m </a:t>
            </a:r>
            <a:r>
              <a:rPr lang="pt-BR" sz="2000" b="1" dirty="0">
                <a:solidFill>
                  <a:schemeClr val="bg1"/>
                </a:solidFill>
                <a:sym typeface="Wingdings" pitchFamily="2" charset="2"/>
              </a:rPr>
              <a:t> IV</a:t>
            </a:r>
            <a:endParaRPr lang="pt-BR" sz="2000" b="1" dirty="0">
              <a:solidFill>
                <a:schemeClr val="bg1"/>
              </a:solidFill>
            </a:endParaRPr>
          </a:p>
        </p:txBody>
      </p:sp>
      <p:sp>
        <p:nvSpPr>
          <p:cNvPr id="11" name="Seta para a direita 10"/>
          <p:cNvSpPr/>
          <p:nvPr/>
        </p:nvSpPr>
        <p:spPr>
          <a:xfrm rot="16200000">
            <a:off x="6552220" y="5265205"/>
            <a:ext cx="504056" cy="432048"/>
          </a:xfrm>
          <a:prstGeom prst="rightArrow">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paço Reservado para Conteúdo 2"/>
          <p:cNvSpPr>
            <a:spLocks noGrp="1"/>
          </p:cNvSpPr>
          <p:nvPr>
            <p:ph idx="1"/>
          </p:nvPr>
        </p:nvSpPr>
        <p:spPr>
          <a:xfrm>
            <a:off x="457200" y="620688"/>
            <a:ext cx="8229600" cy="5904656"/>
          </a:xfrm>
        </p:spPr>
        <p:txBody>
          <a:bodyPr/>
          <a:lstStyle/>
          <a:p>
            <a:r>
              <a:rPr lang="pt-BR" dirty="0"/>
              <a:t>Qual a “cor” dos </a:t>
            </a:r>
            <a:r>
              <a:rPr lang="pt-BR" b="1" dirty="0" err="1">
                <a:latin typeface="Symbol" pitchFamily="18" charset="2"/>
              </a:rPr>
              <a:t>l</a:t>
            </a:r>
            <a:r>
              <a:rPr lang="pt-BR" b="1" baseline="-25000" dirty="0" err="1"/>
              <a:t>max</a:t>
            </a:r>
            <a:r>
              <a:rPr lang="pt-BR" b="1" baseline="-25000" dirty="0"/>
              <a:t>-Sol</a:t>
            </a:r>
            <a:r>
              <a:rPr lang="pt-BR" dirty="0"/>
              <a:t> e </a:t>
            </a:r>
            <a:r>
              <a:rPr lang="pt-BR" b="1" dirty="0" err="1">
                <a:latin typeface="Symbol" pitchFamily="18" charset="2"/>
              </a:rPr>
              <a:t>l</a:t>
            </a:r>
            <a:r>
              <a:rPr lang="pt-BR" b="1" baseline="-25000" dirty="0" err="1"/>
              <a:t>max</a:t>
            </a:r>
            <a:r>
              <a:rPr lang="pt-BR" b="1" baseline="-25000" dirty="0"/>
              <a:t>-Terra</a:t>
            </a:r>
            <a:r>
              <a:rPr lang="pt-BR" dirty="0"/>
              <a:t> ?</a:t>
            </a:r>
          </a:p>
        </p:txBody>
      </p:sp>
    </p:spTree>
    <p:extLst>
      <p:ext uri="{BB962C8B-B14F-4D97-AF65-F5344CB8AC3E}">
        <p14:creationId xmlns:p14="http://schemas.microsoft.com/office/powerpoint/2010/main" val="137351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 Sol banha a Terra constantemente com sua radiação e a Terra, por sua vez, emite radiação IV. Se assumirmos que não existe nenhum outro método de transferência de calor, quando a taxa de absorção da radiação solar é igual à taxa de emissão de radiação IV da terra, um estado de </a:t>
            </a:r>
            <a:r>
              <a:rPr lang="pt-BR" sz="2400" dirty="0">
                <a:solidFill>
                  <a:srgbClr val="FF0000"/>
                </a:solidFill>
              </a:rPr>
              <a:t>equilíbrio radiativo</a:t>
            </a:r>
            <a:r>
              <a:rPr lang="pt-BR" sz="2400" dirty="0"/>
              <a:t> é atingido. A temperatura média na qual isto ocorre é chamada de </a:t>
            </a:r>
            <a:r>
              <a:rPr lang="pt-BR" sz="2400" dirty="0">
                <a:solidFill>
                  <a:srgbClr val="FF0000"/>
                </a:solidFill>
              </a:rPr>
              <a:t>temperatura de equilíbrio radiativo</a:t>
            </a:r>
            <a:r>
              <a:rPr lang="pt-BR" sz="2400" dirty="0"/>
              <a:t>.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7" y="3401232"/>
            <a:ext cx="4032447" cy="3022457"/>
          </a:xfrm>
          <a:prstGeom prst="rect">
            <a:avLst/>
          </a:prstGeom>
        </p:spPr>
      </p:pic>
    </p:spTree>
    <p:extLst>
      <p:ext uri="{BB962C8B-B14F-4D97-AF65-F5344CB8AC3E}">
        <p14:creationId xmlns:p14="http://schemas.microsoft.com/office/powerpoint/2010/main" val="2497943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A esta temperatura, a terra (comportando-se como um corpo negro) está absorvendo a radiação solar e emitindo radiação infravermelha em proporções iguais, e sua temperatura média não muda.</a:t>
            </a:r>
          </a:p>
          <a:p>
            <a:endParaRPr lang="pt-BR" sz="2400" dirty="0"/>
          </a:p>
          <a:p>
            <a:r>
              <a:rPr lang="pt-BR" sz="2400" dirty="0"/>
              <a:t>Porque a Terra está a cerca de 150 milhões km de distância do sol, a temperatura de equilíbrio radiativo da Terra é de cerca de 255 K (–18°C).</a:t>
            </a:r>
          </a:p>
          <a:p>
            <a:endParaRPr lang="pt-BR" sz="2400" dirty="0"/>
          </a:p>
          <a:p>
            <a:r>
              <a:rPr lang="pt-BR" sz="2400" dirty="0"/>
              <a:t>Mas esta temperatura é muito mais baixa do que a temperatura média observada a superfície da terra de 288 K (15°C).</a:t>
            </a:r>
          </a:p>
          <a:p>
            <a:endParaRPr lang="pt-BR" sz="2400" dirty="0"/>
          </a:p>
          <a:p>
            <a:r>
              <a:rPr lang="pt-BR" sz="2400" i="1" dirty="0">
                <a:solidFill>
                  <a:srgbClr val="FF0000"/>
                </a:solidFill>
              </a:rPr>
              <a:t>Por que há uma diferença tão grande?</a:t>
            </a:r>
          </a:p>
        </p:txBody>
      </p:sp>
    </p:spTree>
    <p:extLst>
      <p:ext uri="{BB962C8B-B14F-4D97-AF65-F5344CB8AC3E}">
        <p14:creationId xmlns:p14="http://schemas.microsoft.com/office/powerpoint/2010/main" val="849635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Energia, temperatura e calor</a:t>
            </a:r>
          </a:p>
        </p:txBody>
      </p:sp>
      <p:sp>
        <p:nvSpPr>
          <p:cNvPr id="5" name="Espaço Reservado para Conteúdo 4"/>
          <p:cNvSpPr>
            <a:spLocks noGrp="1"/>
          </p:cNvSpPr>
          <p:nvPr>
            <p:ph idx="1"/>
          </p:nvPr>
        </p:nvSpPr>
        <p:spPr/>
        <p:txBody>
          <a:bodyPr/>
          <a:lstStyle/>
          <a:p>
            <a:r>
              <a:rPr lang="pt-BR" sz="2400" dirty="0"/>
              <a:t>A </a:t>
            </a:r>
            <a:r>
              <a:rPr lang="pt-BR" sz="2400" dirty="0">
                <a:solidFill>
                  <a:srgbClr val="FF0000"/>
                </a:solidFill>
              </a:rPr>
              <a:t>energia potencial </a:t>
            </a:r>
            <a:r>
              <a:rPr lang="pt-BR" sz="2400" dirty="0"/>
              <a:t>(</a:t>
            </a:r>
            <a:r>
              <a:rPr lang="pt-BR" sz="2400" i="1" dirty="0"/>
              <a:t>PE</a:t>
            </a:r>
            <a:r>
              <a:rPr lang="pt-BR" sz="2400" dirty="0"/>
              <a:t>) de qualquer objeto é dado como</a:t>
            </a:r>
          </a:p>
          <a:p>
            <a:endParaRPr lang="pt-BR" sz="2400" dirty="0"/>
          </a:p>
          <a:p>
            <a:pPr marL="358775" indent="0">
              <a:buNone/>
            </a:pPr>
            <a:r>
              <a:rPr lang="pt-BR" sz="2400" dirty="0"/>
              <a:t>onde </a:t>
            </a:r>
            <a:r>
              <a:rPr lang="pt-BR" sz="2400" i="1" dirty="0"/>
              <a:t>m</a:t>
            </a:r>
            <a:r>
              <a:rPr lang="pt-BR" sz="2400" dirty="0"/>
              <a:t> é a massa do objeto, </a:t>
            </a:r>
            <a:r>
              <a:rPr lang="pt-BR" sz="2400" i="1" dirty="0"/>
              <a:t>g</a:t>
            </a:r>
            <a:r>
              <a:rPr lang="pt-BR" sz="2400" dirty="0"/>
              <a:t> é a aceleração da gravidade e </a:t>
            </a:r>
            <a:r>
              <a:rPr lang="pt-BR" sz="2400" i="1" dirty="0"/>
              <a:t>h</a:t>
            </a:r>
            <a:r>
              <a:rPr lang="pt-BR" sz="2400" dirty="0"/>
              <a:t> é altura do objeto em relação ao solo.</a:t>
            </a:r>
          </a:p>
          <a:p>
            <a:endParaRPr lang="pt-BR" sz="1200" dirty="0"/>
          </a:p>
          <a:p>
            <a:r>
              <a:rPr lang="pt-BR" sz="2400" dirty="0"/>
              <a:t>Na atmosfera, </a:t>
            </a:r>
            <a:r>
              <a:rPr lang="pt-BR" sz="2400" i="1" u="sng" dirty="0"/>
              <a:t>um volume de ar em níveis </a:t>
            </a:r>
            <a:r>
              <a:rPr lang="pt-BR" sz="2400" i="1" dirty="0"/>
              <a:t>mais elevados </a:t>
            </a:r>
            <a:r>
              <a:rPr lang="pt-BR" sz="2400" dirty="0"/>
              <a:t>de altura tem uma </a:t>
            </a:r>
            <a:r>
              <a:rPr lang="pt-BR" sz="2400" i="1" u="sng" dirty="0"/>
              <a:t>energia potencial maior </a:t>
            </a:r>
            <a:r>
              <a:rPr lang="pt-BR" sz="2400" dirty="0"/>
              <a:t>do que um volume de mesmo tamanho próximo à superfície.</a:t>
            </a:r>
          </a:p>
          <a:p>
            <a:endParaRPr lang="pt-BR" sz="2400" dirty="0"/>
          </a:p>
          <a:p>
            <a:endParaRPr lang="pt-BR" sz="2400" dirty="0"/>
          </a:p>
        </p:txBody>
      </p:sp>
      <p:graphicFrame>
        <p:nvGraphicFramePr>
          <p:cNvPr id="2" name="Objeto 1"/>
          <p:cNvGraphicFramePr>
            <a:graphicFrameLocks noChangeAspect="1"/>
          </p:cNvGraphicFramePr>
          <p:nvPr>
            <p:extLst>
              <p:ext uri="{D42A27DB-BD31-4B8C-83A1-F6EECF244321}">
                <p14:modId xmlns:p14="http://schemas.microsoft.com/office/powerpoint/2010/main" val="2256090787"/>
              </p:ext>
            </p:extLst>
          </p:nvPr>
        </p:nvGraphicFramePr>
        <p:xfrm>
          <a:off x="3887924" y="1124744"/>
          <a:ext cx="1368151" cy="446743"/>
        </p:xfrm>
        <a:graphic>
          <a:graphicData uri="http://schemas.openxmlformats.org/presentationml/2006/ole">
            <mc:AlternateContent xmlns:mc="http://schemas.openxmlformats.org/markup-compatibility/2006">
              <mc:Choice xmlns:v="urn:schemas-microsoft-com:vml" Requires="v">
                <p:oleObj spid="_x0000_s1127" name="Equação" r:id="rId3" imgW="622080" imgH="203040" progId="Equation.3">
                  <p:embed/>
                </p:oleObj>
              </mc:Choice>
              <mc:Fallback>
                <p:oleObj name="Equação" r:id="rId3" imgW="622080" imgH="203040" progId="Equation.3">
                  <p:embed/>
                  <p:pic>
                    <p:nvPicPr>
                      <p:cNvPr id="0" name=""/>
                      <p:cNvPicPr/>
                      <p:nvPr/>
                    </p:nvPicPr>
                    <p:blipFill>
                      <a:blip r:embed="rId4"/>
                      <a:stretch>
                        <a:fillRect/>
                      </a:stretch>
                    </p:blipFill>
                    <p:spPr>
                      <a:xfrm>
                        <a:off x="3887924" y="1124744"/>
                        <a:ext cx="1368151" cy="446743"/>
                      </a:xfrm>
                      <a:prstGeom prst="rect">
                        <a:avLst/>
                      </a:prstGeom>
                    </p:spPr>
                  </p:pic>
                </p:oleObj>
              </mc:Fallback>
            </mc:AlternateContent>
          </a:graphicData>
        </a:graphic>
      </p:graphicFrame>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4017305"/>
            <a:ext cx="3240360" cy="2468189"/>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4124536"/>
            <a:ext cx="3131840" cy="2088546"/>
          </a:xfrm>
          <a:prstGeom prst="rect">
            <a:avLst/>
          </a:prstGeom>
        </p:spPr>
      </p:pic>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9982" y="3953630"/>
            <a:ext cx="2304256" cy="2571714"/>
          </a:xfrm>
          <a:prstGeom prst="rect">
            <a:avLst/>
          </a:prstGeom>
        </p:spPr>
      </p:pic>
    </p:spTree>
    <p:extLst>
      <p:ext uri="{BB962C8B-B14F-4D97-AF65-F5344CB8AC3E}">
        <p14:creationId xmlns:p14="http://schemas.microsoft.com/office/powerpoint/2010/main" val="1767651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A resposta está no fato de que a atmosfera da Terra absorve e emite radiação infravermelha. Ao contrário da terra, </a:t>
            </a:r>
            <a:r>
              <a:rPr lang="pt-BR" sz="2400" dirty="0">
                <a:solidFill>
                  <a:srgbClr val="FF0000"/>
                </a:solidFill>
              </a:rPr>
              <a:t>a atmosfera </a:t>
            </a:r>
            <a:r>
              <a:rPr lang="pt-BR" sz="2400" b="1" u="sng" dirty="0">
                <a:solidFill>
                  <a:srgbClr val="FF0000"/>
                </a:solidFill>
              </a:rPr>
              <a:t>não</a:t>
            </a:r>
            <a:r>
              <a:rPr lang="pt-BR" sz="2400" dirty="0">
                <a:solidFill>
                  <a:srgbClr val="FF0000"/>
                </a:solidFill>
              </a:rPr>
              <a:t> se comporta como um corpo negro</a:t>
            </a:r>
            <a:r>
              <a:rPr lang="pt-BR" sz="2400" dirty="0"/>
              <a:t>, ela </a:t>
            </a:r>
            <a:r>
              <a:rPr lang="pt-BR" sz="2400" dirty="0">
                <a:solidFill>
                  <a:srgbClr val="0070C0"/>
                </a:solidFill>
              </a:rPr>
              <a:t>absorve alguns comprimentos de onda da radiação e é </a:t>
            </a:r>
            <a:r>
              <a:rPr lang="pt-BR" sz="2400" i="1" u="sng" dirty="0">
                <a:solidFill>
                  <a:srgbClr val="0070C0"/>
                </a:solidFill>
              </a:rPr>
              <a:t>transparente </a:t>
            </a:r>
            <a:r>
              <a:rPr lang="pt-BR" sz="2400" dirty="0">
                <a:solidFill>
                  <a:srgbClr val="0070C0"/>
                </a:solidFill>
              </a:rPr>
              <a:t>para os outros</a:t>
            </a:r>
            <a:r>
              <a:rPr lang="pt-BR" sz="2400" dirty="0"/>
              <a:t>.</a:t>
            </a:r>
          </a:p>
          <a:p>
            <a:endParaRPr lang="pt-BR" sz="2400" dirty="0"/>
          </a:p>
          <a:p>
            <a:r>
              <a:rPr lang="pt-BR" sz="2400" dirty="0"/>
              <a:t>Objetos que absorvem seletivamente e emitem radiação (como os gases na nossa atmosfera) são conhecidos como </a:t>
            </a:r>
            <a:r>
              <a:rPr lang="pt-BR" sz="2400" i="1" dirty="0">
                <a:solidFill>
                  <a:srgbClr val="FF0000"/>
                </a:solidFill>
              </a:rPr>
              <a:t>absorvedores seletivos</a:t>
            </a:r>
            <a:r>
              <a:rPr lang="pt-BR" sz="2400" dirty="0"/>
              <a:t>. </a:t>
            </a:r>
          </a:p>
          <a:p>
            <a:endParaRPr lang="pt-BR" sz="2400" dirty="0"/>
          </a:p>
          <a:p>
            <a:r>
              <a:rPr lang="pt-BR" sz="2400" dirty="0"/>
              <a:t>Este comportamento é o que permite estimativas de concentração de gases e outras propriedades da atmosfera através de sensoriamento remoto por satélite. Também é responsável pelo efeito estufa.</a:t>
            </a:r>
          </a:p>
        </p:txBody>
      </p:sp>
    </p:spTree>
    <p:extLst>
      <p:ext uri="{BB962C8B-B14F-4D97-AF65-F5344CB8AC3E}">
        <p14:creationId xmlns:p14="http://schemas.microsoft.com/office/powerpoint/2010/main" val="3292158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ABSORVEDORES SELETIVOS E O EFEITO ESTUFA ATMOSFÉRICO</a:t>
            </a:r>
          </a:p>
          <a:p>
            <a:endParaRPr lang="pt-BR" sz="1100" dirty="0"/>
          </a:p>
          <a:p>
            <a:r>
              <a:rPr lang="pt-BR" sz="2400" dirty="0"/>
              <a:t>A maioria das substâncias do nosso ambiente são absorvedores seletivos, ou seja, absorvem apenas a energia em alguns comprimentos de onda.</a:t>
            </a:r>
          </a:p>
          <a:p>
            <a:endParaRPr lang="pt-BR" sz="1000" dirty="0"/>
          </a:p>
          <a:p>
            <a:pPr lvl="1"/>
            <a:r>
              <a:rPr lang="pt-BR" sz="2000" dirty="0"/>
              <a:t>Exemplo: Vidro – absorve parte da radiação IV e UV, mas não absorve radiação VIS, a qual é transmitida pelo vidro</a:t>
            </a:r>
          </a:p>
          <a:p>
            <a:endParaRPr lang="pt-BR" sz="2400" dirty="0"/>
          </a:p>
          <a:p>
            <a:endParaRPr lang="pt-BR" sz="24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054" y="3429000"/>
            <a:ext cx="5067300" cy="2981325"/>
          </a:xfrm>
          <a:prstGeom prst="rect">
            <a:avLst/>
          </a:prstGeom>
        </p:spPr>
      </p:pic>
    </p:spTree>
    <p:extLst>
      <p:ext uri="{BB962C8B-B14F-4D97-AF65-F5344CB8AC3E}">
        <p14:creationId xmlns:p14="http://schemas.microsoft.com/office/powerpoint/2010/main" val="3801640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Objetos que absorvem seletivamente radiação também emitem radiação seletivamente ao mesmo comprimento de onda. </a:t>
            </a:r>
            <a:endParaRPr lang="pt-BR" sz="1400" dirty="0"/>
          </a:p>
          <a:p>
            <a:pPr marL="4937125" lvl="1">
              <a:tabLst>
                <a:tab pos="4572000" algn="l"/>
              </a:tabLst>
            </a:pPr>
            <a:r>
              <a:rPr lang="pt-BR" sz="2000" dirty="0"/>
              <a:t>Exemplo: Neve – é um bom absorvedor e emissor de energia infravermelha. Neve branca absorve pouca radiação solar (VIS) mas se comporta como um corpo negro nos comprimentos de onda infravermelhos, ou seja absorve radiação IV. Logo, troncos de árvores absorve radiação solar, se aquecem e emitem radiação IV que é absorvida pela neve, a qual se derrete em volta dos troncos.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132856"/>
            <a:ext cx="4545894" cy="4005064"/>
          </a:xfrm>
          <a:prstGeom prst="rect">
            <a:avLst/>
          </a:prstGeom>
        </p:spPr>
      </p:pic>
    </p:spTree>
    <p:extLst>
      <p:ext uri="{BB962C8B-B14F-4D97-AF65-F5344CB8AC3E}">
        <p14:creationId xmlns:p14="http://schemas.microsoft.com/office/powerpoint/2010/main" val="3801640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3779912" y="620688"/>
            <a:ext cx="4906888" cy="5904656"/>
          </a:xfrm>
        </p:spPr>
        <p:txBody>
          <a:bodyPr/>
          <a:lstStyle/>
          <a:p>
            <a:r>
              <a:rPr lang="pt-BR" sz="2200" dirty="0"/>
              <a:t>Os gases absorvedores mais importantes da atmosfera são:</a:t>
            </a:r>
          </a:p>
          <a:p>
            <a:pPr lvl="1"/>
            <a:r>
              <a:rPr lang="pt-BR" sz="1900" b="1" dirty="0">
                <a:solidFill>
                  <a:srgbClr val="FF0000"/>
                </a:solidFill>
              </a:rPr>
              <a:t>H</a:t>
            </a:r>
            <a:r>
              <a:rPr lang="pt-BR" sz="1900" b="1" baseline="-25000" dirty="0">
                <a:solidFill>
                  <a:srgbClr val="FF0000"/>
                </a:solidFill>
              </a:rPr>
              <a:t>2</a:t>
            </a:r>
            <a:r>
              <a:rPr lang="pt-BR" sz="1900" b="1" dirty="0">
                <a:solidFill>
                  <a:srgbClr val="FF0000"/>
                </a:solidFill>
              </a:rPr>
              <a:t>O</a:t>
            </a:r>
            <a:r>
              <a:rPr lang="pt-BR" sz="1900" dirty="0"/>
              <a:t> </a:t>
            </a:r>
            <a:r>
              <a:rPr lang="pt-BR" sz="1900" b="1" dirty="0">
                <a:solidFill>
                  <a:srgbClr val="FF0000"/>
                </a:solidFill>
              </a:rPr>
              <a:t>(0-4%) </a:t>
            </a:r>
            <a:r>
              <a:rPr lang="pt-BR" sz="1900" dirty="0"/>
              <a:t>e </a:t>
            </a:r>
            <a:r>
              <a:rPr lang="pt-BR" sz="1900" b="1" dirty="0">
                <a:solidFill>
                  <a:srgbClr val="FF0000"/>
                </a:solidFill>
              </a:rPr>
              <a:t>CO</a:t>
            </a:r>
            <a:r>
              <a:rPr lang="pt-BR" sz="1900" b="1" baseline="-25000" dirty="0">
                <a:solidFill>
                  <a:srgbClr val="FF0000"/>
                </a:solidFill>
              </a:rPr>
              <a:t>2</a:t>
            </a:r>
            <a:r>
              <a:rPr lang="pt-BR" sz="1900" b="1" dirty="0">
                <a:solidFill>
                  <a:srgbClr val="FF0000"/>
                </a:solidFill>
              </a:rPr>
              <a:t> (0,038%)</a:t>
            </a:r>
            <a:r>
              <a:rPr lang="pt-BR" sz="1900" dirty="0"/>
              <a:t>: bom absorvedores de radiação IV e mal absorvedores de radiação VIS.</a:t>
            </a:r>
          </a:p>
          <a:p>
            <a:pPr lvl="1"/>
            <a:r>
              <a:rPr lang="pt-BR" sz="1900" b="1" dirty="0">
                <a:solidFill>
                  <a:schemeClr val="accent6">
                    <a:lumMod val="75000"/>
                  </a:schemeClr>
                </a:solidFill>
              </a:rPr>
              <a:t>N</a:t>
            </a:r>
            <a:r>
              <a:rPr lang="pt-BR" sz="1900" b="1" baseline="-25000" dirty="0">
                <a:solidFill>
                  <a:schemeClr val="accent6">
                    <a:lumMod val="75000"/>
                  </a:schemeClr>
                </a:solidFill>
              </a:rPr>
              <a:t>2</a:t>
            </a:r>
            <a:r>
              <a:rPr lang="pt-BR" sz="1900" b="1" dirty="0">
                <a:solidFill>
                  <a:schemeClr val="accent6">
                    <a:lumMod val="75000"/>
                  </a:schemeClr>
                </a:solidFill>
              </a:rPr>
              <a:t>O (0,00003%)</a:t>
            </a:r>
            <a:r>
              <a:rPr lang="pt-BR" sz="1900" dirty="0"/>
              <a:t> e </a:t>
            </a:r>
            <a:r>
              <a:rPr lang="pt-BR" sz="1900" b="1" dirty="0">
                <a:solidFill>
                  <a:schemeClr val="accent6">
                    <a:lumMod val="75000"/>
                  </a:schemeClr>
                </a:solidFill>
              </a:rPr>
              <a:t>CH</a:t>
            </a:r>
            <a:r>
              <a:rPr lang="pt-BR" sz="1900" b="1" baseline="-25000" dirty="0">
                <a:solidFill>
                  <a:schemeClr val="accent6">
                    <a:lumMod val="75000"/>
                  </a:schemeClr>
                </a:solidFill>
              </a:rPr>
              <a:t>4 </a:t>
            </a:r>
            <a:r>
              <a:rPr lang="pt-BR" sz="1900" b="1" dirty="0">
                <a:solidFill>
                  <a:schemeClr val="accent6">
                    <a:lumMod val="75000"/>
                  </a:schemeClr>
                </a:solidFill>
              </a:rPr>
              <a:t>(0,00017%)</a:t>
            </a:r>
            <a:r>
              <a:rPr lang="pt-BR" sz="1900" dirty="0"/>
              <a:t>: menos abundantes na atmosfera, bom absorvedores de faixas da radiação IV</a:t>
            </a:r>
          </a:p>
          <a:p>
            <a:pPr lvl="1"/>
            <a:r>
              <a:rPr lang="pt-BR" sz="1900" b="1" dirty="0">
                <a:solidFill>
                  <a:srgbClr val="00B050"/>
                </a:solidFill>
              </a:rPr>
              <a:t>O</a:t>
            </a:r>
            <a:r>
              <a:rPr lang="pt-BR" sz="1900" b="1" baseline="-25000" dirty="0">
                <a:solidFill>
                  <a:srgbClr val="00B050"/>
                </a:solidFill>
              </a:rPr>
              <a:t>3</a:t>
            </a:r>
            <a:r>
              <a:rPr lang="pt-BR" sz="1900" b="1" dirty="0">
                <a:solidFill>
                  <a:srgbClr val="00B050"/>
                </a:solidFill>
              </a:rPr>
              <a:t> (0,000005%)</a:t>
            </a:r>
            <a:r>
              <a:rPr lang="pt-BR" sz="1900" dirty="0"/>
              <a:t>: “abundante” na estratosfera, ótimo absorvedor de radiação UV, pouco absorvedor de radiação VIS, e bom absorvedor de faixas de radiação IV.</a:t>
            </a:r>
          </a:p>
          <a:p>
            <a:pPr lvl="1"/>
            <a:r>
              <a:rPr lang="pt-BR" sz="1900" dirty="0"/>
              <a:t>Lembrando que:</a:t>
            </a:r>
          </a:p>
          <a:p>
            <a:pPr lvl="2"/>
            <a:r>
              <a:rPr lang="pt-BR" sz="1700" dirty="0"/>
              <a:t>a radiação UV e VIS são provenientes do </a:t>
            </a:r>
            <a:r>
              <a:rPr lang="pt-BR" sz="1700" b="1" dirty="0">
                <a:solidFill>
                  <a:srgbClr val="FFC000"/>
                </a:solidFill>
                <a:effectLst>
                  <a:outerShdw blurRad="38100" dist="38100" dir="2700000" algn="tl">
                    <a:srgbClr val="000000">
                      <a:alpha val="43137"/>
                    </a:srgbClr>
                  </a:outerShdw>
                </a:effectLst>
              </a:rPr>
              <a:t>Sol</a:t>
            </a:r>
          </a:p>
          <a:p>
            <a:pPr lvl="2"/>
            <a:r>
              <a:rPr lang="pt-BR" sz="1700" dirty="0"/>
              <a:t>a radiação IV é proveniente do sistema </a:t>
            </a:r>
            <a:r>
              <a:rPr lang="pt-BR" sz="1700" b="1" dirty="0">
                <a:solidFill>
                  <a:srgbClr val="0070C0"/>
                </a:solidFill>
                <a:effectLst>
                  <a:outerShdw blurRad="38100" dist="38100" dir="2700000" algn="tl">
                    <a:srgbClr val="000000">
                      <a:alpha val="43137"/>
                    </a:srgbClr>
                  </a:outerShdw>
                </a:effectLst>
              </a:rPr>
              <a:t>Terra-atmosfera</a:t>
            </a:r>
            <a:r>
              <a:rPr lang="pt-BR" sz="1700" dirty="0"/>
              <a:t>. (absorve radiação solar e emite a sua T, e.g., radiação IV)</a:t>
            </a:r>
          </a:p>
          <a:p>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04" y="841512"/>
            <a:ext cx="3425492" cy="5755840"/>
          </a:xfrm>
          <a:prstGeom prst="rect">
            <a:avLst/>
          </a:prstGeom>
        </p:spPr>
      </p:pic>
      <p:sp>
        <p:nvSpPr>
          <p:cNvPr id="5" name="Chave direita 4"/>
          <p:cNvSpPr/>
          <p:nvPr/>
        </p:nvSpPr>
        <p:spPr>
          <a:xfrm rot="-5400000">
            <a:off x="1051331" y="556403"/>
            <a:ext cx="272586" cy="720080"/>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Chave direita 5"/>
          <p:cNvSpPr/>
          <p:nvPr/>
        </p:nvSpPr>
        <p:spPr>
          <a:xfrm rot="-5400000">
            <a:off x="2419483" y="52347"/>
            <a:ext cx="272586" cy="1728192"/>
          </a:xfrm>
          <a:prstGeom prst="righ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43" y="112829"/>
            <a:ext cx="667321" cy="667321"/>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495" y="112829"/>
            <a:ext cx="667321" cy="667321"/>
          </a:xfrm>
          <a:prstGeom prst="rect">
            <a:avLst/>
          </a:prstGeom>
        </p:spPr>
      </p:pic>
      <p:sp>
        <p:nvSpPr>
          <p:cNvPr id="9" name="Retângulo 8"/>
          <p:cNvSpPr/>
          <p:nvPr/>
        </p:nvSpPr>
        <p:spPr>
          <a:xfrm>
            <a:off x="827584" y="916443"/>
            <a:ext cx="720080" cy="5392877"/>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tângulo 9"/>
          <p:cNvSpPr/>
          <p:nvPr/>
        </p:nvSpPr>
        <p:spPr>
          <a:xfrm>
            <a:off x="1691680" y="908720"/>
            <a:ext cx="1728192" cy="5392877"/>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01640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992635" y="2644351"/>
            <a:ext cx="5158730" cy="2656857"/>
            <a:chOff x="1992635" y="2780928"/>
            <a:chExt cx="5158730" cy="2656857"/>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635" y="2780928"/>
              <a:ext cx="5158730" cy="2656857"/>
            </a:xfrm>
            <a:prstGeom prst="rect">
              <a:avLst/>
            </a:prstGeom>
          </p:spPr>
        </p:pic>
        <p:sp>
          <p:nvSpPr>
            <p:cNvPr id="7" name="Retângulo 6"/>
            <p:cNvSpPr/>
            <p:nvPr/>
          </p:nvSpPr>
          <p:spPr>
            <a:xfrm>
              <a:off x="1992635" y="4941168"/>
              <a:ext cx="5158730" cy="49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Ao absorverem radiação IV, os gases da atmosfera ganham energia cinética. As moléculas desses gases compartilham essa energia colidindo com outras moléculas, como O</a:t>
            </a:r>
            <a:r>
              <a:rPr lang="pt-BR" sz="2000" baseline="-25000" dirty="0"/>
              <a:t>2</a:t>
            </a:r>
            <a:r>
              <a:rPr lang="pt-BR" sz="2000" dirty="0"/>
              <a:t> e N</a:t>
            </a:r>
            <a:r>
              <a:rPr lang="pt-BR" sz="2000" baseline="-25000" dirty="0"/>
              <a:t>2</a:t>
            </a:r>
            <a:r>
              <a:rPr lang="pt-BR" sz="2000" dirty="0"/>
              <a:t> (os quais são mal absorvedores de radiação IV).</a:t>
            </a:r>
          </a:p>
          <a:p>
            <a:r>
              <a:rPr lang="pt-BR" sz="2000" dirty="0"/>
              <a:t>Essas colisões aumentam a energia cinética média do ar, que resulta em um aumento da temperatura do ar.</a:t>
            </a:r>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Além do aquecimento por condução na superfície e convecção na atmosfera, a energia solar é absorvida pela superfície da Terra, a qual se aquece. A Terra (que tem T bem menor do que o Sol) emite radiação na faixa do IV. Essa radiação IV é então absorvida pelos gases da atmosfera, mantendo a atmosfera aquecida.</a:t>
            </a:r>
          </a:p>
        </p:txBody>
      </p:sp>
    </p:spTree>
    <p:extLst>
      <p:ext uri="{BB962C8B-B14F-4D97-AF65-F5344CB8AC3E}">
        <p14:creationId xmlns:p14="http://schemas.microsoft.com/office/powerpoint/2010/main" val="3801640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i="1" dirty="0">
                <a:solidFill>
                  <a:srgbClr val="FF0000"/>
                </a:solidFill>
              </a:rPr>
              <a:t>As características de absorção do H</a:t>
            </a:r>
            <a:r>
              <a:rPr lang="pt-BR" sz="2000" i="1" baseline="-25000" dirty="0">
                <a:solidFill>
                  <a:srgbClr val="FF0000"/>
                </a:solidFill>
              </a:rPr>
              <a:t>2</a:t>
            </a:r>
            <a:r>
              <a:rPr lang="pt-BR" sz="2000" i="1" dirty="0">
                <a:solidFill>
                  <a:srgbClr val="FF0000"/>
                </a:solidFill>
              </a:rPr>
              <a:t>O, CO</a:t>
            </a:r>
            <a:r>
              <a:rPr lang="pt-BR" sz="2000" i="1" baseline="-25000" dirty="0">
                <a:solidFill>
                  <a:srgbClr val="FF0000"/>
                </a:solidFill>
              </a:rPr>
              <a:t>2</a:t>
            </a:r>
            <a:r>
              <a:rPr lang="pt-BR" sz="2000" i="1" dirty="0">
                <a:solidFill>
                  <a:srgbClr val="FF0000"/>
                </a:solidFill>
              </a:rPr>
              <a:t>, CH</a:t>
            </a:r>
            <a:r>
              <a:rPr lang="pt-BR" sz="2000" i="1" baseline="-25000" dirty="0">
                <a:solidFill>
                  <a:srgbClr val="FF0000"/>
                </a:solidFill>
              </a:rPr>
              <a:t>4</a:t>
            </a:r>
            <a:r>
              <a:rPr lang="pt-BR" sz="2000" i="1" dirty="0">
                <a:solidFill>
                  <a:srgbClr val="FF0000"/>
                </a:solidFill>
              </a:rPr>
              <a:t>, N</a:t>
            </a:r>
            <a:r>
              <a:rPr lang="pt-BR" sz="2000" i="1" baseline="-25000" dirty="0">
                <a:solidFill>
                  <a:srgbClr val="FF0000"/>
                </a:solidFill>
              </a:rPr>
              <a:t>2</a:t>
            </a:r>
            <a:r>
              <a:rPr lang="pt-BR" sz="2000" i="1" dirty="0">
                <a:solidFill>
                  <a:srgbClr val="FF0000"/>
                </a:solidFill>
              </a:rPr>
              <a:t>O, entre outros, foram associadas ao processo de efeito estufa</a:t>
            </a:r>
            <a:r>
              <a:rPr lang="pt-BR" sz="2000" dirty="0"/>
              <a:t>.</a:t>
            </a:r>
          </a:p>
          <a:p>
            <a:endParaRPr lang="pt-BR" sz="1050" dirty="0"/>
          </a:p>
          <a:p>
            <a:r>
              <a:rPr lang="pt-BR" sz="2000" dirty="0"/>
              <a:t>Em uma estufa, o vidro permite que a luz solar VIS passe por ele e inibe a passagem de radiação IV da estufa o atravesse. Por esta razão, o processo de absorção de radiação da Terra pelo H</a:t>
            </a:r>
            <a:r>
              <a:rPr lang="pt-BR" sz="2000" baseline="-25000" dirty="0"/>
              <a:t>2</a:t>
            </a:r>
            <a:r>
              <a:rPr lang="pt-BR" sz="2000" dirty="0"/>
              <a:t>O e CO</a:t>
            </a:r>
            <a:r>
              <a:rPr lang="pt-BR" sz="2000" baseline="-25000" dirty="0"/>
              <a:t>2</a:t>
            </a:r>
            <a:r>
              <a:rPr lang="pt-BR" sz="2000" dirty="0"/>
              <a:t> são </a:t>
            </a:r>
            <a:r>
              <a:rPr lang="pt-BR" sz="2000" dirty="0">
                <a:solidFill>
                  <a:srgbClr val="FF0000"/>
                </a:solidFill>
              </a:rPr>
              <a:t>popularmente chamados de efeito estufa</a:t>
            </a:r>
            <a:r>
              <a:rPr lang="pt-BR" sz="2000" dirty="0"/>
              <a:t>.</a:t>
            </a:r>
          </a:p>
          <a:p>
            <a:pPr lvl="0"/>
            <a:endParaRPr lang="pt-BR" sz="1050" dirty="0">
              <a:solidFill>
                <a:prstClr val="black"/>
              </a:solidFill>
            </a:endParaRPr>
          </a:p>
          <a:p>
            <a:pPr marL="4479925"/>
            <a:r>
              <a:rPr lang="pt-BR" sz="2000" dirty="0"/>
              <a:t>Porém, o principal fator de aquecimento do ar no interior de uma estufa não é a radiação IV aprisionada, mas sim a inabilidade do ar circular e se misturar como o ar frio exterior (advecção).</a:t>
            </a:r>
          </a:p>
          <a:p>
            <a:pPr lvl="0"/>
            <a:endParaRPr lang="pt-BR" sz="1050" dirty="0">
              <a:solidFill>
                <a:prstClr val="black"/>
              </a:solidFill>
            </a:endParaRPr>
          </a:p>
          <a:p>
            <a:pPr marL="4479925"/>
            <a:r>
              <a:rPr lang="pt-BR" sz="2000" dirty="0"/>
              <a:t>Por este motivo, alguns cientistas sugerem que se use o termo </a:t>
            </a:r>
            <a:r>
              <a:rPr lang="pt-BR" sz="2000" dirty="0">
                <a:solidFill>
                  <a:srgbClr val="FF0000"/>
                </a:solidFill>
              </a:rPr>
              <a:t>efeito atmosférico </a:t>
            </a:r>
            <a:r>
              <a:rPr lang="pt-BR" sz="2000" dirty="0"/>
              <a:t>ou </a:t>
            </a:r>
            <a:r>
              <a:rPr lang="pt-BR" sz="2000" dirty="0">
                <a:solidFill>
                  <a:srgbClr val="FF0000"/>
                </a:solidFill>
              </a:rPr>
              <a:t>efeito estufa atmosférico</a:t>
            </a:r>
            <a:r>
              <a:rPr lang="pt-BR" sz="2000" dirty="0"/>
              <a:t>.</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186678"/>
            <a:ext cx="4067109" cy="2736304"/>
          </a:xfrm>
          <a:prstGeom prst="rect">
            <a:avLst/>
          </a:prstGeom>
        </p:spPr>
      </p:pic>
    </p:spTree>
    <p:extLst>
      <p:ext uri="{BB962C8B-B14F-4D97-AF65-F5344CB8AC3E}">
        <p14:creationId xmlns:p14="http://schemas.microsoft.com/office/powerpoint/2010/main" val="3786661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3923928" y="620688"/>
            <a:ext cx="4762872" cy="5904656"/>
          </a:xfrm>
        </p:spPr>
        <p:txBody>
          <a:bodyPr/>
          <a:lstStyle/>
          <a:p>
            <a:r>
              <a:rPr lang="pt-BR" sz="2400" dirty="0"/>
              <a:t>Voltando para a absorção dos gases na faixa do IV, a região entre 8 e 11 </a:t>
            </a:r>
            <a:r>
              <a:rPr lang="pt-BR" sz="2400" dirty="0">
                <a:latin typeface="Symbol" pitchFamily="18" charset="2"/>
              </a:rPr>
              <a:t>m</a:t>
            </a:r>
            <a:r>
              <a:rPr lang="pt-BR" sz="2400" dirty="0"/>
              <a:t>m, na qual nem o </a:t>
            </a:r>
            <a:r>
              <a:rPr lang="pt-BR" sz="2400" b="1" dirty="0">
                <a:solidFill>
                  <a:srgbClr val="FF0000"/>
                </a:solidFill>
              </a:rPr>
              <a:t>H</a:t>
            </a:r>
            <a:r>
              <a:rPr lang="pt-BR" sz="2400" b="1" baseline="-25000" dirty="0">
                <a:solidFill>
                  <a:srgbClr val="FF0000"/>
                </a:solidFill>
              </a:rPr>
              <a:t>2</a:t>
            </a:r>
            <a:r>
              <a:rPr lang="pt-BR" sz="2400" b="1" dirty="0">
                <a:solidFill>
                  <a:srgbClr val="FF0000"/>
                </a:solidFill>
              </a:rPr>
              <a:t>O</a:t>
            </a:r>
            <a:r>
              <a:rPr lang="pt-BR" sz="2400" dirty="0"/>
              <a:t> e o </a:t>
            </a:r>
            <a:r>
              <a:rPr lang="pt-BR" sz="2400" b="1" dirty="0">
                <a:solidFill>
                  <a:srgbClr val="FF0000"/>
                </a:solidFill>
              </a:rPr>
              <a:t>CO</a:t>
            </a:r>
            <a:r>
              <a:rPr lang="pt-BR" sz="2400" b="1" baseline="-25000" dirty="0">
                <a:solidFill>
                  <a:srgbClr val="FF0000"/>
                </a:solidFill>
              </a:rPr>
              <a:t>2</a:t>
            </a:r>
            <a:r>
              <a:rPr lang="pt-BR" sz="2400" dirty="0"/>
              <a:t> absorvem radiação IV, é chamada de “</a:t>
            </a:r>
            <a:r>
              <a:rPr lang="pt-BR" sz="2400" dirty="0">
                <a:solidFill>
                  <a:srgbClr val="0070C0"/>
                </a:solidFill>
              </a:rPr>
              <a:t>janela atmosférica</a:t>
            </a:r>
            <a:r>
              <a:rPr lang="pt-BR" sz="2400" dirty="0"/>
              <a:t>”. </a:t>
            </a:r>
          </a:p>
          <a:p>
            <a:endParaRPr lang="pt-BR" sz="2400" dirty="0"/>
          </a:p>
          <a:p>
            <a:r>
              <a:rPr lang="pt-BR" sz="2400" dirty="0"/>
              <a:t>Ou seja, é região na qual toda radiação emitida pela Terra atravessa a atmosfera sem sofrer absorção.</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04" y="841512"/>
            <a:ext cx="3425492" cy="5755840"/>
          </a:xfrm>
          <a:prstGeom prst="rect">
            <a:avLst/>
          </a:prstGeom>
        </p:spPr>
      </p:pic>
      <p:sp>
        <p:nvSpPr>
          <p:cNvPr id="6" name="Chave direita 5"/>
          <p:cNvSpPr/>
          <p:nvPr/>
        </p:nvSpPr>
        <p:spPr>
          <a:xfrm rot="-5400000">
            <a:off x="1051331" y="556403"/>
            <a:ext cx="272586" cy="720080"/>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have direita 6"/>
          <p:cNvSpPr/>
          <p:nvPr/>
        </p:nvSpPr>
        <p:spPr>
          <a:xfrm rot="-5400000">
            <a:off x="2419483" y="52347"/>
            <a:ext cx="272586" cy="1728192"/>
          </a:xfrm>
          <a:prstGeom prst="righ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60" y="267222"/>
            <a:ext cx="512928" cy="512928"/>
          </a:xfrm>
          <a:prstGeom prst="rect">
            <a:avLst/>
          </a:prstGeom>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495" y="112829"/>
            <a:ext cx="667321" cy="667321"/>
          </a:xfrm>
          <a:prstGeom prst="rect">
            <a:avLst/>
          </a:prstGeom>
        </p:spPr>
      </p:pic>
      <p:sp>
        <p:nvSpPr>
          <p:cNvPr id="10" name="Retângulo 9"/>
          <p:cNvSpPr/>
          <p:nvPr/>
        </p:nvSpPr>
        <p:spPr>
          <a:xfrm>
            <a:off x="2248495" y="916443"/>
            <a:ext cx="451297" cy="5392877"/>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rot="5400000">
            <a:off x="1606435" y="4135844"/>
            <a:ext cx="1735416" cy="45129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49554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As nuvens são excelentes refletores de radiação VIS mas também excelentes emissores de radiação IV. Seus topos irradiam radiação IV para cima e suas bases para baixo de volta para a superfície da Terra, onde é absorvida e emitida de volta para atmosfera (em um ciclo de retroalimentação positiva).</a:t>
            </a:r>
          </a:p>
          <a:p>
            <a:pPr lvl="1"/>
            <a:r>
              <a:rPr lang="pt-BR" sz="1600" dirty="0"/>
              <a:t>Logo, em dias nublados, durante o dia, as nuvens refletem de volta para o espaço parte da radiação solar, prevenindo com que a superfície se aqueça tanto. Durante a noite, a radiação da Terra é absorvida e reemitida de volta para a atmosfera, que a absorve e emite, e assim por diante. Logo,  em noites nubladas a temperatura da atmosfera é maior do que em noites sem nuvens.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713952"/>
            <a:ext cx="4175848" cy="2451351"/>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10" y="3713953"/>
            <a:ext cx="4175848" cy="2451351"/>
          </a:xfrm>
          <a:prstGeom prst="rect">
            <a:avLst/>
          </a:prstGeom>
        </p:spPr>
      </p:pic>
    </p:spTree>
    <p:extLst>
      <p:ext uri="{BB962C8B-B14F-4D97-AF65-F5344CB8AC3E}">
        <p14:creationId xmlns:p14="http://schemas.microsoft.com/office/powerpoint/2010/main" val="3074980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Em resumo, o efeito estufa atmosférico é resultado dos gases absorvedores seletivos, como H</a:t>
            </a:r>
            <a:r>
              <a:rPr lang="pt-BR" sz="2400" baseline="-25000" dirty="0"/>
              <a:t>2</a:t>
            </a:r>
            <a:r>
              <a:rPr lang="pt-BR" sz="2400" dirty="0"/>
              <a:t>O, CO</a:t>
            </a:r>
            <a:r>
              <a:rPr lang="pt-BR" sz="2400" baseline="-25000" dirty="0"/>
              <a:t>2</a:t>
            </a:r>
            <a:r>
              <a:rPr lang="pt-BR" sz="2400" dirty="0"/>
              <a:t>, CH</a:t>
            </a:r>
            <a:r>
              <a:rPr lang="pt-BR" sz="2400" baseline="-25000" dirty="0"/>
              <a:t>4</a:t>
            </a:r>
            <a:r>
              <a:rPr lang="pt-BR" sz="2400" dirty="0"/>
              <a:t>, O</a:t>
            </a:r>
            <a:r>
              <a:rPr lang="pt-BR" sz="2400" baseline="-25000" dirty="0"/>
              <a:t>3</a:t>
            </a:r>
            <a:r>
              <a:rPr lang="pt-BR" sz="2400" dirty="0"/>
              <a:t>, entre outros.</a:t>
            </a:r>
          </a:p>
          <a:p>
            <a:pPr lvl="1"/>
            <a:r>
              <a:rPr lang="pt-BR" sz="2000" dirty="0"/>
              <a:t>Esses gases permitem que boa parte da radiação solar incidente na Terra seja transmitida pela atmosfera e absorvida pela superfície. A superfície então se aquece e emite radiação IV, que é em parte absorvida por esses gases. </a:t>
            </a:r>
          </a:p>
          <a:p>
            <a:pPr lvl="1"/>
            <a:r>
              <a:rPr lang="pt-BR" sz="2000" dirty="0">
                <a:solidFill>
                  <a:srgbClr val="FF0000"/>
                </a:solidFill>
              </a:rPr>
              <a:t>É o efeito estufa atmosférico que mantem a temperatura do nosso planeta, e é essencial para a vida na Terra.</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3559576"/>
            <a:ext cx="3380600" cy="2942824"/>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559576"/>
            <a:ext cx="3380600" cy="2948905"/>
          </a:xfrm>
          <a:prstGeom prst="rect">
            <a:avLst/>
          </a:prstGeom>
        </p:spPr>
      </p:pic>
      <p:sp>
        <p:nvSpPr>
          <p:cNvPr id="6" name="CaixaDeTexto 5"/>
          <p:cNvSpPr txBox="1"/>
          <p:nvPr/>
        </p:nvSpPr>
        <p:spPr>
          <a:xfrm>
            <a:off x="5508104" y="3563724"/>
            <a:ext cx="2712024" cy="369332"/>
          </a:xfrm>
          <a:prstGeom prst="rect">
            <a:avLst/>
          </a:prstGeom>
          <a:noFill/>
        </p:spPr>
        <p:txBody>
          <a:bodyPr wrap="none" rtlCol="0">
            <a:spAutoFit/>
          </a:bodyPr>
          <a:lstStyle/>
          <a:p>
            <a:r>
              <a:rPr lang="pt-BR" b="1" dirty="0">
                <a:solidFill>
                  <a:schemeClr val="bg1"/>
                </a:solidFill>
              </a:rPr>
              <a:t>Sem gases de efeito estufa</a:t>
            </a:r>
          </a:p>
        </p:txBody>
      </p:sp>
      <p:sp>
        <p:nvSpPr>
          <p:cNvPr id="7" name="CaixaDeTexto 6"/>
          <p:cNvSpPr txBox="1"/>
          <p:nvPr/>
        </p:nvSpPr>
        <p:spPr>
          <a:xfrm>
            <a:off x="1365268" y="3559576"/>
            <a:ext cx="2732864" cy="369332"/>
          </a:xfrm>
          <a:prstGeom prst="rect">
            <a:avLst/>
          </a:prstGeom>
          <a:noFill/>
        </p:spPr>
        <p:txBody>
          <a:bodyPr wrap="none" rtlCol="0">
            <a:spAutoFit/>
          </a:bodyPr>
          <a:lstStyle/>
          <a:p>
            <a:r>
              <a:rPr lang="pt-BR" b="1" dirty="0">
                <a:solidFill>
                  <a:schemeClr val="bg1"/>
                </a:solidFill>
              </a:rPr>
              <a:t>Com gases de efeito estufa</a:t>
            </a:r>
          </a:p>
        </p:txBody>
      </p:sp>
    </p:spTree>
    <p:extLst>
      <p:ext uri="{BB962C8B-B14F-4D97-AF65-F5344CB8AC3E}">
        <p14:creationId xmlns:p14="http://schemas.microsoft.com/office/powerpoint/2010/main" val="344955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O AUMENTO DO EFEITO ESTUFA</a:t>
            </a:r>
          </a:p>
          <a:p>
            <a:endParaRPr lang="pt-BR" sz="1000" dirty="0"/>
          </a:p>
          <a:p>
            <a:r>
              <a:rPr lang="pt-BR" sz="2400" dirty="0"/>
              <a:t>Durante o século passado, a temperatura do ar na superfície da Terra se aqueceu cerca de 0,6 ° C.</a:t>
            </a: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64" y="2204864"/>
            <a:ext cx="7858125" cy="4067175"/>
          </a:xfrm>
          <a:prstGeom prst="rect">
            <a:avLst/>
          </a:prstGeom>
        </p:spPr>
      </p:pic>
    </p:spTree>
    <p:extLst>
      <p:ext uri="{BB962C8B-B14F-4D97-AF65-F5344CB8AC3E}">
        <p14:creationId xmlns:p14="http://schemas.microsoft.com/office/powerpoint/2010/main" val="344955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Um objeto em movimento possui energia cinética. A </a:t>
            </a:r>
            <a:r>
              <a:rPr lang="pt-BR" sz="2400" dirty="0">
                <a:solidFill>
                  <a:srgbClr val="FF0000"/>
                </a:solidFill>
              </a:rPr>
              <a:t>energia cinética</a:t>
            </a:r>
            <a:r>
              <a:rPr lang="pt-BR" sz="2400" dirty="0"/>
              <a:t> (KE) de um objeto é dada por:</a:t>
            </a:r>
          </a:p>
          <a:p>
            <a:endParaRPr lang="pt-BR" sz="2400" dirty="0"/>
          </a:p>
          <a:p>
            <a:endParaRPr lang="pt-BR" sz="2400" dirty="0"/>
          </a:p>
          <a:p>
            <a:pPr marL="355600" indent="0">
              <a:buNone/>
            </a:pPr>
            <a:r>
              <a:rPr lang="pt-BR" sz="2400" dirty="0"/>
              <a:t>onde </a:t>
            </a:r>
            <a:r>
              <a:rPr lang="pt-BR" sz="2400" b="1" i="1" dirty="0"/>
              <a:t>v</a:t>
            </a:r>
            <a:r>
              <a:rPr lang="pt-BR" sz="2400" dirty="0"/>
              <a:t> é a velocidade do objeto. Quanto maior a velocidade um objeto, maior é sua energia cinética. </a:t>
            </a:r>
          </a:p>
          <a:p>
            <a:endParaRPr lang="pt-BR" sz="2400" dirty="0"/>
          </a:p>
          <a:p>
            <a:endParaRPr lang="pt-BR" sz="2400" dirty="0"/>
          </a:p>
          <a:p>
            <a:pPr lvl="1"/>
            <a:r>
              <a:rPr lang="pt-BR" sz="2000" dirty="0"/>
              <a:t>Logo, </a:t>
            </a:r>
            <a:r>
              <a:rPr lang="pt-BR" sz="2000" i="1" u="sng" dirty="0"/>
              <a:t>na atmosfera</a:t>
            </a:r>
            <a:r>
              <a:rPr lang="pt-BR" sz="2000" dirty="0"/>
              <a:t>, um </a:t>
            </a:r>
          </a:p>
          <a:p>
            <a:pPr marL="719138" lvl="1" indent="0">
              <a:buNone/>
              <a:tabLst>
                <a:tab pos="719138" algn="l"/>
              </a:tabLst>
            </a:pPr>
            <a:r>
              <a:rPr lang="pt-BR" sz="2000" b="1" i="1" dirty="0">
                <a:solidFill>
                  <a:schemeClr val="tx2"/>
                </a:solidFill>
                <a:effectLst>
                  <a:outerShdw blurRad="38100" dist="38100" dir="2700000" algn="tl">
                    <a:srgbClr val="000000">
                      <a:alpha val="43137"/>
                    </a:srgbClr>
                  </a:outerShdw>
                </a:effectLst>
              </a:rPr>
              <a:t>vento forte </a:t>
            </a:r>
            <a:r>
              <a:rPr lang="pt-BR" sz="2000" dirty="0"/>
              <a:t>possui</a:t>
            </a:r>
          </a:p>
          <a:p>
            <a:pPr marL="719138" indent="0">
              <a:buNone/>
              <a:tabLst>
                <a:tab pos="804863" algn="l"/>
              </a:tabLst>
            </a:pPr>
            <a:r>
              <a:rPr lang="pt-BR" sz="2000" dirty="0"/>
              <a:t>mais energia cinética do</a:t>
            </a:r>
          </a:p>
          <a:p>
            <a:pPr marL="719138" indent="0">
              <a:buNone/>
              <a:tabLst>
                <a:tab pos="804863" algn="l"/>
              </a:tabLst>
            </a:pPr>
            <a:r>
              <a:rPr lang="pt-BR" sz="2000" dirty="0"/>
              <a:t>que um </a:t>
            </a:r>
            <a:r>
              <a:rPr lang="pt-BR" sz="2000" b="1" i="1" dirty="0">
                <a:solidFill>
                  <a:srgbClr val="00B0F0"/>
                </a:solidFill>
                <a:effectLst>
                  <a:outerShdw blurRad="38100" dist="38100" dir="2700000" algn="tl">
                    <a:srgbClr val="000000">
                      <a:alpha val="43137"/>
                    </a:srgbClr>
                  </a:outerShdw>
                </a:effectLst>
              </a:rPr>
              <a:t>ventinho leve de brisa</a:t>
            </a:r>
            <a:r>
              <a:rPr lang="pt-BR" sz="2000" dirty="0"/>
              <a:t>.</a:t>
            </a:r>
            <a:endParaRPr lang="pt-BR" sz="2400" dirty="0"/>
          </a:p>
          <a:p>
            <a:endParaRPr lang="pt-BR" sz="2400" dirty="0"/>
          </a:p>
        </p:txBody>
      </p:sp>
      <p:graphicFrame>
        <p:nvGraphicFramePr>
          <p:cNvPr id="4" name="Objeto 3"/>
          <p:cNvGraphicFramePr>
            <a:graphicFrameLocks noChangeAspect="1"/>
          </p:cNvGraphicFramePr>
          <p:nvPr>
            <p:extLst>
              <p:ext uri="{D42A27DB-BD31-4B8C-83A1-F6EECF244321}">
                <p14:modId xmlns:p14="http://schemas.microsoft.com/office/powerpoint/2010/main" val="3599209019"/>
              </p:ext>
            </p:extLst>
          </p:nvPr>
        </p:nvGraphicFramePr>
        <p:xfrm>
          <a:off x="3873500" y="1356122"/>
          <a:ext cx="1397000" cy="920750"/>
        </p:xfrm>
        <a:graphic>
          <a:graphicData uri="http://schemas.openxmlformats.org/presentationml/2006/ole">
            <mc:AlternateContent xmlns:mc="http://schemas.openxmlformats.org/markup-compatibility/2006">
              <mc:Choice xmlns:v="urn:schemas-microsoft-com:vml" Requires="v">
                <p:oleObj spid="_x0000_s2150" name="Equação" r:id="rId3" imgW="634680" imgH="419040" progId="Equation.3">
                  <p:embed/>
                </p:oleObj>
              </mc:Choice>
              <mc:Fallback>
                <p:oleObj name="Equação" r:id="rId3" imgW="634680" imgH="419040" progId="Equation.3">
                  <p:embed/>
                  <p:pic>
                    <p:nvPicPr>
                      <p:cNvPr id="0" name="Objeto 1"/>
                      <p:cNvPicPr>
                        <a:picLocks noChangeAspect="1" noChangeArrowheads="1"/>
                      </p:cNvPicPr>
                      <p:nvPr/>
                    </p:nvPicPr>
                    <p:blipFill>
                      <a:blip r:embed="rId4"/>
                      <a:srcRect/>
                      <a:stretch>
                        <a:fillRect/>
                      </a:stretch>
                    </p:blipFill>
                    <p:spPr bwMode="auto">
                      <a:xfrm>
                        <a:off x="3873500" y="1356122"/>
                        <a:ext cx="13970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5394" y="3420603"/>
            <a:ext cx="1955629" cy="2672693"/>
          </a:xfrm>
          <a:prstGeom prst="rect">
            <a:avLst/>
          </a:prstGeom>
          <a:ln w="76200">
            <a:solidFill>
              <a:schemeClr val="accent1"/>
            </a:solidFill>
          </a:ln>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2923" y="3419725"/>
            <a:ext cx="1802394" cy="2703592"/>
          </a:xfrm>
          <a:prstGeom prst="rect">
            <a:avLst/>
          </a:prstGeom>
          <a:ln w="76200">
            <a:solidFill>
              <a:srgbClr val="00B0F0"/>
            </a:solidFill>
          </a:ln>
        </p:spPr>
      </p:pic>
    </p:spTree>
    <p:extLst>
      <p:ext uri="{BB962C8B-B14F-4D97-AF65-F5344CB8AC3E}">
        <p14:creationId xmlns:p14="http://schemas.microsoft.com/office/powerpoint/2010/main" val="2239762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 principal causa desse aquecimento global é o gás de efeito estufa CO</a:t>
            </a:r>
            <a:r>
              <a:rPr lang="pt-BR" sz="2000" baseline="-25000" dirty="0"/>
              <a:t>2</a:t>
            </a:r>
            <a:r>
              <a:rPr lang="pt-BR" sz="2000" dirty="0"/>
              <a:t>, cuja concentração tem aumentado principalmente devido à queima de combustíveis fósseis e ao desmatamento. No entanto, concentrações crescentes de outros gases, como o CH</a:t>
            </a:r>
            <a:r>
              <a:rPr lang="pt-BR" sz="2000" baseline="-25000" dirty="0"/>
              <a:t>4</a:t>
            </a:r>
            <a:r>
              <a:rPr lang="pt-BR" sz="2000" dirty="0"/>
              <a:t>, N</a:t>
            </a:r>
            <a:r>
              <a:rPr lang="pt-BR" sz="2000" baseline="-25000" dirty="0"/>
              <a:t>2</a:t>
            </a:r>
            <a:r>
              <a:rPr lang="pt-BR" sz="2000" dirty="0"/>
              <a:t>O e CFCs, coletivamente tem mostrado ter um efeito quase igual ao do CO</a:t>
            </a:r>
            <a:r>
              <a:rPr lang="pt-BR" sz="2000" baseline="-25000" dirty="0"/>
              <a:t>2</a:t>
            </a:r>
            <a:r>
              <a:rPr lang="pt-BR" sz="2000" dirty="0"/>
              <a:t>. </a:t>
            </a: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523" y="2204864"/>
            <a:ext cx="6839181" cy="4392997"/>
          </a:xfrm>
          <a:prstGeom prst="rect">
            <a:avLst/>
          </a:prstGeom>
        </p:spPr>
      </p:pic>
      <p:grpSp>
        <p:nvGrpSpPr>
          <p:cNvPr id="4" name="Grupo 3"/>
          <p:cNvGrpSpPr/>
          <p:nvPr/>
        </p:nvGrpSpPr>
        <p:grpSpPr>
          <a:xfrm>
            <a:off x="6614565" y="1844824"/>
            <a:ext cx="2205907" cy="1152128"/>
            <a:chOff x="7020272" y="2996952"/>
            <a:chExt cx="2205907" cy="1152128"/>
          </a:xfrm>
        </p:grpSpPr>
        <p:sp>
          <p:nvSpPr>
            <p:cNvPr id="7" name="Seta para a direita 6"/>
            <p:cNvSpPr/>
            <p:nvPr/>
          </p:nvSpPr>
          <p:spPr>
            <a:xfrm rot="10800000">
              <a:off x="7020272" y="2996952"/>
              <a:ext cx="2027960"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p:cNvSpPr txBox="1"/>
            <p:nvPr/>
          </p:nvSpPr>
          <p:spPr>
            <a:xfrm>
              <a:off x="7401029" y="3253637"/>
              <a:ext cx="1825150" cy="646331"/>
            </a:xfrm>
            <a:prstGeom prst="rect">
              <a:avLst/>
            </a:prstGeom>
            <a:noFill/>
          </p:spPr>
          <p:txBody>
            <a:bodyPr wrap="square" rtlCol="0">
              <a:spAutoFit/>
            </a:bodyPr>
            <a:lstStyle/>
            <a:p>
              <a:pPr algn="ctr"/>
              <a:r>
                <a:rPr lang="pt-BR" b="1" dirty="0">
                  <a:solidFill>
                    <a:schemeClr val="bg1"/>
                  </a:solidFill>
                </a:rPr>
                <a:t>Em 2015</a:t>
              </a:r>
            </a:p>
            <a:p>
              <a:pPr algn="ctr"/>
              <a:r>
                <a:rPr lang="pt-BR" b="1" dirty="0">
                  <a:solidFill>
                    <a:schemeClr val="bg1"/>
                  </a:solidFill>
                </a:rPr>
                <a:t>399.45 </a:t>
              </a:r>
              <a:r>
                <a:rPr lang="pt-BR" b="1" dirty="0" err="1">
                  <a:solidFill>
                    <a:schemeClr val="bg1"/>
                  </a:solidFill>
                </a:rPr>
                <a:t>ppm</a:t>
              </a:r>
              <a:endParaRPr lang="pt-BR" b="1" dirty="0">
                <a:solidFill>
                  <a:schemeClr val="bg1"/>
                </a:solidFill>
              </a:endParaRPr>
            </a:p>
          </p:txBody>
        </p:sp>
      </p:grpSp>
    </p:spTree>
    <p:extLst>
      <p:ext uri="{BB962C8B-B14F-4D97-AF65-F5344CB8AC3E}">
        <p14:creationId xmlns:p14="http://schemas.microsoft.com/office/powerpoint/2010/main" val="1516260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3779912" y="620688"/>
            <a:ext cx="4906888" cy="5904656"/>
          </a:xfrm>
        </p:spPr>
        <p:txBody>
          <a:bodyPr/>
          <a:lstStyle/>
          <a:p>
            <a:r>
              <a:rPr lang="pt-BR" sz="2000" dirty="0"/>
              <a:t>Na figura da absorção seletiva dos gases, podemos notar que os gases de efeito estufa (H</a:t>
            </a:r>
            <a:r>
              <a:rPr lang="pt-BR" sz="2000" baseline="-25000" dirty="0"/>
              <a:t>2</a:t>
            </a:r>
            <a:r>
              <a:rPr lang="pt-BR" sz="2000" dirty="0"/>
              <a:t>O,CO</a:t>
            </a:r>
            <a:r>
              <a:rPr lang="pt-BR" sz="2000" baseline="-25000" dirty="0"/>
              <a:t>2</a:t>
            </a:r>
            <a:r>
              <a:rPr lang="pt-BR" sz="2000" dirty="0"/>
              <a:t>,CH</a:t>
            </a:r>
            <a:r>
              <a:rPr lang="pt-BR" sz="2000" baseline="-25000" dirty="0"/>
              <a:t>4</a:t>
            </a:r>
            <a:r>
              <a:rPr lang="pt-BR" sz="2000" dirty="0"/>
              <a:t>,O</a:t>
            </a:r>
            <a:r>
              <a:rPr lang="pt-BR" sz="2000" baseline="-25000" dirty="0"/>
              <a:t>3</a:t>
            </a:r>
            <a:r>
              <a:rPr lang="pt-BR" sz="2000" dirty="0"/>
              <a:t>,N</a:t>
            </a:r>
            <a:r>
              <a:rPr lang="pt-BR" sz="2000" baseline="-25000" dirty="0"/>
              <a:t>2</a:t>
            </a:r>
            <a:r>
              <a:rPr lang="pt-BR" sz="2000" dirty="0"/>
              <a:t>O...) absorvem fortemente em comprimentos de onda infravermelhos. </a:t>
            </a:r>
          </a:p>
          <a:p>
            <a:endParaRPr lang="pt-BR" sz="600" dirty="0"/>
          </a:p>
          <a:p>
            <a:r>
              <a:rPr lang="pt-BR" sz="2000" dirty="0"/>
              <a:t>Além disso, o gás CFC (CFC-12) absorve na região da janela atmosférica entre 8 e 11 </a:t>
            </a:r>
            <a:r>
              <a:rPr lang="pt-BR" sz="2000" dirty="0" err="1">
                <a:latin typeface="Symbol" pitchFamily="18" charset="2"/>
              </a:rPr>
              <a:t>m</a:t>
            </a:r>
            <a:r>
              <a:rPr lang="pt-BR" sz="2000" dirty="0" err="1"/>
              <a:t>m.</a:t>
            </a:r>
            <a:r>
              <a:rPr lang="pt-BR" sz="2000" dirty="0"/>
              <a:t> </a:t>
            </a:r>
            <a:r>
              <a:rPr lang="pt-BR" sz="2000" i="1" dirty="0"/>
              <a:t>Assim, em termos do seu impacto na absorção de radiação infravermelha, a adição de uma única molécula de CFC-12 na atmosfera é o equivalente à soma de 10.000 moléculas de CO</a:t>
            </a:r>
            <a:r>
              <a:rPr lang="pt-BR" sz="2000" i="1" baseline="-25000" dirty="0"/>
              <a:t>2</a:t>
            </a:r>
            <a:r>
              <a:rPr lang="pt-BR" sz="2000" i="1" dirty="0"/>
              <a:t>!!!</a:t>
            </a:r>
          </a:p>
          <a:p>
            <a:endParaRPr lang="pt-BR" sz="600" dirty="0"/>
          </a:p>
          <a:p>
            <a:r>
              <a:rPr lang="pt-BR" sz="2000" b="1" dirty="0"/>
              <a:t>No geral, o efeito estufa na atmosfera é proveniente do:</a:t>
            </a:r>
          </a:p>
          <a:p>
            <a:pPr lvl="1"/>
            <a:r>
              <a:rPr lang="pt-BR" sz="2000" b="1" dirty="0"/>
              <a:t>H</a:t>
            </a:r>
            <a:r>
              <a:rPr lang="pt-BR" sz="2000" b="1" baseline="-25000" dirty="0"/>
              <a:t>2</a:t>
            </a:r>
            <a:r>
              <a:rPr lang="pt-BR" sz="2000" b="1" dirty="0"/>
              <a:t>O – 60%</a:t>
            </a:r>
          </a:p>
          <a:p>
            <a:pPr lvl="1"/>
            <a:r>
              <a:rPr lang="pt-BR" sz="2000" b="1" dirty="0"/>
              <a:t>CO</a:t>
            </a:r>
            <a:r>
              <a:rPr lang="pt-BR" sz="2000" b="1" baseline="-25000" dirty="0"/>
              <a:t>2</a:t>
            </a:r>
            <a:r>
              <a:rPr lang="pt-BR" sz="2000" b="1" dirty="0"/>
              <a:t> – 26%</a:t>
            </a:r>
          </a:p>
          <a:p>
            <a:pPr lvl="1"/>
            <a:r>
              <a:rPr lang="pt-BR" sz="2000" b="1" dirty="0"/>
              <a:t>outros gases de efeito estufa – 14%.</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04" y="841512"/>
            <a:ext cx="3425492" cy="5755840"/>
          </a:xfrm>
          <a:prstGeom prst="rect">
            <a:avLst/>
          </a:prstGeom>
        </p:spPr>
      </p:pic>
      <p:sp>
        <p:nvSpPr>
          <p:cNvPr id="5" name="Chave direita 4"/>
          <p:cNvSpPr/>
          <p:nvPr/>
        </p:nvSpPr>
        <p:spPr>
          <a:xfrm rot="-5400000">
            <a:off x="1051331" y="556403"/>
            <a:ext cx="272586" cy="720080"/>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Chave direita 5"/>
          <p:cNvSpPr/>
          <p:nvPr/>
        </p:nvSpPr>
        <p:spPr>
          <a:xfrm rot="-5400000">
            <a:off x="2419483" y="52347"/>
            <a:ext cx="272586" cy="1728192"/>
          </a:xfrm>
          <a:prstGeom prst="righ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60" y="267222"/>
            <a:ext cx="512928" cy="512928"/>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495" y="112829"/>
            <a:ext cx="667321" cy="667321"/>
          </a:xfrm>
          <a:prstGeom prst="rect">
            <a:avLst/>
          </a:prstGeom>
        </p:spPr>
      </p:pic>
      <p:sp>
        <p:nvSpPr>
          <p:cNvPr id="9" name="Retângulo 8"/>
          <p:cNvSpPr/>
          <p:nvPr/>
        </p:nvSpPr>
        <p:spPr>
          <a:xfrm>
            <a:off x="1547664" y="916443"/>
            <a:ext cx="2016223" cy="431275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37317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Atualmente, a concentração de CO</a:t>
            </a:r>
            <a:r>
              <a:rPr lang="pt-BR" sz="2000" baseline="-25000" dirty="0"/>
              <a:t>2</a:t>
            </a:r>
            <a:r>
              <a:rPr lang="pt-BR" sz="2000" dirty="0"/>
              <a:t> na atmosfera é de 399,45 </a:t>
            </a:r>
            <a:r>
              <a:rPr lang="pt-BR" sz="2000" dirty="0" err="1"/>
              <a:t>ppm</a:t>
            </a:r>
            <a:r>
              <a:rPr lang="pt-BR" sz="2000" dirty="0"/>
              <a:t> (0,039945%).</a:t>
            </a:r>
          </a:p>
          <a:p>
            <a:r>
              <a:rPr lang="pt-BR" sz="2000" dirty="0"/>
              <a:t>Os modelos climáticos preveem que um aumento contínuo de CO</a:t>
            </a:r>
            <a:r>
              <a:rPr lang="pt-BR" sz="2000" baseline="-25000" dirty="0"/>
              <a:t>2</a:t>
            </a:r>
            <a:r>
              <a:rPr lang="pt-BR" sz="2000" dirty="0"/>
              <a:t> e outros gases de efeito estufa aumentará a temperatura média da superfície da terra em +3°C até o final do século XXI.</a:t>
            </a:r>
          </a:p>
          <a:p>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41" y="2348880"/>
            <a:ext cx="5836235" cy="4156862"/>
          </a:xfrm>
          <a:prstGeom prst="rect">
            <a:avLst/>
          </a:prstGeom>
        </p:spPr>
      </p:pic>
      <p:cxnSp>
        <p:nvCxnSpPr>
          <p:cNvPr id="5" name="Conector reto 4"/>
          <p:cNvCxnSpPr/>
          <p:nvPr/>
        </p:nvCxnSpPr>
        <p:spPr>
          <a:xfrm flipV="1">
            <a:off x="1619672" y="5344253"/>
            <a:ext cx="6120680" cy="72008"/>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554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i="1" dirty="0">
                <a:solidFill>
                  <a:srgbClr val="FF0000"/>
                </a:solidFill>
              </a:rPr>
              <a:t>Mas como uma pequena quantidade de CO</a:t>
            </a:r>
            <a:r>
              <a:rPr lang="pt-BR" sz="2400" i="1" baseline="-25000" dirty="0">
                <a:solidFill>
                  <a:srgbClr val="FF0000"/>
                </a:solidFill>
              </a:rPr>
              <a:t>2</a:t>
            </a:r>
            <a:r>
              <a:rPr lang="pt-BR" sz="2400" i="1" dirty="0">
                <a:solidFill>
                  <a:srgbClr val="FF0000"/>
                </a:solidFill>
              </a:rPr>
              <a:t> e adição de quantidades minúsculas de outros gases de efeito estufa provocam um grande aumento de temperatura?</a:t>
            </a:r>
          </a:p>
          <a:p>
            <a:pPr lvl="1"/>
            <a:r>
              <a:rPr lang="pt-BR" sz="2000" dirty="0"/>
              <a:t>O aumento na temperatura da Terra provoca um aumento na quantidade vapor d’água que a atmosfera pode suportar antes de condensar (virar nuvem).</a:t>
            </a:r>
          </a:p>
          <a:p>
            <a:pPr lvl="1"/>
            <a:r>
              <a:rPr lang="pt-BR" sz="2000" dirty="0"/>
              <a:t>O aumento na temperatura dos oceanos aumentará a taxa de evaporação nos mesmos.</a:t>
            </a:r>
          </a:p>
          <a:p>
            <a:pPr lvl="1"/>
            <a:r>
              <a:rPr lang="pt-BR" sz="2000" dirty="0"/>
              <a:t>Como isso aumentamos o principal gás de efeito estufa: H</a:t>
            </a:r>
            <a:r>
              <a:rPr lang="pt-BR" sz="2000" baseline="-25000" dirty="0"/>
              <a:t>2</a:t>
            </a:r>
            <a:r>
              <a:rPr lang="pt-BR" sz="2000" dirty="0"/>
              <a:t>O!</a:t>
            </a:r>
          </a:p>
          <a:p>
            <a:pPr lvl="1"/>
            <a:r>
              <a:rPr lang="pt-BR" sz="2000" dirty="0"/>
              <a:t>O vapor d’água adicionado aumenta o efeito estufa e dobra o aumento da temperatura.</a:t>
            </a:r>
          </a:p>
          <a:p>
            <a:pPr lvl="1"/>
            <a:r>
              <a:rPr lang="pt-BR" sz="2000" dirty="0"/>
              <a:t>Esse efeito é conhecido como </a:t>
            </a:r>
            <a:r>
              <a:rPr lang="pt-BR" sz="2000" b="1" u="sng" dirty="0" err="1">
                <a:solidFill>
                  <a:srgbClr val="FF0000"/>
                </a:solidFill>
              </a:rPr>
              <a:t>retro-alimentação</a:t>
            </a:r>
            <a:r>
              <a:rPr lang="pt-BR" sz="2000" b="1" u="sng" dirty="0">
                <a:solidFill>
                  <a:srgbClr val="FF0000"/>
                </a:solidFill>
              </a:rPr>
              <a:t> (</a:t>
            </a:r>
            <a:r>
              <a:rPr lang="pt-BR" sz="2000" b="1" i="1" u="sng" dirty="0">
                <a:solidFill>
                  <a:srgbClr val="FF0000"/>
                </a:solidFill>
              </a:rPr>
              <a:t>feedback</a:t>
            </a:r>
            <a:r>
              <a:rPr lang="pt-BR" sz="2000" b="1" u="sng" dirty="0">
                <a:solidFill>
                  <a:srgbClr val="FF0000"/>
                </a:solidFill>
              </a:rPr>
              <a:t>) positiva</a:t>
            </a:r>
            <a:r>
              <a:rPr lang="pt-BR" sz="2000" dirty="0">
                <a:solidFill>
                  <a:srgbClr val="FF0000"/>
                </a:solidFill>
              </a:rPr>
              <a:t>.</a:t>
            </a:r>
          </a:p>
          <a:p>
            <a:pPr lvl="1"/>
            <a:r>
              <a:rPr lang="pt-BR" sz="2000" dirty="0"/>
              <a:t>Porém, os principais mecanismos de </a:t>
            </a:r>
            <a:r>
              <a:rPr lang="pt-BR" sz="2000" dirty="0" err="1"/>
              <a:t>retro-alimentação</a:t>
            </a:r>
            <a:r>
              <a:rPr lang="pt-BR" sz="2000" dirty="0"/>
              <a:t> do planeta, nuvens e oceano, são os menos conhecidos.</a:t>
            </a:r>
          </a:p>
          <a:p>
            <a:pPr lvl="2"/>
            <a:r>
              <a:rPr lang="pt-BR" dirty="0"/>
              <a:t>No caso das nuvens, elas podem também resfriar a Terra por refletirem mais radiação solar de volta para o espaço.</a:t>
            </a:r>
          </a:p>
        </p:txBody>
      </p:sp>
    </p:spTree>
    <p:extLst>
      <p:ext uri="{BB962C8B-B14F-4D97-AF65-F5344CB8AC3E}">
        <p14:creationId xmlns:p14="http://schemas.microsoft.com/office/powerpoint/2010/main" val="3449554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10" name="Espaço Reservado para Conteúdo 9"/>
          <p:cNvSpPr>
            <a:spLocks noGrp="1"/>
          </p:cNvSpPr>
          <p:nvPr>
            <p:ph idx="1"/>
          </p:nvPr>
        </p:nvSpPr>
        <p:spPr/>
        <p:txBody>
          <a:bodyPr/>
          <a:lstStyle/>
          <a:p>
            <a:r>
              <a:rPr lang="pt-BR" dirty="0"/>
              <a:t>Resumindo os tópicos Radiação + </a:t>
            </a:r>
            <a:r>
              <a:rPr lang="pt-BR" dirty="0" err="1"/>
              <a:t>Transf</a:t>
            </a:r>
            <a:r>
              <a:rPr lang="pt-BR" dirty="0"/>
              <a:t>. calor:</a:t>
            </a:r>
          </a:p>
        </p:txBody>
      </p:sp>
      <p:pic>
        <p:nvPicPr>
          <p:cNvPr id="11" name="Image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24744"/>
            <a:ext cx="8203670" cy="5328592"/>
          </a:xfrm>
          <a:prstGeom prst="rect">
            <a:avLst/>
          </a:prstGeom>
        </p:spPr>
      </p:pic>
    </p:spTree>
    <p:extLst>
      <p:ext uri="{BB962C8B-B14F-4D97-AF65-F5344CB8AC3E}">
        <p14:creationId xmlns:p14="http://schemas.microsoft.com/office/powerpoint/2010/main" val="3449554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 y="620688"/>
            <a:ext cx="8363272" cy="5904656"/>
          </a:xfrm>
        </p:spPr>
        <p:txBody>
          <a:bodyPr/>
          <a:lstStyle/>
          <a:p>
            <a:pPr marL="0" indent="0">
              <a:buNone/>
            </a:pPr>
            <a:r>
              <a:rPr lang="pt-BR" sz="2400" b="1" dirty="0">
                <a:solidFill>
                  <a:srgbClr val="0070C0"/>
                </a:solidFill>
              </a:rPr>
              <a:t>RADIAÇÃO SOLAR INCIDENTE</a:t>
            </a:r>
          </a:p>
          <a:p>
            <a:endParaRPr lang="pt-BR" sz="500" dirty="0"/>
          </a:p>
          <a:p>
            <a:r>
              <a:rPr lang="pt-BR" sz="2400" dirty="0"/>
              <a:t>A radiação emitida pelo sol viaja pelo espaço sem interferências até atingir a atmosfera terrestre. </a:t>
            </a:r>
            <a:r>
              <a:rPr lang="pt-BR" sz="2400" i="1" dirty="0"/>
              <a:t>No topo da atmosfera, a radiação solar incidente média é de </a:t>
            </a:r>
            <a:r>
              <a:rPr lang="pt-BR" sz="2400" b="1" i="1" dirty="0"/>
              <a:t>1367 Wm</a:t>
            </a:r>
            <a:r>
              <a:rPr lang="pt-BR" sz="2400" b="1" i="1" baseline="30000" dirty="0"/>
              <a:t>-</a:t>
            </a:r>
            <a:r>
              <a:rPr lang="pt-BR" sz="2400" i="1" baseline="30000" dirty="0"/>
              <a:t>2</a:t>
            </a:r>
            <a:r>
              <a:rPr lang="pt-BR" sz="2400" i="1" dirty="0"/>
              <a:t>, também conhecida como </a:t>
            </a:r>
            <a:r>
              <a:rPr lang="pt-BR" sz="2400" b="1" i="1" dirty="0"/>
              <a:t>constante solar</a:t>
            </a:r>
            <a:r>
              <a:rPr lang="pt-BR" sz="2400" i="1" dirty="0"/>
              <a:t>, S</a:t>
            </a:r>
            <a:r>
              <a:rPr lang="pt-BR" sz="2400" i="1" baseline="-25000" dirty="0"/>
              <a:t>0</a:t>
            </a:r>
            <a:r>
              <a:rPr lang="pt-BR" sz="2400" i="1" dirty="0"/>
              <a:t>.</a:t>
            </a:r>
          </a:p>
          <a:p>
            <a:pPr lvl="1"/>
            <a:endParaRPr lang="pt-BR" sz="1800" dirty="0"/>
          </a:p>
          <a:p>
            <a:pPr lvl="1"/>
            <a:endParaRPr lang="pt-BR" sz="2000" dirty="0"/>
          </a:p>
          <a:p>
            <a:pPr lvl="1"/>
            <a:endParaRPr lang="pt-BR" sz="2000" dirty="0"/>
          </a:p>
          <a:p>
            <a:pPr lvl="1"/>
            <a:endParaRPr lang="pt-BR" sz="2000" dirty="0"/>
          </a:p>
          <a:p>
            <a:pPr lvl="1"/>
            <a:endParaRPr lang="pt-BR" sz="2000" dirty="0"/>
          </a:p>
          <a:p>
            <a:pPr lvl="1"/>
            <a:endParaRPr lang="pt-BR" sz="2000" dirty="0"/>
          </a:p>
          <a:p>
            <a:pPr lvl="1"/>
            <a:endParaRPr lang="pt-BR" sz="2000" dirty="0"/>
          </a:p>
        </p:txBody>
      </p:sp>
      <p:pic>
        <p:nvPicPr>
          <p:cNvPr id="72" name="Imagem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812" y="3140968"/>
            <a:ext cx="7956375" cy="2877838"/>
          </a:xfrm>
          <a:prstGeom prst="rect">
            <a:avLst/>
          </a:prstGeom>
        </p:spPr>
      </p:pic>
      <p:sp>
        <p:nvSpPr>
          <p:cNvPr id="73" name="CaixaDeTexto 72"/>
          <p:cNvSpPr txBox="1"/>
          <p:nvPr/>
        </p:nvSpPr>
        <p:spPr>
          <a:xfrm>
            <a:off x="4283968" y="4395221"/>
            <a:ext cx="1213474" cy="369332"/>
          </a:xfrm>
          <a:prstGeom prst="rect">
            <a:avLst/>
          </a:prstGeom>
          <a:noFill/>
        </p:spPr>
        <p:txBody>
          <a:bodyPr wrap="none" rtlCol="0">
            <a:spAutoFit/>
          </a:bodyPr>
          <a:lstStyle/>
          <a:p>
            <a:r>
              <a:rPr lang="pt-BR" b="1" dirty="0">
                <a:solidFill>
                  <a:schemeClr val="accent6">
                    <a:lumMod val="75000"/>
                  </a:schemeClr>
                </a:solidFill>
                <a:effectLst>
                  <a:outerShdw blurRad="38100" dist="38100" dir="2700000" algn="tl">
                    <a:srgbClr val="000000">
                      <a:alpha val="43137"/>
                    </a:srgbClr>
                  </a:outerShdw>
                </a:effectLst>
              </a:rPr>
              <a:t>1367 Wm</a:t>
            </a:r>
            <a:r>
              <a:rPr lang="pt-BR" b="1" baseline="30000" dirty="0">
                <a:solidFill>
                  <a:schemeClr val="accent6">
                    <a:lumMod val="75000"/>
                  </a:schemeClr>
                </a:solidFill>
                <a:effectLst>
                  <a:outerShdw blurRad="38100" dist="38100" dir="2700000" algn="tl">
                    <a:srgbClr val="000000">
                      <a:alpha val="43137"/>
                    </a:srgbClr>
                  </a:outerShdw>
                </a:effectLst>
              </a:rPr>
              <a:t>-2</a:t>
            </a:r>
          </a:p>
        </p:txBody>
      </p:sp>
      <p:cxnSp>
        <p:nvCxnSpPr>
          <p:cNvPr id="75" name="Conector de seta reta 74"/>
          <p:cNvCxnSpPr/>
          <p:nvPr/>
        </p:nvCxnSpPr>
        <p:spPr>
          <a:xfrm>
            <a:off x="2411760" y="5301208"/>
            <a:ext cx="324036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Conector reto 77"/>
          <p:cNvCxnSpPr/>
          <p:nvPr/>
        </p:nvCxnSpPr>
        <p:spPr>
          <a:xfrm>
            <a:off x="2411760" y="4579887"/>
            <a:ext cx="0" cy="93734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Conector reto 78"/>
          <p:cNvCxnSpPr/>
          <p:nvPr/>
        </p:nvCxnSpPr>
        <p:spPr>
          <a:xfrm>
            <a:off x="5652120" y="4578320"/>
            <a:ext cx="0" cy="93891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3" name="CaixaDeTexto 82"/>
          <p:cNvSpPr txBox="1"/>
          <p:nvPr/>
        </p:nvSpPr>
        <p:spPr>
          <a:xfrm>
            <a:off x="3751110" y="5291916"/>
            <a:ext cx="587020" cy="369332"/>
          </a:xfrm>
          <a:prstGeom prst="rect">
            <a:avLst/>
          </a:prstGeom>
          <a:noFill/>
        </p:spPr>
        <p:txBody>
          <a:bodyPr wrap="none" rtlCol="0">
            <a:spAutoFit/>
          </a:bodyPr>
          <a:lstStyle/>
          <a:p>
            <a:r>
              <a:rPr lang="pt-BR" dirty="0"/>
              <a:t>1 </a:t>
            </a:r>
            <a:r>
              <a:rPr lang="pt-BR" dirty="0" err="1"/>
              <a:t>ua</a:t>
            </a:r>
            <a:endParaRPr lang="pt-BR" dirty="0"/>
          </a:p>
        </p:txBody>
      </p:sp>
    </p:spTree>
    <p:extLst>
      <p:ext uri="{BB962C8B-B14F-4D97-AF65-F5344CB8AC3E}">
        <p14:creationId xmlns:p14="http://schemas.microsoft.com/office/powerpoint/2010/main" val="34495548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S</a:t>
            </a:r>
            <a:r>
              <a:rPr lang="pt-BR" sz="2400" baseline="-25000" dirty="0"/>
              <a:t>0</a:t>
            </a:r>
            <a:r>
              <a:rPr lang="pt-BR" sz="2400" dirty="0"/>
              <a:t> = 1367 W m</a:t>
            </a:r>
            <a:r>
              <a:rPr lang="pt-BR" sz="2400" baseline="30000" dirty="0"/>
              <a:t>-2</a:t>
            </a:r>
            <a:r>
              <a:rPr lang="pt-BR" sz="2400" dirty="0"/>
              <a:t> é o valor para a distância média entre </a:t>
            </a:r>
            <a:r>
              <a:rPr lang="pt-BR" sz="2400" dirty="0" err="1"/>
              <a:t>Sol-Terra</a:t>
            </a:r>
            <a:r>
              <a:rPr lang="pt-BR" sz="2400" dirty="0"/>
              <a:t> (1 </a:t>
            </a:r>
            <a:r>
              <a:rPr lang="pt-BR" sz="2400" dirty="0" err="1"/>
              <a:t>ua</a:t>
            </a:r>
            <a:r>
              <a:rPr lang="pt-BR" sz="2400" dirty="0"/>
              <a:t> = 1,496x10</a:t>
            </a:r>
            <a:r>
              <a:rPr lang="pt-BR" sz="2400" baseline="30000" dirty="0"/>
              <a:t>8</a:t>
            </a:r>
            <a:r>
              <a:rPr lang="pt-BR" sz="2400" dirty="0"/>
              <a:t> km).</a:t>
            </a:r>
          </a:p>
          <a:p>
            <a:r>
              <a:rPr lang="pt-BR" sz="2400" dirty="0"/>
              <a:t>Porém, a órbita da Terra em torno do Sol é elíptica e S</a:t>
            </a:r>
            <a:r>
              <a:rPr lang="pt-BR" sz="2400" baseline="-25000" dirty="0"/>
              <a:t>0</a:t>
            </a:r>
            <a:r>
              <a:rPr lang="pt-BR" sz="2400" dirty="0"/>
              <a:t> varia entre 1330 W m</a:t>
            </a:r>
            <a:r>
              <a:rPr lang="pt-BR" sz="2400" baseline="30000" dirty="0"/>
              <a:t>-2</a:t>
            </a:r>
            <a:r>
              <a:rPr lang="pt-BR" sz="2400" dirty="0"/>
              <a:t> (21 de Junho) e 1420 W m</a:t>
            </a:r>
            <a:r>
              <a:rPr lang="pt-BR" sz="2400" baseline="30000" dirty="0"/>
              <a:t>-2</a:t>
            </a:r>
            <a:r>
              <a:rPr lang="pt-BR" sz="2400" dirty="0"/>
              <a:t> (22 de Dezembro), e também de acordo com a atividade solar (explosões solares).</a:t>
            </a:r>
          </a:p>
          <a:p>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171" y="3316954"/>
            <a:ext cx="4452391" cy="2632326"/>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342173"/>
            <a:ext cx="3693812" cy="2314789"/>
          </a:xfrm>
          <a:prstGeom prst="rect">
            <a:avLst/>
          </a:prstGeom>
        </p:spPr>
      </p:pic>
    </p:spTree>
    <p:extLst>
      <p:ext uri="{BB962C8B-B14F-4D97-AF65-F5344CB8AC3E}">
        <p14:creationId xmlns:p14="http://schemas.microsoft.com/office/powerpoint/2010/main" val="3088220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Quando ela atinge a atmosfera existem 3 possibilidades de interação entre a radiação e os constituintes da atmosfera (gases, aerossóis e nuvens):</a:t>
            </a:r>
          </a:p>
          <a:p>
            <a:endParaRPr lang="pt-BR" sz="2000" dirty="0"/>
          </a:p>
        </p:txBody>
      </p:sp>
      <p:grpSp>
        <p:nvGrpSpPr>
          <p:cNvPr id="4" name="Grupo 3"/>
          <p:cNvGrpSpPr/>
          <p:nvPr/>
        </p:nvGrpSpPr>
        <p:grpSpPr>
          <a:xfrm>
            <a:off x="5107673" y="2093654"/>
            <a:ext cx="3384376" cy="1840850"/>
            <a:chOff x="611560" y="2051556"/>
            <a:chExt cx="3384376" cy="2025516"/>
          </a:xfrm>
        </p:grpSpPr>
        <p:grpSp>
          <p:nvGrpSpPr>
            <p:cNvPr id="5" name="Grupo 4"/>
            <p:cNvGrpSpPr/>
            <p:nvPr/>
          </p:nvGrpSpPr>
          <p:grpSpPr>
            <a:xfrm>
              <a:off x="611560" y="2051556"/>
              <a:ext cx="3384376" cy="2025516"/>
              <a:chOff x="611560" y="1659796"/>
              <a:chExt cx="3600400" cy="2777316"/>
            </a:xfrm>
          </p:grpSpPr>
          <p:grpSp>
            <p:nvGrpSpPr>
              <p:cNvPr id="7" name="Grupo 6"/>
              <p:cNvGrpSpPr/>
              <p:nvPr/>
            </p:nvGrpSpPr>
            <p:grpSpPr>
              <a:xfrm>
                <a:off x="683568" y="2195572"/>
                <a:ext cx="3384376" cy="2099882"/>
                <a:chOff x="683568" y="2195572"/>
                <a:chExt cx="3384376" cy="2099882"/>
              </a:xfrm>
            </p:grpSpPr>
            <p:sp>
              <p:nvSpPr>
                <p:cNvPr id="9" name="Retângulo 8"/>
                <p:cNvSpPr/>
                <p:nvPr/>
              </p:nvSpPr>
              <p:spPr>
                <a:xfrm>
                  <a:off x="755576" y="2780928"/>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de seta reta 9"/>
                <p:cNvCxnSpPr/>
                <p:nvPr/>
              </p:nvCxnSpPr>
              <p:spPr>
                <a:xfrm>
                  <a:off x="1187624" y="2276872"/>
                  <a:ext cx="864096" cy="504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p:nvPr/>
              </p:nvCxnSpPr>
              <p:spPr>
                <a:xfrm>
                  <a:off x="2051720" y="2781499"/>
                  <a:ext cx="720080" cy="935533"/>
                </a:xfrm>
                <a:prstGeom prst="straightConnector1">
                  <a:avLst/>
                </a:prstGeom>
                <a:ln w="38100">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a:off x="2051720" y="2204864"/>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2771800" y="3140397"/>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691680" y="2195572"/>
                  <a:ext cx="409086" cy="369332"/>
                </a:xfrm>
                <a:prstGeom prst="rect">
                  <a:avLst/>
                </a:prstGeom>
                <a:noFill/>
              </p:spPr>
              <p:txBody>
                <a:bodyPr wrap="none" rtlCol="0">
                  <a:spAutoFit/>
                </a:bodyPr>
                <a:lstStyle/>
                <a:p>
                  <a:r>
                    <a:rPr lang="en-US" b="1" i="1" dirty="0">
                      <a:latin typeface="Symbol" pitchFamily="18" charset="2"/>
                    </a:rPr>
                    <a:t>a</a:t>
                  </a:r>
                  <a:r>
                    <a:rPr lang="en-US" baseline="-25000" dirty="0"/>
                    <a:t>1</a:t>
                  </a:r>
                  <a:endParaRPr lang="pt-BR" baseline="-25000" dirty="0"/>
                </a:p>
              </p:txBody>
            </p:sp>
            <p:sp>
              <p:nvSpPr>
                <p:cNvPr id="15" name="CaixaDeTexto 14"/>
                <p:cNvSpPr txBox="1"/>
                <p:nvPr/>
              </p:nvSpPr>
              <p:spPr>
                <a:xfrm>
                  <a:off x="2002674" y="2996952"/>
                  <a:ext cx="409086" cy="369332"/>
                </a:xfrm>
                <a:prstGeom prst="rect">
                  <a:avLst/>
                </a:prstGeom>
                <a:noFill/>
              </p:spPr>
              <p:txBody>
                <a:bodyPr wrap="none" rtlCol="0">
                  <a:spAutoFit/>
                </a:bodyPr>
                <a:lstStyle/>
                <a:p>
                  <a:r>
                    <a:rPr lang="en-US" b="1" i="1" dirty="0">
                      <a:latin typeface="Symbol" pitchFamily="18" charset="2"/>
                    </a:rPr>
                    <a:t>a</a:t>
                  </a:r>
                  <a:r>
                    <a:rPr lang="en-US" baseline="-25000" dirty="0"/>
                    <a:t>2</a:t>
                  </a:r>
                  <a:endParaRPr lang="pt-BR" baseline="-25000" dirty="0"/>
                </a:p>
              </p:txBody>
            </p:sp>
            <p:cxnSp>
              <p:nvCxnSpPr>
                <p:cNvPr id="16" name="Conector de seta reta 15"/>
                <p:cNvCxnSpPr/>
                <p:nvPr/>
              </p:nvCxnSpPr>
              <p:spPr>
                <a:xfrm>
                  <a:off x="2771800" y="3717032"/>
                  <a:ext cx="864096" cy="504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2699792" y="3789039"/>
                  <a:ext cx="435198" cy="506415"/>
                </a:xfrm>
                <a:prstGeom prst="rect">
                  <a:avLst/>
                </a:prstGeom>
                <a:noFill/>
              </p:spPr>
              <p:txBody>
                <a:bodyPr wrap="none" rtlCol="0">
                  <a:spAutoFit/>
                </a:bodyPr>
                <a:lstStyle/>
                <a:p>
                  <a:r>
                    <a:rPr lang="en-US" b="1" i="1" dirty="0">
                      <a:latin typeface="Symbol" pitchFamily="18" charset="2"/>
                    </a:rPr>
                    <a:t>a</a:t>
                  </a:r>
                  <a:r>
                    <a:rPr lang="en-US" baseline="-25000" dirty="0"/>
                    <a:t>3</a:t>
                  </a:r>
                  <a:endParaRPr lang="pt-BR" baseline="-25000" dirty="0"/>
                </a:p>
              </p:txBody>
            </p:sp>
            <p:sp>
              <p:nvSpPr>
                <p:cNvPr id="18" name="CaixaDeTexto 17"/>
                <p:cNvSpPr txBox="1"/>
                <p:nvPr/>
              </p:nvSpPr>
              <p:spPr>
                <a:xfrm>
                  <a:off x="683568" y="2358682"/>
                  <a:ext cx="817191" cy="422012"/>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19" name="CaixaDeTexto 18"/>
                <p:cNvSpPr txBox="1"/>
                <p:nvPr/>
              </p:nvSpPr>
              <p:spPr>
                <a:xfrm>
                  <a:off x="683568" y="3027752"/>
                  <a:ext cx="817191" cy="422011"/>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sp>
              <p:nvSpPr>
                <p:cNvPr id="20" name="CaixaDeTexto 19"/>
                <p:cNvSpPr txBox="1"/>
                <p:nvPr/>
              </p:nvSpPr>
              <p:spPr>
                <a:xfrm>
                  <a:off x="683568" y="3713897"/>
                  <a:ext cx="817191" cy="464213"/>
                </a:xfrm>
                <a:prstGeom prst="rect">
                  <a:avLst/>
                </a:prstGeom>
                <a:noFill/>
              </p:spPr>
              <p:txBody>
                <a:bodyPr wrap="none" rtlCol="0">
                  <a:spAutoFit/>
                </a:bodyPr>
                <a:lstStyle/>
                <a:p>
                  <a:r>
                    <a:rPr lang="en-US" sz="1600" dirty="0" err="1"/>
                    <a:t>Meio</a:t>
                  </a:r>
                  <a:r>
                    <a:rPr lang="en-US" sz="1600" dirty="0"/>
                    <a:t> 3</a:t>
                  </a:r>
                  <a:endParaRPr lang="pt-BR" sz="1600" dirty="0"/>
                </a:p>
              </p:txBody>
            </p:sp>
          </p:grpSp>
          <p:sp>
            <p:nvSpPr>
              <p:cNvPr id="8" name="Retângulo 7"/>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6" name="CaixaDeTexto 5"/>
            <p:cNvSpPr txBox="1"/>
            <p:nvPr/>
          </p:nvSpPr>
          <p:spPr>
            <a:xfrm>
              <a:off x="1579361" y="2051556"/>
              <a:ext cx="1461361" cy="369332"/>
            </a:xfrm>
            <a:prstGeom prst="rect">
              <a:avLst/>
            </a:prstGeom>
            <a:noFill/>
          </p:spPr>
          <p:txBody>
            <a:bodyPr wrap="none" rtlCol="0">
              <a:spAutoFit/>
            </a:bodyPr>
            <a:lstStyle/>
            <a:p>
              <a:pPr algn="ctr"/>
              <a:r>
                <a:rPr lang="en-US" b="1" dirty="0" err="1">
                  <a:solidFill>
                    <a:schemeClr val="accent6">
                      <a:lumMod val="75000"/>
                    </a:schemeClr>
                  </a:solidFill>
                </a:rPr>
                <a:t>Transmissão</a:t>
              </a:r>
              <a:r>
                <a:rPr lang="en-US" b="1" dirty="0">
                  <a:solidFill>
                    <a:schemeClr val="accent6">
                      <a:lumMod val="75000"/>
                    </a:schemeClr>
                  </a:solidFill>
                </a:rPr>
                <a:t> </a:t>
              </a:r>
              <a:endParaRPr lang="pt-BR" b="1" dirty="0">
                <a:solidFill>
                  <a:schemeClr val="accent6">
                    <a:lumMod val="75000"/>
                  </a:schemeClr>
                </a:solidFill>
              </a:endParaRPr>
            </a:p>
          </p:txBody>
        </p:sp>
      </p:grpSp>
      <p:grpSp>
        <p:nvGrpSpPr>
          <p:cNvPr id="35" name="Grupo 34"/>
          <p:cNvGrpSpPr/>
          <p:nvPr/>
        </p:nvGrpSpPr>
        <p:grpSpPr>
          <a:xfrm>
            <a:off x="2879812" y="4234193"/>
            <a:ext cx="3384376" cy="1840850"/>
            <a:chOff x="611560" y="4283804"/>
            <a:chExt cx="3384376" cy="2025516"/>
          </a:xfrm>
        </p:grpSpPr>
        <p:grpSp>
          <p:nvGrpSpPr>
            <p:cNvPr id="36" name="Grupo 35"/>
            <p:cNvGrpSpPr/>
            <p:nvPr/>
          </p:nvGrpSpPr>
          <p:grpSpPr>
            <a:xfrm>
              <a:off x="611560" y="4283804"/>
              <a:ext cx="3384376" cy="2025516"/>
              <a:chOff x="611560" y="4283804"/>
              <a:chExt cx="3384376" cy="2025516"/>
            </a:xfrm>
          </p:grpSpPr>
          <p:grpSp>
            <p:nvGrpSpPr>
              <p:cNvPr id="39" name="Grupo 38"/>
              <p:cNvGrpSpPr/>
              <p:nvPr/>
            </p:nvGrpSpPr>
            <p:grpSpPr>
              <a:xfrm>
                <a:off x="611560" y="4283804"/>
                <a:ext cx="3384376" cy="2025516"/>
                <a:chOff x="611560" y="2051556"/>
                <a:chExt cx="3384376" cy="2025516"/>
              </a:xfrm>
            </p:grpSpPr>
            <p:grpSp>
              <p:nvGrpSpPr>
                <p:cNvPr id="46" name="Grupo 45"/>
                <p:cNvGrpSpPr/>
                <p:nvPr/>
              </p:nvGrpSpPr>
              <p:grpSpPr>
                <a:xfrm>
                  <a:off x="611560" y="2051556"/>
                  <a:ext cx="3384376" cy="2025516"/>
                  <a:chOff x="611560" y="1659796"/>
                  <a:chExt cx="3600400" cy="2777316"/>
                </a:xfrm>
              </p:grpSpPr>
              <p:grpSp>
                <p:nvGrpSpPr>
                  <p:cNvPr id="48" name="Grupo 47"/>
                  <p:cNvGrpSpPr/>
                  <p:nvPr/>
                </p:nvGrpSpPr>
                <p:grpSpPr>
                  <a:xfrm>
                    <a:off x="755576" y="2166211"/>
                    <a:ext cx="3312368" cy="1999159"/>
                    <a:chOff x="755576" y="2166211"/>
                    <a:chExt cx="3312368" cy="1999159"/>
                  </a:xfrm>
                </p:grpSpPr>
                <p:sp>
                  <p:nvSpPr>
                    <p:cNvPr id="50" name="Retângulo 49"/>
                    <p:cNvSpPr/>
                    <p:nvPr/>
                  </p:nvSpPr>
                  <p:spPr>
                    <a:xfrm>
                      <a:off x="755576" y="3229266"/>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1" name="Conector de seta reta 50"/>
                    <p:cNvCxnSpPr/>
                    <p:nvPr/>
                  </p:nvCxnSpPr>
                  <p:spPr>
                    <a:xfrm>
                      <a:off x="1697411" y="2166211"/>
                      <a:ext cx="703604" cy="1063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Conector de seta reta 51"/>
                    <p:cNvCxnSpPr/>
                    <p:nvPr/>
                  </p:nvCxnSpPr>
                  <p:spPr>
                    <a:xfrm flipV="1">
                      <a:off x="2379536" y="2862960"/>
                      <a:ext cx="537855" cy="336226"/>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49" name="Retângulo 48"/>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47" name="CaixaDeTexto 46"/>
                <p:cNvSpPr txBox="1"/>
                <p:nvPr/>
              </p:nvSpPr>
              <p:spPr>
                <a:xfrm>
                  <a:off x="1568588" y="2051556"/>
                  <a:ext cx="1544462" cy="369332"/>
                </a:xfrm>
                <a:prstGeom prst="rect">
                  <a:avLst/>
                </a:prstGeom>
                <a:noFill/>
              </p:spPr>
              <p:txBody>
                <a:bodyPr wrap="none" rtlCol="0">
                  <a:spAutoFit/>
                </a:bodyPr>
                <a:lstStyle/>
                <a:p>
                  <a:pPr algn="ctr"/>
                  <a:r>
                    <a:rPr lang="en-US" b="1" dirty="0" err="1">
                      <a:solidFill>
                        <a:schemeClr val="accent6">
                          <a:lumMod val="75000"/>
                        </a:schemeClr>
                      </a:solidFill>
                    </a:rPr>
                    <a:t>Espalhamento</a:t>
                  </a:r>
                  <a:endParaRPr lang="pt-BR" b="1" dirty="0">
                    <a:solidFill>
                      <a:schemeClr val="accent6">
                        <a:lumMod val="75000"/>
                      </a:schemeClr>
                    </a:solidFill>
                  </a:endParaRPr>
                </a:p>
              </p:txBody>
            </p:sp>
          </p:grpSp>
          <p:cxnSp>
            <p:nvCxnSpPr>
              <p:cNvPr id="40" name="Conector de seta reta 39"/>
              <p:cNvCxnSpPr/>
              <p:nvPr/>
            </p:nvCxnSpPr>
            <p:spPr>
              <a:xfrm flipV="1">
                <a:off x="2321030" y="4941168"/>
                <a:ext cx="321156" cy="437716"/>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1" name="Conector de seta reta 40"/>
              <p:cNvCxnSpPr/>
              <p:nvPr/>
            </p:nvCxnSpPr>
            <p:spPr>
              <a:xfrm flipV="1">
                <a:off x="2321030" y="4869160"/>
                <a:ext cx="19789" cy="509724"/>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2" name="Conector de seta reta 41"/>
              <p:cNvCxnSpPr/>
              <p:nvPr/>
            </p:nvCxnSpPr>
            <p:spPr>
              <a:xfrm flipH="1" flipV="1">
                <a:off x="2011414" y="4941168"/>
                <a:ext cx="308549" cy="437716"/>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3" name="Conector de seta reta 42"/>
              <p:cNvCxnSpPr>
                <a:stCxn id="50" idx="0"/>
              </p:cNvCxnSpPr>
              <p:nvPr/>
            </p:nvCxnSpPr>
            <p:spPr>
              <a:xfrm flipV="1">
                <a:off x="2303748" y="5406492"/>
                <a:ext cx="540060" cy="21938"/>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4" name="Conector de seta reta 43"/>
              <p:cNvCxnSpPr/>
              <p:nvPr/>
            </p:nvCxnSpPr>
            <p:spPr>
              <a:xfrm flipH="1" flipV="1">
                <a:off x="1819143" y="5428221"/>
                <a:ext cx="521676" cy="1"/>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5" name="Conector de seta reta 44"/>
              <p:cNvCxnSpPr/>
              <p:nvPr/>
            </p:nvCxnSpPr>
            <p:spPr>
              <a:xfrm flipH="1" flipV="1">
                <a:off x="1819143" y="5161280"/>
                <a:ext cx="541130" cy="245212"/>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37" name="CaixaDeTexto 36"/>
            <p:cNvSpPr txBox="1"/>
            <p:nvPr/>
          </p:nvSpPr>
          <p:spPr>
            <a:xfrm>
              <a:off x="683568" y="5085184"/>
              <a:ext cx="768159" cy="307776"/>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38" name="CaixaDeTexto 37"/>
            <p:cNvSpPr txBox="1"/>
            <p:nvPr/>
          </p:nvSpPr>
          <p:spPr>
            <a:xfrm>
              <a:off x="683568" y="5573142"/>
              <a:ext cx="768159" cy="307776"/>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grpSp>
      <p:grpSp>
        <p:nvGrpSpPr>
          <p:cNvPr id="53" name="Grupo 52"/>
          <p:cNvGrpSpPr/>
          <p:nvPr/>
        </p:nvGrpSpPr>
        <p:grpSpPr>
          <a:xfrm>
            <a:off x="899592" y="2059518"/>
            <a:ext cx="3384376" cy="1840850"/>
            <a:chOff x="5148064" y="4283804"/>
            <a:chExt cx="3384376" cy="2025516"/>
          </a:xfrm>
        </p:grpSpPr>
        <p:grpSp>
          <p:nvGrpSpPr>
            <p:cNvPr id="54" name="Grupo 53"/>
            <p:cNvGrpSpPr/>
            <p:nvPr/>
          </p:nvGrpSpPr>
          <p:grpSpPr>
            <a:xfrm>
              <a:off x="5148064" y="4283804"/>
              <a:ext cx="3384376" cy="2025516"/>
              <a:chOff x="611560" y="2051556"/>
              <a:chExt cx="3384376" cy="2025516"/>
            </a:xfrm>
          </p:grpSpPr>
          <p:grpSp>
            <p:nvGrpSpPr>
              <p:cNvPr id="57" name="Grupo 56"/>
              <p:cNvGrpSpPr/>
              <p:nvPr/>
            </p:nvGrpSpPr>
            <p:grpSpPr>
              <a:xfrm>
                <a:off x="611560" y="2051556"/>
                <a:ext cx="3384376" cy="2025516"/>
                <a:chOff x="611560" y="1659796"/>
                <a:chExt cx="3600400" cy="2777316"/>
              </a:xfrm>
            </p:grpSpPr>
            <p:grpSp>
              <p:nvGrpSpPr>
                <p:cNvPr id="59" name="Grupo 58"/>
                <p:cNvGrpSpPr/>
                <p:nvPr/>
              </p:nvGrpSpPr>
              <p:grpSpPr>
                <a:xfrm>
                  <a:off x="683568" y="2166211"/>
                  <a:ext cx="3384376" cy="1550821"/>
                  <a:chOff x="683568" y="2166211"/>
                  <a:chExt cx="3384376" cy="1550821"/>
                </a:xfrm>
              </p:grpSpPr>
              <p:sp>
                <p:nvSpPr>
                  <p:cNvPr id="61" name="Retângulo 60"/>
                  <p:cNvSpPr/>
                  <p:nvPr/>
                </p:nvSpPr>
                <p:spPr>
                  <a:xfrm>
                    <a:off x="755576" y="2780928"/>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62" name="Conector de seta reta 61"/>
                  <p:cNvCxnSpPr/>
                  <p:nvPr/>
                </p:nvCxnSpPr>
                <p:spPr>
                  <a:xfrm>
                    <a:off x="1300998" y="2166211"/>
                    <a:ext cx="750722" cy="614718"/>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Conector de seta reta 62"/>
                  <p:cNvCxnSpPr/>
                  <p:nvPr/>
                </p:nvCxnSpPr>
                <p:spPr>
                  <a:xfrm>
                    <a:off x="2051720" y="2781499"/>
                    <a:ext cx="263139" cy="576065"/>
                  </a:xfrm>
                  <a:prstGeom prst="straightConnector1">
                    <a:avLst/>
                  </a:prstGeom>
                  <a:ln w="38100">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4" name="Conector reto 63"/>
                  <p:cNvCxnSpPr/>
                  <p:nvPr/>
                </p:nvCxnSpPr>
                <p:spPr>
                  <a:xfrm>
                    <a:off x="2051720" y="2204864"/>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5" name="Conector de seta reta 64"/>
                  <p:cNvCxnSpPr/>
                  <p:nvPr/>
                </p:nvCxnSpPr>
                <p:spPr>
                  <a:xfrm flipV="1">
                    <a:off x="3599126" y="2166211"/>
                    <a:ext cx="0" cy="826209"/>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6" name="CaixaDeTexto 65"/>
                  <p:cNvSpPr txBox="1"/>
                  <p:nvPr/>
                </p:nvSpPr>
                <p:spPr>
                  <a:xfrm>
                    <a:off x="683568" y="2358682"/>
                    <a:ext cx="817191" cy="422012"/>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67" name="CaixaDeTexto 66"/>
                  <p:cNvSpPr txBox="1"/>
                  <p:nvPr/>
                </p:nvSpPr>
                <p:spPr>
                  <a:xfrm>
                    <a:off x="683568" y="2956089"/>
                    <a:ext cx="817191" cy="422011"/>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grpSp>
            <p:sp>
              <p:nvSpPr>
                <p:cNvPr id="60" name="Retângulo 59"/>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58" name="CaixaDeTexto 57"/>
              <p:cNvSpPr txBox="1"/>
              <p:nvPr/>
            </p:nvSpPr>
            <p:spPr>
              <a:xfrm>
                <a:off x="1774158" y="2051556"/>
                <a:ext cx="1071768" cy="369332"/>
              </a:xfrm>
              <a:prstGeom prst="rect">
                <a:avLst/>
              </a:prstGeom>
              <a:noFill/>
            </p:spPr>
            <p:txBody>
              <a:bodyPr wrap="none" rtlCol="0">
                <a:spAutoFit/>
              </a:bodyPr>
              <a:lstStyle/>
              <a:p>
                <a:pPr algn="ctr"/>
                <a:r>
                  <a:rPr lang="en-US" b="1" dirty="0" err="1">
                    <a:solidFill>
                      <a:schemeClr val="accent6">
                        <a:lumMod val="75000"/>
                      </a:schemeClr>
                    </a:solidFill>
                  </a:rPr>
                  <a:t>Absorção</a:t>
                </a:r>
                <a:endParaRPr lang="pt-BR" b="1" dirty="0">
                  <a:solidFill>
                    <a:schemeClr val="accent6">
                      <a:lumMod val="75000"/>
                    </a:schemeClr>
                  </a:solidFill>
                </a:endParaRPr>
              </a:p>
            </p:txBody>
          </p:sp>
        </p:grpSp>
        <p:cxnSp>
          <p:nvCxnSpPr>
            <p:cNvPr id="55" name="Conector de seta reta 54"/>
            <p:cNvCxnSpPr/>
            <p:nvPr/>
          </p:nvCxnSpPr>
          <p:spPr>
            <a:xfrm>
              <a:off x="7956376" y="5624120"/>
              <a:ext cx="0" cy="613192"/>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6" name="CaixaDeTexto 55"/>
            <p:cNvSpPr txBox="1"/>
            <p:nvPr/>
          </p:nvSpPr>
          <p:spPr>
            <a:xfrm>
              <a:off x="7565884" y="5239071"/>
              <a:ext cx="780983" cy="307777"/>
            </a:xfrm>
            <a:prstGeom prst="rect">
              <a:avLst/>
            </a:prstGeom>
            <a:noFill/>
          </p:spPr>
          <p:txBody>
            <a:bodyPr wrap="none" rtlCol="0">
              <a:spAutoFit/>
            </a:bodyPr>
            <a:lstStyle/>
            <a:p>
              <a:r>
                <a:rPr lang="en-US" sz="1400" dirty="0" err="1">
                  <a:solidFill>
                    <a:srgbClr val="002060"/>
                  </a:solidFill>
                </a:rPr>
                <a:t>emissão</a:t>
              </a:r>
              <a:endParaRPr lang="pt-BR" dirty="0">
                <a:solidFill>
                  <a:srgbClr val="002060"/>
                </a:solidFill>
              </a:endParaRPr>
            </a:p>
          </p:txBody>
        </p:sp>
      </p:grpSp>
    </p:spTree>
    <p:extLst>
      <p:ext uri="{BB962C8B-B14F-4D97-AF65-F5344CB8AC3E}">
        <p14:creationId xmlns:p14="http://schemas.microsoft.com/office/powerpoint/2010/main" val="7913601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139952" y="620688"/>
            <a:ext cx="4546848" cy="5904656"/>
          </a:xfrm>
        </p:spPr>
        <p:txBody>
          <a:bodyPr/>
          <a:lstStyle/>
          <a:p>
            <a:r>
              <a:rPr lang="pt-BR" sz="2400" dirty="0"/>
              <a:t>Vimos nos tópicos anteriores que alguns gases </a:t>
            </a:r>
            <a:r>
              <a:rPr lang="pt-BR" sz="2400" dirty="0">
                <a:solidFill>
                  <a:srgbClr val="FF0000"/>
                </a:solidFill>
              </a:rPr>
              <a:t>absorvem</a:t>
            </a:r>
            <a:r>
              <a:rPr lang="pt-BR" sz="2400" dirty="0"/>
              <a:t> energia em todos (corpo negro) ou determinados comprimentos de onda (absorvedores seletivos), se aquecem e então </a:t>
            </a:r>
            <a:r>
              <a:rPr lang="pt-BR" sz="2400" dirty="0">
                <a:solidFill>
                  <a:srgbClr val="FF0000"/>
                </a:solidFill>
              </a:rPr>
              <a:t>emitem</a:t>
            </a:r>
            <a:r>
              <a:rPr lang="pt-BR" sz="2400" dirty="0"/>
              <a:t> radiação de acordo com seu comprimento de onda:</a:t>
            </a:r>
          </a:p>
          <a:p>
            <a:endParaRPr lang="pt-BR" sz="2400" dirty="0"/>
          </a:p>
          <a:p>
            <a:endParaRPr lang="pt-BR" sz="2400" dirty="0"/>
          </a:p>
          <a:p>
            <a:r>
              <a:rPr lang="pt-BR" sz="2400" dirty="0"/>
              <a:t>Vimos também que parte da radiação solar é </a:t>
            </a:r>
            <a:r>
              <a:rPr lang="pt-BR" sz="2400" dirty="0">
                <a:solidFill>
                  <a:srgbClr val="FF0000"/>
                </a:solidFill>
              </a:rPr>
              <a:t>transmitida</a:t>
            </a:r>
            <a:r>
              <a:rPr lang="pt-BR" sz="2400" dirty="0"/>
              <a:t> (sem sofrer alteração de direção e intensidade).</a:t>
            </a:r>
          </a:p>
        </p:txBody>
      </p:sp>
      <p:graphicFrame>
        <p:nvGraphicFramePr>
          <p:cNvPr id="7" name="Objeto 6"/>
          <p:cNvGraphicFramePr>
            <a:graphicFrameLocks noChangeAspect="1"/>
          </p:cNvGraphicFramePr>
          <p:nvPr>
            <p:extLst>
              <p:ext uri="{D42A27DB-BD31-4B8C-83A1-F6EECF244321}">
                <p14:modId xmlns:p14="http://schemas.microsoft.com/office/powerpoint/2010/main" val="3790180642"/>
              </p:ext>
            </p:extLst>
          </p:nvPr>
        </p:nvGraphicFramePr>
        <p:xfrm>
          <a:off x="5076056" y="3549568"/>
          <a:ext cx="2910145" cy="792088"/>
        </p:xfrm>
        <a:graphic>
          <a:graphicData uri="http://schemas.openxmlformats.org/presentationml/2006/ole">
            <mc:AlternateContent xmlns:mc="http://schemas.openxmlformats.org/markup-compatibility/2006">
              <mc:Choice xmlns:v="urn:schemas-microsoft-com:vml" Requires="v">
                <p:oleObj spid="_x0000_s11304" name="Equação" r:id="rId3" imgW="1447560" imgH="393480" progId="Equation.3">
                  <p:embed/>
                </p:oleObj>
              </mc:Choice>
              <mc:Fallback>
                <p:oleObj name="Equação" r:id="rId3" imgW="1447560" imgH="393480" progId="Equation.3">
                  <p:embed/>
                  <p:pic>
                    <p:nvPicPr>
                      <p:cNvPr id="0" name=""/>
                      <p:cNvPicPr>
                        <a:picLocks noChangeAspect="1" noChangeArrowheads="1"/>
                      </p:cNvPicPr>
                      <p:nvPr/>
                    </p:nvPicPr>
                    <p:blipFill>
                      <a:blip r:embed="rId4"/>
                      <a:srcRect/>
                      <a:stretch>
                        <a:fillRect/>
                      </a:stretch>
                    </p:blipFill>
                    <p:spPr bwMode="auto">
                      <a:xfrm>
                        <a:off x="5076056" y="3549568"/>
                        <a:ext cx="2910145" cy="792088"/>
                      </a:xfrm>
                      <a:prstGeom prst="rect">
                        <a:avLst/>
                      </a:prstGeom>
                      <a:noFill/>
                      <a:ln>
                        <a:noFill/>
                      </a:ln>
                    </p:spPr>
                  </p:pic>
                </p:oleObj>
              </mc:Fallback>
            </mc:AlternateContent>
          </a:graphicData>
        </a:graphic>
      </p:graphicFrame>
      <p:grpSp>
        <p:nvGrpSpPr>
          <p:cNvPr id="8" name="Grupo 7"/>
          <p:cNvGrpSpPr/>
          <p:nvPr/>
        </p:nvGrpSpPr>
        <p:grpSpPr>
          <a:xfrm>
            <a:off x="638686" y="4341656"/>
            <a:ext cx="3384376" cy="1840850"/>
            <a:chOff x="611560" y="2051556"/>
            <a:chExt cx="3384376" cy="2025516"/>
          </a:xfrm>
        </p:grpSpPr>
        <p:grpSp>
          <p:nvGrpSpPr>
            <p:cNvPr id="9" name="Grupo 8"/>
            <p:cNvGrpSpPr/>
            <p:nvPr/>
          </p:nvGrpSpPr>
          <p:grpSpPr>
            <a:xfrm>
              <a:off x="611560" y="2051556"/>
              <a:ext cx="3384376" cy="2025516"/>
              <a:chOff x="611560" y="1659796"/>
              <a:chExt cx="3600400" cy="2777316"/>
            </a:xfrm>
          </p:grpSpPr>
          <p:grpSp>
            <p:nvGrpSpPr>
              <p:cNvPr id="11" name="Grupo 10"/>
              <p:cNvGrpSpPr/>
              <p:nvPr/>
            </p:nvGrpSpPr>
            <p:grpSpPr>
              <a:xfrm>
                <a:off x="683568" y="2195572"/>
                <a:ext cx="3384376" cy="2099882"/>
                <a:chOff x="683568" y="2195572"/>
                <a:chExt cx="3384376" cy="2099882"/>
              </a:xfrm>
            </p:grpSpPr>
            <p:sp>
              <p:nvSpPr>
                <p:cNvPr id="13" name="Retângulo 12"/>
                <p:cNvSpPr/>
                <p:nvPr/>
              </p:nvSpPr>
              <p:spPr>
                <a:xfrm>
                  <a:off x="755576" y="2780928"/>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4" name="Conector de seta reta 13"/>
                <p:cNvCxnSpPr/>
                <p:nvPr/>
              </p:nvCxnSpPr>
              <p:spPr>
                <a:xfrm>
                  <a:off x="1187624" y="2276872"/>
                  <a:ext cx="864096" cy="504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2051720" y="2781499"/>
                  <a:ext cx="720080" cy="935533"/>
                </a:xfrm>
                <a:prstGeom prst="straightConnector1">
                  <a:avLst/>
                </a:prstGeom>
                <a:ln w="38100">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2051720" y="2204864"/>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2771800" y="3140397"/>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1691680" y="2195572"/>
                  <a:ext cx="409086" cy="369332"/>
                </a:xfrm>
                <a:prstGeom prst="rect">
                  <a:avLst/>
                </a:prstGeom>
                <a:noFill/>
              </p:spPr>
              <p:txBody>
                <a:bodyPr wrap="none" rtlCol="0">
                  <a:spAutoFit/>
                </a:bodyPr>
                <a:lstStyle/>
                <a:p>
                  <a:r>
                    <a:rPr lang="en-US" b="1" i="1" dirty="0">
                      <a:latin typeface="Symbol" pitchFamily="18" charset="2"/>
                    </a:rPr>
                    <a:t>a</a:t>
                  </a:r>
                  <a:r>
                    <a:rPr lang="en-US" baseline="-25000" dirty="0"/>
                    <a:t>1</a:t>
                  </a:r>
                  <a:endParaRPr lang="pt-BR" baseline="-25000" dirty="0"/>
                </a:p>
              </p:txBody>
            </p:sp>
            <p:sp>
              <p:nvSpPr>
                <p:cNvPr id="19" name="CaixaDeTexto 18"/>
                <p:cNvSpPr txBox="1"/>
                <p:nvPr/>
              </p:nvSpPr>
              <p:spPr>
                <a:xfrm>
                  <a:off x="2002674" y="2996952"/>
                  <a:ext cx="409086" cy="369332"/>
                </a:xfrm>
                <a:prstGeom prst="rect">
                  <a:avLst/>
                </a:prstGeom>
                <a:noFill/>
              </p:spPr>
              <p:txBody>
                <a:bodyPr wrap="none" rtlCol="0">
                  <a:spAutoFit/>
                </a:bodyPr>
                <a:lstStyle/>
                <a:p>
                  <a:r>
                    <a:rPr lang="en-US" b="1" i="1" dirty="0">
                      <a:latin typeface="Symbol" pitchFamily="18" charset="2"/>
                    </a:rPr>
                    <a:t>a</a:t>
                  </a:r>
                  <a:r>
                    <a:rPr lang="en-US" baseline="-25000" dirty="0"/>
                    <a:t>2</a:t>
                  </a:r>
                  <a:endParaRPr lang="pt-BR" baseline="-25000" dirty="0"/>
                </a:p>
              </p:txBody>
            </p:sp>
            <p:cxnSp>
              <p:nvCxnSpPr>
                <p:cNvPr id="20" name="Conector de seta reta 19"/>
                <p:cNvCxnSpPr/>
                <p:nvPr/>
              </p:nvCxnSpPr>
              <p:spPr>
                <a:xfrm>
                  <a:off x="2771800" y="3717032"/>
                  <a:ext cx="864096" cy="504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2699792" y="3789039"/>
                  <a:ext cx="435198" cy="506415"/>
                </a:xfrm>
                <a:prstGeom prst="rect">
                  <a:avLst/>
                </a:prstGeom>
                <a:noFill/>
              </p:spPr>
              <p:txBody>
                <a:bodyPr wrap="none" rtlCol="0">
                  <a:spAutoFit/>
                </a:bodyPr>
                <a:lstStyle/>
                <a:p>
                  <a:r>
                    <a:rPr lang="en-US" b="1" i="1" dirty="0">
                      <a:latin typeface="Symbol" pitchFamily="18" charset="2"/>
                    </a:rPr>
                    <a:t>a</a:t>
                  </a:r>
                  <a:r>
                    <a:rPr lang="en-US" baseline="-25000" dirty="0"/>
                    <a:t>3</a:t>
                  </a:r>
                  <a:endParaRPr lang="pt-BR" baseline="-25000" dirty="0"/>
                </a:p>
              </p:txBody>
            </p:sp>
            <p:sp>
              <p:nvSpPr>
                <p:cNvPr id="22" name="CaixaDeTexto 21"/>
                <p:cNvSpPr txBox="1"/>
                <p:nvPr/>
              </p:nvSpPr>
              <p:spPr>
                <a:xfrm>
                  <a:off x="683568" y="2358682"/>
                  <a:ext cx="817191" cy="422012"/>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23" name="CaixaDeTexto 22"/>
                <p:cNvSpPr txBox="1"/>
                <p:nvPr/>
              </p:nvSpPr>
              <p:spPr>
                <a:xfrm>
                  <a:off x="683568" y="3027752"/>
                  <a:ext cx="817191" cy="422011"/>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sp>
              <p:nvSpPr>
                <p:cNvPr id="24" name="CaixaDeTexto 23"/>
                <p:cNvSpPr txBox="1"/>
                <p:nvPr/>
              </p:nvSpPr>
              <p:spPr>
                <a:xfrm>
                  <a:off x="683568" y="3713897"/>
                  <a:ext cx="817191" cy="464213"/>
                </a:xfrm>
                <a:prstGeom prst="rect">
                  <a:avLst/>
                </a:prstGeom>
                <a:noFill/>
              </p:spPr>
              <p:txBody>
                <a:bodyPr wrap="none" rtlCol="0">
                  <a:spAutoFit/>
                </a:bodyPr>
                <a:lstStyle/>
                <a:p>
                  <a:r>
                    <a:rPr lang="en-US" sz="1600" dirty="0" err="1"/>
                    <a:t>Meio</a:t>
                  </a:r>
                  <a:r>
                    <a:rPr lang="en-US" sz="1600" dirty="0"/>
                    <a:t> 3</a:t>
                  </a:r>
                  <a:endParaRPr lang="pt-BR" sz="1600" dirty="0"/>
                </a:p>
              </p:txBody>
            </p:sp>
          </p:grpSp>
          <p:sp>
            <p:nvSpPr>
              <p:cNvPr id="12" name="Retângulo 11"/>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0" name="CaixaDeTexto 9"/>
            <p:cNvSpPr txBox="1"/>
            <p:nvPr/>
          </p:nvSpPr>
          <p:spPr>
            <a:xfrm>
              <a:off x="1579361" y="2051556"/>
              <a:ext cx="1461361" cy="369332"/>
            </a:xfrm>
            <a:prstGeom prst="rect">
              <a:avLst/>
            </a:prstGeom>
            <a:noFill/>
          </p:spPr>
          <p:txBody>
            <a:bodyPr wrap="none" rtlCol="0">
              <a:spAutoFit/>
            </a:bodyPr>
            <a:lstStyle/>
            <a:p>
              <a:pPr algn="ctr"/>
              <a:r>
                <a:rPr lang="en-US" b="1" dirty="0" err="1">
                  <a:solidFill>
                    <a:schemeClr val="accent6">
                      <a:lumMod val="75000"/>
                    </a:schemeClr>
                  </a:solidFill>
                </a:rPr>
                <a:t>Transmissão</a:t>
              </a:r>
              <a:r>
                <a:rPr lang="en-US" b="1" dirty="0">
                  <a:solidFill>
                    <a:schemeClr val="accent6">
                      <a:lumMod val="75000"/>
                    </a:schemeClr>
                  </a:solidFill>
                </a:rPr>
                <a:t> </a:t>
              </a:r>
              <a:endParaRPr lang="pt-BR" b="1" dirty="0">
                <a:solidFill>
                  <a:schemeClr val="accent6">
                    <a:lumMod val="75000"/>
                  </a:schemeClr>
                </a:solidFill>
              </a:endParaRPr>
            </a:p>
          </p:txBody>
        </p:sp>
      </p:grpSp>
      <p:grpSp>
        <p:nvGrpSpPr>
          <p:cNvPr id="25" name="Grupo 24"/>
          <p:cNvGrpSpPr/>
          <p:nvPr/>
        </p:nvGrpSpPr>
        <p:grpSpPr>
          <a:xfrm>
            <a:off x="644979" y="1156023"/>
            <a:ext cx="3384376" cy="1840850"/>
            <a:chOff x="5148064" y="4283804"/>
            <a:chExt cx="3384376" cy="2025516"/>
          </a:xfrm>
        </p:grpSpPr>
        <p:grpSp>
          <p:nvGrpSpPr>
            <p:cNvPr id="26" name="Grupo 25"/>
            <p:cNvGrpSpPr/>
            <p:nvPr/>
          </p:nvGrpSpPr>
          <p:grpSpPr>
            <a:xfrm>
              <a:off x="5148064" y="4283804"/>
              <a:ext cx="3384376" cy="2025516"/>
              <a:chOff x="611560" y="2051556"/>
              <a:chExt cx="3384376" cy="2025516"/>
            </a:xfrm>
          </p:grpSpPr>
          <p:grpSp>
            <p:nvGrpSpPr>
              <p:cNvPr id="29" name="Grupo 28"/>
              <p:cNvGrpSpPr/>
              <p:nvPr/>
            </p:nvGrpSpPr>
            <p:grpSpPr>
              <a:xfrm>
                <a:off x="611560" y="2051556"/>
                <a:ext cx="3384376" cy="2025516"/>
                <a:chOff x="611560" y="1659796"/>
                <a:chExt cx="3600400" cy="2777316"/>
              </a:xfrm>
            </p:grpSpPr>
            <p:grpSp>
              <p:nvGrpSpPr>
                <p:cNvPr id="31" name="Grupo 30"/>
                <p:cNvGrpSpPr/>
                <p:nvPr/>
              </p:nvGrpSpPr>
              <p:grpSpPr>
                <a:xfrm>
                  <a:off x="683568" y="2166211"/>
                  <a:ext cx="3384376" cy="1550821"/>
                  <a:chOff x="683568" y="2166211"/>
                  <a:chExt cx="3384376" cy="1550821"/>
                </a:xfrm>
              </p:grpSpPr>
              <p:sp>
                <p:nvSpPr>
                  <p:cNvPr id="33" name="Retângulo 32"/>
                  <p:cNvSpPr/>
                  <p:nvPr/>
                </p:nvSpPr>
                <p:spPr>
                  <a:xfrm>
                    <a:off x="755576" y="2780928"/>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4" name="Conector de seta reta 33"/>
                  <p:cNvCxnSpPr/>
                  <p:nvPr/>
                </p:nvCxnSpPr>
                <p:spPr>
                  <a:xfrm>
                    <a:off x="1300998" y="2166211"/>
                    <a:ext cx="750722" cy="614718"/>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Conector de seta reta 34"/>
                  <p:cNvCxnSpPr/>
                  <p:nvPr/>
                </p:nvCxnSpPr>
                <p:spPr>
                  <a:xfrm>
                    <a:off x="2051720" y="2781499"/>
                    <a:ext cx="263139" cy="576065"/>
                  </a:xfrm>
                  <a:prstGeom prst="straightConnector1">
                    <a:avLst/>
                  </a:prstGeom>
                  <a:ln w="38100">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2051720" y="2204864"/>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Conector de seta reta 36"/>
                  <p:cNvCxnSpPr/>
                  <p:nvPr/>
                </p:nvCxnSpPr>
                <p:spPr>
                  <a:xfrm flipV="1">
                    <a:off x="3599126" y="2166211"/>
                    <a:ext cx="0" cy="826209"/>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683568" y="2358682"/>
                    <a:ext cx="817191" cy="422012"/>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39" name="CaixaDeTexto 38"/>
                  <p:cNvSpPr txBox="1"/>
                  <p:nvPr/>
                </p:nvSpPr>
                <p:spPr>
                  <a:xfrm>
                    <a:off x="683568" y="2956089"/>
                    <a:ext cx="817191" cy="422011"/>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grpSp>
            <p:sp>
              <p:nvSpPr>
                <p:cNvPr id="32" name="Retângulo 31"/>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0" name="CaixaDeTexto 29"/>
              <p:cNvSpPr txBox="1"/>
              <p:nvPr/>
            </p:nvSpPr>
            <p:spPr>
              <a:xfrm>
                <a:off x="1774158" y="2051556"/>
                <a:ext cx="1071768" cy="369332"/>
              </a:xfrm>
              <a:prstGeom prst="rect">
                <a:avLst/>
              </a:prstGeom>
              <a:noFill/>
            </p:spPr>
            <p:txBody>
              <a:bodyPr wrap="none" rtlCol="0">
                <a:spAutoFit/>
              </a:bodyPr>
              <a:lstStyle/>
              <a:p>
                <a:pPr algn="ctr"/>
                <a:r>
                  <a:rPr lang="en-US" b="1" dirty="0" err="1">
                    <a:solidFill>
                      <a:schemeClr val="accent6">
                        <a:lumMod val="75000"/>
                      </a:schemeClr>
                    </a:solidFill>
                  </a:rPr>
                  <a:t>Absorção</a:t>
                </a:r>
                <a:endParaRPr lang="pt-BR" b="1" dirty="0">
                  <a:solidFill>
                    <a:schemeClr val="accent6">
                      <a:lumMod val="75000"/>
                    </a:schemeClr>
                  </a:solidFill>
                </a:endParaRPr>
              </a:p>
            </p:txBody>
          </p:sp>
        </p:grpSp>
        <p:cxnSp>
          <p:nvCxnSpPr>
            <p:cNvPr id="27" name="Conector de seta reta 26"/>
            <p:cNvCxnSpPr/>
            <p:nvPr/>
          </p:nvCxnSpPr>
          <p:spPr>
            <a:xfrm>
              <a:off x="7956376" y="5624120"/>
              <a:ext cx="0" cy="613192"/>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8" name="CaixaDeTexto 27"/>
            <p:cNvSpPr txBox="1"/>
            <p:nvPr/>
          </p:nvSpPr>
          <p:spPr>
            <a:xfrm>
              <a:off x="7565884" y="5239071"/>
              <a:ext cx="780983" cy="307777"/>
            </a:xfrm>
            <a:prstGeom prst="rect">
              <a:avLst/>
            </a:prstGeom>
            <a:noFill/>
          </p:spPr>
          <p:txBody>
            <a:bodyPr wrap="none" rtlCol="0">
              <a:spAutoFit/>
            </a:bodyPr>
            <a:lstStyle/>
            <a:p>
              <a:r>
                <a:rPr lang="en-US" sz="1400" dirty="0" err="1">
                  <a:solidFill>
                    <a:srgbClr val="002060"/>
                  </a:solidFill>
                </a:rPr>
                <a:t>emissão</a:t>
              </a:r>
              <a:endParaRPr lang="pt-BR" dirty="0">
                <a:solidFill>
                  <a:srgbClr val="002060"/>
                </a:solidFill>
              </a:endParaRPr>
            </a:p>
          </p:txBody>
        </p:sp>
      </p:grpSp>
    </p:spTree>
    <p:extLst>
      <p:ext uri="{BB962C8B-B14F-4D97-AF65-F5344CB8AC3E}">
        <p14:creationId xmlns:p14="http://schemas.microsoft.com/office/powerpoint/2010/main" val="355584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Quando a radiação solar incide em partículas muito pequenas (da ordem do comprimento de onda máximo da radiação solar, i.e., ~0,5 </a:t>
            </a:r>
            <a:r>
              <a:rPr lang="pt-BR" sz="2400" dirty="0">
                <a:latin typeface="Symbol" pitchFamily="18" charset="2"/>
              </a:rPr>
              <a:t>m</a:t>
            </a:r>
            <a:r>
              <a:rPr lang="pt-BR" sz="2400" dirty="0"/>
              <a:t>m), ela é </a:t>
            </a:r>
            <a:r>
              <a:rPr lang="pt-BR" sz="2400" dirty="0">
                <a:solidFill>
                  <a:srgbClr val="FF0000"/>
                </a:solidFill>
              </a:rPr>
              <a:t>espalhada</a:t>
            </a:r>
            <a:r>
              <a:rPr lang="pt-BR" sz="2400" dirty="0"/>
              <a:t> para frente, para trás, para os lados ou em todas as direções. </a:t>
            </a:r>
          </a:p>
          <a:p>
            <a:endParaRPr lang="pt-BR" sz="2400" dirty="0"/>
          </a:p>
          <a:p>
            <a:endParaRPr lang="pt-BR" sz="2400" dirty="0"/>
          </a:p>
          <a:p>
            <a:endParaRPr lang="pt-BR" sz="2400" dirty="0"/>
          </a:p>
          <a:p>
            <a:endParaRPr lang="pt-BR" sz="2400" dirty="0"/>
          </a:p>
          <a:p>
            <a:endParaRPr lang="pt-BR" sz="2400" dirty="0"/>
          </a:p>
          <a:p>
            <a:r>
              <a:rPr lang="pt-BR" sz="2400" dirty="0"/>
              <a:t>Assim como o conceito de absorvedores seletivos, as moléculas da atmosfera também são </a:t>
            </a:r>
            <a:r>
              <a:rPr lang="pt-BR" sz="2400" b="1" i="1" dirty="0"/>
              <a:t>espalhadores seletivos</a:t>
            </a:r>
            <a:r>
              <a:rPr lang="pt-BR" sz="2400" dirty="0"/>
              <a:t>.</a:t>
            </a:r>
          </a:p>
          <a:p>
            <a:endParaRPr lang="pt-BR" sz="1050" dirty="0"/>
          </a:p>
          <a:p>
            <a:r>
              <a:rPr lang="pt-BR" sz="2400" dirty="0"/>
              <a:t>Os gases e partículas atmosféricas espalham mais efetivamente a luz solar visível em comprimentos de onda mais curtos.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774" y="2420888"/>
            <a:ext cx="6200452" cy="1780208"/>
          </a:xfrm>
          <a:prstGeom prst="rect">
            <a:avLst/>
          </a:prstGeom>
        </p:spPr>
      </p:pic>
    </p:spTree>
    <p:extLst>
      <p:ext uri="{BB962C8B-B14F-4D97-AF65-F5344CB8AC3E}">
        <p14:creationId xmlns:p14="http://schemas.microsoft.com/office/powerpoint/2010/main" val="35558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Os átomos e moléculas que compõem toda a matéria tem </a:t>
            </a:r>
            <a:r>
              <a:rPr lang="pt-BR" sz="2400" u="sng" dirty="0">
                <a:solidFill>
                  <a:srgbClr val="FF0000"/>
                </a:solidFill>
              </a:rPr>
              <a:t>energia cinética </a:t>
            </a:r>
            <a:r>
              <a:rPr lang="pt-BR" sz="2400" dirty="0"/>
              <a:t>devido ao seu movimento. Esta forma de energia cinética é muitas vezes referida como a </a:t>
            </a:r>
            <a:r>
              <a:rPr lang="pt-BR" sz="2400" u="sng" dirty="0">
                <a:solidFill>
                  <a:srgbClr val="FF0000"/>
                </a:solidFill>
              </a:rPr>
              <a:t>energia de calor</a:t>
            </a:r>
            <a:r>
              <a:rPr lang="pt-BR" sz="2400" dirty="0"/>
              <a:t>.</a:t>
            </a:r>
          </a:p>
          <a:p>
            <a:endParaRPr lang="pt-BR" sz="2400" dirty="0"/>
          </a:p>
          <a:p>
            <a:r>
              <a:rPr lang="pt-BR" sz="2400" dirty="0"/>
              <a:t>Provavelmente a mais importante forma de energia em termos de tempo e do clima é a energia que recebemos do </a:t>
            </a:r>
            <a:r>
              <a:rPr lang="pt-BR" sz="2400" b="1" i="1" dirty="0">
                <a:solidFill>
                  <a:schemeClr val="accent6">
                    <a:lumMod val="75000"/>
                  </a:schemeClr>
                </a:solidFill>
              </a:rPr>
              <a:t>Sol</a:t>
            </a:r>
            <a:r>
              <a:rPr lang="pt-BR" sz="2400" dirty="0"/>
              <a:t>, também chamada de </a:t>
            </a:r>
            <a:r>
              <a:rPr lang="pt-BR" sz="2400" b="1" i="1" dirty="0">
                <a:solidFill>
                  <a:schemeClr val="accent6">
                    <a:lumMod val="75000"/>
                  </a:schemeClr>
                </a:solidFill>
              </a:rPr>
              <a:t>energia radiante (ou radiação)</a:t>
            </a:r>
            <a:r>
              <a:rPr lang="pt-BR" sz="2400" dirty="0"/>
              <a:t>. Essa energia é absorvida pelo sistema Terra-atmosfera transformando-se em energia de calor.</a:t>
            </a:r>
          </a:p>
        </p:txBody>
      </p:sp>
    </p:spTree>
    <p:extLst>
      <p:ext uri="{BB962C8B-B14F-4D97-AF65-F5344CB8AC3E}">
        <p14:creationId xmlns:p14="http://schemas.microsoft.com/office/powerpoint/2010/main" val="30945366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5" name="Espaço Reservado para Conteúdo 4"/>
          <p:cNvSpPr>
            <a:spLocks noGrp="1"/>
          </p:cNvSpPr>
          <p:nvPr>
            <p:ph idx="1"/>
          </p:nvPr>
        </p:nvSpPr>
        <p:spPr/>
        <p:txBody>
          <a:bodyPr/>
          <a:lstStyle/>
          <a:p>
            <a:r>
              <a:rPr lang="pt-BR" sz="2400" dirty="0"/>
              <a:t>Ou seja, os gases da atmosfera espalham melhor no comprimento de onda do violeta-azul (menor) do que no vermelho (maior), e por isso que o céu aparenta ser azul.</a:t>
            </a:r>
          </a:p>
        </p:txBody>
      </p:sp>
      <p:pic>
        <p:nvPicPr>
          <p:cNvPr id="6" name="Espaço Reservado para Conteú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3645024"/>
            <a:ext cx="3744416" cy="2686581"/>
          </a:xfrm>
          <a:prstGeom prst="rect">
            <a:avLst/>
          </a:prstGeom>
        </p:spPr>
      </p:pic>
      <p:sp>
        <p:nvSpPr>
          <p:cNvPr id="7" name="Retângulo 6"/>
          <p:cNvSpPr/>
          <p:nvPr/>
        </p:nvSpPr>
        <p:spPr>
          <a:xfrm>
            <a:off x="1187624" y="3612900"/>
            <a:ext cx="349539" cy="2718706"/>
          </a:xfrm>
          <a:prstGeom prst="rect">
            <a:avLst/>
          </a:prstGeom>
          <a:noFill/>
          <a:ln w="571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907704" y="3612900"/>
            <a:ext cx="291282" cy="2718706"/>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049321"/>
            <a:ext cx="2970249" cy="2443270"/>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3615" y="2039314"/>
            <a:ext cx="1996145" cy="1384750"/>
          </a:xfrm>
          <a:prstGeom prst="rect">
            <a:avLst/>
          </a:prstGeom>
        </p:spPr>
      </p:pic>
      <p:sp>
        <p:nvSpPr>
          <p:cNvPr id="11" name="CaixaDeTexto 10"/>
          <p:cNvSpPr txBox="1"/>
          <p:nvPr/>
        </p:nvSpPr>
        <p:spPr>
          <a:xfrm>
            <a:off x="4716016" y="4581128"/>
            <a:ext cx="4104456" cy="1354217"/>
          </a:xfrm>
          <a:prstGeom prst="rect">
            <a:avLst/>
          </a:prstGeom>
          <a:noFill/>
        </p:spPr>
        <p:txBody>
          <a:bodyPr wrap="square" rtlCol="0">
            <a:spAutoFit/>
          </a:bodyPr>
          <a:lstStyle/>
          <a:p>
            <a:r>
              <a:rPr lang="pt-BR" b="1" u="sng" dirty="0"/>
              <a:t>PERGUNTA</a:t>
            </a:r>
            <a:r>
              <a:rPr lang="pt-BR" dirty="0"/>
              <a:t>:</a:t>
            </a:r>
          </a:p>
          <a:p>
            <a:endParaRPr lang="pt-BR" sz="1600" dirty="0"/>
          </a:p>
          <a:p>
            <a:r>
              <a:rPr lang="pt-BR" sz="1600" dirty="0"/>
              <a:t>Mas se os gases atmosféricos espalham melhor os comprimentos de onda mais curtos, por que, então, o céu não é </a:t>
            </a:r>
            <a:r>
              <a:rPr lang="pt-BR" sz="1600" b="1" dirty="0">
                <a:solidFill>
                  <a:srgbClr val="7030A0"/>
                </a:solidFill>
              </a:rPr>
              <a:t>violeta</a:t>
            </a:r>
            <a:r>
              <a:rPr lang="pt-BR" sz="1600" dirty="0"/>
              <a:t>?</a:t>
            </a:r>
          </a:p>
        </p:txBody>
      </p:sp>
    </p:spTree>
    <p:extLst>
      <p:ext uri="{BB962C8B-B14F-4D97-AF65-F5344CB8AC3E}">
        <p14:creationId xmlns:p14="http://schemas.microsoft.com/office/powerpoint/2010/main" val="355584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 por que a atmosfera muitas vezes aparenta ser alaranjada no final da tarde e amanhecer?</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611" y="1628800"/>
            <a:ext cx="6100777" cy="4575583"/>
          </a:xfrm>
          <a:prstGeom prst="rect">
            <a:avLst/>
          </a:prstGeom>
        </p:spPr>
      </p:pic>
    </p:spTree>
    <p:extLst>
      <p:ext uri="{BB962C8B-B14F-4D97-AF65-F5344CB8AC3E}">
        <p14:creationId xmlns:p14="http://schemas.microsoft.com/office/powerpoint/2010/main" val="355584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 por que a atmosfera muitas vezes aparenta ser alaranjada no final da tarde e amanhecer?</a:t>
            </a:r>
          </a:p>
          <a:p>
            <a:endParaRPr lang="pt-BR" sz="1600" dirty="0"/>
          </a:p>
          <a:p>
            <a:pPr marL="5294313" lvl="1"/>
            <a:r>
              <a:rPr lang="pt-BR" sz="2000" dirty="0"/>
              <a:t>Durante o amanhecer e final da tarde a atmosfera pode ficar alaranjada porque a radiação solar (branca) atravessa uma camada mais espessa da atmosfera, e assim toda a luz violeta-azul-verde é espalhada, restando apenas as ondas mais longas (amarelo-laranja-vermelho). Esse efeito é realçado com a atmosfera está poluída.</a:t>
            </a:r>
          </a:p>
          <a:p>
            <a:pPr marL="5294313" lvl="1"/>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69" y="2492897"/>
            <a:ext cx="4768616" cy="3312368"/>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628800"/>
            <a:ext cx="2304256" cy="1728192"/>
          </a:xfrm>
          <a:prstGeom prst="rect">
            <a:avLst/>
          </a:prstGeom>
        </p:spPr>
      </p:pic>
    </p:spTree>
    <p:extLst>
      <p:ext uri="{BB962C8B-B14F-4D97-AF65-F5344CB8AC3E}">
        <p14:creationId xmlns:p14="http://schemas.microsoft.com/office/powerpoint/2010/main" val="1444861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 por que as nuvens são brancas?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872" y="1340768"/>
            <a:ext cx="6876256" cy="4586409"/>
          </a:xfrm>
          <a:prstGeom prst="rect">
            <a:avLst/>
          </a:prstGeom>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24744"/>
            <a:ext cx="2448272" cy="208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179512" y="3212976"/>
            <a:ext cx="2952328" cy="3293209"/>
          </a:xfrm>
          <a:prstGeom prst="rect">
            <a:avLst/>
          </a:prstGeom>
          <a:solidFill>
            <a:schemeClr val="tx1"/>
          </a:solidFill>
        </p:spPr>
        <p:txBody>
          <a:bodyPr wrap="square" rtlCol="0">
            <a:spAutoFit/>
          </a:bodyPr>
          <a:lstStyle/>
          <a:p>
            <a:r>
              <a:rPr lang="pt-BR" sz="1600" dirty="0">
                <a:solidFill>
                  <a:schemeClr val="bg1"/>
                </a:solidFill>
              </a:rPr>
              <a:t>As gotas são bem maiores do que os gases e aerossóis da atmosfera e não são espalhadores seletivos da luz solar.  As gotas espalham a luz solar em todos os comprimentos de onda igualmente. Logo, as nuvens aparentam ser brancas porque milhões de gotas espalham todos os comprimentos de onda da luz visível igualmente em todas as direções</a:t>
            </a:r>
          </a:p>
        </p:txBody>
      </p:sp>
    </p:spTree>
    <p:extLst>
      <p:ext uri="{BB962C8B-B14F-4D97-AF65-F5344CB8AC3E}">
        <p14:creationId xmlns:p14="http://schemas.microsoft.com/office/powerpoint/2010/main" val="419814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Finalmente, a luz solar pode ser </a:t>
            </a:r>
            <a:r>
              <a:rPr lang="pt-BR" sz="2400" dirty="0">
                <a:solidFill>
                  <a:srgbClr val="FF0000"/>
                </a:solidFill>
              </a:rPr>
              <a:t>refletida </a:t>
            </a:r>
            <a:r>
              <a:rPr lang="pt-BR" sz="2400" dirty="0"/>
              <a:t>por objetos. O processo de reflexão se difere do processo de espalhamento porque neste caso mais radiação é espalhada para trás do que nas outras direções.</a:t>
            </a:r>
          </a:p>
          <a:p>
            <a:endParaRPr lang="pt-BR" sz="2400" dirty="0"/>
          </a:p>
          <a:p>
            <a:r>
              <a:rPr lang="pt-BR" sz="2400" dirty="0">
                <a:solidFill>
                  <a:srgbClr val="FF0000"/>
                </a:solidFill>
              </a:rPr>
              <a:t>Albedo</a:t>
            </a:r>
            <a:r>
              <a:rPr lang="pt-BR" sz="2400" dirty="0"/>
              <a:t> é a porcentagem da radiação que retorna de uma superfície comparada com a quantidade de radiação que foi incidida na superfície.</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4005064"/>
            <a:ext cx="4991100" cy="2276475"/>
          </a:xfrm>
          <a:prstGeom prst="rect">
            <a:avLst/>
          </a:prstGeom>
        </p:spPr>
      </p:pic>
    </p:spTree>
    <p:extLst>
      <p:ext uri="{BB962C8B-B14F-4D97-AF65-F5344CB8AC3E}">
        <p14:creationId xmlns:p14="http://schemas.microsoft.com/office/powerpoint/2010/main" val="4198147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A Tabela abaixo mostra o valor típico do albedo para algumas superfícies:</a:t>
            </a:r>
            <a:endParaRPr lang="pt-BR" sz="18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348" y="1401078"/>
            <a:ext cx="4565303" cy="515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2282789" y="3908034"/>
            <a:ext cx="4571862" cy="313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2267744" y="1988840"/>
            <a:ext cx="4571862"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8147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 albedo das nuvens variam de acordo com sua espessura e tamanho das gotículas. Quanto menores as gotículas mais radiação é refletida.</a:t>
            </a:r>
          </a:p>
          <a:p>
            <a:endParaRPr lang="pt-BR" sz="2400" dirty="0"/>
          </a:p>
          <a:p>
            <a:endParaRPr lang="pt-BR" sz="2400" dirty="0"/>
          </a:p>
          <a:p>
            <a:endParaRPr lang="pt-BR" sz="2400" dirty="0"/>
          </a:p>
          <a:p>
            <a:pPr marL="0" indent="0">
              <a:buNone/>
            </a:pPr>
            <a:endParaRPr lang="pt-BR" sz="2400" dirty="0"/>
          </a:p>
          <a:p>
            <a:r>
              <a:rPr lang="pt-BR" sz="2400" dirty="0"/>
              <a:t>O albedo do oceano varia com a inclinação do ângulo solar e com a agitação da superfície (ondas).</a:t>
            </a:r>
          </a:p>
          <a:p>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325" y="1844824"/>
            <a:ext cx="3429000" cy="1700213"/>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4437112"/>
            <a:ext cx="3456384" cy="1944216"/>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4430283"/>
            <a:ext cx="2664296" cy="1995650"/>
          </a:xfrm>
          <a:prstGeom prst="rect">
            <a:avLst/>
          </a:prstGeom>
        </p:spPr>
      </p:pic>
    </p:spTree>
    <p:extLst>
      <p:ext uri="{BB962C8B-B14F-4D97-AF65-F5344CB8AC3E}">
        <p14:creationId xmlns:p14="http://schemas.microsoft.com/office/powerpoint/2010/main" val="2170320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RESUMO</a:t>
            </a:r>
          </a:p>
          <a:p>
            <a:endParaRPr lang="pt-BR" sz="900" dirty="0"/>
          </a:p>
          <a:p>
            <a:r>
              <a:rPr lang="pt-BR" sz="2000" dirty="0"/>
              <a:t>Calor (energia total) ≠ temperatura (energia média movimento moléculas)</a:t>
            </a:r>
          </a:p>
          <a:p>
            <a:endParaRPr lang="pt-BR" sz="1100" dirty="0"/>
          </a:p>
          <a:p>
            <a:r>
              <a:rPr lang="pt-BR" sz="2000" dirty="0"/>
              <a:t>Calor latente</a:t>
            </a:r>
          </a:p>
          <a:p>
            <a:pPr lvl="0"/>
            <a:endParaRPr lang="pt-BR" sz="1100" dirty="0">
              <a:solidFill>
                <a:prstClr val="black"/>
              </a:solidFill>
            </a:endParaRPr>
          </a:p>
          <a:p>
            <a:r>
              <a:rPr lang="pt-BR" sz="2000" dirty="0"/>
              <a:t>Condução </a:t>
            </a:r>
            <a:r>
              <a:rPr lang="pt-BR" sz="2000" dirty="0">
                <a:sym typeface="Wingdings" pitchFamily="2" charset="2"/>
              </a:rPr>
              <a:t> transfere calor por colisões entre moléculas</a:t>
            </a:r>
          </a:p>
          <a:p>
            <a:pPr lvl="0"/>
            <a:endParaRPr lang="pt-BR" sz="1100" dirty="0">
              <a:solidFill>
                <a:prstClr val="black"/>
              </a:solidFill>
            </a:endParaRPr>
          </a:p>
          <a:p>
            <a:r>
              <a:rPr lang="pt-BR" sz="2000" dirty="0"/>
              <a:t>Ar é um mal condutor de calor, e a maior para da transferência de calor na atmosfera se dá por convecção. </a:t>
            </a:r>
          </a:p>
          <a:p>
            <a:pPr lvl="0"/>
            <a:endParaRPr lang="pt-BR" sz="1100" dirty="0">
              <a:solidFill>
                <a:prstClr val="black"/>
              </a:solidFill>
            </a:endParaRPr>
          </a:p>
          <a:p>
            <a:r>
              <a:rPr lang="pt-BR" sz="2000" dirty="0"/>
              <a:t>Radiação transmite calor através de ondas eletromagnéticas.</a:t>
            </a:r>
          </a:p>
          <a:p>
            <a:pPr lvl="0"/>
            <a:endParaRPr lang="pt-BR" sz="1100" dirty="0">
              <a:solidFill>
                <a:prstClr val="black"/>
              </a:solidFill>
            </a:endParaRPr>
          </a:p>
          <a:p>
            <a:r>
              <a:rPr lang="pt-BR" sz="2000" dirty="0"/>
              <a:t>Radiação onda curta Sol </a:t>
            </a:r>
            <a:r>
              <a:rPr lang="pt-BR" sz="2000" dirty="0">
                <a:sym typeface="Wingdings" pitchFamily="2" charset="2"/>
              </a:rPr>
              <a:t> absorvida superfície  aquece atmosfera por </a:t>
            </a:r>
            <a:r>
              <a:rPr lang="pt-BR" sz="2000" dirty="0" err="1">
                <a:sym typeface="Wingdings" pitchFamily="2" charset="2"/>
              </a:rPr>
              <a:t>condução+convecção+calor</a:t>
            </a:r>
            <a:r>
              <a:rPr lang="pt-BR" sz="2000" dirty="0">
                <a:sym typeface="Wingdings" pitchFamily="2" charset="2"/>
              </a:rPr>
              <a:t> latente. Terra emite radiação onda longa  absorvida pelos gases (H</a:t>
            </a:r>
            <a:r>
              <a:rPr lang="pt-BR" sz="2000" baseline="-25000" dirty="0">
                <a:sym typeface="Wingdings" pitchFamily="2" charset="2"/>
              </a:rPr>
              <a:t>2</a:t>
            </a:r>
            <a:r>
              <a:rPr lang="pt-BR" sz="2000" dirty="0">
                <a:sym typeface="Wingdings" pitchFamily="2" charset="2"/>
              </a:rPr>
              <a:t>0, CO</a:t>
            </a:r>
            <a:r>
              <a:rPr lang="pt-BR" sz="2000" baseline="-25000" dirty="0">
                <a:sym typeface="Wingdings" pitchFamily="2" charset="2"/>
              </a:rPr>
              <a:t>2</a:t>
            </a:r>
            <a:r>
              <a:rPr lang="pt-BR" sz="2000" dirty="0">
                <a:sym typeface="Wingdings" pitchFamily="2" charset="2"/>
              </a:rPr>
              <a:t>, etc. – efeito estufa)</a:t>
            </a:r>
          </a:p>
          <a:p>
            <a:pPr lvl="0"/>
            <a:endParaRPr lang="pt-BR" sz="1100" dirty="0">
              <a:solidFill>
                <a:prstClr val="black"/>
              </a:solidFill>
            </a:endParaRPr>
          </a:p>
          <a:p>
            <a:endParaRPr lang="pt-BR" sz="2400" dirty="0"/>
          </a:p>
          <a:p>
            <a:endParaRPr lang="pt-BR" sz="2400" dirty="0"/>
          </a:p>
        </p:txBody>
      </p:sp>
    </p:spTree>
    <p:extLst>
      <p:ext uri="{BB962C8B-B14F-4D97-AF65-F5344CB8AC3E}">
        <p14:creationId xmlns:p14="http://schemas.microsoft.com/office/powerpoint/2010/main" val="15747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259632" y="5805264"/>
            <a:ext cx="6768752" cy="760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p:txBody>
          <a:bodyPr/>
          <a:lstStyle/>
          <a:p>
            <a:r>
              <a:rPr lang="pt-BR" dirty="0"/>
              <a:t>Resumo da aula anterior 1/4</a:t>
            </a:r>
          </a:p>
        </p:txBody>
      </p:sp>
      <p:sp>
        <p:nvSpPr>
          <p:cNvPr id="5" name="Espaço Reservado para Conteúdo 4"/>
          <p:cNvSpPr>
            <a:spLocks noGrp="1"/>
          </p:cNvSpPr>
          <p:nvPr>
            <p:ph idx="1"/>
          </p:nvPr>
        </p:nvSpPr>
        <p:spPr/>
        <p:txBody>
          <a:bodyPr/>
          <a:lstStyle/>
          <a:p>
            <a:r>
              <a:rPr lang="pt-BR" sz="2000" dirty="0"/>
              <a:t>O Sol emite a maior parte de sua energia em comprimentos de </a:t>
            </a:r>
            <a:r>
              <a:rPr lang="pt-BR" sz="2000" dirty="0">
                <a:solidFill>
                  <a:srgbClr val="FF0000"/>
                </a:solidFill>
              </a:rPr>
              <a:t>ondas curtas</a:t>
            </a:r>
            <a:r>
              <a:rPr lang="pt-BR" sz="2000" dirty="0"/>
              <a:t>, menores do que 2 </a:t>
            </a:r>
            <a:r>
              <a:rPr lang="pt-BR" sz="2000" dirty="0">
                <a:latin typeface="Symbol" pitchFamily="18" charset="2"/>
              </a:rPr>
              <a:t>m</a:t>
            </a:r>
            <a:r>
              <a:rPr lang="pt-BR" sz="2000" dirty="0"/>
              <a:t>m, enquanto que a Terra emite a maior parte da sua radiação em </a:t>
            </a:r>
            <a:r>
              <a:rPr lang="pt-BR" sz="2000" dirty="0">
                <a:solidFill>
                  <a:srgbClr val="FF0000"/>
                </a:solidFill>
              </a:rPr>
              <a:t>ondas longas</a:t>
            </a:r>
            <a:r>
              <a:rPr lang="pt-BR" sz="2000" dirty="0"/>
              <a:t> (5 a 25 </a:t>
            </a:r>
            <a:r>
              <a:rPr lang="pt-BR" sz="2000" dirty="0">
                <a:latin typeface="Symbol" pitchFamily="18" charset="2"/>
              </a:rPr>
              <a:t>m</a:t>
            </a:r>
            <a:r>
              <a:rPr lang="pt-BR" sz="2000" dirty="0"/>
              <a:t>m).</a:t>
            </a:r>
          </a:p>
          <a:p>
            <a:endParaRPr lang="pt-BR" dirty="0"/>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908673"/>
            <a:ext cx="6984776" cy="4456685"/>
          </a:xfrm>
          <a:prstGeom prst="rect">
            <a:avLst/>
          </a:prstGeom>
        </p:spPr>
      </p:pic>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522" y="2708920"/>
            <a:ext cx="512928" cy="512928"/>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194" y="3988137"/>
            <a:ext cx="529751" cy="529751"/>
          </a:xfrm>
          <a:prstGeom prst="rect">
            <a:avLst/>
          </a:prstGeom>
        </p:spPr>
      </p:pic>
      <p:sp>
        <p:nvSpPr>
          <p:cNvPr id="11" name="Seta para a direita 10"/>
          <p:cNvSpPr/>
          <p:nvPr/>
        </p:nvSpPr>
        <p:spPr>
          <a:xfrm rot="16200000">
            <a:off x="3383868" y="5729190"/>
            <a:ext cx="504056" cy="432048"/>
          </a:xfrm>
          <a:prstGeom prst="rightArrow">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2339752" y="6197242"/>
            <a:ext cx="2732158" cy="400110"/>
          </a:xfrm>
          <a:prstGeom prst="rect">
            <a:avLst/>
          </a:prstGeom>
          <a:noFill/>
        </p:spPr>
        <p:txBody>
          <a:bodyPr wrap="none" rtlCol="0">
            <a:spAutoFit/>
          </a:bodyPr>
          <a:lstStyle/>
          <a:p>
            <a:r>
              <a:rPr lang="pt-BR" sz="2000" b="1" dirty="0" err="1">
                <a:solidFill>
                  <a:schemeClr val="bg1"/>
                </a:solidFill>
                <a:latin typeface="Symbol" pitchFamily="18" charset="2"/>
              </a:rPr>
              <a:t>l</a:t>
            </a:r>
            <a:r>
              <a:rPr lang="pt-BR" sz="2000" b="1" baseline="-25000" dirty="0" err="1">
                <a:solidFill>
                  <a:schemeClr val="bg1"/>
                </a:solidFill>
              </a:rPr>
              <a:t>max</a:t>
            </a:r>
            <a:r>
              <a:rPr lang="pt-BR" sz="2000" b="1" baseline="-25000" dirty="0">
                <a:solidFill>
                  <a:schemeClr val="bg1"/>
                </a:solidFill>
              </a:rPr>
              <a:t>-Sol</a:t>
            </a:r>
            <a:r>
              <a:rPr lang="pt-BR" sz="2000" b="1" dirty="0">
                <a:solidFill>
                  <a:schemeClr val="bg1"/>
                </a:solidFill>
              </a:rPr>
              <a:t> = 0,5 </a:t>
            </a:r>
            <a:r>
              <a:rPr lang="pt-BR" sz="2000" b="1" dirty="0">
                <a:solidFill>
                  <a:schemeClr val="bg1"/>
                </a:solidFill>
                <a:latin typeface="Symbol" pitchFamily="18" charset="2"/>
              </a:rPr>
              <a:t>m</a:t>
            </a:r>
            <a:r>
              <a:rPr lang="pt-BR" sz="2000" b="1" dirty="0">
                <a:solidFill>
                  <a:schemeClr val="bg1"/>
                </a:solidFill>
              </a:rPr>
              <a:t>m </a:t>
            </a:r>
            <a:r>
              <a:rPr lang="pt-BR" sz="2000" b="1" dirty="0">
                <a:solidFill>
                  <a:schemeClr val="bg1"/>
                </a:solidFill>
                <a:sym typeface="Wingdings" pitchFamily="2" charset="2"/>
              </a:rPr>
              <a:t> azul</a:t>
            </a:r>
            <a:endParaRPr lang="pt-BR" sz="2000" b="1" dirty="0">
              <a:solidFill>
                <a:schemeClr val="bg1"/>
              </a:solidFill>
            </a:endParaRPr>
          </a:p>
        </p:txBody>
      </p:sp>
      <p:sp>
        <p:nvSpPr>
          <p:cNvPr id="13" name="CaixaDeTexto 12"/>
          <p:cNvSpPr txBox="1"/>
          <p:nvPr/>
        </p:nvSpPr>
        <p:spPr>
          <a:xfrm>
            <a:off x="5494486" y="6165304"/>
            <a:ext cx="2605906" cy="400110"/>
          </a:xfrm>
          <a:prstGeom prst="rect">
            <a:avLst/>
          </a:prstGeom>
          <a:noFill/>
        </p:spPr>
        <p:txBody>
          <a:bodyPr wrap="none" rtlCol="0">
            <a:spAutoFit/>
          </a:bodyPr>
          <a:lstStyle/>
          <a:p>
            <a:r>
              <a:rPr lang="pt-BR" sz="2000" b="1" dirty="0" err="1">
                <a:solidFill>
                  <a:schemeClr val="bg1"/>
                </a:solidFill>
                <a:latin typeface="Symbol" pitchFamily="18" charset="2"/>
              </a:rPr>
              <a:t>l</a:t>
            </a:r>
            <a:r>
              <a:rPr lang="pt-BR" sz="2000" b="1" baseline="-25000" dirty="0" err="1">
                <a:solidFill>
                  <a:schemeClr val="bg1"/>
                </a:solidFill>
              </a:rPr>
              <a:t>max</a:t>
            </a:r>
            <a:r>
              <a:rPr lang="pt-BR" sz="2000" b="1" baseline="-25000" dirty="0">
                <a:solidFill>
                  <a:schemeClr val="bg1"/>
                </a:solidFill>
              </a:rPr>
              <a:t>-Terra</a:t>
            </a:r>
            <a:r>
              <a:rPr lang="pt-BR" sz="2000" b="1" dirty="0">
                <a:solidFill>
                  <a:schemeClr val="bg1"/>
                </a:solidFill>
              </a:rPr>
              <a:t> = 10 </a:t>
            </a:r>
            <a:r>
              <a:rPr lang="pt-BR" sz="2000" b="1" dirty="0">
                <a:solidFill>
                  <a:schemeClr val="bg1"/>
                </a:solidFill>
                <a:latin typeface="Symbol" pitchFamily="18" charset="2"/>
              </a:rPr>
              <a:t>m</a:t>
            </a:r>
            <a:r>
              <a:rPr lang="pt-BR" sz="2000" b="1" dirty="0">
                <a:solidFill>
                  <a:schemeClr val="bg1"/>
                </a:solidFill>
              </a:rPr>
              <a:t>m </a:t>
            </a:r>
            <a:r>
              <a:rPr lang="pt-BR" sz="2000" b="1" dirty="0">
                <a:solidFill>
                  <a:schemeClr val="bg1"/>
                </a:solidFill>
                <a:sym typeface="Wingdings" pitchFamily="2" charset="2"/>
              </a:rPr>
              <a:t> IV</a:t>
            </a:r>
            <a:endParaRPr lang="pt-BR" sz="2000" b="1" dirty="0">
              <a:solidFill>
                <a:schemeClr val="bg1"/>
              </a:solidFill>
            </a:endParaRPr>
          </a:p>
        </p:txBody>
      </p:sp>
      <p:sp>
        <p:nvSpPr>
          <p:cNvPr id="14" name="Seta para a direita 13"/>
          <p:cNvSpPr/>
          <p:nvPr/>
        </p:nvSpPr>
        <p:spPr>
          <a:xfrm rot="16200000">
            <a:off x="6336196" y="5697253"/>
            <a:ext cx="504056" cy="432048"/>
          </a:xfrm>
          <a:prstGeom prst="rightArrow">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96934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Resumo da aula anterior  2/4 </a:t>
            </a:r>
          </a:p>
        </p:txBody>
      </p:sp>
      <p:sp>
        <p:nvSpPr>
          <p:cNvPr id="5" name="Espaço Reservado para Conteúdo 4"/>
          <p:cNvSpPr>
            <a:spLocks noGrp="1"/>
          </p:cNvSpPr>
          <p:nvPr>
            <p:ph idx="1"/>
          </p:nvPr>
        </p:nvSpPr>
        <p:spPr/>
        <p:txBody>
          <a:bodyPr/>
          <a:lstStyle/>
          <a:p>
            <a:r>
              <a:rPr lang="pt-BR" sz="2000" dirty="0"/>
              <a:t>Resumindo os tópicos Radiação + Transferência calor:</a:t>
            </a:r>
          </a:p>
          <a:p>
            <a:endParaRPr lang="pt-BR" dirty="0"/>
          </a:p>
          <a:p>
            <a:endParaRPr lang="pt-BR" dirty="0"/>
          </a:p>
        </p:txBody>
      </p:sp>
      <p:sp>
        <p:nvSpPr>
          <p:cNvPr id="12" name="CaixaDeTexto 11"/>
          <p:cNvSpPr txBox="1"/>
          <p:nvPr/>
        </p:nvSpPr>
        <p:spPr>
          <a:xfrm>
            <a:off x="5305520" y="2420888"/>
            <a:ext cx="2818134" cy="369332"/>
          </a:xfrm>
          <a:prstGeom prst="rect">
            <a:avLst/>
          </a:prstGeom>
          <a:noFill/>
        </p:spPr>
        <p:txBody>
          <a:bodyPr wrap="square" rtlCol="0">
            <a:spAutoFit/>
          </a:bodyPr>
          <a:lstStyle/>
          <a:p>
            <a:r>
              <a:rPr lang="pt-BR" b="1" dirty="0">
                <a:solidFill>
                  <a:schemeClr val="bg1"/>
                </a:solidFill>
              </a:rPr>
              <a:t>Sem gases de efeito estufa</a:t>
            </a:r>
          </a:p>
        </p:txBody>
      </p:sp>
      <p:sp>
        <p:nvSpPr>
          <p:cNvPr id="13" name="CaixaDeTexto 12"/>
          <p:cNvSpPr txBox="1"/>
          <p:nvPr/>
        </p:nvSpPr>
        <p:spPr>
          <a:xfrm>
            <a:off x="937509" y="2422642"/>
            <a:ext cx="2839790" cy="369332"/>
          </a:xfrm>
          <a:prstGeom prst="rect">
            <a:avLst/>
          </a:prstGeom>
          <a:noFill/>
        </p:spPr>
        <p:txBody>
          <a:bodyPr wrap="square" rtlCol="0">
            <a:spAutoFit/>
          </a:bodyPr>
          <a:lstStyle/>
          <a:p>
            <a:r>
              <a:rPr lang="pt-BR" b="1" dirty="0">
                <a:solidFill>
                  <a:schemeClr val="bg1"/>
                </a:solidFill>
              </a:rPr>
              <a:t>Com gases de efeito estufa</a:t>
            </a: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81" y="1484784"/>
            <a:ext cx="7846251" cy="5096435"/>
          </a:xfrm>
          <a:prstGeom prst="rect">
            <a:avLst/>
          </a:prstGeom>
        </p:spPr>
      </p:pic>
    </p:spTree>
    <p:extLst>
      <p:ext uri="{BB962C8B-B14F-4D97-AF65-F5344CB8AC3E}">
        <p14:creationId xmlns:p14="http://schemas.microsoft.com/office/powerpoint/2010/main" val="387276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A </a:t>
            </a:r>
            <a:r>
              <a:rPr lang="pt-BR" sz="2400" dirty="0">
                <a:solidFill>
                  <a:srgbClr val="FF0000"/>
                </a:solidFill>
              </a:rPr>
              <a:t>temperatura</a:t>
            </a:r>
            <a:r>
              <a:rPr lang="pt-BR" sz="2400" dirty="0"/>
              <a:t> é uma medida da velocidade média dos átomos, onde temperaturas maiores correspondem a velocidades médias maiores.</a:t>
            </a:r>
          </a:p>
          <a:p>
            <a:pPr lvl="1"/>
            <a:r>
              <a:rPr lang="pt-BR" sz="2000" dirty="0"/>
              <a:t>No sistema Terra-atmosfera, a temperatura determina o estado da </a:t>
            </a:r>
            <a:r>
              <a:rPr lang="pt-BR" sz="2000" b="1" i="1" dirty="0">
                <a:solidFill>
                  <a:srgbClr val="FF0000"/>
                </a:solidFill>
              </a:rPr>
              <a:t>água</a:t>
            </a:r>
            <a:r>
              <a:rPr lang="pt-BR" sz="2000" dirty="0"/>
              <a:t>:</a:t>
            </a:r>
            <a:endParaRPr lang="en-CA" sz="2000" dirty="0"/>
          </a:p>
          <a:p>
            <a:pPr marL="457200" lvl="1" indent="0">
              <a:buNone/>
            </a:pPr>
            <a:endParaRPr lang="pt-BR" sz="2000" dirty="0"/>
          </a:p>
          <a:p>
            <a:pPr lvl="1"/>
            <a:endParaRPr lang="pt-BR" sz="600" dirty="0"/>
          </a:p>
          <a:p>
            <a:endParaRPr lang="pt-BR" sz="2400" dirty="0"/>
          </a:p>
          <a:p>
            <a:endParaRPr lang="pt-BR" sz="2400" dirty="0"/>
          </a:p>
          <a:p>
            <a:endParaRPr lang="pt-BR" sz="2400" dirty="0"/>
          </a:p>
          <a:p>
            <a:endParaRPr lang="pt-BR" sz="2400" dirty="0"/>
          </a:p>
          <a:p>
            <a:endParaRPr lang="pt-BR" sz="2400" dirty="0"/>
          </a:p>
        </p:txBody>
      </p:sp>
      <p:pic>
        <p:nvPicPr>
          <p:cNvPr id="12" name="Content Placeholder 6" descr="gas.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4515066"/>
            <a:ext cx="1794254" cy="179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8"/>
          <p:cNvSpPr txBox="1">
            <a:spLocks noChangeArrowheads="1"/>
          </p:cNvSpPr>
          <p:nvPr/>
        </p:nvSpPr>
        <p:spPr bwMode="auto">
          <a:xfrm>
            <a:off x="1123265" y="6228020"/>
            <a:ext cx="770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err="1"/>
              <a:t>gás</a:t>
            </a:r>
            <a:endParaRPr lang="pt-BR" dirty="0"/>
          </a:p>
        </p:txBody>
      </p:sp>
      <p:sp>
        <p:nvSpPr>
          <p:cNvPr id="14" name="TextBox 19"/>
          <p:cNvSpPr txBox="1">
            <a:spLocks noChangeArrowheads="1"/>
          </p:cNvSpPr>
          <p:nvPr/>
        </p:nvSpPr>
        <p:spPr bwMode="auto">
          <a:xfrm>
            <a:off x="3890553" y="6212657"/>
            <a:ext cx="130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err="1"/>
              <a:t>líquido</a:t>
            </a:r>
            <a:endParaRPr lang="pt-BR" dirty="0"/>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808" y="4494322"/>
            <a:ext cx="1742990" cy="1742990"/>
          </a:xfrm>
          <a:prstGeom prst="rect">
            <a:avLst/>
          </a:prstGeom>
        </p:spPr>
      </p:pic>
      <p:pic>
        <p:nvPicPr>
          <p:cNvPr id="16" name="Imagem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795" y="4421907"/>
            <a:ext cx="1692605" cy="1806113"/>
          </a:xfrm>
          <a:prstGeom prst="rect">
            <a:avLst/>
          </a:prstGeom>
        </p:spPr>
      </p:pic>
      <p:pic>
        <p:nvPicPr>
          <p:cNvPr id="17" name="Imagem 16"/>
          <p:cNvPicPr>
            <a:picLocks noChangeAspect="1"/>
          </p:cNvPicPr>
          <p:nvPr/>
        </p:nvPicPr>
        <p:blipFill rotWithShape="1">
          <a:blip r:embed="rId5">
            <a:extLst>
              <a:ext uri="{28A0092B-C50C-407E-A947-70E740481C1C}">
                <a14:useLocalDpi xmlns:a14="http://schemas.microsoft.com/office/drawing/2010/main" val="0"/>
              </a:ext>
            </a:extLst>
          </a:blip>
          <a:srcRect t="21806" b="26736"/>
          <a:stretch/>
        </p:blipFill>
        <p:spPr>
          <a:xfrm>
            <a:off x="1396127" y="2527093"/>
            <a:ext cx="5715000" cy="1838011"/>
          </a:xfrm>
          <a:prstGeom prst="rect">
            <a:avLst/>
          </a:prstGeom>
        </p:spPr>
      </p:pic>
      <p:sp>
        <p:nvSpPr>
          <p:cNvPr id="18" name="TextBox 19"/>
          <p:cNvSpPr txBox="1">
            <a:spLocks noChangeArrowheads="1"/>
          </p:cNvSpPr>
          <p:nvPr/>
        </p:nvSpPr>
        <p:spPr bwMode="auto">
          <a:xfrm>
            <a:off x="6656155" y="6165304"/>
            <a:ext cx="130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err="1"/>
              <a:t>sólido</a:t>
            </a:r>
            <a:endParaRPr lang="pt-BR" dirty="0"/>
          </a:p>
        </p:txBody>
      </p:sp>
      <p:sp>
        <p:nvSpPr>
          <p:cNvPr id="19" name="Elipse 18"/>
          <p:cNvSpPr/>
          <p:nvPr/>
        </p:nvSpPr>
        <p:spPr>
          <a:xfrm>
            <a:off x="2051720" y="2606640"/>
            <a:ext cx="288032" cy="288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Conector de seta reta 19"/>
          <p:cNvCxnSpPr>
            <a:stCxn id="19" idx="4"/>
            <a:endCxn id="12" idx="0"/>
          </p:cNvCxnSpPr>
          <p:nvPr/>
        </p:nvCxnSpPr>
        <p:spPr>
          <a:xfrm flipH="1">
            <a:off x="1508688" y="2894672"/>
            <a:ext cx="687048" cy="16203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Elipse 20"/>
          <p:cNvSpPr/>
          <p:nvPr/>
        </p:nvSpPr>
        <p:spPr>
          <a:xfrm>
            <a:off x="3318767" y="3933056"/>
            <a:ext cx="288032" cy="288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Conector de seta reta 21"/>
          <p:cNvCxnSpPr>
            <a:stCxn id="21" idx="4"/>
            <a:endCxn id="15" idx="0"/>
          </p:cNvCxnSpPr>
          <p:nvPr/>
        </p:nvCxnSpPr>
        <p:spPr>
          <a:xfrm>
            <a:off x="3462783" y="4221088"/>
            <a:ext cx="1087520" cy="2732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Elipse 22"/>
          <p:cNvSpPr/>
          <p:nvPr/>
        </p:nvSpPr>
        <p:spPr>
          <a:xfrm>
            <a:off x="6656155" y="2606640"/>
            <a:ext cx="288032" cy="288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4" name="Conector de seta reta 23"/>
          <p:cNvCxnSpPr>
            <a:stCxn id="23" idx="4"/>
            <a:endCxn id="16" idx="0"/>
          </p:cNvCxnSpPr>
          <p:nvPr/>
        </p:nvCxnSpPr>
        <p:spPr>
          <a:xfrm>
            <a:off x="6800171" y="2894672"/>
            <a:ext cx="525927" cy="15272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792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Resumo da aula anterior  3/4 </a:t>
            </a:r>
          </a:p>
        </p:txBody>
      </p:sp>
      <p:sp>
        <p:nvSpPr>
          <p:cNvPr id="5" name="Espaço Reservado para Conteúdo 4"/>
          <p:cNvSpPr>
            <a:spLocks noGrp="1"/>
          </p:cNvSpPr>
          <p:nvPr>
            <p:ph idx="1"/>
          </p:nvPr>
        </p:nvSpPr>
        <p:spPr/>
        <p:txBody>
          <a:bodyPr/>
          <a:lstStyle/>
          <a:p>
            <a:r>
              <a:rPr lang="pt-BR" sz="2000" dirty="0"/>
              <a:t>Quando a radiação solar incide em partículas muito pequenas (da ordem do comprimento de onda máximo da radiação solar, i.e., ~0,5 </a:t>
            </a:r>
            <a:r>
              <a:rPr lang="pt-BR" sz="2000" dirty="0">
                <a:latin typeface="Symbol" pitchFamily="18" charset="2"/>
              </a:rPr>
              <a:t>m</a:t>
            </a:r>
            <a:r>
              <a:rPr lang="pt-BR" sz="2000" dirty="0"/>
              <a:t>m), ela é </a:t>
            </a:r>
            <a:r>
              <a:rPr lang="pt-BR" sz="2000" dirty="0">
                <a:solidFill>
                  <a:srgbClr val="FF0000"/>
                </a:solidFill>
              </a:rPr>
              <a:t>espalhada</a:t>
            </a:r>
            <a:r>
              <a:rPr lang="pt-BR" sz="2000" dirty="0"/>
              <a:t> em todas as direções: para frente, para trás, para os lados.</a:t>
            </a:r>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É o que faz com a atmosfera aparente azul, e alaranjada no final da tarde</a:t>
            </a:r>
          </a:p>
          <a:p>
            <a:endParaRPr lang="pt-BR" sz="2000" dirty="0"/>
          </a:p>
          <a:p>
            <a:endParaRPr lang="pt-BR" sz="2000" dirty="0"/>
          </a:p>
          <a:p>
            <a:endParaRPr lang="pt-BR" sz="2000" dirty="0"/>
          </a:p>
          <a:p>
            <a:endParaRPr lang="pt-BR" sz="2000" dirty="0"/>
          </a:p>
          <a:p>
            <a:endParaRPr lang="pt-BR" sz="2000" dirty="0"/>
          </a:p>
          <a:p>
            <a:endParaRPr lang="pt-BR" sz="140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774" y="2060848"/>
            <a:ext cx="6200452" cy="1780208"/>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4581128"/>
            <a:ext cx="2304256" cy="1895437"/>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928" y="4640361"/>
            <a:ext cx="2448272" cy="1836204"/>
          </a:xfrm>
          <a:prstGeom prst="rect">
            <a:avLst/>
          </a:prstGeom>
        </p:spPr>
      </p:pic>
    </p:spTree>
    <p:extLst>
      <p:ext uri="{BB962C8B-B14F-4D97-AF65-F5344CB8AC3E}">
        <p14:creationId xmlns:p14="http://schemas.microsoft.com/office/powerpoint/2010/main" val="36441241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Resumo da aula anterior  4/4</a:t>
            </a:r>
          </a:p>
        </p:txBody>
      </p:sp>
      <p:sp>
        <p:nvSpPr>
          <p:cNvPr id="5" name="Espaço Reservado para Conteúdo 4"/>
          <p:cNvSpPr>
            <a:spLocks noGrp="1"/>
          </p:cNvSpPr>
          <p:nvPr>
            <p:ph idx="1"/>
          </p:nvPr>
        </p:nvSpPr>
        <p:spPr/>
        <p:txBody>
          <a:bodyPr/>
          <a:lstStyle/>
          <a:p>
            <a:r>
              <a:rPr lang="pt-BR" sz="2000" dirty="0"/>
              <a:t>A luz solar pode ser </a:t>
            </a:r>
            <a:r>
              <a:rPr lang="pt-BR" sz="2000" dirty="0">
                <a:solidFill>
                  <a:srgbClr val="FF0000"/>
                </a:solidFill>
              </a:rPr>
              <a:t>refletida </a:t>
            </a:r>
            <a:r>
              <a:rPr lang="pt-BR" sz="2000" dirty="0"/>
              <a:t>por objetos. O processo de reflexão se difere do processo de espalhamento porque neste caso mais radiação é espalhada para trás do que nas outras direções.</a:t>
            </a:r>
          </a:p>
          <a:p>
            <a:endParaRPr lang="pt-BR" sz="1200" dirty="0"/>
          </a:p>
          <a:p>
            <a:pPr marL="4208463"/>
            <a:r>
              <a:rPr lang="pt-BR" sz="2000" dirty="0">
                <a:solidFill>
                  <a:srgbClr val="FF0000"/>
                </a:solidFill>
              </a:rPr>
              <a:t>Albedo</a:t>
            </a:r>
            <a:r>
              <a:rPr lang="pt-BR" sz="2000" dirty="0"/>
              <a:t> é a porcentagem da radiação que retorna de uma superfície comparada com a quantidade de radiação que foi incidida na superfície.</a:t>
            </a:r>
          </a:p>
          <a:p>
            <a:endParaRPr lang="pt-BR" sz="2000"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136873"/>
            <a:ext cx="3816424" cy="430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4196066"/>
            <a:ext cx="4464496" cy="2036287"/>
          </a:xfrm>
          <a:prstGeom prst="rect">
            <a:avLst/>
          </a:prstGeom>
        </p:spPr>
      </p:pic>
      <p:sp>
        <p:nvSpPr>
          <p:cNvPr id="2" name="Retângulo 1"/>
          <p:cNvSpPr/>
          <p:nvPr/>
        </p:nvSpPr>
        <p:spPr>
          <a:xfrm>
            <a:off x="395536" y="4221088"/>
            <a:ext cx="3816424" cy="313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062285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BALANÇO ANUAL DE ENERGIA DA TERRA</a:t>
            </a:r>
          </a:p>
          <a:p>
            <a:endParaRPr lang="pt-BR" sz="900" dirty="0"/>
          </a:p>
          <a:p>
            <a:r>
              <a:rPr lang="pt-BR" sz="2400" dirty="0"/>
              <a:t>Apesar da temperatura variar bastante de um ano para outro em um mesmo local, o </a:t>
            </a:r>
            <a:r>
              <a:rPr lang="pt-BR" sz="2400" b="1" i="1" dirty="0"/>
              <a:t>equilíbrio total da terra varia muito pouco entre os anos</a:t>
            </a:r>
            <a:r>
              <a:rPr lang="pt-BR" sz="2400" dirty="0"/>
              <a:t>. </a:t>
            </a:r>
          </a:p>
          <a:p>
            <a:pPr lvl="0"/>
            <a:endParaRPr lang="pt-BR" sz="1100" dirty="0">
              <a:solidFill>
                <a:prstClr val="black"/>
              </a:solidFill>
            </a:endParaRPr>
          </a:p>
          <a:p>
            <a:r>
              <a:rPr lang="pt-BR" sz="2400" dirty="0"/>
              <a:t>Logo, </a:t>
            </a:r>
            <a:r>
              <a:rPr lang="pt-BR" sz="2400" dirty="0">
                <a:solidFill>
                  <a:srgbClr val="FF0000"/>
                </a:solidFill>
              </a:rPr>
              <a:t>o </a:t>
            </a:r>
            <a:r>
              <a:rPr lang="pt-BR" sz="2400" u="sng" dirty="0">
                <a:solidFill>
                  <a:srgbClr val="FF0000"/>
                </a:solidFill>
              </a:rPr>
              <a:t>sistema </a:t>
            </a:r>
            <a:r>
              <a:rPr lang="pt-BR" sz="2400" u="sng" dirty="0" err="1">
                <a:solidFill>
                  <a:srgbClr val="FF0000"/>
                </a:solidFill>
              </a:rPr>
              <a:t>Terra+atmosfera</a:t>
            </a:r>
            <a:r>
              <a:rPr lang="pt-BR" sz="2400" u="sng" dirty="0">
                <a:solidFill>
                  <a:srgbClr val="FF0000"/>
                </a:solidFill>
              </a:rPr>
              <a:t> </a:t>
            </a:r>
            <a:r>
              <a:rPr lang="pt-BR" sz="2400" b="1" dirty="0">
                <a:solidFill>
                  <a:srgbClr val="FF0000"/>
                </a:solidFill>
              </a:rPr>
              <a:t>emite para o espaço a mesma quantidade de radiação que absorve do Sol</a:t>
            </a:r>
            <a:r>
              <a:rPr lang="pt-BR" sz="2400" dirty="0"/>
              <a:t>. </a:t>
            </a:r>
          </a:p>
          <a:p>
            <a:pPr lvl="0"/>
            <a:endParaRPr lang="pt-BR" sz="1100" dirty="0">
              <a:solidFill>
                <a:prstClr val="black"/>
              </a:solidFill>
            </a:endParaRPr>
          </a:p>
          <a:p>
            <a:r>
              <a:rPr lang="pt-BR" sz="2400" dirty="0"/>
              <a:t>O mesmo tipo de equilíbrio ocorre entre a atmosfera e a superfície da Terra, i.e., </a:t>
            </a:r>
            <a:r>
              <a:rPr lang="pt-BR" sz="2400" b="1" dirty="0">
                <a:solidFill>
                  <a:srgbClr val="FF0000"/>
                </a:solidFill>
              </a:rPr>
              <a:t>a superfície emite para a atmosfera a mesma quantidade de energia que ela absorve todo ano</a:t>
            </a:r>
            <a:r>
              <a:rPr lang="pt-BR" sz="2400" dirty="0"/>
              <a:t>. </a:t>
            </a:r>
          </a:p>
          <a:p>
            <a:endParaRPr lang="pt-BR" sz="1100" dirty="0"/>
          </a:p>
          <a:p>
            <a:r>
              <a:rPr lang="pt-BR" sz="2400" dirty="0"/>
              <a:t>Se este equilíbrio não ocorrer, a temperatura média da superfície da Terra e da atmosfera devem mudar.</a:t>
            </a:r>
          </a:p>
        </p:txBody>
      </p:sp>
    </p:spTree>
    <p:extLst>
      <p:ext uri="{BB962C8B-B14F-4D97-AF65-F5344CB8AC3E}">
        <p14:creationId xmlns:p14="http://schemas.microsoft.com/office/powerpoint/2010/main" val="3493166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 y="620688"/>
            <a:ext cx="8363272" cy="5904656"/>
          </a:xfrm>
        </p:spPr>
        <p:txBody>
          <a:bodyPr/>
          <a:lstStyle/>
          <a:p>
            <a:r>
              <a:rPr lang="pt-BR" sz="2400" dirty="0"/>
              <a:t>Supondo 100 unidades de </a:t>
            </a:r>
            <a:r>
              <a:rPr lang="pt-BR" sz="2400" b="1" dirty="0">
                <a:solidFill>
                  <a:srgbClr val="FFC000"/>
                </a:solidFill>
                <a:effectLst>
                  <a:outerShdw blurRad="38100" dist="38100" dir="2700000" algn="tl">
                    <a:srgbClr val="000000">
                      <a:alpha val="43137"/>
                    </a:srgbClr>
                  </a:outerShdw>
                </a:effectLst>
              </a:rPr>
              <a:t>energia solar (</a:t>
            </a:r>
            <a:r>
              <a:rPr lang="pt-BR" sz="2400" b="1" i="1" dirty="0">
                <a:solidFill>
                  <a:srgbClr val="FFC000"/>
                </a:solidFill>
                <a:effectLst>
                  <a:outerShdw blurRad="38100" dist="38100" dir="2700000" algn="tl">
                    <a:srgbClr val="000000">
                      <a:alpha val="43137"/>
                    </a:srgbClr>
                  </a:outerShdw>
                </a:effectLst>
              </a:rPr>
              <a:t>onda curta</a:t>
            </a:r>
            <a:r>
              <a:rPr lang="pt-BR" sz="2400" b="1" dirty="0">
                <a:solidFill>
                  <a:srgbClr val="FFC000"/>
                </a:solidFill>
                <a:effectLst>
                  <a:outerShdw blurRad="38100" dist="38100" dir="2700000" algn="tl">
                    <a:srgbClr val="000000">
                      <a:alpha val="43137"/>
                    </a:srgbClr>
                  </a:outerShdw>
                </a:effectLst>
              </a:rPr>
              <a:t>) </a:t>
            </a:r>
            <a:r>
              <a:rPr lang="pt-BR" sz="2400" dirty="0"/>
              <a:t>chegando no topo da atmosfera, o equilíbrio se dá da seguinte forma:</a:t>
            </a:r>
          </a:p>
          <a:p>
            <a:endParaRPr lang="pt-BR" sz="1100" dirty="0"/>
          </a:p>
          <a:p>
            <a:pPr marL="6186488" lvl="1"/>
            <a:r>
              <a:rPr lang="pt-BR" sz="1800" dirty="0"/>
              <a:t>6 são espalhadas pela atmosfera</a:t>
            </a:r>
          </a:p>
          <a:p>
            <a:pPr marL="6186488" lvl="1"/>
            <a:r>
              <a:rPr lang="pt-BR" sz="1800" dirty="0"/>
              <a:t>20 são refletidas pelas nuvens</a:t>
            </a:r>
          </a:p>
          <a:p>
            <a:pPr marL="6186488" lvl="1"/>
            <a:r>
              <a:rPr lang="pt-BR" sz="1800" dirty="0"/>
              <a:t>4 são refletidas pela superfície da Terra.</a:t>
            </a:r>
          </a:p>
          <a:p>
            <a:pPr marL="6186488" lvl="1"/>
            <a:r>
              <a:rPr lang="pt-BR" sz="1800" b="1" dirty="0"/>
              <a:t>6+20+4=30</a:t>
            </a:r>
            <a:r>
              <a:rPr lang="pt-BR" sz="1800" b="1" dirty="0">
                <a:sym typeface="Wingdings" pitchFamily="2" charset="2"/>
              </a:rPr>
              <a:t> albedo médio da Terra</a:t>
            </a:r>
          </a:p>
          <a:p>
            <a:pPr marL="6186488" lvl="1"/>
            <a:endParaRPr lang="pt-BR" sz="1800" dirty="0">
              <a:sym typeface="Wingdings" pitchFamily="2" charset="2"/>
            </a:endParaRPr>
          </a:p>
          <a:p>
            <a:pPr marL="6186488" lvl="1"/>
            <a:r>
              <a:rPr lang="pt-BR" sz="1800" dirty="0">
                <a:sym typeface="Wingdings" pitchFamily="2" charset="2"/>
              </a:rPr>
              <a:t>51 atravessa a atmosfera e é absorvida pela superfície</a:t>
            </a:r>
          </a:p>
          <a:p>
            <a:pPr marL="6186488" lvl="1"/>
            <a:r>
              <a:rPr lang="pt-BR" sz="1800" dirty="0">
                <a:sym typeface="Wingdings" pitchFamily="2" charset="2"/>
              </a:rPr>
              <a:t>19 são absorvidas pela atmosfera e nuvens</a:t>
            </a:r>
            <a:endParaRPr lang="pt-BR" sz="18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5976664" cy="482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16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 y="620688"/>
            <a:ext cx="8363272" cy="5904656"/>
          </a:xfrm>
        </p:spPr>
        <p:txBody>
          <a:bodyPr/>
          <a:lstStyle/>
          <a:p>
            <a:r>
              <a:rPr lang="pt-BR" sz="2400" dirty="0"/>
              <a:t>Agora o que acontece com a radiação solar que é absorvida pela atmosfera (+19) e superfície da terra (+51) </a:t>
            </a:r>
            <a:r>
              <a:rPr lang="pt-BR" sz="2400" dirty="0">
                <a:sym typeface="Wingdings" pitchFamily="2" charset="2"/>
              </a:rPr>
              <a:t> total +70</a:t>
            </a:r>
            <a:r>
              <a:rPr lang="pt-BR" sz="2400" dirty="0"/>
              <a:t>:</a:t>
            </a:r>
          </a:p>
          <a:p>
            <a:endParaRPr lang="pt-BR" sz="11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6791"/>
            <a:ext cx="7344816" cy="468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059832" y="6186790"/>
            <a:ext cx="2963953" cy="338554"/>
          </a:xfrm>
          <a:prstGeom prst="rect">
            <a:avLst/>
          </a:prstGeom>
          <a:noFill/>
        </p:spPr>
        <p:txBody>
          <a:bodyPr wrap="none" rtlCol="0">
            <a:spAutoFit/>
          </a:bodyPr>
          <a:lstStyle/>
          <a:p>
            <a:r>
              <a:rPr lang="pt-BR" sz="1600" dirty="0"/>
              <a:t>Para detalhes, vide notas de aula.</a:t>
            </a:r>
          </a:p>
        </p:txBody>
      </p:sp>
    </p:spTree>
    <p:extLst>
      <p:ext uri="{BB962C8B-B14F-4D97-AF65-F5344CB8AC3E}">
        <p14:creationId xmlns:p14="http://schemas.microsoft.com/office/powerpoint/2010/main" val="534773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Em resumo, o balanço somente em termos radiativos é:</a:t>
            </a:r>
          </a:p>
          <a:p>
            <a:pPr lvl="1"/>
            <a:r>
              <a:rPr lang="pt-BR" sz="2000" dirty="0"/>
              <a:t>A superfície da terra recebe 147 unidades (51 absorvido da radiação solar + 96 absorvido da radiação da atmosfera), e irradia 117:</a:t>
            </a:r>
          </a:p>
          <a:p>
            <a:pPr marL="457200" lvl="1" indent="0" algn="ctr">
              <a:buNone/>
            </a:pPr>
            <a:r>
              <a:rPr lang="pt-BR" sz="2000" dirty="0"/>
              <a:t>147 – 117 = +30 (superávit)</a:t>
            </a:r>
          </a:p>
          <a:p>
            <a:pPr lvl="1"/>
            <a:r>
              <a:rPr lang="pt-BR" sz="2000" dirty="0"/>
              <a:t>A atmosfera, por sua vez, recebe 130 unidades (19 absorvida da radiação solar + 111 da radiação absorvida da terra), e irradia 160:</a:t>
            </a:r>
          </a:p>
          <a:p>
            <a:pPr marL="457200" lvl="1" indent="0" algn="ctr">
              <a:buNone/>
            </a:pPr>
            <a:r>
              <a:rPr lang="pt-BR" sz="2000" dirty="0"/>
              <a:t>130 – 160 = –30 (déficit)</a:t>
            </a:r>
          </a:p>
          <a:p>
            <a:pPr lvl="1"/>
            <a:endParaRPr lang="pt-BR" sz="2000" dirty="0"/>
          </a:p>
          <a:p>
            <a:r>
              <a:rPr lang="pt-BR" sz="2400" dirty="0"/>
              <a:t>O balanço (30 unidades) é o aquecimento da atmosfera produzido pelos processos de transferência de calor: condução e convecção (7 unidades) e a liberação de calor latente (23 unidades).</a:t>
            </a:r>
          </a:p>
          <a:p>
            <a:endParaRPr lang="pt-BR" sz="1100" dirty="0"/>
          </a:p>
          <a:p>
            <a:r>
              <a:rPr lang="pt-BR" sz="2400" dirty="0"/>
              <a:t>Logo, </a:t>
            </a:r>
            <a:r>
              <a:rPr lang="pt-BR" sz="2400" dirty="0">
                <a:solidFill>
                  <a:srgbClr val="FF0000"/>
                </a:solidFill>
              </a:rPr>
              <a:t>a terra e a atmosfera absorvem energia do sol, assim como uma da outra, e com toda essa troca um balanço é mantido</a:t>
            </a:r>
            <a:r>
              <a:rPr lang="pt-BR" sz="2400" dirty="0"/>
              <a:t>.</a:t>
            </a:r>
          </a:p>
        </p:txBody>
      </p:sp>
    </p:spTree>
    <p:extLst>
      <p:ext uri="{BB962C8B-B14F-4D97-AF65-F5344CB8AC3E}">
        <p14:creationId xmlns:p14="http://schemas.microsoft.com/office/powerpoint/2010/main" val="3493166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Apesar do sistema terra-atmosfera manter um balanço, este balanço não é alcançado nas diferentes faixas de latitude do globo.</a:t>
            </a:r>
          </a:p>
          <a:p>
            <a:pPr lvl="1"/>
            <a:r>
              <a:rPr lang="pt-BR" sz="1600" dirty="0"/>
              <a:t>Durante o curso de um ano, regiões de altas latitudes perdem mais energia do que ganham, e regiões de baixas latitudes ganham mais energia do que perdem.</a:t>
            </a:r>
          </a:p>
          <a:p>
            <a:pPr lvl="1"/>
            <a:r>
              <a:rPr lang="pt-BR" sz="1600" dirty="0"/>
              <a:t>Isto se deve à órbita elíptica da Terra em torno ao Sol, onde os polos recebem energia somente uma parte do ano.</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82821"/>
            <a:ext cx="51435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5868144" y="2616001"/>
            <a:ext cx="3024336" cy="3693319"/>
          </a:xfrm>
          <a:prstGeom prst="rect">
            <a:avLst/>
          </a:prstGeom>
          <a:noFill/>
        </p:spPr>
        <p:txBody>
          <a:bodyPr wrap="square" rtlCol="0">
            <a:spAutoFit/>
          </a:bodyPr>
          <a:lstStyle/>
          <a:p>
            <a:r>
              <a:rPr lang="pt-BR" b="1" u="sng" dirty="0"/>
              <a:t>PERGUNTA</a:t>
            </a:r>
            <a:r>
              <a:rPr lang="pt-BR" dirty="0"/>
              <a:t>:</a:t>
            </a:r>
          </a:p>
          <a:p>
            <a:r>
              <a:rPr lang="pt-BR" dirty="0"/>
              <a:t>Isto quer dizer que os polos estão se resfriando constantemente e os trópicos estão se esquentando constantemente?</a:t>
            </a:r>
          </a:p>
          <a:p>
            <a:endParaRPr lang="pt-BR" dirty="0"/>
          </a:p>
          <a:p>
            <a:r>
              <a:rPr lang="pt-BR" b="1" u="sng" dirty="0"/>
              <a:t>Resposta</a:t>
            </a:r>
            <a:r>
              <a:rPr lang="pt-BR" dirty="0"/>
              <a:t>: Não! Para compensar, ventos na atmosfera e correntes nos oceanos transportam calor dos trópicos para os polos, como será visto mais adiante.</a:t>
            </a:r>
          </a:p>
        </p:txBody>
      </p:sp>
    </p:spTree>
    <p:extLst>
      <p:ext uri="{BB962C8B-B14F-4D97-AF65-F5344CB8AC3E}">
        <p14:creationId xmlns:p14="http://schemas.microsoft.com/office/powerpoint/2010/main" val="36685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RESUMO</a:t>
            </a:r>
          </a:p>
          <a:p>
            <a:endParaRPr lang="pt-BR" sz="900" dirty="0"/>
          </a:p>
          <a:p>
            <a:r>
              <a:rPr lang="pt-BR" sz="2000" dirty="0"/>
              <a:t>Calor (energia total) ≠ temperatura (energia média movimento moléculas)</a:t>
            </a:r>
          </a:p>
          <a:p>
            <a:endParaRPr lang="pt-BR" sz="1100" dirty="0"/>
          </a:p>
          <a:p>
            <a:r>
              <a:rPr lang="pt-BR" sz="2000" dirty="0"/>
              <a:t>Calor latente</a:t>
            </a:r>
          </a:p>
          <a:p>
            <a:pPr lvl="0"/>
            <a:endParaRPr lang="pt-BR" sz="1100" dirty="0">
              <a:solidFill>
                <a:prstClr val="black"/>
              </a:solidFill>
            </a:endParaRPr>
          </a:p>
          <a:p>
            <a:r>
              <a:rPr lang="pt-BR" sz="2000" dirty="0"/>
              <a:t>Condução </a:t>
            </a:r>
            <a:r>
              <a:rPr lang="pt-BR" sz="2000" dirty="0">
                <a:sym typeface="Wingdings" pitchFamily="2" charset="2"/>
              </a:rPr>
              <a:t> transfere calor por colisões entre moléculas</a:t>
            </a:r>
          </a:p>
          <a:p>
            <a:pPr lvl="0"/>
            <a:endParaRPr lang="pt-BR" sz="1100" dirty="0">
              <a:solidFill>
                <a:prstClr val="black"/>
              </a:solidFill>
            </a:endParaRPr>
          </a:p>
          <a:p>
            <a:r>
              <a:rPr lang="pt-BR" sz="2000" dirty="0"/>
              <a:t>Ar é um mal condutor de calor, e a maior para da transferência de calor na atmosfera se dá por convecção. </a:t>
            </a:r>
          </a:p>
          <a:p>
            <a:pPr lvl="0"/>
            <a:endParaRPr lang="pt-BR" sz="1100" dirty="0">
              <a:solidFill>
                <a:prstClr val="black"/>
              </a:solidFill>
            </a:endParaRPr>
          </a:p>
          <a:p>
            <a:r>
              <a:rPr lang="pt-BR" sz="2000" dirty="0"/>
              <a:t>Radiação transmite calor através de ondas eletromagnéticas.</a:t>
            </a:r>
          </a:p>
          <a:p>
            <a:pPr lvl="0"/>
            <a:endParaRPr lang="pt-BR" sz="1100" dirty="0">
              <a:solidFill>
                <a:prstClr val="black"/>
              </a:solidFill>
            </a:endParaRPr>
          </a:p>
          <a:p>
            <a:r>
              <a:rPr lang="pt-BR" sz="2000" dirty="0"/>
              <a:t>Radiação onda curta Sol </a:t>
            </a:r>
            <a:r>
              <a:rPr lang="pt-BR" sz="2000" dirty="0">
                <a:sym typeface="Wingdings" pitchFamily="2" charset="2"/>
              </a:rPr>
              <a:t> absorvida superfície  aquece atmosfera por </a:t>
            </a:r>
            <a:r>
              <a:rPr lang="pt-BR" sz="2000" dirty="0" err="1">
                <a:sym typeface="Wingdings" pitchFamily="2" charset="2"/>
              </a:rPr>
              <a:t>condução+convecção+calor</a:t>
            </a:r>
            <a:r>
              <a:rPr lang="pt-BR" sz="2000" dirty="0">
                <a:sym typeface="Wingdings" pitchFamily="2" charset="2"/>
              </a:rPr>
              <a:t> latente. Terra emite radiação onda longa  absorvida pelos gases (H</a:t>
            </a:r>
            <a:r>
              <a:rPr lang="pt-BR" sz="2000" baseline="-25000" dirty="0">
                <a:sym typeface="Wingdings" pitchFamily="2" charset="2"/>
              </a:rPr>
              <a:t>2</a:t>
            </a:r>
            <a:r>
              <a:rPr lang="pt-BR" sz="2000" dirty="0">
                <a:sym typeface="Wingdings" pitchFamily="2" charset="2"/>
              </a:rPr>
              <a:t>0, CO</a:t>
            </a:r>
            <a:r>
              <a:rPr lang="pt-BR" sz="2000" baseline="-25000" dirty="0">
                <a:sym typeface="Wingdings" pitchFamily="2" charset="2"/>
              </a:rPr>
              <a:t>2</a:t>
            </a:r>
            <a:r>
              <a:rPr lang="pt-BR" sz="2000" dirty="0">
                <a:sym typeface="Wingdings" pitchFamily="2" charset="2"/>
              </a:rPr>
              <a:t>, etc. – efeito estufa)</a:t>
            </a:r>
          </a:p>
          <a:p>
            <a:pPr lvl="0"/>
            <a:endParaRPr lang="pt-BR" sz="1100" dirty="0">
              <a:solidFill>
                <a:prstClr val="black"/>
              </a:solidFill>
            </a:endParaRPr>
          </a:p>
          <a:p>
            <a:r>
              <a:rPr lang="pt-BR" sz="2000" dirty="0">
                <a:sym typeface="Wingdings" pitchFamily="2" charset="2"/>
              </a:rPr>
              <a:t>O sistema terra-atmosfera mantem um balanço de calor e uma temperatura média de equilíbrio (</a:t>
            </a:r>
            <a:r>
              <a:rPr lang="pt-BR" sz="2000" dirty="0" err="1">
                <a:sym typeface="Wingdings" pitchFamily="2" charset="2"/>
              </a:rPr>
              <a:t>qde</a:t>
            </a:r>
            <a:r>
              <a:rPr lang="pt-BR" sz="2000" dirty="0">
                <a:sym typeface="Wingdings" pitchFamily="2" charset="2"/>
              </a:rPr>
              <a:t> energia absorvida == </a:t>
            </a:r>
            <a:r>
              <a:rPr lang="pt-BR" sz="2000" dirty="0" err="1">
                <a:sym typeface="Wingdings" pitchFamily="2" charset="2"/>
              </a:rPr>
              <a:t>qde</a:t>
            </a:r>
            <a:r>
              <a:rPr lang="pt-BR" sz="2000" dirty="0">
                <a:sym typeface="Wingdings" pitchFamily="2" charset="2"/>
              </a:rPr>
              <a:t> energia emitida).</a:t>
            </a:r>
            <a:endParaRPr lang="pt-BR" sz="2000" dirty="0"/>
          </a:p>
          <a:p>
            <a:endParaRPr lang="pt-BR" sz="2400" dirty="0"/>
          </a:p>
          <a:p>
            <a:endParaRPr lang="pt-BR" sz="2400" dirty="0"/>
          </a:p>
        </p:txBody>
      </p:sp>
    </p:spTree>
    <p:extLst>
      <p:ext uri="{BB962C8B-B14F-4D97-AF65-F5344CB8AC3E}">
        <p14:creationId xmlns:p14="http://schemas.microsoft.com/office/powerpoint/2010/main" val="36685137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a:t>
            </a:r>
          </a:p>
        </p:txBody>
      </p:sp>
      <p:sp>
        <p:nvSpPr>
          <p:cNvPr id="3" name="Espaço Reservado para Conteúdo 2"/>
          <p:cNvSpPr>
            <a:spLocks noGrp="1"/>
          </p:cNvSpPr>
          <p:nvPr>
            <p:ph idx="1"/>
          </p:nvPr>
        </p:nvSpPr>
        <p:spPr/>
        <p:txBody>
          <a:bodyPr/>
          <a:lstStyle/>
          <a:p>
            <a:pPr lvl="0">
              <a:spcBef>
                <a:spcPts val="1000"/>
              </a:spcBef>
            </a:pPr>
            <a:r>
              <a:rPr lang="en-US" sz="2400" dirty="0">
                <a:solidFill>
                  <a:prstClr val="black"/>
                </a:solidFill>
              </a:rPr>
              <a:t>Ahrens, C. D., 1999: Meteorology today: an introduction to weather, climate, and the environment. West Publishing Co.. </a:t>
            </a:r>
            <a:r>
              <a:rPr lang="en-CA" sz="2400" dirty="0">
                <a:solidFill>
                  <a:prstClr val="black"/>
                </a:solidFill>
              </a:rPr>
              <a:t>9a </a:t>
            </a:r>
            <a:r>
              <a:rPr lang="en-CA" sz="2400" dirty="0" err="1">
                <a:solidFill>
                  <a:prstClr val="black"/>
                </a:solidFill>
              </a:rPr>
              <a:t>edição</a:t>
            </a:r>
            <a:r>
              <a:rPr lang="en-CA" sz="2400" dirty="0">
                <a:solidFill>
                  <a:prstClr val="black"/>
                </a:solidFill>
              </a:rPr>
              <a:t> (</a:t>
            </a:r>
            <a:r>
              <a:rPr lang="en-CA" sz="2400" dirty="0" err="1">
                <a:solidFill>
                  <a:prstClr val="black"/>
                </a:solidFill>
              </a:rPr>
              <a:t>ou</a:t>
            </a:r>
            <a:r>
              <a:rPr lang="en-CA" sz="2400" dirty="0">
                <a:solidFill>
                  <a:prstClr val="black"/>
                </a:solidFill>
              </a:rPr>
              <a:t> </a:t>
            </a:r>
            <a:r>
              <a:rPr lang="en-CA" sz="2400" dirty="0" err="1">
                <a:solidFill>
                  <a:prstClr val="black"/>
                </a:solidFill>
              </a:rPr>
              <a:t>edição</a:t>
            </a:r>
            <a:r>
              <a:rPr lang="en-CA" sz="2400" dirty="0">
                <a:solidFill>
                  <a:prstClr val="black"/>
                </a:solidFill>
              </a:rPr>
              <a:t> </a:t>
            </a:r>
            <a:r>
              <a:rPr lang="en-CA" sz="2400" dirty="0" err="1">
                <a:solidFill>
                  <a:prstClr val="black"/>
                </a:solidFill>
              </a:rPr>
              <a:t>mais</a:t>
            </a:r>
            <a:r>
              <a:rPr lang="en-CA" sz="2400" dirty="0">
                <a:solidFill>
                  <a:prstClr val="black"/>
                </a:solidFill>
              </a:rPr>
              <a:t> </a:t>
            </a:r>
            <a:r>
              <a:rPr lang="en-CA" sz="2400" dirty="0" err="1">
                <a:solidFill>
                  <a:prstClr val="black"/>
                </a:solidFill>
              </a:rPr>
              <a:t>recente</a:t>
            </a:r>
            <a:r>
              <a:rPr lang="en-CA" sz="2400" dirty="0">
                <a:solidFill>
                  <a:prstClr val="black"/>
                </a:solidFill>
              </a:rPr>
              <a:t>)</a:t>
            </a:r>
            <a:r>
              <a:rPr lang="en-US" sz="2400" dirty="0">
                <a:solidFill>
                  <a:prstClr val="black"/>
                </a:solidFill>
              </a:rPr>
              <a:t>.</a:t>
            </a:r>
            <a:endParaRPr lang="en-CA" sz="2400" dirty="0">
              <a:solidFill>
                <a:prstClr val="black"/>
              </a:solidFill>
            </a:endParaRPr>
          </a:p>
          <a:p>
            <a:endParaRPr lang="pt-BR" sz="2400" dirty="0"/>
          </a:p>
          <a:p>
            <a:endParaRPr lang="pt-BR" sz="2400" dirty="0"/>
          </a:p>
          <a:p>
            <a:endParaRPr lang="pt-BR" sz="2400" dirty="0"/>
          </a:p>
          <a:p>
            <a:endParaRPr lang="pt-BR" sz="2400" dirty="0"/>
          </a:p>
          <a:p>
            <a:endParaRPr lang="pt-BR" sz="2400" dirty="0"/>
          </a:p>
        </p:txBody>
      </p:sp>
    </p:spTree>
    <p:extLst>
      <p:ext uri="{BB962C8B-B14F-4D97-AF65-F5344CB8AC3E}">
        <p14:creationId xmlns:p14="http://schemas.microsoft.com/office/powerpoint/2010/main" val="80661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pPr lvl="1"/>
            <a:r>
              <a:rPr lang="pt-BR" sz="2000" dirty="0"/>
              <a:t>Este comportamento molecular é o que determina na atmosfera:</a:t>
            </a:r>
          </a:p>
          <a:p>
            <a:pPr lvl="2"/>
            <a:r>
              <a:rPr lang="pt-BR" sz="1600" i="1" dirty="0">
                <a:solidFill>
                  <a:srgbClr val="FF0000"/>
                </a:solidFill>
              </a:rPr>
              <a:t>“ar quente sobe”</a:t>
            </a:r>
            <a:r>
              <a:rPr lang="pt-BR" sz="1600" i="1" dirty="0"/>
              <a:t>: energia cinética </a:t>
            </a:r>
            <a:r>
              <a:rPr lang="pt-BR" sz="1600" i="1" dirty="0">
                <a:sym typeface="Wingdings" pitchFamily="2" charset="2"/>
              </a:rPr>
              <a:t> energia potencial</a:t>
            </a:r>
            <a:endParaRPr lang="pt-BR" sz="1600" i="1" dirty="0"/>
          </a:p>
          <a:p>
            <a:pPr lvl="2"/>
            <a:r>
              <a:rPr lang="pt-BR" sz="1600" i="1" dirty="0">
                <a:solidFill>
                  <a:srgbClr val="FF0000"/>
                </a:solidFill>
              </a:rPr>
              <a:t>“ar frio desce”</a:t>
            </a:r>
            <a:r>
              <a:rPr lang="pt-BR" sz="1600" dirty="0"/>
              <a:t>: </a:t>
            </a:r>
            <a:r>
              <a:rPr lang="pt-BR" sz="1600" i="1" dirty="0"/>
              <a:t>energia potencial </a:t>
            </a:r>
            <a:r>
              <a:rPr lang="pt-BR" sz="1600" i="1" dirty="0">
                <a:sym typeface="Wingdings" pitchFamily="2" charset="2"/>
              </a:rPr>
              <a:t> energia cinética</a:t>
            </a:r>
            <a:endParaRPr lang="pt-BR" sz="1600" i="1" dirty="0"/>
          </a:p>
          <a:p>
            <a:pPr lvl="1"/>
            <a:endParaRPr lang="pt-BR" sz="1600" dirty="0"/>
          </a:p>
          <a:p>
            <a:pPr lvl="1"/>
            <a:r>
              <a:rPr lang="pt-BR" sz="2000" dirty="0"/>
              <a:t>Um exemplo clássico é a brisa marítima diurna e noturna: </a:t>
            </a:r>
          </a:p>
          <a:p>
            <a:endParaRPr lang="pt-BR" sz="2400" dirty="0"/>
          </a:p>
          <a:p>
            <a:endParaRPr lang="pt-BR" sz="2400" dirty="0"/>
          </a:p>
          <a:p>
            <a:endParaRPr lang="pt-BR" sz="2400" dirty="0"/>
          </a:p>
          <a:p>
            <a:endParaRPr lang="pt-BR" sz="2400" dirty="0"/>
          </a:p>
          <a:p>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348880"/>
            <a:ext cx="3588990" cy="4176464"/>
          </a:xfrm>
          <a:prstGeom prst="rect">
            <a:avLst/>
          </a:prstGeom>
        </p:spPr>
      </p:pic>
    </p:spTree>
    <p:extLst>
      <p:ext uri="{BB962C8B-B14F-4D97-AF65-F5344CB8AC3E}">
        <p14:creationId xmlns:p14="http://schemas.microsoft.com/office/powerpoint/2010/main" val="4050446534"/>
      </p:ext>
    </p:extLst>
  </p:cSld>
  <p:clrMapOvr>
    <a:masterClrMapping/>
  </p:clrMapOvr>
</p:sld>
</file>

<file path=ppt/theme/theme1.xml><?xml version="1.0" encoding="utf-8"?>
<a:theme xmlns:a="http://schemas.openxmlformats.org/drawingml/2006/main" name="TemaRachel">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TemaRachel</Template>
  <TotalTime>3291</TotalTime>
  <Words>6843</Words>
  <Application>Microsoft Office PowerPoint</Application>
  <PresentationFormat>Apresentação na tela (4:3)</PresentationFormat>
  <Paragraphs>619</Paragraphs>
  <Slides>88</Slides>
  <Notes>0</Notes>
  <HiddenSlides>0</HiddenSlides>
  <MMClips>0</MMClips>
  <ScaleCrop>false</ScaleCrop>
  <HeadingPairs>
    <vt:vector size="8" baseType="variant">
      <vt:variant>
        <vt:lpstr>Fontes usadas</vt:lpstr>
      </vt:variant>
      <vt:variant>
        <vt:i4>5</vt:i4>
      </vt:variant>
      <vt:variant>
        <vt:lpstr>Tema</vt:lpstr>
      </vt:variant>
      <vt:variant>
        <vt:i4>1</vt:i4>
      </vt:variant>
      <vt:variant>
        <vt:lpstr>Servidores OLE inseridos</vt:lpstr>
      </vt:variant>
      <vt:variant>
        <vt:i4>1</vt:i4>
      </vt:variant>
      <vt:variant>
        <vt:lpstr>Títulos de slides</vt:lpstr>
      </vt:variant>
      <vt:variant>
        <vt:i4>88</vt:i4>
      </vt:variant>
    </vt:vector>
  </HeadingPairs>
  <TitlesOfParts>
    <vt:vector size="95" baseType="lpstr">
      <vt:lpstr>Arial</vt:lpstr>
      <vt:lpstr>Arial Black</vt:lpstr>
      <vt:lpstr>Calibri</vt:lpstr>
      <vt:lpstr>Symbol</vt:lpstr>
      <vt:lpstr>Times New Roman</vt:lpstr>
      <vt:lpstr>TemaRachel</vt:lpstr>
      <vt:lpstr>Equação</vt:lpstr>
      <vt:lpstr>Energia: Aquecendo a terra e atmosfera</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Energia: Aquecendo a terra e atmosfera</vt:lpstr>
      <vt:lpstr>2. Transferência de calor na atmosfera</vt:lpstr>
      <vt:lpstr>2. Transferência de calor na atmosfera</vt:lpstr>
      <vt:lpstr>2. Transferência de calor na atmosfera</vt:lpstr>
      <vt:lpstr>2. Transferência de calor na atmosfera</vt:lpstr>
      <vt:lpstr>2. Transferência de calor na atmosfera</vt:lpstr>
      <vt:lpstr>2. Transferência de calor na atmosfera</vt:lpstr>
      <vt:lpstr>Energia: Aquecendo a terra e atmosfera</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Resumo da aula anterior 1/4</vt:lpstr>
      <vt:lpstr>Resumo da aula anterior  2/4 </vt:lpstr>
      <vt:lpstr>Resumo da aula anterior  3/4 </vt:lpstr>
      <vt:lpstr>Resumo da aula anterior  4/4</vt:lpstr>
      <vt:lpstr>3. Radiação</vt:lpstr>
      <vt:lpstr>3. Radiação</vt:lpstr>
      <vt:lpstr>3. Radiação</vt:lpstr>
      <vt:lpstr>3. Radiação</vt:lpstr>
      <vt:lpstr>3. Radiação</vt:lpstr>
      <vt:lpstr>3. Radiação</vt:lpstr>
      <vt:lpstr>REFERÊNCIAS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ACA0413 - Meteorologia Por Satélite</dc:title>
  <dc:creator>rachel</dc:creator>
  <cp:lastModifiedBy>jose gonzalez</cp:lastModifiedBy>
  <cp:revision>255</cp:revision>
  <dcterms:created xsi:type="dcterms:W3CDTF">2014-08-14T16:35:43Z</dcterms:created>
  <dcterms:modified xsi:type="dcterms:W3CDTF">2020-03-04T18:08:05Z</dcterms:modified>
</cp:coreProperties>
</file>