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258" r:id="rId3"/>
    <p:sldId id="268" r:id="rId4"/>
    <p:sldId id="384" r:id="rId5"/>
    <p:sldId id="385" r:id="rId6"/>
    <p:sldId id="389" r:id="rId7"/>
    <p:sldId id="390" r:id="rId8"/>
    <p:sldId id="397" r:id="rId9"/>
    <p:sldId id="396" r:id="rId10"/>
    <p:sldId id="391" r:id="rId11"/>
    <p:sldId id="388" r:id="rId12"/>
    <p:sldId id="395" r:id="rId13"/>
    <p:sldId id="392" r:id="rId14"/>
    <p:sldId id="398" r:id="rId15"/>
    <p:sldId id="399" r:id="rId16"/>
    <p:sldId id="400" r:id="rId17"/>
    <p:sldId id="405" r:id="rId18"/>
    <p:sldId id="406" r:id="rId19"/>
    <p:sldId id="407" r:id="rId20"/>
    <p:sldId id="409" r:id="rId21"/>
    <p:sldId id="410" r:id="rId22"/>
    <p:sldId id="423" r:id="rId23"/>
    <p:sldId id="401" r:id="rId24"/>
    <p:sldId id="411" r:id="rId25"/>
    <p:sldId id="422" r:id="rId26"/>
    <p:sldId id="412" r:id="rId27"/>
    <p:sldId id="413" r:id="rId28"/>
    <p:sldId id="402" r:id="rId29"/>
    <p:sldId id="414" r:id="rId30"/>
    <p:sldId id="415" r:id="rId31"/>
    <p:sldId id="416" r:id="rId32"/>
    <p:sldId id="417" r:id="rId33"/>
    <p:sldId id="418" r:id="rId34"/>
    <p:sldId id="419" r:id="rId35"/>
    <p:sldId id="421" r:id="rId36"/>
    <p:sldId id="38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CF1978"/>
    <a:srgbClr val="0B00EE"/>
    <a:srgbClr val="3F6EA7"/>
    <a:srgbClr val="F7F2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06" autoAdjust="0"/>
    <p:restoredTop sz="94660"/>
  </p:normalViewPr>
  <p:slideViewPr>
    <p:cSldViewPr>
      <p:cViewPr varScale="1">
        <p:scale>
          <a:sx n="68" d="100"/>
          <a:sy n="68" d="100"/>
        </p:scale>
        <p:origin x="110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4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006CE-8A80-4600-A80C-9A9F7361D5C0}" type="datetimeFigureOut">
              <a:rPr lang="pt-BR" smtClean="0"/>
              <a:t>16/05/2020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89AC7-7826-4F29-B1D6-71039A2E5E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5250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47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945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980728"/>
            <a:ext cx="8229600" cy="514543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9" name="CaixaDeTexto 8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548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9" name="CaixaDeTexto 8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3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>
                <a:solidFill>
                  <a:srgbClr val="0070C0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4461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14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36004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90465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05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3417019"/>
            <a:ext cx="7811145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0070C0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3568" y="1916832"/>
            <a:ext cx="7811145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566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548680"/>
            <a:ext cx="4042792" cy="554461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Espaço Reservado para Conteúdo 2"/>
          <p:cNvSpPr>
            <a:spLocks noGrp="1"/>
          </p:cNvSpPr>
          <p:nvPr>
            <p:ph idx="10"/>
          </p:nvPr>
        </p:nvSpPr>
        <p:spPr>
          <a:xfrm>
            <a:off x="4644008" y="548680"/>
            <a:ext cx="4042792" cy="554461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46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98072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Espaço Reservado para Conteúdo 2"/>
          <p:cNvSpPr>
            <a:spLocks noGrp="1"/>
          </p:cNvSpPr>
          <p:nvPr>
            <p:ph idx="10"/>
          </p:nvPr>
        </p:nvSpPr>
        <p:spPr>
          <a:xfrm>
            <a:off x="457200" y="1700808"/>
            <a:ext cx="4042792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1"/>
          </p:nvPr>
        </p:nvSpPr>
        <p:spPr>
          <a:xfrm>
            <a:off x="4644008" y="1700808"/>
            <a:ext cx="4042792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13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30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99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Espaço Reservado para Conteúdo 2"/>
          <p:cNvSpPr>
            <a:spLocks noGrp="1"/>
          </p:cNvSpPr>
          <p:nvPr>
            <p:ph idx="10"/>
          </p:nvPr>
        </p:nvSpPr>
        <p:spPr>
          <a:xfrm>
            <a:off x="3697560" y="260648"/>
            <a:ext cx="4942892" cy="590465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78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6597352"/>
            <a:ext cx="8172400" cy="2606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600" dirty="0"/>
          </a:p>
        </p:txBody>
      </p:sp>
      <p:sp>
        <p:nvSpPr>
          <p:cNvPr id="4" name="CaixaDeTexto 3"/>
          <p:cNvSpPr txBox="1"/>
          <p:nvPr userDrawn="1"/>
        </p:nvSpPr>
        <p:spPr>
          <a:xfrm>
            <a:off x="-36512" y="6577607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Aula</a:t>
            </a:r>
            <a:r>
              <a:rPr lang="pt-BR" sz="1400" baseline="0" dirty="0">
                <a:solidFill>
                  <a:schemeClr val="bg1"/>
                </a:solidFill>
              </a:rPr>
              <a:t> 06 – </a:t>
            </a:r>
            <a:r>
              <a:rPr lang="pt-BR" sz="1400" dirty="0">
                <a:solidFill>
                  <a:schemeClr val="bg1"/>
                </a:solidFill>
              </a:rPr>
              <a:t> Estabilidade atmosférica</a:t>
            </a:r>
          </a:p>
        </p:txBody>
      </p:sp>
    </p:spTree>
    <p:extLst>
      <p:ext uri="{BB962C8B-B14F-4D97-AF65-F5344CB8AC3E}">
        <p14:creationId xmlns:p14="http://schemas.microsoft.com/office/powerpoint/2010/main" val="399611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agrbfKV5b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oyc.yale.edu/geology-and-geophysics/gg-140/lecture-11#ch2" TargetMode="External"/><Relationship Id="rId4" Type="http://schemas.openxmlformats.org/officeDocument/2006/relationships/hyperlink" Target="https://www.youtube.com/watch?v=E8AvfXar9zs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hyperlink" Target="https://www.youtube.com/watch?v=232LFz-aiz4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9.wmf"/><Relationship Id="rId5" Type="http://schemas.openxmlformats.org/officeDocument/2006/relationships/image" Target="../media/image6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-29481" y="6597352"/>
            <a:ext cx="8201881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/>
          <p:cNvSpPr>
            <a:spLocks noGrp="1"/>
          </p:cNvSpPr>
          <p:nvPr>
            <p:ph type="ctrTitle"/>
          </p:nvPr>
        </p:nvSpPr>
        <p:spPr>
          <a:xfrm>
            <a:off x="251520" y="2320358"/>
            <a:ext cx="8640960" cy="1470025"/>
          </a:xfrm>
        </p:spPr>
        <p:txBody>
          <a:bodyPr/>
          <a:lstStyle/>
          <a:p>
            <a:r>
              <a:rPr lang="en-US" b="1" dirty="0"/>
              <a:t>ACA0220 – </a:t>
            </a:r>
            <a:r>
              <a:rPr lang="en-US" b="1" dirty="0" err="1"/>
              <a:t>Climatologia</a:t>
            </a:r>
            <a:r>
              <a:rPr lang="en-US" b="1" dirty="0"/>
              <a:t> e </a:t>
            </a:r>
            <a:r>
              <a:rPr lang="en-US" b="1" dirty="0" err="1"/>
              <a:t>Hidrometeorologia</a:t>
            </a:r>
            <a:endParaRPr lang="en-US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-29481" y="6546830"/>
            <a:ext cx="1638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</a:t>
            </a:r>
            <a:r>
              <a:rPr lang="en-US" sz="1600" baseline="30000" dirty="0">
                <a:solidFill>
                  <a:schemeClr val="bg1"/>
                </a:solidFill>
              </a:rPr>
              <a:t>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semestre</a:t>
            </a:r>
            <a:r>
              <a:rPr lang="en-US" sz="1600" dirty="0">
                <a:solidFill>
                  <a:schemeClr val="bg1"/>
                </a:solidFill>
              </a:rPr>
              <a:t> 2020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332797" y="4014348"/>
            <a:ext cx="4386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Profa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Dr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Fabio Teixeira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Gonçalves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26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Introdução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620688"/>
            <a:ext cx="8363272" cy="5904656"/>
          </a:xfrm>
        </p:spPr>
        <p:txBody>
          <a:bodyPr/>
          <a:lstStyle/>
          <a:p>
            <a:r>
              <a:rPr lang="pt-BR" sz="2400" dirty="0"/>
              <a:t>Um exemplo prático:</a:t>
            </a:r>
          </a:p>
          <a:p>
            <a:pPr marL="0" indent="0" algn="ctr">
              <a:buNone/>
            </a:pPr>
            <a:r>
              <a:rPr lang="pt-BR" sz="3200" dirty="0">
                <a:solidFill>
                  <a:srgbClr val="0070C0"/>
                </a:solidFill>
              </a:rPr>
              <a:t>Como criar sua própria nuvem!</a:t>
            </a:r>
          </a:p>
          <a:p>
            <a:pPr lvl="1"/>
            <a:r>
              <a:rPr lang="pt-BR" sz="2000" dirty="0"/>
              <a:t>Metodologia:</a:t>
            </a:r>
          </a:p>
          <a:p>
            <a:pPr lvl="2"/>
            <a:r>
              <a:rPr lang="pt-BR" sz="1600" dirty="0"/>
              <a:t>Coloque o álcool na garrafa pet e esparrame-o na superfície da garrafa.</a:t>
            </a:r>
          </a:p>
          <a:p>
            <a:pPr lvl="2"/>
            <a:r>
              <a:rPr lang="pt-BR" sz="1600" dirty="0"/>
              <a:t>Adapte a tampa da garrafa para sua bomba, ar não pode escapar da garrafa.</a:t>
            </a:r>
          </a:p>
          <a:p>
            <a:pPr lvl="2"/>
            <a:r>
              <a:rPr lang="pt-BR" sz="1600" dirty="0"/>
              <a:t>Encha a garrafa pet com ar usando a bomba até a pressão dentro da garrafa ficar muito alta (garrafa enrijece e sua superfície aquece).</a:t>
            </a:r>
          </a:p>
          <a:p>
            <a:pPr lvl="2"/>
            <a:r>
              <a:rPr lang="pt-BR" sz="1600" dirty="0"/>
              <a:t>Solte a tampa da garrafa repentinamente e sua nuvem condensará!!!! Volte a encher a garrafa com a bomba e a nuvem evapora!!!</a:t>
            </a:r>
          </a:p>
          <a:p>
            <a:pPr lvl="1"/>
            <a:r>
              <a:rPr lang="pt-BR" sz="2000" dirty="0">
                <a:solidFill>
                  <a:prstClr val="black"/>
                </a:solidFill>
              </a:rPr>
              <a:t>Explicação:</a:t>
            </a:r>
          </a:p>
          <a:p>
            <a:pPr lvl="2"/>
            <a:r>
              <a:rPr lang="pt-BR" sz="1600" dirty="0"/>
              <a:t>Ao comprimir o ar dentro da garrafa, a  pressão aumenta e consequentemente sua temperatura (</a:t>
            </a:r>
            <a:r>
              <a:rPr lang="pt-BR" sz="1600" dirty="0" err="1"/>
              <a:t>pV</a:t>
            </a:r>
            <a:r>
              <a:rPr lang="pt-BR" sz="1600" dirty="0"/>
              <a:t>=</a:t>
            </a:r>
            <a:r>
              <a:rPr lang="pt-BR" sz="1600" dirty="0" err="1"/>
              <a:t>nRT</a:t>
            </a:r>
            <a:r>
              <a:rPr lang="pt-BR" sz="1600" dirty="0"/>
              <a:t>), aumentando a pressão de vapor de saturação (</a:t>
            </a:r>
            <a:r>
              <a:rPr lang="pt-BR" sz="1600" i="1" dirty="0"/>
              <a:t>e</a:t>
            </a:r>
            <a:r>
              <a:rPr lang="pt-BR" sz="1600" i="1" baseline="-25000" dirty="0"/>
              <a:t>s</a:t>
            </a:r>
            <a:r>
              <a:rPr lang="pt-BR" sz="1600" dirty="0"/>
              <a:t>) e diminuindo a UR (=</a:t>
            </a:r>
            <a:r>
              <a:rPr lang="pt-BR" sz="1600" i="1" dirty="0"/>
              <a:t>e</a:t>
            </a:r>
            <a:r>
              <a:rPr lang="pt-BR" sz="1600" dirty="0"/>
              <a:t>/</a:t>
            </a:r>
            <a:r>
              <a:rPr lang="pt-BR" sz="1600" i="1" dirty="0"/>
              <a:t>e</a:t>
            </a:r>
            <a:r>
              <a:rPr lang="pt-BR" sz="1600" i="1" baseline="-25000" dirty="0"/>
              <a:t>s</a:t>
            </a:r>
            <a:r>
              <a:rPr lang="pt-BR" sz="1600" dirty="0"/>
              <a:t>).  Ao liberar a tampa da garrafa, a pressão diminui àquela do seu ambiente e a temperatura diminui. Logo, a </a:t>
            </a:r>
            <a:r>
              <a:rPr lang="pt-BR" sz="1600" i="1" dirty="0"/>
              <a:t>e</a:t>
            </a:r>
            <a:r>
              <a:rPr lang="pt-BR" sz="1600" i="1" baseline="-25000" dirty="0"/>
              <a:t>s</a:t>
            </a:r>
            <a:r>
              <a:rPr lang="pt-BR" sz="1600" dirty="0"/>
              <a:t> também diminui e há condensação. </a:t>
            </a:r>
          </a:p>
          <a:p>
            <a:pPr lvl="1"/>
            <a:r>
              <a:rPr lang="pt-BR" sz="2000" dirty="0"/>
              <a:t>Vídeos com exemplos de como fazer uma nuvem em uma garrafa:</a:t>
            </a:r>
          </a:p>
          <a:p>
            <a:pPr lvl="2"/>
            <a:r>
              <a:rPr lang="pt-BR" sz="1600" dirty="0">
                <a:hlinkClick r:id="rId3"/>
              </a:rPr>
              <a:t>https://www.youtube.com/watch?v=wagrbfKV5bE</a:t>
            </a:r>
            <a:endParaRPr lang="pt-BR" sz="1600" dirty="0"/>
          </a:p>
          <a:p>
            <a:pPr lvl="2"/>
            <a:r>
              <a:rPr lang="pt-BR" sz="1600" dirty="0">
                <a:hlinkClick r:id="rId4"/>
              </a:rPr>
              <a:t>https://www.youtube.com/watch?v=E8AvfXar9zs</a:t>
            </a:r>
            <a:endParaRPr lang="pt-BR" sz="1600" dirty="0"/>
          </a:p>
          <a:p>
            <a:pPr lvl="2"/>
            <a:r>
              <a:rPr lang="pt-BR" sz="1600" dirty="0">
                <a:hlinkClick r:id="rId5"/>
              </a:rPr>
              <a:t>http://oyc.yale.edu/geology-and-geophysics/gg-140/lecture-11#ch2</a:t>
            </a:r>
            <a:endParaRPr lang="pt-BR" sz="1600" dirty="0"/>
          </a:p>
          <a:p>
            <a:pPr lvl="2"/>
            <a:endParaRPr lang="pt-BR" sz="1600" dirty="0"/>
          </a:p>
          <a:p>
            <a:pPr lvl="2"/>
            <a:endParaRPr lang="pt-BR" sz="1600" dirty="0"/>
          </a:p>
        </p:txBody>
      </p:sp>
      <p:cxnSp>
        <p:nvCxnSpPr>
          <p:cNvPr id="6" name="Conector reto 5"/>
          <p:cNvCxnSpPr/>
          <p:nvPr/>
        </p:nvCxnSpPr>
        <p:spPr>
          <a:xfrm>
            <a:off x="611560" y="6381328"/>
            <a:ext cx="7848872" cy="0"/>
          </a:xfrm>
          <a:prstGeom prst="line">
            <a:avLst/>
          </a:prstGeom>
          <a:ln w="28575" cmpd="dbl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611560" y="6453336"/>
            <a:ext cx="7848872" cy="0"/>
          </a:xfrm>
          <a:prstGeom prst="line">
            <a:avLst/>
          </a:prstGeom>
          <a:ln w="28575" cmpd="dbl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72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868144" y="4270270"/>
            <a:ext cx="2016224" cy="52077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620688"/>
            <a:ext cx="8435280" cy="5904656"/>
          </a:xfrm>
        </p:spPr>
        <p:txBody>
          <a:bodyPr/>
          <a:lstStyle/>
          <a:p>
            <a:r>
              <a:rPr lang="pt-BR" sz="2400" dirty="0"/>
              <a:t>Se uma parcela de ar se expande e esfria, ou se comprime e se aquece, sem troca de calor com o meio envolvente, esta processo é chamado de um </a:t>
            </a:r>
            <a:r>
              <a:rPr lang="pt-BR" sz="2400" b="1" u="sng" dirty="0">
                <a:solidFill>
                  <a:srgbClr val="FF0000"/>
                </a:solidFill>
              </a:rPr>
              <a:t>processo adiabático</a:t>
            </a:r>
            <a:r>
              <a:rPr lang="pt-BR" sz="2400" dirty="0"/>
              <a:t>.</a:t>
            </a:r>
          </a:p>
          <a:p>
            <a:endParaRPr lang="pt-BR" sz="800" dirty="0"/>
          </a:p>
          <a:p>
            <a:pPr marL="4310063" defTabSz="1111250"/>
            <a:r>
              <a:rPr lang="pt-BR" sz="2400" dirty="0"/>
              <a:t>Enquanto o ar na parcela está insaturado (UR&lt;=100%), a taxa de resfriamento (ou aquecimento) adiabático permanece constante:</a:t>
            </a:r>
          </a:p>
          <a:p>
            <a:pPr marL="4572000" lvl="1" indent="-350838"/>
            <a:r>
              <a:rPr lang="pt-BR" i="1" dirty="0" err="1">
                <a:solidFill>
                  <a:srgbClr val="FF0000"/>
                </a:solidFill>
              </a:rPr>
              <a:t>Lapse</a:t>
            </a:r>
            <a:r>
              <a:rPr lang="pt-BR" i="1" dirty="0">
                <a:solidFill>
                  <a:srgbClr val="FF0000"/>
                </a:solidFill>
              </a:rPr>
              <a:t>-rate</a:t>
            </a:r>
            <a:r>
              <a:rPr lang="pt-BR" dirty="0">
                <a:solidFill>
                  <a:srgbClr val="FF0000"/>
                </a:solidFill>
              </a:rPr>
              <a:t> adiabático seco</a:t>
            </a:r>
            <a:r>
              <a:rPr lang="pt-BR" dirty="0"/>
              <a:t>:</a:t>
            </a:r>
          </a:p>
          <a:p>
            <a:pPr marL="4565650" lvl="1" indent="6350" algn="ctr">
              <a:buNone/>
            </a:pPr>
            <a:r>
              <a:rPr lang="pt-BR" dirty="0" err="1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pt-BR" baseline="-25000" dirty="0" err="1">
                <a:solidFill>
                  <a:schemeClr val="bg1"/>
                </a:solidFill>
              </a:rPr>
              <a:t>d</a:t>
            </a:r>
            <a:r>
              <a:rPr lang="pt-BR" dirty="0">
                <a:solidFill>
                  <a:schemeClr val="bg1"/>
                </a:solidFill>
              </a:rPr>
              <a:t> = 10</a:t>
            </a:r>
            <a:r>
              <a:rPr lang="pt-BR" baseline="30000" dirty="0">
                <a:solidFill>
                  <a:schemeClr val="bg1"/>
                </a:solidFill>
              </a:rPr>
              <a:t>o</a:t>
            </a:r>
            <a:r>
              <a:rPr lang="pt-BR" dirty="0">
                <a:solidFill>
                  <a:schemeClr val="bg1"/>
                </a:solidFill>
              </a:rPr>
              <a:t>C/km</a:t>
            </a:r>
          </a:p>
          <a:p>
            <a:pPr marL="4565650" lvl="1" indent="6350" algn="ctr">
              <a:buNone/>
            </a:pPr>
            <a:endParaRPr lang="pt-BR" sz="1100" dirty="0"/>
          </a:p>
          <a:p>
            <a:pPr marL="4565650" lvl="1" indent="6350" algn="ctr">
              <a:buNone/>
            </a:pPr>
            <a:r>
              <a:rPr lang="pt-BR" dirty="0"/>
              <a:t>(“d” – do inglês “</a:t>
            </a:r>
            <a:r>
              <a:rPr lang="pt-BR" i="1" dirty="0" err="1"/>
              <a:t>dry</a:t>
            </a:r>
            <a:r>
              <a:rPr lang="pt-BR" dirty="0"/>
              <a:t>”, ou seja, ar insaturado).</a:t>
            </a:r>
          </a:p>
          <a:p>
            <a:pPr marL="4565650" lvl="1" indent="6350">
              <a:buNone/>
            </a:pPr>
            <a:endParaRPr lang="pt-BR" sz="1000" dirty="0"/>
          </a:p>
          <a:p>
            <a:pPr marL="4565650" lvl="1" indent="6350">
              <a:buNone/>
            </a:pPr>
            <a:r>
              <a:rPr lang="pt-BR" sz="1600" dirty="0"/>
              <a:t>(</a:t>
            </a:r>
            <a:r>
              <a:rPr lang="pt-BR" sz="1600" i="1" dirty="0" err="1"/>
              <a:t>lapse</a:t>
            </a:r>
            <a:r>
              <a:rPr lang="pt-BR" sz="1600" i="1" dirty="0"/>
              <a:t>-rate</a:t>
            </a:r>
            <a:r>
              <a:rPr lang="pt-BR" sz="1600" dirty="0"/>
              <a:t> = taxa de variação da temperatura com a altura)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Introdução</a:t>
            </a:r>
          </a:p>
        </p:txBody>
      </p:sp>
      <p:grpSp>
        <p:nvGrpSpPr>
          <p:cNvPr id="40" name="Grupo 39"/>
          <p:cNvGrpSpPr/>
          <p:nvPr/>
        </p:nvGrpSpPr>
        <p:grpSpPr>
          <a:xfrm>
            <a:off x="-36512" y="1988840"/>
            <a:ext cx="4970956" cy="4576574"/>
            <a:chOff x="-36512" y="1988840"/>
            <a:chExt cx="4970956" cy="4576574"/>
          </a:xfrm>
        </p:grpSpPr>
        <p:grpSp>
          <p:nvGrpSpPr>
            <p:cNvPr id="41" name="Grupo 40"/>
            <p:cNvGrpSpPr/>
            <p:nvPr/>
          </p:nvGrpSpPr>
          <p:grpSpPr>
            <a:xfrm>
              <a:off x="596171" y="1988840"/>
              <a:ext cx="3615789" cy="4248473"/>
              <a:chOff x="1835696" y="4293096"/>
              <a:chExt cx="2160240" cy="1800200"/>
            </a:xfrm>
          </p:grpSpPr>
          <p:cxnSp>
            <p:nvCxnSpPr>
              <p:cNvPr id="62" name="Conector de seta reta 61"/>
              <p:cNvCxnSpPr/>
              <p:nvPr/>
            </p:nvCxnSpPr>
            <p:spPr>
              <a:xfrm flipV="1">
                <a:off x="1835696" y="4293096"/>
                <a:ext cx="0" cy="180020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ector de seta reta 62"/>
              <p:cNvCxnSpPr/>
              <p:nvPr/>
            </p:nvCxnSpPr>
            <p:spPr>
              <a:xfrm>
                <a:off x="1835696" y="6093296"/>
                <a:ext cx="216024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CaixaDeTexto 41"/>
            <p:cNvSpPr txBox="1"/>
            <p:nvPr/>
          </p:nvSpPr>
          <p:spPr>
            <a:xfrm rot="16200000">
              <a:off x="-517477" y="3909965"/>
              <a:ext cx="13620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altura</a:t>
              </a:r>
              <a:r>
                <a:rPr lang="en-US" sz="2000" b="1" dirty="0"/>
                <a:t> (km)</a:t>
              </a:r>
            </a:p>
          </p:txBody>
        </p:sp>
        <p:sp>
          <p:nvSpPr>
            <p:cNvPr id="43" name="CaixaDeTexto 42"/>
            <p:cNvSpPr txBox="1"/>
            <p:nvPr/>
          </p:nvSpPr>
          <p:spPr>
            <a:xfrm>
              <a:off x="1763688" y="6165304"/>
              <a:ext cx="15240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temperatura</a:t>
              </a:r>
              <a:endParaRPr lang="en-US" sz="2000" b="1" dirty="0"/>
            </a:p>
          </p:txBody>
        </p:sp>
        <p:cxnSp>
          <p:nvCxnSpPr>
            <p:cNvPr id="44" name="Conector reto 43"/>
            <p:cNvCxnSpPr/>
            <p:nvPr/>
          </p:nvCxnSpPr>
          <p:spPr>
            <a:xfrm flipH="1" flipV="1">
              <a:off x="2051720" y="4629012"/>
              <a:ext cx="1872211" cy="1632455"/>
            </a:xfrm>
            <a:prstGeom prst="line">
              <a:avLst/>
            </a:prstGeom>
            <a:ln w="571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/>
            <p:cNvCxnSpPr/>
            <p:nvPr/>
          </p:nvCxnSpPr>
          <p:spPr>
            <a:xfrm flipV="1">
              <a:off x="2034531" y="4629008"/>
              <a:ext cx="17189" cy="1608306"/>
            </a:xfrm>
            <a:prstGeom prst="line">
              <a:avLst/>
            </a:prstGeom>
            <a:ln w="57150">
              <a:solidFill>
                <a:srgbClr val="00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upo 47"/>
            <p:cNvGrpSpPr/>
            <p:nvPr/>
          </p:nvGrpSpPr>
          <p:grpSpPr>
            <a:xfrm>
              <a:off x="3985490" y="5589239"/>
              <a:ext cx="948954" cy="864097"/>
              <a:chOff x="3985490" y="5589239"/>
              <a:chExt cx="948954" cy="864097"/>
            </a:xfrm>
          </p:grpSpPr>
          <p:sp>
            <p:nvSpPr>
              <p:cNvPr id="60" name="Elipse 59"/>
              <p:cNvSpPr/>
              <p:nvPr/>
            </p:nvSpPr>
            <p:spPr>
              <a:xfrm>
                <a:off x="3985490" y="5589239"/>
                <a:ext cx="884171" cy="86409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  <a:alpha val="43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CaixaDeTexto 60"/>
              <p:cNvSpPr txBox="1"/>
              <p:nvPr/>
            </p:nvSpPr>
            <p:spPr>
              <a:xfrm>
                <a:off x="4009832" y="5698121"/>
                <a:ext cx="9246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>
                    <a:solidFill>
                      <a:srgbClr val="FF0000"/>
                    </a:solidFill>
                  </a:rPr>
                  <a:t>T</a:t>
                </a:r>
                <a:r>
                  <a:rPr lang="en-US" b="1" baseline="-25000" dirty="0" err="1">
                    <a:solidFill>
                      <a:srgbClr val="FF0000"/>
                    </a:solidFill>
                  </a:rPr>
                  <a:t>p</a:t>
                </a:r>
                <a:r>
                  <a:rPr lang="en-US" b="1" dirty="0">
                    <a:solidFill>
                      <a:srgbClr val="FF0000"/>
                    </a:solidFill>
                  </a:rPr>
                  <a:t>=40</a:t>
                </a:r>
                <a:r>
                  <a:rPr lang="en-US" b="1" baseline="30000" dirty="0">
                    <a:solidFill>
                      <a:srgbClr val="FF0000"/>
                    </a:solidFill>
                  </a:rPr>
                  <a:t>o</a:t>
                </a:r>
                <a:r>
                  <a:rPr lang="en-US" b="1" dirty="0">
                    <a:solidFill>
                      <a:srgbClr val="FF0000"/>
                    </a:solidFill>
                  </a:rPr>
                  <a:t>C</a:t>
                </a:r>
              </a:p>
              <a:p>
                <a:pPr algn="ctr"/>
                <a:r>
                  <a:rPr lang="en-US" b="1" dirty="0">
                    <a:solidFill>
                      <a:srgbClr val="009900"/>
                    </a:solidFill>
                  </a:rPr>
                  <a:t>T</a:t>
                </a:r>
                <a:r>
                  <a:rPr lang="en-US" b="1" baseline="-25000" dirty="0">
                    <a:solidFill>
                      <a:srgbClr val="009900"/>
                    </a:solidFill>
                  </a:rPr>
                  <a:t>d</a:t>
                </a:r>
                <a:r>
                  <a:rPr lang="en-US" b="1" dirty="0">
                    <a:solidFill>
                      <a:srgbClr val="009900"/>
                    </a:solidFill>
                  </a:rPr>
                  <a:t>=20</a:t>
                </a:r>
                <a:r>
                  <a:rPr lang="en-US" b="1" baseline="30000" dirty="0">
                    <a:solidFill>
                      <a:srgbClr val="009900"/>
                    </a:solidFill>
                  </a:rPr>
                  <a:t>o</a:t>
                </a:r>
                <a:r>
                  <a:rPr lang="en-US" b="1" dirty="0">
                    <a:solidFill>
                      <a:srgbClr val="009900"/>
                    </a:solidFill>
                  </a:rPr>
                  <a:t>C</a:t>
                </a:r>
              </a:p>
            </p:txBody>
          </p:sp>
        </p:grpSp>
        <p:grpSp>
          <p:nvGrpSpPr>
            <p:cNvPr id="49" name="Grupo 48"/>
            <p:cNvGrpSpPr/>
            <p:nvPr/>
          </p:nvGrpSpPr>
          <p:grpSpPr>
            <a:xfrm>
              <a:off x="3193402" y="5157191"/>
              <a:ext cx="948954" cy="864097"/>
              <a:chOff x="3883397" y="6333446"/>
              <a:chExt cx="948954" cy="864097"/>
            </a:xfrm>
          </p:grpSpPr>
          <p:sp>
            <p:nvSpPr>
              <p:cNvPr id="58" name="Elipse 57"/>
              <p:cNvSpPr/>
              <p:nvPr/>
            </p:nvSpPr>
            <p:spPr>
              <a:xfrm>
                <a:off x="3883397" y="6333446"/>
                <a:ext cx="884171" cy="86409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  <a:alpha val="43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CaixaDeTexto 58"/>
              <p:cNvSpPr txBox="1"/>
              <p:nvPr/>
            </p:nvSpPr>
            <p:spPr>
              <a:xfrm>
                <a:off x="3907739" y="6442328"/>
                <a:ext cx="9246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>
                    <a:solidFill>
                      <a:srgbClr val="FF0000"/>
                    </a:solidFill>
                  </a:rPr>
                  <a:t>T</a:t>
                </a:r>
                <a:r>
                  <a:rPr lang="en-US" b="1" baseline="-25000" dirty="0" err="1">
                    <a:solidFill>
                      <a:srgbClr val="FF0000"/>
                    </a:solidFill>
                  </a:rPr>
                  <a:t>p</a:t>
                </a:r>
                <a:r>
                  <a:rPr lang="en-US" b="1" dirty="0">
                    <a:solidFill>
                      <a:srgbClr val="FF0000"/>
                    </a:solidFill>
                  </a:rPr>
                  <a:t>=30</a:t>
                </a:r>
                <a:r>
                  <a:rPr lang="en-US" b="1" baseline="30000" dirty="0">
                    <a:solidFill>
                      <a:srgbClr val="FF0000"/>
                    </a:solidFill>
                  </a:rPr>
                  <a:t>o</a:t>
                </a:r>
                <a:r>
                  <a:rPr lang="en-US" b="1" dirty="0">
                    <a:solidFill>
                      <a:srgbClr val="FF0000"/>
                    </a:solidFill>
                  </a:rPr>
                  <a:t>C</a:t>
                </a:r>
              </a:p>
              <a:p>
                <a:pPr algn="ctr"/>
                <a:r>
                  <a:rPr lang="en-US" b="1" dirty="0">
                    <a:solidFill>
                      <a:srgbClr val="009900"/>
                    </a:solidFill>
                  </a:rPr>
                  <a:t>T</a:t>
                </a:r>
                <a:r>
                  <a:rPr lang="en-US" b="1" baseline="-25000" dirty="0">
                    <a:solidFill>
                      <a:srgbClr val="009900"/>
                    </a:solidFill>
                  </a:rPr>
                  <a:t>d</a:t>
                </a:r>
                <a:r>
                  <a:rPr lang="en-US" b="1" dirty="0">
                    <a:solidFill>
                      <a:srgbClr val="009900"/>
                    </a:solidFill>
                  </a:rPr>
                  <a:t>=20</a:t>
                </a:r>
                <a:r>
                  <a:rPr lang="en-US" b="1" baseline="30000" dirty="0">
                    <a:solidFill>
                      <a:srgbClr val="009900"/>
                    </a:solidFill>
                  </a:rPr>
                  <a:t>o</a:t>
                </a:r>
                <a:r>
                  <a:rPr lang="en-US" b="1" dirty="0">
                    <a:solidFill>
                      <a:srgbClr val="009900"/>
                    </a:solidFill>
                  </a:rPr>
                  <a:t>C</a:t>
                </a:r>
              </a:p>
            </p:txBody>
          </p:sp>
        </p:grpSp>
        <p:cxnSp>
          <p:nvCxnSpPr>
            <p:cNvPr id="50" name="Conector reto 49"/>
            <p:cNvCxnSpPr/>
            <p:nvPr/>
          </p:nvCxnSpPr>
          <p:spPr>
            <a:xfrm flipH="1">
              <a:off x="581381" y="5589240"/>
              <a:ext cx="2535669" cy="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CaixaDeTexto 50"/>
            <p:cNvSpPr txBox="1"/>
            <p:nvPr/>
          </p:nvSpPr>
          <p:spPr>
            <a:xfrm>
              <a:off x="256013" y="5358405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1</a:t>
              </a:r>
            </a:p>
          </p:txBody>
        </p:sp>
        <p:grpSp>
          <p:nvGrpSpPr>
            <p:cNvPr id="52" name="Grupo 51"/>
            <p:cNvGrpSpPr/>
            <p:nvPr/>
          </p:nvGrpSpPr>
          <p:grpSpPr>
            <a:xfrm>
              <a:off x="2123728" y="4237917"/>
              <a:ext cx="948954" cy="864097"/>
              <a:chOff x="3749827" y="7056216"/>
              <a:chExt cx="948954" cy="864097"/>
            </a:xfrm>
          </p:grpSpPr>
          <p:sp>
            <p:nvSpPr>
              <p:cNvPr id="56" name="Elipse 55"/>
              <p:cNvSpPr/>
              <p:nvPr/>
            </p:nvSpPr>
            <p:spPr>
              <a:xfrm>
                <a:off x="3749827" y="7056216"/>
                <a:ext cx="884171" cy="86409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  <a:alpha val="43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aixaDeTexto 56"/>
              <p:cNvSpPr txBox="1"/>
              <p:nvPr/>
            </p:nvSpPr>
            <p:spPr>
              <a:xfrm>
                <a:off x="3774169" y="7165098"/>
                <a:ext cx="9246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>
                    <a:solidFill>
                      <a:srgbClr val="FF0000"/>
                    </a:solidFill>
                  </a:rPr>
                  <a:t>T</a:t>
                </a:r>
                <a:r>
                  <a:rPr lang="en-US" b="1" baseline="-25000" dirty="0" err="1">
                    <a:solidFill>
                      <a:srgbClr val="FF0000"/>
                    </a:solidFill>
                  </a:rPr>
                  <a:t>p</a:t>
                </a:r>
                <a:r>
                  <a:rPr lang="en-US" b="1" dirty="0">
                    <a:solidFill>
                      <a:srgbClr val="FF0000"/>
                    </a:solidFill>
                  </a:rPr>
                  <a:t>=20</a:t>
                </a:r>
                <a:r>
                  <a:rPr lang="en-US" b="1" baseline="30000" dirty="0">
                    <a:solidFill>
                      <a:srgbClr val="FF0000"/>
                    </a:solidFill>
                  </a:rPr>
                  <a:t>o</a:t>
                </a:r>
                <a:r>
                  <a:rPr lang="en-US" b="1" dirty="0">
                    <a:solidFill>
                      <a:srgbClr val="FF0000"/>
                    </a:solidFill>
                  </a:rPr>
                  <a:t>C</a:t>
                </a:r>
              </a:p>
              <a:p>
                <a:pPr algn="ctr"/>
                <a:r>
                  <a:rPr lang="en-US" b="1" dirty="0">
                    <a:solidFill>
                      <a:srgbClr val="009900"/>
                    </a:solidFill>
                  </a:rPr>
                  <a:t>T</a:t>
                </a:r>
                <a:r>
                  <a:rPr lang="en-US" b="1" baseline="-25000" dirty="0">
                    <a:solidFill>
                      <a:srgbClr val="009900"/>
                    </a:solidFill>
                  </a:rPr>
                  <a:t>d</a:t>
                </a:r>
                <a:r>
                  <a:rPr lang="en-US" b="1" dirty="0">
                    <a:solidFill>
                      <a:srgbClr val="009900"/>
                    </a:solidFill>
                  </a:rPr>
                  <a:t>=20</a:t>
                </a:r>
                <a:r>
                  <a:rPr lang="en-US" b="1" baseline="30000" dirty="0">
                    <a:solidFill>
                      <a:srgbClr val="009900"/>
                    </a:solidFill>
                  </a:rPr>
                  <a:t>o</a:t>
                </a:r>
                <a:r>
                  <a:rPr lang="en-US" b="1" dirty="0">
                    <a:solidFill>
                      <a:srgbClr val="009900"/>
                    </a:solidFill>
                  </a:rPr>
                  <a:t>C</a:t>
                </a:r>
              </a:p>
            </p:txBody>
          </p:sp>
        </p:grpSp>
        <p:sp>
          <p:nvSpPr>
            <p:cNvPr id="54" name="CaixaDeTexto 53"/>
            <p:cNvSpPr txBox="1"/>
            <p:nvPr/>
          </p:nvSpPr>
          <p:spPr>
            <a:xfrm>
              <a:off x="256013" y="4455216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2</a:t>
              </a:r>
            </a:p>
          </p:txBody>
        </p:sp>
        <p:sp>
          <p:nvSpPr>
            <p:cNvPr id="55" name="CaixaDeTexto 54"/>
            <p:cNvSpPr txBox="1"/>
            <p:nvPr/>
          </p:nvSpPr>
          <p:spPr>
            <a:xfrm>
              <a:off x="2982685" y="4332106"/>
              <a:ext cx="1579664" cy="707886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  <a:prstDash val="sysDot"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</a:rPr>
                <a:t>UR=100%</a:t>
              </a:r>
            </a:p>
            <a:p>
              <a:pPr algn="ctr"/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</a:rPr>
                <a:t>[e(T</a:t>
              </a:r>
              <a:r>
                <a:rPr lang="en-US" sz="2000" b="1" baseline="-25000" dirty="0">
                  <a:solidFill>
                    <a:schemeClr val="bg2">
                      <a:lumMod val="25000"/>
                    </a:schemeClr>
                  </a:solidFill>
                </a:rPr>
                <a:t>d</a:t>
              </a:r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</a:rPr>
                <a:t>)=</a:t>
              </a:r>
              <a:r>
                <a:rPr lang="en-US" sz="2000" b="1" dirty="0" err="1">
                  <a:solidFill>
                    <a:schemeClr val="bg2">
                      <a:lumMod val="25000"/>
                    </a:schemeClr>
                  </a:solidFill>
                </a:rPr>
                <a:t>e</a:t>
              </a:r>
              <a:r>
                <a:rPr lang="en-US" sz="2000" b="1" baseline="-25000" dirty="0" err="1">
                  <a:solidFill>
                    <a:schemeClr val="bg2">
                      <a:lumMod val="25000"/>
                    </a:schemeClr>
                  </a:solidFill>
                </a:rPr>
                <a:t>s</a:t>
              </a:r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</a:rPr>
                <a:t>(</a:t>
              </a:r>
              <a:r>
                <a:rPr lang="en-US" sz="2000" b="1" dirty="0" err="1">
                  <a:solidFill>
                    <a:schemeClr val="bg2">
                      <a:lumMod val="25000"/>
                    </a:schemeClr>
                  </a:solidFill>
                </a:rPr>
                <a:t>T</a:t>
              </a:r>
              <a:r>
                <a:rPr lang="en-US" sz="2000" b="1" baseline="-25000" dirty="0" err="1">
                  <a:solidFill>
                    <a:schemeClr val="bg2">
                      <a:lumMod val="25000"/>
                    </a:schemeClr>
                  </a:solidFill>
                </a:rPr>
                <a:t>p</a:t>
              </a:r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</a:rPr>
                <a:t>)]</a:t>
              </a:r>
            </a:p>
          </p:txBody>
        </p:sp>
      </p:grpSp>
      <p:cxnSp>
        <p:nvCxnSpPr>
          <p:cNvPr id="64" name="Conector reto 63"/>
          <p:cNvCxnSpPr/>
          <p:nvPr/>
        </p:nvCxnSpPr>
        <p:spPr>
          <a:xfrm flipH="1">
            <a:off x="544239" y="4669966"/>
            <a:ext cx="1507481" cy="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aixaDeTexto 65"/>
          <p:cNvSpPr txBox="1"/>
          <p:nvPr/>
        </p:nvSpPr>
        <p:spPr>
          <a:xfrm>
            <a:off x="251520" y="354339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02122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012160" y="5328855"/>
            <a:ext cx="1728192" cy="3692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620688"/>
            <a:ext cx="8435280" cy="5904656"/>
          </a:xfrm>
        </p:spPr>
        <p:txBody>
          <a:bodyPr/>
          <a:lstStyle/>
          <a:p>
            <a:r>
              <a:rPr lang="pt-BR" sz="2400" dirty="0"/>
              <a:t>Com o resfriamento da parcela, sua temperatura se aproxima da temperatura do ponto de orvalho. Se a parcela ascender até que sua temperatura se iguale à temperatura do ponto de orvalho, temos que a UR=100%.</a:t>
            </a:r>
          </a:p>
          <a:p>
            <a:pPr marL="3767138" lvl="1" defTabSz="295275"/>
            <a:r>
              <a:rPr lang="pt-BR" sz="1800" dirty="0"/>
              <a:t>Um pouquinho mais de elevação resulta em temperaturas da parcela menores do que </a:t>
            </a:r>
            <a:r>
              <a:rPr lang="pt-BR" sz="1800" dirty="0" err="1"/>
              <a:t>Td</a:t>
            </a:r>
            <a:r>
              <a:rPr lang="pt-BR" sz="1800" dirty="0"/>
              <a:t> e então há condensação formando uma nuvem. Com a condensação temos a liberação de calor latente pela mudança de fase do vapor para líquido.</a:t>
            </a:r>
          </a:p>
          <a:p>
            <a:pPr marL="4302125" lvl="1"/>
            <a:r>
              <a:rPr lang="pt-BR" sz="1800" dirty="0"/>
              <a:t>Essa adição de calor latente compensa um pouco o resfriamento da parcela (devido à expansão) e o processo agora é chamado de </a:t>
            </a:r>
            <a:r>
              <a:rPr lang="pt-BR" sz="1800" b="1" u="sng" dirty="0">
                <a:solidFill>
                  <a:srgbClr val="FF0000"/>
                </a:solidFill>
              </a:rPr>
              <a:t>adiabático úmido</a:t>
            </a:r>
            <a:r>
              <a:rPr lang="pt-BR" sz="1800" dirty="0"/>
              <a:t>:</a:t>
            </a:r>
          </a:p>
          <a:p>
            <a:pPr marL="4673600" lvl="2"/>
            <a:r>
              <a:rPr lang="pt-BR" sz="1800" b="1" dirty="0" err="1">
                <a:solidFill>
                  <a:srgbClr val="002060"/>
                </a:solidFill>
              </a:rPr>
              <a:t>Lapse</a:t>
            </a:r>
            <a:r>
              <a:rPr lang="pt-BR" sz="1800" b="1" dirty="0">
                <a:solidFill>
                  <a:srgbClr val="002060"/>
                </a:solidFill>
              </a:rPr>
              <a:t>-rate adiabático úmido, e.g.</a:t>
            </a:r>
            <a:r>
              <a:rPr lang="pt-BR" sz="1800" dirty="0">
                <a:solidFill>
                  <a:srgbClr val="002060"/>
                </a:solidFill>
              </a:rPr>
              <a:t>:</a:t>
            </a:r>
            <a:endParaRPr lang="pt-BR" dirty="0">
              <a:solidFill>
                <a:srgbClr val="002060"/>
              </a:solidFill>
            </a:endParaRPr>
          </a:p>
          <a:p>
            <a:pPr marL="4565650" lvl="1" indent="6350" algn="ctr">
              <a:buNone/>
            </a:pPr>
            <a:r>
              <a:rPr lang="pt-BR" sz="1800" b="1" dirty="0" err="1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pt-BR" sz="1800" b="1" baseline="-25000" dirty="0" err="1">
                <a:solidFill>
                  <a:schemeClr val="bg1"/>
                </a:solidFill>
              </a:rPr>
              <a:t>w</a:t>
            </a:r>
            <a:r>
              <a:rPr lang="pt-BR" sz="1800" b="1" dirty="0">
                <a:solidFill>
                  <a:schemeClr val="bg1"/>
                </a:solidFill>
              </a:rPr>
              <a:t> = 6</a:t>
            </a:r>
            <a:r>
              <a:rPr lang="pt-BR" sz="1800" b="1" baseline="30000" dirty="0">
                <a:solidFill>
                  <a:schemeClr val="bg1"/>
                </a:solidFill>
              </a:rPr>
              <a:t>o</a:t>
            </a:r>
            <a:r>
              <a:rPr lang="pt-BR" sz="1800" b="1" dirty="0">
                <a:solidFill>
                  <a:schemeClr val="bg1"/>
                </a:solidFill>
              </a:rPr>
              <a:t>C/km</a:t>
            </a:r>
          </a:p>
          <a:p>
            <a:pPr marL="4565650" lvl="1" indent="6350" algn="ctr">
              <a:buNone/>
            </a:pPr>
            <a:endParaRPr lang="pt-BR" sz="1000" dirty="0"/>
          </a:p>
          <a:p>
            <a:pPr marL="4565650" lvl="1" indent="6350" algn="ctr">
              <a:buNone/>
            </a:pPr>
            <a:r>
              <a:rPr lang="pt-BR" sz="1800" dirty="0"/>
              <a:t>(“w” – do inglês “</a:t>
            </a:r>
            <a:r>
              <a:rPr lang="pt-BR" sz="1800" i="1" dirty="0" err="1"/>
              <a:t>wet</a:t>
            </a:r>
            <a:r>
              <a:rPr lang="pt-BR" sz="1800" dirty="0"/>
              <a:t>”).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94" y="2060848"/>
            <a:ext cx="2961856" cy="2736304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Introdução</a:t>
            </a:r>
          </a:p>
        </p:txBody>
      </p:sp>
      <p:grpSp>
        <p:nvGrpSpPr>
          <p:cNvPr id="46" name="Grupo 45"/>
          <p:cNvGrpSpPr/>
          <p:nvPr/>
        </p:nvGrpSpPr>
        <p:grpSpPr>
          <a:xfrm>
            <a:off x="-36512" y="1988840"/>
            <a:ext cx="4970956" cy="4576574"/>
            <a:chOff x="-36512" y="1988840"/>
            <a:chExt cx="4970956" cy="4576574"/>
          </a:xfrm>
        </p:grpSpPr>
        <p:grpSp>
          <p:nvGrpSpPr>
            <p:cNvPr id="12" name="Grupo 11"/>
            <p:cNvGrpSpPr/>
            <p:nvPr/>
          </p:nvGrpSpPr>
          <p:grpSpPr>
            <a:xfrm>
              <a:off x="596171" y="1988840"/>
              <a:ext cx="3615789" cy="4248473"/>
              <a:chOff x="1835696" y="4293096"/>
              <a:chExt cx="2160240" cy="1800200"/>
            </a:xfrm>
          </p:grpSpPr>
          <p:cxnSp>
            <p:nvCxnSpPr>
              <p:cNvPr id="8" name="Conector de seta reta 7"/>
              <p:cNvCxnSpPr/>
              <p:nvPr/>
            </p:nvCxnSpPr>
            <p:spPr>
              <a:xfrm flipV="1">
                <a:off x="1835696" y="4293096"/>
                <a:ext cx="0" cy="180020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ector de seta reta 8"/>
              <p:cNvCxnSpPr/>
              <p:nvPr/>
            </p:nvCxnSpPr>
            <p:spPr>
              <a:xfrm>
                <a:off x="1835696" y="6093296"/>
                <a:ext cx="216024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CaixaDeTexto 12"/>
            <p:cNvSpPr txBox="1"/>
            <p:nvPr/>
          </p:nvSpPr>
          <p:spPr>
            <a:xfrm rot="16200000">
              <a:off x="-517477" y="3909965"/>
              <a:ext cx="13620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altura</a:t>
              </a:r>
              <a:r>
                <a:rPr lang="en-US" sz="2000" b="1" dirty="0"/>
                <a:t> (km)</a:t>
              </a: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1763688" y="6165304"/>
              <a:ext cx="15240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temperatura</a:t>
              </a:r>
              <a:endParaRPr lang="en-US" sz="2000" b="1" dirty="0"/>
            </a:p>
          </p:txBody>
        </p:sp>
        <p:cxnSp>
          <p:nvCxnSpPr>
            <p:cNvPr id="16" name="Conector reto 15"/>
            <p:cNvCxnSpPr/>
            <p:nvPr/>
          </p:nvCxnSpPr>
          <p:spPr>
            <a:xfrm flipH="1" flipV="1">
              <a:off x="2051720" y="4629012"/>
              <a:ext cx="1872211" cy="1632455"/>
            </a:xfrm>
            <a:prstGeom prst="line">
              <a:avLst/>
            </a:prstGeom>
            <a:ln w="571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 flipV="1">
              <a:off x="2034531" y="4629008"/>
              <a:ext cx="17189" cy="1608306"/>
            </a:xfrm>
            <a:prstGeom prst="line">
              <a:avLst/>
            </a:prstGeom>
            <a:ln w="57150">
              <a:solidFill>
                <a:srgbClr val="00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upo 27"/>
            <p:cNvGrpSpPr/>
            <p:nvPr/>
          </p:nvGrpSpPr>
          <p:grpSpPr>
            <a:xfrm>
              <a:off x="3985490" y="5589239"/>
              <a:ext cx="948954" cy="864097"/>
              <a:chOff x="3985490" y="5589239"/>
              <a:chExt cx="948954" cy="864097"/>
            </a:xfrm>
          </p:grpSpPr>
          <p:sp>
            <p:nvSpPr>
              <p:cNvPr id="23" name="Elipse 22"/>
              <p:cNvSpPr/>
              <p:nvPr/>
            </p:nvSpPr>
            <p:spPr>
              <a:xfrm>
                <a:off x="3985490" y="5589239"/>
                <a:ext cx="884171" cy="86409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  <a:alpha val="43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CaixaDeTexto 26"/>
              <p:cNvSpPr txBox="1"/>
              <p:nvPr/>
            </p:nvSpPr>
            <p:spPr>
              <a:xfrm>
                <a:off x="4009832" y="5698121"/>
                <a:ext cx="9246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>
                    <a:solidFill>
                      <a:srgbClr val="FF0000"/>
                    </a:solidFill>
                  </a:rPr>
                  <a:t>T</a:t>
                </a:r>
                <a:r>
                  <a:rPr lang="en-US" b="1" baseline="-25000" dirty="0" err="1">
                    <a:solidFill>
                      <a:srgbClr val="FF0000"/>
                    </a:solidFill>
                  </a:rPr>
                  <a:t>p</a:t>
                </a:r>
                <a:r>
                  <a:rPr lang="en-US" b="1" dirty="0">
                    <a:solidFill>
                      <a:srgbClr val="FF0000"/>
                    </a:solidFill>
                  </a:rPr>
                  <a:t>=40</a:t>
                </a:r>
                <a:r>
                  <a:rPr lang="en-US" b="1" baseline="30000" dirty="0">
                    <a:solidFill>
                      <a:srgbClr val="FF0000"/>
                    </a:solidFill>
                  </a:rPr>
                  <a:t>o</a:t>
                </a:r>
                <a:r>
                  <a:rPr lang="en-US" b="1" dirty="0">
                    <a:solidFill>
                      <a:srgbClr val="FF0000"/>
                    </a:solidFill>
                  </a:rPr>
                  <a:t>C</a:t>
                </a:r>
              </a:p>
              <a:p>
                <a:pPr algn="ctr"/>
                <a:r>
                  <a:rPr lang="en-US" b="1" dirty="0">
                    <a:solidFill>
                      <a:srgbClr val="009900"/>
                    </a:solidFill>
                  </a:rPr>
                  <a:t>T</a:t>
                </a:r>
                <a:r>
                  <a:rPr lang="en-US" b="1" baseline="-25000" dirty="0">
                    <a:solidFill>
                      <a:srgbClr val="009900"/>
                    </a:solidFill>
                  </a:rPr>
                  <a:t>d</a:t>
                </a:r>
                <a:r>
                  <a:rPr lang="en-US" b="1" dirty="0">
                    <a:solidFill>
                      <a:srgbClr val="009900"/>
                    </a:solidFill>
                  </a:rPr>
                  <a:t>=20</a:t>
                </a:r>
                <a:r>
                  <a:rPr lang="en-US" b="1" baseline="30000" dirty="0">
                    <a:solidFill>
                      <a:srgbClr val="009900"/>
                    </a:solidFill>
                  </a:rPr>
                  <a:t>o</a:t>
                </a:r>
                <a:r>
                  <a:rPr lang="en-US" b="1" dirty="0">
                    <a:solidFill>
                      <a:srgbClr val="009900"/>
                    </a:solidFill>
                  </a:rPr>
                  <a:t>C</a:t>
                </a:r>
              </a:p>
            </p:txBody>
          </p:sp>
        </p:grpSp>
        <p:grpSp>
          <p:nvGrpSpPr>
            <p:cNvPr id="29" name="Grupo 28"/>
            <p:cNvGrpSpPr/>
            <p:nvPr/>
          </p:nvGrpSpPr>
          <p:grpSpPr>
            <a:xfrm>
              <a:off x="3193402" y="5157191"/>
              <a:ext cx="948954" cy="864097"/>
              <a:chOff x="3883397" y="6333446"/>
              <a:chExt cx="948954" cy="864097"/>
            </a:xfrm>
          </p:grpSpPr>
          <p:sp>
            <p:nvSpPr>
              <p:cNvPr id="30" name="Elipse 29"/>
              <p:cNvSpPr/>
              <p:nvPr/>
            </p:nvSpPr>
            <p:spPr>
              <a:xfrm>
                <a:off x="3883397" y="6333446"/>
                <a:ext cx="884171" cy="86409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  <a:alpha val="43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aixaDeTexto 30"/>
              <p:cNvSpPr txBox="1"/>
              <p:nvPr/>
            </p:nvSpPr>
            <p:spPr>
              <a:xfrm>
                <a:off x="3907739" y="6442328"/>
                <a:ext cx="9246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>
                    <a:solidFill>
                      <a:srgbClr val="FF0000"/>
                    </a:solidFill>
                  </a:rPr>
                  <a:t>T</a:t>
                </a:r>
                <a:r>
                  <a:rPr lang="en-US" b="1" baseline="-25000" dirty="0" err="1">
                    <a:solidFill>
                      <a:srgbClr val="FF0000"/>
                    </a:solidFill>
                  </a:rPr>
                  <a:t>p</a:t>
                </a:r>
                <a:r>
                  <a:rPr lang="en-US" b="1" dirty="0">
                    <a:solidFill>
                      <a:srgbClr val="FF0000"/>
                    </a:solidFill>
                  </a:rPr>
                  <a:t>=30</a:t>
                </a:r>
                <a:r>
                  <a:rPr lang="en-US" b="1" baseline="30000" dirty="0">
                    <a:solidFill>
                      <a:srgbClr val="FF0000"/>
                    </a:solidFill>
                  </a:rPr>
                  <a:t>o</a:t>
                </a:r>
                <a:r>
                  <a:rPr lang="en-US" b="1" dirty="0">
                    <a:solidFill>
                      <a:srgbClr val="FF0000"/>
                    </a:solidFill>
                  </a:rPr>
                  <a:t>C</a:t>
                </a:r>
              </a:p>
              <a:p>
                <a:pPr algn="ctr"/>
                <a:r>
                  <a:rPr lang="en-US" b="1" dirty="0">
                    <a:solidFill>
                      <a:srgbClr val="009900"/>
                    </a:solidFill>
                  </a:rPr>
                  <a:t>T</a:t>
                </a:r>
                <a:r>
                  <a:rPr lang="en-US" b="1" baseline="-25000" dirty="0">
                    <a:solidFill>
                      <a:srgbClr val="009900"/>
                    </a:solidFill>
                  </a:rPr>
                  <a:t>d</a:t>
                </a:r>
                <a:r>
                  <a:rPr lang="en-US" b="1" dirty="0">
                    <a:solidFill>
                      <a:srgbClr val="009900"/>
                    </a:solidFill>
                  </a:rPr>
                  <a:t>=20</a:t>
                </a:r>
                <a:r>
                  <a:rPr lang="en-US" b="1" baseline="30000" dirty="0">
                    <a:solidFill>
                      <a:srgbClr val="009900"/>
                    </a:solidFill>
                  </a:rPr>
                  <a:t>o</a:t>
                </a:r>
                <a:r>
                  <a:rPr lang="en-US" b="1" dirty="0">
                    <a:solidFill>
                      <a:srgbClr val="009900"/>
                    </a:solidFill>
                  </a:rPr>
                  <a:t>C</a:t>
                </a:r>
              </a:p>
            </p:txBody>
          </p:sp>
        </p:grpSp>
        <p:cxnSp>
          <p:nvCxnSpPr>
            <p:cNvPr id="33" name="Conector reto 32"/>
            <p:cNvCxnSpPr/>
            <p:nvPr/>
          </p:nvCxnSpPr>
          <p:spPr>
            <a:xfrm flipH="1">
              <a:off x="581381" y="5589240"/>
              <a:ext cx="2535669" cy="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ixaDeTexto 33"/>
            <p:cNvSpPr txBox="1"/>
            <p:nvPr/>
          </p:nvSpPr>
          <p:spPr>
            <a:xfrm>
              <a:off x="256013" y="5358405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1</a:t>
              </a:r>
            </a:p>
          </p:txBody>
        </p:sp>
        <p:grpSp>
          <p:nvGrpSpPr>
            <p:cNvPr id="35" name="Grupo 34"/>
            <p:cNvGrpSpPr/>
            <p:nvPr/>
          </p:nvGrpSpPr>
          <p:grpSpPr>
            <a:xfrm>
              <a:off x="2123728" y="4237917"/>
              <a:ext cx="948954" cy="864097"/>
              <a:chOff x="3749827" y="7056216"/>
              <a:chExt cx="948954" cy="864097"/>
            </a:xfrm>
          </p:grpSpPr>
          <p:sp>
            <p:nvSpPr>
              <p:cNvPr id="36" name="Elipse 35"/>
              <p:cNvSpPr/>
              <p:nvPr/>
            </p:nvSpPr>
            <p:spPr>
              <a:xfrm>
                <a:off x="3749827" y="7056216"/>
                <a:ext cx="884171" cy="86409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  <a:alpha val="43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CaixaDeTexto 36"/>
              <p:cNvSpPr txBox="1"/>
              <p:nvPr/>
            </p:nvSpPr>
            <p:spPr>
              <a:xfrm>
                <a:off x="3774169" y="7165098"/>
                <a:ext cx="9246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>
                    <a:solidFill>
                      <a:srgbClr val="FF0000"/>
                    </a:solidFill>
                  </a:rPr>
                  <a:t>T</a:t>
                </a:r>
                <a:r>
                  <a:rPr lang="en-US" b="1" baseline="-25000" dirty="0" err="1">
                    <a:solidFill>
                      <a:srgbClr val="FF0000"/>
                    </a:solidFill>
                  </a:rPr>
                  <a:t>p</a:t>
                </a:r>
                <a:r>
                  <a:rPr lang="en-US" b="1" dirty="0">
                    <a:solidFill>
                      <a:srgbClr val="FF0000"/>
                    </a:solidFill>
                  </a:rPr>
                  <a:t>=20</a:t>
                </a:r>
                <a:r>
                  <a:rPr lang="en-US" b="1" baseline="30000" dirty="0">
                    <a:solidFill>
                      <a:srgbClr val="FF0000"/>
                    </a:solidFill>
                  </a:rPr>
                  <a:t>o</a:t>
                </a:r>
                <a:r>
                  <a:rPr lang="en-US" b="1" dirty="0">
                    <a:solidFill>
                      <a:srgbClr val="FF0000"/>
                    </a:solidFill>
                  </a:rPr>
                  <a:t>C</a:t>
                </a:r>
              </a:p>
              <a:p>
                <a:pPr algn="ctr"/>
                <a:r>
                  <a:rPr lang="en-US" b="1" dirty="0">
                    <a:solidFill>
                      <a:srgbClr val="009900"/>
                    </a:solidFill>
                  </a:rPr>
                  <a:t>T</a:t>
                </a:r>
                <a:r>
                  <a:rPr lang="en-US" b="1" baseline="-25000" dirty="0">
                    <a:solidFill>
                      <a:srgbClr val="009900"/>
                    </a:solidFill>
                  </a:rPr>
                  <a:t>d</a:t>
                </a:r>
                <a:r>
                  <a:rPr lang="en-US" b="1" dirty="0">
                    <a:solidFill>
                      <a:srgbClr val="009900"/>
                    </a:solidFill>
                  </a:rPr>
                  <a:t>=20</a:t>
                </a:r>
                <a:r>
                  <a:rPr lang="en-US" b="1" baseline="30000" dirty="0">
                    <a:solidFill>
                      <a:srgbClr val="009900"/>
                    </a:solidFill>
                  </a:rPr>
                  <a:t>o</a:t>
                </a:r>
                <a:r>
                  <a:rPr lang="en-US" b="1" dirty="0">
                    <a:solidFill>
                      <a:srgbClr val="009900"/>
                    </a:solidFill>
                  </a:rPr>
                  <a:t>C</a:t>
                </a:r>
              </a:p>
            </p:txBody>
          </p:sp>
        </p:grpSp>
        <p:cxnSp>
          <p:nvCxnSpPr>
            <p:cNvPr id="38" name="Conector reto 37"/>
            <p:cNvCxnSpPr/>
            <p:nvPr/>
          </p:nvCxnSpPr>
          <p:spPr>
            <a:xfrm flipH="1">
              <a:off x="596171" y="3766186"/>
              <a:ext cx="879485" cy="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ixaDeTexto 38"/>
            <p:cNvSpPr txBox="1"/>
            <p:nvPr/>
          </p:nvSpPr>
          <p:spPr>
            <a:xfrm>
              <a:off x="256013" y="4455216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2</a:t>
              </a:r>
            </a:p>
          </p:txBody>
        </p:sp>
        <p:sp>
          <p:nvSpPr>
            <p:cNvPr id="45" name="CaixaDeTexto 44"/>
            <p:cNvSpPr txBox="1"/>
            <p:nvPr/>
          </p:nvSpPr>
          <p:spPr>
            <a:xfrm>
              <a:off x="3045042" y="4332106"/>
              <a:ext cx="1454950" cy="707886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  <a:prstDash val="sysDot"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</a:rPr>
                <a:t>UR=100%</a:t>
              </a:r>
            </a:p>
            <a:p>
              <a:pPr algn="ctr"/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</a:rPr>
                <a:t>[e(T</a:t>
              </a:r>
              <a:r>
                <a:rPr lang="en-US" sz="2000" b="1" baseline="-25000" dirty="0">
                  <a:solidFill>
                    <a:schemeClr val="bg2">
                      <a:lumMod val="25000"/>
                    </a:schemeClr>
                  </a:solidFill>
                </a:rPr>
                <a:t>d</a:t>
              </a:r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</a:rPr>
                <a:t>)=</a:t>
              </a:r>
              <a:r>
                <a:rPr lang="en-US" sz="2000" b="1" dirty="0" err="1">
                  <a:solidFill>
                    <a:schemeClr val="bg2">
                      <a:lumMod val="25000"/>
                    </a:schemeClr>
                  </a:solidFill>
                </a:rPr>
                <a:t>e</a:t>
              </a:r>
              <a:r>
                <a:rPr lang="en-US" sz="2000" b="1" baseline="-25000" dirty="0" err="1">
                  <a:solidFill>
                    <a:schemeClr val="bg2">
                      <a:lumMod val="25000"/>
                    </a:schemeClr>
                  </a:solidFill>
                </a:rPr>
                <a:t>s</a:t>
              </a:r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</a:rPr>
                <a:t>(T)]</a:t>
              </a:r>
            </a:p>
          </p:txBody>
        </p:sp>
      </p:grpSp>
      <p:cxnSp>
        <p:nvCxnSpPr>
          <p:cNvPr id="32" name="Conector reto 31"/>
          <p:cNvCxnSpPr/>
          <p:nvPr/>
        </p:nvCxnSpPr>
        <p:spPr>
          <a:xfrm flipH="1">
            <a:off x="544239" y="4669966"/>
            <a:ext cx="1507481" cy="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/>
          <p:nvPr/>
        </p:nvCxnSpPr>
        <p:spPr>
          <a:xfrm flipH="1" flipV="1">
            <a:off x="899592" y="2780928"/>
            <a:ext cx="1152129" cy="1848081"/>
          </a:xfrm>
          <a:prstGeom prst="line">
            <a:avLst/>
          </a:prstGeom>
          <a:ln w="5715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ixaDeTexto 41"/>
          <p:cNvSpPr txBox="1"/>
          <p:nvPr/>
        </p:nvSpPr>
        <p:spPr>
          <a:xfrm>
            <a:off x="251520" y="354339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3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1631164" y="3502749"/>
            <a:ext cx="924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T</a:t>
            </a:r>
            <a:r>
              <a:rPr lang="en-US" b="1" baseline="-25000" dirty="0" err="1">
                <a:solidFill>
                  <a:srgbClr val="002060"/>
                </a:solidFill>
              </a:rPr>
              <a:t>p</a:t>
            </a:r>
            <a:r>
              <a:rPr lang="en-US" b="1" dirty="0">
                <a:solidFill>
                  <a:srgbClr val="002060"/>
                </a:solidFill>
              </a:rPr>
              <a:t>=14</a:t>
            </a:r>
            <a:r>
              <a:rPr lang="en-US" b="1" baseline="30000" dirty="0">
                <a:solidFill>
                  <a:srgbClr val="002060"/>
                </a:solidFill>
              </a:rPr>
              <a:t>o</a:t>
            </a:r>
            <a:r>
              <a:rPr lang="en-US" b="1" dirty="0">
                <a:solidFill>
                  <a:srgbClr val="002060"/>
                </a:solidFill>
              </a:rPr>
              <a:t>C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T</a:t>
            </a:r>
            <a:r>
              <a:rPr lang="en-US" b="1" baseline="-25000" dirty="0">
                <a:solidFill>
                  <a:srgbClr val="002060"/>
                </a:solidFill>
              </a:rPr>
              <a:t>d</a:t>
            </a:r>
            <a:r>
              <a:rPr lang="en-US" b="1" dirty="0">
                <a:solidFill>
                  <a:srgbClr val="002060"/>
                </a:solidFill>
              </a:rPr>
              <a:t>=14</a:t>
            </a:r>
            <a:r>
              <a:rPr lang="en-US" b="1" baseline="30000" dirty="0">
                <a:solidFill>
                  <a:srgbClr val="002060"/>
                </a:solidFill>
              </a:rPr>
              <a:t>o</a:t>
            </a:r>
            <a:r>
              <a:rPr lang="en-US" b="1" dirty="0">
                <a:solidFill>
                  <a:srgbClr val="002060"/>
                </a:solidFill>
              </a:rPr>
              <a:t>C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332656"/>
            <a:ext cx="325215" cy="30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28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Introdução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Ao contrário do </a:t>
            </a:r>
            <a:r>
              <a:rPr lang="pt-BR" sz="2400" dirty="0" err="1"/>
              <a:t>lapse</a:t>
            </a:r>
            <a:r>
              <a:rPr lang="pt-BR" sz="2400" dirty="0"/>
              <a:t>-rate adiabático seco, o </a:t>
            </a:r>
            <a:r>
              <a:rPr lang="pt-BR" sz="2400" dirty="0" err="1"/>
              <a:t>lapse</a:t>
            </a:r>
            <a:r>
              <a:rPr lang="pt-BR" sz="2400" dirty="0"/>
              <a:t>-rate adiabático úmido não tem um valor constante e depende da sua temperatura e conteúdo de umidade (i.e., depende de </a:t>
            </a:r>
            <a:r>
              <a:rPr lang="pt-BR" sz="2400" i="1" dirty="0"/>
              <a:t>e</a:t>
            </a:r>
            <a:r>
              <a:rPr lang="pt-BR" sz="2400" dirty="0"/>
              <a:t>(</a:t>
            </a:r>
            <a:r>
              <a:rPr lang="pt-BR" sz="2400" i="1" dirty="0" err="1"/>
              <a:t>T</a:t>
            </a:r>
            <a:r>
              <a:rPr lang="pt-BR" sz="2400" i="1" baseline="-25000" dirty="0" err="1"/>
              <a:t>d</a:t>
            </a:r>
            <a:r>
              <a:rPr lang="pt-BR" sz="2400" dirty="0"/>
              <a:t>)) – quanto mais alta a </a:t>
            </a:r>
            <a:r>
              <a:rPr lang="pt-BR" sz="2400" i="1" dirty="0" err="1"/>
              <a:t>T</a:t>
            </a:r>
            <a:r>
              <a:rPr lang="pt-BR" sz="2400" i="1" baseline="-25000" dirty="0" err="1"/>
              <a:t>d</a:t>
            </a:r>
            <a:r>
              <a:rPr lang="pt-BR" sz="2400" dirty="0"/>
              <a:t> mais água está disponível para ser condensada.</a:t>
            </a:r>
          </a:p>
          <a:p>
            <a:endParaRPr lang="pt-BR" sz="2400" dirty="0"/>
          </a:p>
          <a:p>
            <a:endParaRPr lang="pt-BR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8"/>
          <a:stretch/>
        </p:blipFill>
        <p:spPr bwMode="auto">
          <a:xfrm>
            <a:off x="2623295" y="3172544"/>
            <a:ext cx="3777506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763688" y="2670228"/>
            <a:ext cx="5544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Symbol" pitchFamily="18" charset="2"/>
              </a:rPr>
              <a:t>G</a:t>
            </a:r>
            <a:r>
              <a:rPr lang="en-US" b="1" baseline="-25000" dirty="0" err="1">
                <a:solidFill>
                  <a:srgbClr val="002060"/>
                </a:solidFill>
              </a:rPr>
              <a:t>w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para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diferentes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valores</a:t>
            </a:r>
            <a:r>
              <a:rPr lang="en-US" b="1" dirty="0">
                <a:solidFill>
                  <a:srgbClr val="002060"/>
                </a:solidFill>
              </a:rPr>
              <a:t> de </a:t>
            </a:r>
            <a:r>
              <a:rPr lang="en-US" b="1" dirty="0" err="1">
                <a:solidFill>
                  <a:srgbClr val="002060"/>
                </a:solidFill>
              </a:rPr>
              <a:t>temperaturas</a:t>
            </a:r>
            <a:r>
              <a:rPr lang="en-US" b="1" dirty="0">
                <a:solidFill>
                  <a:srgbClr val="002060"/>
                </a:solidFill>
              </a:rPr>
              <a:t> e </a:t>
            </a:r>
            <a:r>
              <a:rPr lang="en-US" b="1" dirty="0" err="1">
                <a:solidFill>
                  <a:srgbClr val="002060"/>
                </a:solidFill>
              </a:rPr>
              <a:t>pressão</a:t>
            </a:r>
            <a:r>
              <a:rPr lang="en-US" b="1" dirty="0">
                <a:solidFill>
                  <a:srgbClr val="002060"/>
                </a:solidFill>
              </a:rPr>
              <a:t> (</a:t>
            </a:r>
            <a:r>
              <a:rPr lang="en-US" b="1" dirty="0" err="1">
                <a:solidFill>
                  <a:srgbClr val="002060"/>
                </a:solidFill>
              </a:rPr>
              <a:t>unidades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em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baseline="-25000" dirty="0" err="1">
                <a:solidFill>
                  <a:srgbClr val="002060"/>
                </a:solidFill>
              </a:rPr>
              <a:t>o</a:t>
            </a:r>
            <a:r>
              <a:rPr lang="en-US" b="1" dirty="0" err="1">
                <a:solidFill>
                  <a:srgbClr val="002060"/>
                </a:solidFill>
              </a:rPr>
              <a:t>C</a:t>
            </a:r>
            <a:r>
              <a:rPr lang="en-US" b="1" dirty="0">
                <a:solidFill>
                  <a:srgbClr val="002060"/>
                </a:solidFill>
              </a:rPr>
              <a:t>/km)</a:t>
            </a:r>
          </a:p>
        </p:txBody>
      </p:sp>
    </p:spTree>
    <p:extLst>
      <p:ext uri="{BB962C8B-B14F-4D97-AF65-F5344CB8AC3E}">
        <p14:creationId xmlns:p14="http://schemas.microsoft.com/office/powerpoint/2010/main" val="3267725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608707"/>
            <a:ext cx="7811145" cy="804069"/>
          </a:xfrm>
          <a:prstGeom prst="rect">
            <a:avLst/>
          </a:prstGeom>
        </p:spPr>
        <p:txBody>
          <a:bodyPr/>
          <a:lstStyle/>
          <a:p>
            <a:pPr fontAlgn="b"/>
            <a:r>
              <a:rPr lang="pt-BR" dirty="0"/>
              <a:t>Estabilidade atmosférica</a:t>
            </a:r>
            <a:endParaRPr lang="pt-BR" b="0" dirty="0">
              <a:solidFill>
                <a:srgbClr val="000000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3568" y="44624"/>
            <a:ext cx="7811145" cy="564083"/>
          </a:xfrm>
        </p:spPr>
        <p:txBody>
          <a:bodyPr/>
          <a:lstStyle/>
          <a:p>
            <a:r>
              <a:rPr lang="en-US" dirty="0"/>
              <a:t>Aula 06</a:t>
            </a:r>
          </a:p>
        </p:txBody>
      </p:sp>
      <p:sp>
        <p:nvSpPr>
          <p:cNvPr id="6" name="Retângulo 5"/>
          <p:cNvSpPr/>
          <p:nvPr/>
        </p:nvSpPr>
        <p:spPr>
          <a:xfrm>
            <a:off x="-29481" y="6597352"/>
            <a:ext cx="8201881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63780" y="1741453"/>
            <a:ext cx="777686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5975" indent="-457200">
              <a:lnSpc>
                <a:spcPct val="20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Introdução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Determinando a estabilidade</a:t>
            </a:r>
          </a:p>
          <a:p>
            <a:pPr marL="1273175" lvl="1" indent="-457200">
              <a:lnSpc>
                <a:spcPct val="150000"/>
              </a:lnSpc>
              <a:buClr>
                <a:srgbClr val="0070C0"/>
              </a:buClr>
              <a:buFont typeface="+mj-lt"/>
              <a:buAutoNum type="alphaLcPeriod"/>
            </a:pPr>
            <a:r>
              <a:rPr lang="pt-BR" sz="2000" dirty="0"/>
              <a:t>Uma atmosfera neutra</a:t>
            </a:r>
          </a:p>
          <a:p>
            <a:pPr marL="1273175" lvl="1" indent="-457200">
              <a:lnSpc>
                <a:spcPct val="150000"/>
              </a:lnSpc>
              <a:buClr>
                <a:srgbClr val="0070C0"/>
              </a:buClr>
              <a:buFont typeface="+mj-lt"/>
              <a:buAutoNum type="alphaLcPeriod"/>
            </a:pPr>
            <a:r>
              <a:rPr lang="pt-BR" sz="2000" dirty="0"/>
              <a:t>Uma atmosfera estável</a:t>
            </a:r>
          </a:p>
          <a:p>
            <a:pPr marL="1273175" lvl="1" indent="-457200">
              <a:lnSpc>
                <a:spcPct val="150000"/>
              </a:lnSpc>
              <a:buClr>
                <a:srgbClr val="0070C0"/>
              </a:buClr>
              <a:buFont typeface="+mj-lt"/>
              <a:buAutoNum type="alphaLcPeriod"/>
            </a:pPr>
            <a:r>
              <a:rPr lang="pt-BR" sz="2000" dirty="0"/>
              <a:t>Uma atmosfera instável</a:t>
            </a:r>
          </a:p>
          <a:p>
            <a:pPr marL="1273175" lvl="1" indent="-457200">
              <a:lnSpc>
                <a:spcPct val="150000"/>
              </a:lnSpc>
              <a:buClr>
                <a:srgbClr val="0070C0"/>
              </a:buClr>
              <a:buFont typeface="+mj-lt"/>
              <a:buAutoNum type="alphaLcPeriod"/>
            </a:pPr>
            <a:r>
              <a:rPr lang="pt-BR" sz="2000" dirty="0"/>
              <a:t>Uma atmosfera condicionalmente instável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Desenvolvimento de nuvens</a:t>
            </a:r>
          </a:p>
        </p:txBody>
      </p:sp>
    </p:spTree>
    <p:extLst>
      <p:ext uri="{BB962C8B-B14F-4D97-AF65-F5344CB8AC3E}">
        <p14:creationId xmlns:p14="http://schemas.microsoft.com/office/powerpoint/2010/main" val="2571564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2. Determinando a estabilidade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980728"/>
            <a:ext cx="8291264" cy="5544616"/>
          </a:xfrm>
        </p:spPr>
        <p:txBody>
          <a:bodyPr/>
          <a:lstStyle/>
          <a:p>
            <a:r>
              <a:rPr lang="pt-BR" sz="2400" dirty="0"/>
              <a:t>Nós determinamos a estabilidade atmosférica comparando a 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</a:rPr>
              <a:t>temperatura da parcela de ar</a:t>
            </a:r>
            <a:r>
              <a:rPr lang="pt-BR" sz="2400" dirty="0"/>
              <a:t> (</a:t>
            </a:r>
            <a:r>
              <a:rPr lang="pt-BR" sz="2400" b="1" i="1" dirty="0" err="1">
                <a:solidFill>
                  <a:schemeClr val="bg2">
                    <a:lumMod val="25000"/>
                  </a:schemeClr>
                </a:solidFill>
              </a:rPr>
              <a:t>T</a:t>
            </a:r>
            <a:r>
              <a:rPr lang="pt-BR" sz="2400" b="1" i="1" baseline="-25000" dirty="0" err="1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pt-BR" sz="2400" dirty="0"/>
              <a:t>) em ascensão na atmosfera com a </a:t>
            </a:r>
            <a:r>
              <a:rPr lang="pt-BR" sz="2400" dirty="0">
                <a:solidFill>
                  <a:schemeClr val="accent6">
                    <a:lumMod val="75000"/>
                  </a:schemeClr>
                </a:solidFill>
              </a:rPr>
              <a:t>temperatura do ar ambiente </a:t>
            </a:r>
            <a:r>
              <a:rPr lang="pt-BR" sz="2400" dirty="0"/>
              <a:t>(</a:t>
            </a:r>
            <a:r>
              <a:rPr lang="pt-BR" sz="2400" b="1" i="1" dirty="0" err="1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pt-BR" sz="2400" b="1" i="1" baseline="-25000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pt-BR" sz="2400" dirty="0"/>
              <a:t>) no nível de pressão em que a parcela se encontra.</a:t>
            </a:r>
          </a:p>
          <a:p>
            <a:endParaRPr lang="pt-BR" sz="700" dirty="0"/>
          </a:p>
          <a:p>
            <a:r>
              <a:rPr lang="pt-BR" sz="2400" dirty="0"/>
              <a:t>Logo, a estabilidade da atmosfera dependerá da </a:t>
            </a:r>
            <a:r>
              <a:rPr lang="pt-BR" sz="2400" dirty="0">
                <a:solidFill>
                  <a:schemeClr val="accent6">
                    <a:lumMod val="75000"/>
                  </a:schemeClr>
                </a:solidFill>
              </a:rPr>
              <a:t>taxa de variação de temperatura do ar ambiente </a:t>
            </a:r>
            <a:r>
              <a:rPr lang="pt-BR" sz="2400" dirty="0"/>
              <a:t>(</a:t>
            </a:r>
            <a:r>
              <a:rPr lang="pt-BR" sz="2400" b="1" dirty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G</a:t>
            </a:r>
            <a:r>
              <a:rPr lang="pt-BR" sz="2400" b="1" i="1" baseline="-250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pt-BR" sz="2400" dirty="0"/>
              <a:t>) e da 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</a:rPr>
              <a:t>taxa de variação da temperatura da parcela de ar</a:t>
            </a:r>
            <a:r>
              <a:rPr lang="pt-BR" sz="2400" dirty="0"/>
              <a:t> (</a:t>
            </a:r>
            <a:r>
              <a:rPr lang="pt-BR" sz="2400" b="1" dirty="0" err="1">
                <a:solidFill>
                  <a:schemeClr val="bg2">
                    <a:lumMod val="25000"/>
                  </a:schemeClr>
                </a:solidFill>
                <a:latin typeface="Symbol" pitchFamily="18" charset="2"/>
              </a:rPr>
              <a:t>G</a:t>
            </a:r>
            <a:r>
              <a:rPr lang="pt-BR" sz="2400" b="1" i="1" baseline="-25000" dirty="0" err="1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pt-BR" sz="2400" dirty="0"/>
              <a:t> que é igual à </a:t>
            </a:r>
            <a:r>
              <a:rPr lang="pt-BR" sz="2400" b="1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pt-BR" sz="2400" b="1" i="1" baseline="-25000" dirty="0" err="1">
                <a:solidFill>
                  <a:srgbClr val="FF0000"/>
                </a:solidFill>
              </a:rPr>
              <a:t>d</a:t>
            </a:r>
            <a:r>
              <a:rPr lang="pt-BR" sz="2400" dirty="0"/>
              <a:t> se UR&lt;=100%, e à </a:t>
            </a:r>
            <a:r>
              <a:rPr lang="pt-BR" sz="2400" b="1" dirty="0" err="1">
                <a:solidFill>
                  <a:srgbClr val="009900"/>
                </a:solidFill>
                <a:latin typeface="Symbol" pitchFamily="18" charset="2"/>
              </a:rPr>
              <a:t>G</a:t>
            </a:r>
            <a:r>
              <a:rPr lang="pt-BR" sz="2400" b="1" i="1" baseline="-25000" dirty="0" err="1">
                <a:solidFill>
                  <a:srgbClr val="009900"/>
                </a:solidFill>
              </a:rPr>
              <a:t>w</a:t>
            </a:r>
            <a:r>
              <a:rPr lang="pt-BR" sz="2400" dirty="0"/>
              <a:t> se UR&gt;100% - lembrando que </a:t>
            </a:r>
            <a:r>
              <a:rPr lang="pt-BR" sz="2400" b="1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pt-BR" sz="2400" b="1" i="1" baseline="-25000" dirty="0" err="1">
                <a:solidFill>
                  <a:srgbClr val="FF0000"/>
                </a:solidFill>
              </a:rPr>
              <a:t>d</a:t>
            </a:r>
            <a:r>
              <a:rPr lang="pt-BR" sz="2400" dirty="0"/>
              <a:t> &gt; </a:t>
            </a:r>
            <a:r>
              <a:rPr lang="pt-BR" sz="2400" b="1" dirty="0" err="1">
                <a:solidFill>
                  <a:srgbClr val="009900"/>
                </a:solidFill>
                <a:latin typeface="Symbol" pitchFamily="18" charset="2"/>
              </a:rPr>
              <a:t>G</a:t>
            </a:r>
            <a:r>
              <a:rPr lang="pt-BR" sz="2400" b="1" i="1" baseline="-25000" dirty="0" err="1">
                <a:solidFill>
                  <a:srgbClr val="009900"/>
                </a:solidFill>
              </a:rPr>
              <a:t>w</a:t>
            </a:r>
            <a:r>
              <a:rPr lang="pt-BR" sz="2400" dirty="0"/>
              <a:t>)</a:t>
            </a:r>
          </a:p>
          <a:p>
            <a:endParaRPr lang="pt-BR" sz="800" dirty="0"/>
          </a:p>
          <a:p>
            <a:r>
              <a:rPr lang="pt-BR" sz="2400" dirty="0"/>
              <a:t>Temos então três possíveis  situações de estabilidade:</a:t>
            </a:r>
          </a:p>
          <a:p>
            <a:pPr marL="1273175" lvl="1" indent="-457200">
              <a:buFont typeface="+mj-lt"/>
              <a:buAutoNum type="alphaLcPeriod"/>
            </a:pPr>
            <a:r>
              <a:rPr lang="pt-BR" sz="2200" dirty="0"/>
              <a:t>Uma atmosfera neutra  (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G</a:t>
            </a:r>
            <a:r>
              <a:rPr lang="pt-BR" sz="2200" b="1" i="1" baseline="-250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pt-BR" sz="2200" dirty="0"/>
              <a:t> = </a:t>
            </a:r>
            <a:r>
              <a:rPr lang="pt-BR" sz="2200" b="1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pt-BR" sz="2200" b="1" i="1" baseline="-25000" dirty="0" err="1">
                <a:solidFill>
                  <a:srgbClr val="FF0000"/>
                </a:solidFill>
              </a:rPr>
              <a:t>d</a:t>
            </a:r>
            <a:r>
              <a:rPr lang="pt-BR" sz="2200" dirty="0"/>
              <a:t> , ou 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G</a:t>
            </a:r>
            <a:r>
              <a:rPr lang="pt-BR" sz="2200" b="1" i="1" baseline="-250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pt-BR" sz="2200" dirty="0"/>
              <a:t> = </a:t>
            </a:r>
            <a:r>
              <a:rPr lang="pt-BR" sz="2200" b="1" dirty="0" err="1">
                <a:solidFill>
                  <a:srgbClr val="009900"/>
                </a:solidFill>
                <a:latin typeface="Symbol" pitchFamily="18" charset="2"/>
              </a:rPr>
              <a:t>G</a:t>
            </a:r>
            <a:r>
              <a:rPr lang="pt-BR" sz="2200" b="1" i="1" baseline="-25000" dirty="0" err="1">
                <a:solidFill>
                  <a:srgbClr val="009900"/>
                </a:solidFill>
              </a:rPr>
              <a:t>w</a:t>
            </a:r>
            <a:r>
              <a:rPr lang="pt-BR" sz="2200" dirty="0"/>
              <a:t>)</a:t>
            </a:r>
          </a:p>
          <a:p>
            <a:pPr marL="1273175" lvl="1" indent="-457200">
              <a:buFont typeface="+mj-lt"/>
              <a:buAutoNum type="alphaLcPeriod"/>
            </a:pPr>
            <a:r>
              <a:rPr lang="pt-BR" sz="2200" dirty="0"/>
              <a:t>Uma atmosfera estável  (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G</a:t>
            </a:r>
            <a:r>
              <a:rPr lang="pt-BR" sz="2200" b="1" i="1" baseline="-250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pt-BR" sz="2200" b="1" i="1" baseline="-25000" dirty="0">
                <a:solidFill>
                  <a:schemeClr val="bg2">
                    <a:lumMod val="25000"/>
                  </a:schemeClr>
                </a:solidFill>
              </a:rPr>
              <a:t>  </a:t>
            </a:r>
            <a:r>
              <a:rPr lang="pt-BR" sz="2200" dirty="0"/>
              <a:t>&lt;</a:t>
            </a:r>
            <a:r>
              <a:rPr lang="pt-BR" sz="2200" dirty="0">
                <a:solidFill>
                  <a:srgbClr val="009900"/>
                </a:solidFill>
              </a:rPr>
              <a:t> </a:t>
            </a:r>
            <a:r>
              <a:rPr lang="pt-BR" sz="2200" b="1" dirty="0" err="1">
                <a:solidFill>
                  <a:srgbClr val="009900"/>
                </a:solidFill>
                <a:latin typeface="Symbol" pitchFamily="18" charset="2"/>
              </a:rPr>
              <a:t>G</a:t>
            </a:r>
            <a:r>
              <a:rPr lang="pt-BR" sz="2200" b="1" i="1" baseline="-25000" dirty="0" err="1">
                <a:solidFill>
                  <a:srgbClr val="009900"/>
                </a:solidFill>
              </a:rPr>
              <a:t>w</a:t>
            </a:r>
            <a:r>
              <a:rPr lang="pt-BR" sz="2200" dirty="0">
                <a:solidFill>
                  <a:srgbClr val="009900"/>
                </a:solidFill>
              </a:rPr>
              <a:t> </a:t>
            </a:r>
            <a:r>
              <a:rPr lang="pt-BR" sz="2200" dirty="0"/>
              <a:t>&lt; </a:t>
            </a:r>
            <a:r>
              <a:rPr lang="pt-BR" sz="2200" b="1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pt-BR" sz="2200" b="1" i="1" baseline="-25000" dirty="0" err="1">
                <a:solidFill>
                  <a:srgbClr val="FF0000"/>
                </a:solidFill>
              </a:rPr>
              <a:t>d</a:t>
            </a:r>
            <a:r>
              <a:rPr lang="pt-BR" sz="2200" dirty="0"/>
              <a:t>)</a:t>
            </a:r>
          </a:p>
          <a:p>
            <a:pPr marL="1273175" lvl="1" indent="-457200">
              <a:buFont typeface="+mj-lt"/>
              <a:buAutoNum type="alphaLcPeriod"/>
            </a:pPr>
            <a:r>
              <a:rPr lang="pt-BR" sz="2200" dirty="0"/>
              <a:t>Uma atmosfera instável (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G</a:t>
            </a:r>
            <a:r>
              <a:rPr lang="pt-BR" sz="2200" b="1" i="1" baseline="-25000" dirty="0">
                <a:solidFill>
                  <a:schemeClr val="accent6">
                    <a:lumMod val="75000"/>
                  </a:schemeClr>
                </a:solidFill>
              </a:rPr>
              <a:t>a </a:t>
            </a:r>
            <a:r>
              <a:rPr lang="pt-BR" sz="2200" dirty="0"/>
              <a:t>&gt;</a:t>
            </a:r>
            <a:r>
              <a:rPr lang="pt-BR" sz="2200" b="1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pt-BR" sz="2200" b="1" i="1" baseline="-25000" dirty="0" err="1">
                <a:solidFill>
                  <a:srgbClr val="FF0000"/>
                </a:solidFill>
              </a:rPr>
              <a:t>d</a:t>
            </a:r>
            <a:r>
              <a:rPr lang="pt-BR" sz="2200" dirty="0">
                <a:solidFill>
                  <a:srgbClr val="FF0000"/>
                </a:solidFill>
              </a:rPr>
              <a:t> </a:t>
            </a:r>
            <a:r>
              <a:rPr lang="pt-BR" sz="2200" dirty="0"/>
              <a:t>&gt; </a:t>
            </a:r>
            <a:r>
              <a:rPr lang="pt-BR" sz="2200" b="1" dirty="0" err="1">
                <a:solidFill>
                  <a:srgbClr val="009900"/>
                </a:solidFill>
                <a:latin typeface="Symbol" pitchFamily="18" charset="2"/>
              </a:rPr>
              <a:t>G</a:t>
            </a:r>
            <a:r>
              <a:rPr lang="pt-BR" sz="2200" b="1" i="1" baseline="-25000" dirty="0" err="1">
                <a:solidFill>
                  <a:srgbClr val="009900"/>
                </a:solidFill>
              </a:rPr>
              <a:t>w</a:t>
            </a:r>
            <a:r>
              <a:rPr lang="pt-BR" sz="2200" dirty="0"/>
              <a:t> )</a:t>
            </a:r>
          </a:p>
          <a:p>
            <a:pPr marL="1273175" lvl="1" indent="-457200">
              <a:buFont typeface="+mj-lt"/>
              <a:buAutoNum type="alphaLcPeriod"/>
            </a:pPr>
            <a:r>
              <a:rPr lang="pt-BR" sz="2200" dirty="0"/>
              <a:t>Uma atmosfera condicionalmente instável (</a:t>
            </a:r>
            <a:r>
              <a:rPr lang="pt-BR" sz="2200" b="1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pt-BR" sz="2200" b="1" i="1" baseline="-25000" dirty="0" err="1">
                <a:solidFill>
                  <a:srgbClr val="FF0000"/>
                </a:solidFill>
              </a:rPr>
              <a:t>d</a:t>
            </a:r>
            <a:r>
              <a:rPr lang="pt-BR" sz="2200" b="1" i="1" baseline="-25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BR" sz="2200" dirty="0"/>
              <a:t>&gt;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G</a:t>
            </a:r>
            <a:r>
              <a:rPr lang="pt-BR" sz="2200" b="1" i="1" baseline="-250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pt-BR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2200" dirty="0"/>
              <a:t>&gt; </a:t>
            </a:r>
            <a:r>
              <a:rPr lang="pt-BR" sz="2200" b="1" dirty="0" err="1">
                <a:solidFill>
                  <a:srgbClr val="009900"/>
                </a:solidFill>
                <a:latin typeface="Symbol" pitchFamily="18" charset="2"/>
              </a:rPr>
              <a:t>G</a:t>
            </a:r>
            <a:r>
              <a:rPr lang="pt-BR" sz="2200" b="1" i="1" baseline="-25000" dirty="0" err="1">
                <a:solidFill>
                  <a:srgbClr val="009900"/>
                </a:solidFill>
              </a:rPr>
              <a:t>w</a:t>
            </a:r>
            <a:r>
              <a:rPr lang="pt-BR" sz="2200" dirty="0"/>
              <a:t> )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672154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chemeClr val="accent1"/>
                </a:solidFill>
              </a:rPr>
              <a:t>a. Uma atmosfera </a:t>
            </a:r>
            <a:r>
              <a:rPr lang="pt-BR" b="1" u="sng" dirty="0">
                <a:solidFill>
                  <a:schemeClr val="accent1"/>
                </a:solidFill>
              </a:rPr>
              <a:t>neutra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pt-BR" sz="2400" dirty="0"/>
              <a:t> Suponha uma parcela de ar </a:t>
            </a:r>
            <a:r>
              <a:rPr lang="pt-BR" sz="2400" u="sng" dirty="0"/>
              <a:t>não saturada</a:t>
            </a:r>
            <a:r>
              <a:rPr lang="pt-BR" sz="2400" dirty="0"/>
              <a:t> na superfície com a mesma temperatura e pressão que o ambiente. A taxa de resfriamento do ambiente é </a:t>
            </a:r>
            <a:r>
              <a:rPr lang="pt-BR" sz="2400" dirty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G</a:t>
            </a:r>
            <a:r>
              <a:rPr lang="pt-BR" sz="2400" baseline="-250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pt-BR" sz="2400" dirty="0"/>
              <a:t> = 10</a:t>
            </a:r>
            <a:r>
              <a:rPr lang="pt-BR" sz="2400" baseline="30000" dirty="0"/>
              <a:t>o</a:t>
            </a:r>
            <a:r>
              <a:rPr lang="pt-BR" sz="2400" dirty="0"/>
              <a:t>C/km, ou seja, igual à taxa de resfriamento adiabática seca, </a:t>
            </a:r>
            <a:r>
              <a:rPr lang="pt-BR" sz="2400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pt-BR" sz="2400" baseline="-25000" dirty="0" err="1">
                <a:solidFill>
                  <a:srgbClr val="FF0000"/>
                </a:solidFill>
              </a:rPr>
              <a:t>d</a:t>
            </a:r>
            <a:r>
              <a:rPr lang="pt-BR" sz="2400" dirty="0"/>
              <a:t>. Neste caso estamos em uma </a:t>
            </a:r>
            <a:r>
              <a:rPr lang="pt-BR" b="1" u="sng" dirty="0">
                <a:solidFill>
                  <a:srgbClr val="0070C0"/>
                </a:solidFill>
              </a:rPr>
              <a:t>atmosfera neutra</a:t>
            </a:r>
            <a:r>
              <a:rPr lang="pt-BR" sz="2400" dirty="0"/>
              <a:t>: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G</a:t>
            </a:r>
            <a:r>
              <a:rPr lang="pt-BR" b="1" i="1" baseline="-250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pt-BR" dirty="0"/>
              <a:t> = </a:t>
            </a:r>
            <a:r>
              <a:rPr lang="pt-BR" b="1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pt-BR" b="1" i="1" baseline="-25000" dirty="0" err="1">
                <a:solidFill>
                  <a:srgbClr val="FF0000"/>
                </a:solidFill>
              </a:rPr>
              <a:t>d</a:t>
            </a:r>
            <a:r>
              <a:rPr lang="pt-BR" b="1" i="1" baseline="-25000" dirty="0">
                <a:solidFill>
                  <a:srgbClr val="FF0000"/>
                </a:solidFill>
              </a:rPr>
              <a:t>.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pt-BR" sz="1800" dirty="0"/>
          </a:p>
          <a:p>
            <a:pPr marL="4851400" lvl="1"/>
            <a:r>
              <a:rPr lang="pt-BR" sz="2000" dirty="0"/>
              <a:t>Se esta parcela de ar inicialmente com temperatura </a:t>
            </a:r>
            <a:r>
              <a:rPr lang="pt-BR" sz="2000" b="1" i="1" dirty="0" err="1">
                <a:solidFill>
                  <a:srgbClr val="FF0000"/>
                </a:solidFill>
              </a:rPr>
              <a:t>T</a:t>
            </a:r>
            <a:r>
              <a:rPr lang="pt-BR" sz="2000" b="1" i="1" baseline="-25000" dirty="0" err="1">
                <a:solidFill>
                  <a:srgbClr val="FF0000"/>
                </a:solidFill>
              </a:rPr>
              <a:t>p</a:t>
            </a:r>
            <a:r>
              <a:rPr lang="pt-BR" sz="2000" b="1" dirty="0">
                <a:solidFill>
                  <a:srgbClr val="FF0000"/>
                </a:solidFill>
              </a:rPr>
              <a:t>=30</a:t>
            </a:r>
            <a:r>
              <a:rPr lang="pt-BR" sz="2000" b="1" baseline="30000" dirty="0">
                <a:solidFill>
                  <a:srgbClr val="FF0000"/>
                </a:solidFill>
              </a:rPr>
              <a:t>o</a:t>
            </a:r>
            <a:r>
              <a:rPr lang="pt-BR" sz="2000" b="1" dirty="0">
                <a:solidFill>
                  <a:srgbClr val="FF0000"/>
                </a:solidFill>
              </a:rPr>
              <a:t>C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BR" sz="2000" dirty="0"/>
              <a:t>é forçada a ascender 1 km de altura, ela se resfriará à temperatura de </a:t>
            </a:r>
            <a:r>
              <a:rPr lang="pt-BR" sz="2000" b="1" dirty="0">
                <a:solidFill>
                  <a:srgbClr val="FF0000"/>
                </a:solidFill>
              </a:rPr>
              <a:t>20</a:t>
            </a:r>
            <a:r>
              <a:rPr lang="pt-BR" sz="2000" b="1" baseline="30000" dirty="0">
                <a:solidFill>
                  <a:srgbClr val="FF0000"/>
                </a:solidFill>
              </a:rPr>
              <a:t>o</a:t>
            </a:r>
            <a:r>
              <a:rPr lang="pt-BR" sz="2000" b="1" dirty="0">
                <a:solidFill>
                  <a:srgbClr val="FF0000"/>
                </a:solidFill>
              </a:rPr>
              <a:t>C</a:t>
            </a:r>
            <a:r>
              <a:rPr lang="pt-BR" sz="2000" dirty="0"/>
              <a:t> , ou seja igual à do ambiente (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20</a:t>
            </a:r>
            <a:r>
              <a:rPr lang="pt-BR" sz="2000" b="1" baseline="300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pt-BR" sz="2000" dirty="0"/>
              <a:t>).</a:t>
            </a:r>
          </a:p>
          <a:p>
            <a:pPr marL="4851400" lvl="1"/>
            <a:r>
              <a:rPr lang="pt-BR" sz="2000" dirty="0"/>
              <a:t>Logo, a parcela permanecerá parada neste nível de altura.</a:t>
            </a:r>
          </a:p>
          <a:p>
            <a:endParaRPr lang="pt-BR" sz="20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9" y="3338218"/>
            <a:ext cx="3953152" cy="2992264"/>
          </a:xfrm>
          <a:prstGeom prst="rect">
            <a:avLst/>
          </a:prstGeom>
        </p:spPr>
      </p:pic>
      <p:cxnSp>
        <p:nvCxnSpPr>
          <p:cNvPr id="41" name="Conector reto 40"/>
          <p:cNvCxnSpPr/>
          <p:nvPr/>
        </p:nvCxnSpPr>
        <p:spPr>
          <a:xfrm flipH="1" flipV="1">
            <a:off x="833479" y="3759423"/>
            <a:ext cx="1562703" cy="2592827"/>
          </a:xfrm>
          <a:prstGeom prst="line">
            <a:avLst/>
          </a:prstGeom>
          <a:ln w="889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Determinando a estabilidade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833479" y="3058973"/>
            <a:ext cx="4182929" cy="3274503"/>
            <a:chOff x="1766970" y="4716030"/>
            <a:chExt cx="2111898" cy="1387501"/>
          </a:xfrm>
        </p:grpSpPr>
        <p:cxnSp>
          <p:nvCxnSpPr>
            <p:cNvPr id="26" name="Conector de seta reta 25"/>
            <p:cNvCxnSpPr/>
            <p:nvPr/>
          </p:nvCxnSpPr>
          <p:spPr>
            <a:xfrm flipH="1" flipV="1">
              <a:off x="1766970" y="4716030"/>
              <a:ext cx="16555" cy="137726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de seta reta 26"/>
            <p:cNvCxnSpPr/>
            <p:nvPr/>
          </p:nvCxnSpPr>
          <p:spPr>
            <a:xfrm>
              <a:off x="1835696" y="6093296"/>
              <a:ext cx="2043172" cy="1023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aixaDeTexto 7"/>
          <p:cNvSpPr txBox="1"/>
          <p:nvPr/>
        </p:nvSpPr>
        <p:spPr>
          <a:xfrm rot="16200000">
            <a:off x="-192769" y="4521361"/>
            <a:ext cx="1362040" cy="473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altura</a:t>
            </a:r>
            <a:r>
              <a:rPr lang="en-US" sz="2000" b="1" dirty="0"/>
              <a:t> (km)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949119" y="6269250"/>
            <a:ext cx="1803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temperatura</a:t>
            </a:r>
            <a:endParaRPr lang="en-US" sz="2000" b="1" dirty="0"/>
          </a:p>
        </p:txBody>
      </p:sp>
      <p:cxnSp>
        <p:nvCxnSpPr>
          <p:cNvPr id="17" name="Conector reto 16"/>
          <p:cNvCxnSpPr/>
          <p:nvPr/>
        </p:nvCxnSpPr>
        <p:spPr>
          <a:xfrm flipH="1">
            <a:off x="866272" y="4005064"/>
            <a:ext cx="1689504" cy="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508959" y="375942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cxnSp>
        <p:nvCxnSpPr>
          <p:cNvPr id="10" name="Conector reto 9"/>
          <p:cNvCxnSpPr/>
          <p:nvPr/>
        </p:nvCxnSpPr>
        <p:spPr>
          <a:xfrm flipH="1" flipV="1">
            <a:off x="866271" y="3759423"/>
            <a:ext cx="1590297" cy="2549901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eta dobrada 54"/>
          <p:cNvSpPr/>
          <p:nvPr/>
        </p:nvSpPr>
        <p:spPr>
          <a:xfrm rot="16200000">
            <a:off x="1654084" y="4654724"/>
            <a:ext cx="2191094" cy="977350"/>
          </a:xfrm>
          <a:prstGeom prst="bentArrow">
            <a:avLst>
              <a:gd name="adj1" fmla="val 39121"/>
              <a:gd name="adj2" fmla="val 36084"/>
              <a:gd name="adj3" fmla="val 50000"/>
              <a:gd name="adj4" fmla="val 43750"/>
            </a:avLst>
          </a:prstGeom>
          <a:solidFill>
            <a:schemeClr val="bg2">
              <a:lumMod val="75000"/>
              <a:alpha val="48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2146123" y="5373216"/>
            <a:ext cx="1046267" cy="864097"/>
            <a:chOff x="2461962" y="4653135"/>
            <a:chExt cx="884171" cy="864097"/>
          </a:xfrm>
        </p:grpSpPr>
        <p:sp>
          <p:nvSpPr>
            <p:cNvPr id="24" name="Elipse 23"/>
            <p:cNvSpPr/>
            <p:nvPr/>
          </p:nvSpPr>
          <p:spPr>
            <a:xfrm>
              <a:off x="2461962" y="4653135"/>
              <a:ext cx="884171" cy="86409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43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2557928" y="4762017"/>
              <a:ext cx="7813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FF0000"/>
                  </a:solidFill>
                </a:rPr>
                <a:t>T</a:t>
              </a:r>
              <a:r>
                <a:rPr lang="en-US" b="1" baseline="-25000" dirty="0" err="1">
                  <a:solidFill>
                    <a:srgbClr val="FF0000"/>
                  </a:solidFill>
                </a:rPr>
                <a:t>p</a:t>
              </a:r>
              <a:r>
                <a:rPr lang="en-US" b="1" dirty="0">
                  <a:solidFill>
                    <a:srgbClr val="FF0000"/>
                  </a:solidFill>
                </a:rPr>
                <a:t>=30</a:t>
              </a:r>
              <a:r>
                <a:rPr lang="en-US" b="1" baseline="30000" dirty="0">
                  <a:solidFill>
                    <a:srgbClr val="FF0000"/>
                  </a:solidFill>
                </a:rPr>
                <a:t>o</a:t>
              </a:r>
              <a:r>
                <a:rPr lang="en-US" b="1" dirty="0">
                  <a:solidFill>
                    <a:srgbClr val="FF0000"/>
                  </a:solidFill>
                </a:rPr>
                <a:t>C</a:t>
              </a:r>
            </a:p>
            <a:p>
              <a:pPr algn="ctr"/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T</a:t>
              </a:r>
              <a:r>
                <a:rPr lang="en-US" b="1" baseline="-25000" dirty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=30</a:t>
              </a:r>
              <a:r>
                <a:rPr lang="en-US" b="1" baseline="30000" dirty="0">
                  <a:solidFill>
                    <a:schemeClr val="accent6">
                      <a:lumMod val="75000"/>
                    </a:schemeClr>
                  </a:solidFill>
                </a:rPr>
                <a:t>o</a:t>
              </a: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C</a:t>
              </a: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1979712" y="3338223"/>
            <a:ext cx="1359793" cy="1098896"/>
            <a:chOff x="2446796" y="4553572"/>
            <a:chExt cx="884171" cy="864097"/>
          </a:xfrm>
        </p:grpSpPr>
        <p:sp>
          <p:nvSpPr>
            <p:cNvPr id="22" name="Elipse 21"/>
            <p:cNvSpPr/>
            <p:nvPr/>
          </p:nvSpPr>
          <p:spPr>
            <a:xfrm>
              <a:off x="2446796" y="4553572"/>
              <a:ext cx="884171" cy="86409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43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2483801" y="4738198"/>
              <a:ext cx="7813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FF0000"/>
                  </a:solidFill>
                </a:rPr>
                <a:t>T</a:t>
              </a:r>
              <a:r>
                <a:rPr lang="en-US" b="1" baseline="-25000" dirty="0" err="1">
                  <a:solidFill>
                    <a:srgbClr val="FF0000"/>
                  </a:solidFill>
                </a:rPr>
                <a:t>p</a:t>
              </a:r>
              <a:r>
                <a:rPr lang="en-US" b="1" dirty="0">
                  <a:solidFill>
                    <a:srgbClr val="FF0000"/>
                  </a:solidFill>
                </a:rPr>
                <a:t>=20</a:t>
              </a:r>
              <a:r>
                <a:rPr lang="en-US" b="1" baseline="30000" dirty="0">
                  <a:solidFill>
                    <a:srgbClr val="FF0000"/>
                  </a:solidFill>
                </a:rPr>
                <a:t>o</a:t>
              </a:r>
              <a:r>
                <a:rPr lang="en-US" b="1" dirty="0">
                  <a:solidFill>
                    <a:srgbClr val="FF0000"/>
                  </a:solidFill>
                </a:rPr>
                <a:t>C</a:t>
              </a:r>
            </a:p>
            <a:p>
              <a:pPr algn="ctr"/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T</a:t>
              </a:r>
              <a:r>
                <a:rPr lang="en-US" b="1" baseline="-25000" dirty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=20</a:t>
              </a:r>
              <a:r>
                <a:rPr lang="en-US" b="1" baseline="30000" dirty="0">
                  <a:solidFill>
                    <a:schemeClr val="accent6">
                      <a:lumMod val="75000"/>
                    </a:schemeClr>
                  </a:solidFill>
                </a:rPr>
                <a:t>o</a:t>
              </a: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C</a:t>
              </a:r>
            </a:p>
          </p:txBody>
        </p:sp>
      </p:grpSp>
      <p:sp>
        <p:nvSpPr>
          <p:cNvPr id="61" name="CaixaDeTexto 60"/>
          <p:cNvSpPr txBox="1"/>
          <p:nvPr/>
        </p:nvSpPr>
        <p:spPr>
          <a:xfrm>
            <a:off x="3256129" y="4474841"/>
            <a:ext cx="1531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Após</a:t>
            </a:r>
            <a:r>
              <a:rPr lang="en-US" dirty="0"/>
              <a:t> o </a:t>
            </a:r>
            <a:r>
              <a:rPr lang="en-US" dirty="0" err="1"/>
              <a:t>levantamento</a:t>
            </a:r>
            <a:endParaRPr lang="en-US" dirty="0"/>
          </a:p>
        </p:txBody>
      </p:sp>
      <p:grpSp>
        <p:nvGrpSpPr>
          <p:cNvPr id="62" name="Grupo 61"/>
          <p:cNvGrpSpPr/>
          <p:nvPr/>
        </p:nvGrpSpPr>
        <p:grpSpPr>
          <a:xfrm>
            <a:off x="3356223" y="3356992"/>
            <a:ext cx="1359793" cy="1098896"/>
            <a:chOff x="2446796" y="4553572"/>
            <a:chExt cx="884171" cy="864097"/>
          </a:xfrm>
        </p:grpSpPr>
        <p:sp>
          <p:nvSpPr>
            <p:cNvPr id="63" name="Elipse 62"/>
            <p:cNvSpPr/>
            <p:nvPr/>
          </p:nvSpPr>
          <p:spPr>
            <a:xfrm>
              <a:off x="2446796" y="4553572"/>
              <a:ext cx="884171" cy="86409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43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2483801" y="4738198"/>
              <a:ext cx="7813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FF0000"/>
                  </a:solidFill>
                </a:rPr>
                <a:t>T</a:t>
              </a:r>
              <a:r>
                <a:rPr lang="en-US" b="1" baseline="-25000" dirty="0" err="1">
                  <a:solidFill>
                    <a:srgbClr val="FF0000"/>
                  </a:solidFill>
                </a:rPr>
                <a:t>p</a:t>
              </a:r>
              <a:r>
                <a:rPr lang="en-US" b="1" dirty="0">
                  <a:solidFill>
                    <a:srgbClr val="FF0000"/>
                  </a:solidFill>
                </a:rPr>
                <a:t>=20</a:t>
              </a:r>
              <a:r>
                <a:rPr lang="en-US" b="1" baseline="30000" dirty="0">
                  <a:solidFill>
                    <a:srgbClr val="FF0000"/>
                  </a:solidFill>
                </a:rPr>
                <a:t>o</a:t>
              </a:r>
              <a:r>
                <a:rPr lang="en-US" b="1" dirty="0">
                  <a:solidFill>
                    <a:srgbClr val="FF0000"/>
                  </a:solidFill>
                </a:rPr>
                <a:t>C</a:t>
              </a:r>
            </a:p>
            <a:p>
              <a:pPr algn="ctr"/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T</a:t>
              </a:r>
              <a:r>
                <a:rPr lang="en-US" b="1" baseline="-25000" dirty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=20</a:t>
              </a:r>
              <a:r>
                <a:rPr lang="en-US" b="1" baseline="30000" dirty="0">
                  <a:solidFill>
                    <a:schemeClr val="accent6">
                      <a:lumMod val="75000"/>
                    </a:schemeClr>
                  </a:solidFill>
                </a:rPr>
                <a:t>o</a:t>
              </a: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C</a:t>
              </a:r>
            </a:p>
          </p:txBody>
        </p:sp>
      </p:grpSp>
      <p:sp>
        <p:nvSpPr>
          <p:cNvPr id="57" name="Retângulo 56"/>
          <p:cNvSpPr/>
          <p:nvPr/>
        </p:nvSpPr>
        <p:spPr>
          <a:xfrm>
            <a:off x="969601" y="4573426"/>
            <a:ext cx="405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pt-BR" b="1" i="1" baseline="-25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Retângulo 65"/>
          <p:cNvSpPr/>
          <p:nvPr/>
        </p:nvSpPr>
        <p:spPr>
          <a:xfrm>
            <a:off x="1573832" y="4581128"/>
            <a:ext cx="405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pt-BR" b="1" i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332656"/>
            <a:ext cx="325215" cy="30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7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chemeClr val="accent1"/>
                </a:solidFill>
              </a:rPr>
              <a:t>b. Uma atmosfera </a:t>
            </a:r>
            <a:r>
              <a:rPr lang="pt-BR" b="1" u="sng" dirty="0">
                <a:solidFill>
                  <a:schemeClr val="accent1"/>
                </a:solidFill>
              </a:rPr>
              <a:t>estável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pt-BR" sz="2400" dirty="0"/>
              <a:t>Se a parcela de ar </a:t>
            </a:r>
            <a:r>
              <a:rPr lang="pt-BR" sz="2400" u="sng" dirty="0"/>
              <a:t>não saturada</a:t>
            </a:r>
            <a:r>
              <a:rPr lang="pt-BR" sz="2400" dirty="0"/>
              <a:t> na superfície estiver em um ambiente com taxa de resfriamento do ambiente (e.g., </a:t>
            </a:r>
            <a:r>
              <a:rPr lang="pt-BR" sz="2400" dirty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G</a:t>
            </a:r>
            <a:r>
              <a:rPr lang="pt-BR" sz="2400" baseline="-250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pt-BR" sz="2400" dirty="0"/>
              <a:t> = 5</a:t>
            </a:r>
            <a:r>
              <a:rPr lang="pt-BR" sz="2400" baseline="30000" dirty="0"/>
              <a:t>o</a:t>
            </a:r>
            <a:r>
              <a:rPr lang="pt-BR" sz="2400" dirty="0"/>
              <a:t>C/km) menor do o adiabático seco (</a:t>
            </a:r>
            <a:r>
              <a:rPr lang="pt-BR" sz="2400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pt-BR" sz="2400" baseline="-25000" dirty="0" err="1">
                <a:solidFill>
                  <a:srgbClr val="FF0000"/>
                </a:solidFill>
              </a:rPr>
              <a:t>d</a:t>
            </a:r>
            <a:r>
              <a:rPr lang="pt-BR" sz="2400" dirty="0"/>
              <a:t> = 10</a:t>
            </a:r>
            <a:r>
              <a:rPr lang="pt-BR" sz="2400" baseline="30000" dirty="0"/>
              <a:t>o</a:t>
            </a:r>
            <a:r>
              <a:rPr lang="pt-BR" sz="2400" dirty="0"/>
              <a:t>C/km) , a atmosfera estará </a:t>
            </a:r>
            <a:r>
              <a:rPr lang="pt-BR" b="1" u="sng" dirty="0">
                <a:solidFill>
                  <a:srgbClr val="0070C0"/>
                </a:solidFill>
              </a:rPr>
              <a:t>estável</a:t>
            </a:r>
            <a:r>
              <a:rPr lang="pt-BR" sz="2400" dirty="0"/>
              <a:t>: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G</a:t>
            </a:r>
            <a:r>
              <a:rPr lang="pt-BR" b="1" i="1" baseline="-250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pt-BR" b="1" i="1" baseline="-25000" dirty="0">
                <a:solidFill>
                  <a:schemeClr val="bg2">
                    <a:lumMod val="25000"/>
                  </a:schemeClr>
                </a:solidFill>
              </a:rPr>
              <a:t>  </a:t>
            </a:r>
            <a:r>
              <a:rPr lang="pt-BR" dirty="0"/>
              <a:t>&lt;</a:t>
            </a:r>
            <a:r>
              <a:rPr lang="pt-BR" dirty="0">
                <a:solidFill>
                  <a:srgbClr val="009900"/>
                </a:solidFill>
              </a:rPr>
              <a:t> </a:t>
            </a:r>
            <a:r>
              <a:rPr lang="pt-BR" dirty="0"/>
              <a:t> </a:t>
            </a:r>
            <a:r>
              <a:rPr lang="pt-BR" b="1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pt-BR" b="1" i="1" baseline="-25000" dirty="0" err="1">
                <a:solidFill>
                  <a:srgbClr val="FF0000"/>
                </a:solidFill>
              </a:rPr>
              <a:t>d</a:t>
            </a:r>
            <a:endParaRPr lang="pt-BR" sz="2800" dirty="0"/>
          </a:p>
          <a:p>
            <a:pPr marL="4851400" lvl="1"/>
            <a:endParaRPr lang="pt-BR" sz="1800" dirty="0"/>
          </a:p>
          <a:p>
            <a:pPr marL="4851400" lvl="1"/>
            <a:r>
              <a:rPr lang="pt-BR" sz="2000" dirty="0"/>
              <a:t>Se esta parcela de ar inicialmente com temperatura </a:t>
            </a:r>
            <a:r>
              <a:rPr lang="pt-BR" sz="2000" b="1" i="1" dirty="0" err="1">
                <a:solidFill>
                  <a:srgbClr val="FF0000"/>
                </a:solidFill>
              </a:rPr>
              <a:t>T</a:t>
            </a:r>
            <a:r>
              <a:rPr lang="pt-BR" sz="2000" b="1" i="1" baseline="-25000" dirty="0" err="1">
                <a:solidFill>
                  <a:srgbClr val="FF0000"/>
                </a:solidFill>
              </a:rPr>
              <a:t>p</a:t>
            </a:r>
            <a:r>
              <a:rPr lang="pt-BR" sz="2000" b="1" dirty="0">
                <a:solidFill>
                  <a:srgbClr val="FF0000"/>
                </a:solidFill>
              </a:rPr>
              <a:t>=30</a:t>
            </a:r>
            <a:r>
              <a:rPr lang="pt-BR" sz="2000" b="1" baseline="30000" dirty="0">
                <a:solidFill>
                  <a:srgbClr val="FF0000"/>
                </a:solidFill>
              </a:rPr>
              <a:t>o</a:t>
            </a:r>
            <a:r>
              <a:rPr lang="pt-BR" sz="2000" b="1" dirty="0">
                <a:solidFill>
                  <a:srgbClr val="FF0000"/>
                </a:solidFill>
              </a:rPr>
              <a:t>C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BR" sz="2000" dirty="0"/>
              <a:t>é forçada a ascender 1 km de altura, ela se resfriará à temperatura de </a:t>
            </a:r>
            <a:r>
              <a:rPr lang="pt-BR" sz="2000" b="1" dirty="0">
                <a:solidFill>
                  <a:srgbClr val="FF0000"/>
                </a:solidFill>
              </a:rPr>
              <a:t>20</a:t>
            </a:r>
            <a:r>
              <a:rPr lang="pt-BR" sz="2000" b="1" baseline="30000" dirty="0">
                <a:solidFill>
                  <a:srgbClr val="FF0000"/>
                </a:solidFill>
              </a:rPr>
              <a:t>o</a:t>
            </a:r>
            <a:r>
              <a:rPr lang="pt-BR" sz="2000" b="1" dirty="0">
                <a:solidFill>
                  <a:srgbClr val="FF0000"/>
                </a:solidFill>
              </a:rPr>
              <a:t>C</a:t>
            </a:r>
            <a:r>
              <a:rPr lang="pt-BR" sz="2000" dirty="0"/>
              <a:t> , e o ambiente à 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25</a:t>
            </a:r>
            <a:r>
              <a:rPr lang="pt-BR" sz="2000" b="1" baseline="300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pt-BR" sz="2000" dirty="0"/>
              <a:t>.</a:t>
            </a:r>
          </a:p>
          <a:p>
            <a:pPr marL="4851400" lvl="1"/>
            <a:r>
              <a:rPr lang="pt-BR" sz="2000" dirty="0"/>
              <a:t>Logo, o ambiente estará mais quente que a parcela, e ela descenderá de volta à superfície.</a:t>
            </a:r>
          </a:p>
          <a:p>
            <a:endParaRPr lang="pt-BR" sz="20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8" y="2986965"/>
            <a:ext cx="4182929" cy="3271509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Determinando a estabilidade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833479" y="2986965"/>
            <a:ext cx="4182929" cy="3274503"/>
            <a:chOff x="1766970" y="4716030"/>
            <a:chExt cx="2111898" cy="1387501"/>
          </a:xfrm>
        </p:grpSpPr>
        <p:cxnSp>
          <p:nvCxnSpPr>
            <p:cNvPr id="26" name="Conector de seta reta 25"/>
            <p:cNvCxnSpPr/>
            <p:nvPr/>
          </p:nvCxnSpPr>
          <p:spPr>
            <a:xfrm flipH="1" flipV="1">
              <a:off x="1766970" y="4716030"/>
              <a:ext cx="16555" cy="137726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de seta reta 26"/>
            <p:cNvCxnSpPr/>
            <p:nvPr/>
          </p:nvCxnSpPr>
          <p:spPr>
            <a:xfrm>
              <a:off x="1835696" y="6093296"/>
              <a:ext cx="2043172" cy="1023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aixaDeTexto 7"/>
          <p:cNvSpPr txBox="1"/>
          <p:nvPr/>
        </p:nvSpPr>
        <p:spPr>
          <a:xfrm rot="16200000">
            <a:off x="-192769" y="4449353"/>
            <a:ext cx="1362040" cy="473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altura</a:t>
            </a:r>
            <a:r>
              <a:rPr lang="en-US" sz="2000" b="1" dirty="0"/>
              <a:t> (km)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949119" y="6197242"/>
            <a:ext cx="1803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temperatura</a:t>
            </a:r>
            <a:endParaRPr lang="en-US" sz="2000" b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463749" y="3745010"/>
            <a:ext cx="402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cxnSp>
        <p:nvCxnSpPr>
          <p:cNvPr id="17" name="Conector reto 16"/>
          <p:cNvCxnSpPr>
            <a:stCxn id="32" idx="3"/>
          </p:cNvCxnSpPr>
          <p:nvPr/>
        </p:nvCxnSpPr>
        <p:spPr>
          <a:xfrm flipH="1" flipV="1">
            <a:off x="957360" y="3933058"/>
            <a:ext cx="1947994" cy="42786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>
            <a:endCxn id="15" idx="3"/>
          </p:cNvCxnSpPr>
          <p:nvPr/>
        </p:nvCxnSpPr>
        <p:spPr>
          <a:xfrm flipH="1" flipV="1">
            <a:off x="866269" y="3975843"/>
            <a:ext cx="1689507" cy="226147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 flipH="1" flipV="1">
            <a:off x="1061947" y="3345552"/>
            <a:ext cx="1508910" cy="2882513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eta dobrada 31"/>
          <p:cNvSpPr/>
          <p:nvPr/>
        </p:nvSpPr>
        <p:spPr>
          <a:xfrm rot="16200000">
            <a:off x="1945815" y="4582716"/>
            <a:ext cx="2191094" cy="977350"/>
          </a:xfrm>
          <a:prstGeom prst="bentArrow">
            <a:avLst>
              <a:gd name="adj1" fmla="val 39121"/>
              <a:gd name="adj2" fmla="val 36084"/>
              <a:gd name="adj3" fmla="val 50000"/>
              <a:gd name="adj4" fmla="val 43750"/>
            </a:avLst>
          </a:prstGeom>
          <a:solidFill>
            <a:schemeClr val="bg2">
              <a:lumMod val="75000"/>
              <a:alpha val="48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2483768" y="5376743"/>
            <a:ext cx="1046267" cy="864097"/>
            <a:chOff x="2461962" y="4653135"/>
            <a:chExt cx="884171" cy="864097"/>
          </a:xfrm>
        </p:grpSpPr>
        <p:sp>
          <p:nvSpPr>
            <p:cNvPr id="24" name="Elipse 23"/>
            <p:cNvSpPr/>
            <p:nvPr/>
          </p:nvSpPr>
          <p:spPr>
            <a:xfrm>
              <a:off x="2461962" y="4653135"/>
              <a:ext cx="884171" cy="86409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43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2557928" y="4762017"/>
              <a:ext cx="7813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FF0000"/>
                  </a:solidFill>
                </a:rPr>
                <a:t>T</a:t>
              </a:r>
              <a:r>
                <a:rPr lang="en-US" b="1" baseline="-25000" dirty="0" err="1">
                  <a:solidFill>
                    <a:srgbClr val="FF0000"/>
                  </a:solidFill>
                </a:rPr>
                <a:t>p</a:t>
              </a:r>
              <a:r>
                <a:rPr lang="en-US" b="1" dirty="0">
                  <a:solidFill>
                    <a:srgbClr val="FF0000"/>
                  </a:solidFill>
                </a:rPr>
                <a:t>=30</a:t>
              </a:r>
              <a:r>
                <a:rPr lang="en-US" b="1" baseline="30000" dirty="0">
                  <a:solidFill>
                    <a:srgbClr val="FF0000"/>
                  </a:solidFill>
                </a:rPr>
                <a:t>o</a:t>
              </a:r>
              <a:r>
                <a:rPr lang="en-US" b="1" dirty="0">
                  <a:solidFill>
                    <a:srgbClr val="FF0000"/>
                  </a:solidFill>
                </a:rPr>
                <a:t>C</a:t>
              </a:r>
            </a:p>
            <a:p>
              <a:pPr algn="ctr"/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T</a:t>
              </a:r>
              <a:r>
                <a:rPr lang="en-US" b="1" baseline="-25000" dirty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=30</a:t>
              </a:r>
              <a:r>
                <a:rPr lang="en-US" b="1" baseline="30000" dirty="0">
                  <a:solidFill>
                    <a:schemeClr val="accent6">
                      <a:lumMod val="75000"/>
                    </a:schemeClr>
                  </a:solidFill>
                </a:rPr>
                <a:t>o</a:t>
              </a: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C</a:t>
              </a:r>
            </a:p>
          </p:txBody>
        </p:sp>
      </p:grpSp>
      <p:sp>
        <p:nvSpPr>
          <p:cNvPr id="39" name="CaixaDeTexto 38"/>
          <p:cNvSpPr txBox="1"/>
          <p:nvPr/>
        </p:nvSpPr>
        <p:spPr>
          <a:xfrm>
            <a:off x="3466227" y="3098679"/>
            <a:ext cx="1531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Após</a:t>
            </a:r>
            <a:r>
              <a:rPr lang="en-US" dirty="0"/>
              <a:t> o </a:t>
            </a:r>
            <a:r>
              <a:rPr lang="en-US" dirty="0" err="1"/>
              <a:t>levantamento</a:t>
            </a:r>
            <a:endParaRPr lang="en-US" dirty="0"/>
          </a:p>
        </p:txBody>
      </p:sp>
      <p:grpSp>
        <p:nvGrpSpPr>
          <p:cNvPr id="57" name="Grupo 56"/>
          <p:cNvGrpSpPr/>
          <p:nvPr/>
        </p:nvGrpSpPr>
        <p:grpSpPr>
          <a:xfrm>
            <a:off x="3779912" y="5373216"/>
            <a:ext cx="1046267" cy="864097"/>
            <a:chOff x="2461962" y="4653135"/>
            <a:chExt cx="884171" cy="864097"/>
          </a:xfrm>
        </p:grpSpPr>
        <p:sp>
          <p:nvSpPr>
            <p:cNvPr id="58" name="Elipse 57"/>
            <p:cNvSpPr/>
            <p:nvPr/>
          </p:nvSpPr>
          <p:spPr>
            <a:xfrm>
              <a:off x="2461962" y="4653135"/>
              <a:ext cx="884171" cy="86409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43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CaixaDeTexto 58"/>
            <p:cNvSpPr txBox="1"/>
            <p:nvPr/>
          </p:nvSpPr>
          <p:spPr>
            <a:xfrm>
              <a:off x="2557928" y="4762017"/>
              <a:ext cx="7813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FF0000"/>
                  </a:solidFill>
                </a:rPr>
                <a:t>T</a:t>
              </a:r>
              <a:r>
                <a:rPr lang="en-US" b="1" baseline="-25000" dirty="0" err="1">
                  <a:solidFill>
                    <a:srgbClr val="FF0000"/>
                  </a:solidFill>
                </a:rPr>
                <a:t>p</a:t>
              </a:r>
              <a:r>
                <a:rPr lang="en-US" b="1" dirty="0">
                  <a:solidFill>
                    <a:srgbClr val="FF0000"/>
                  </a:solidFill>
                </a:rPr>
                <a:t>=30</a:t>
              </a:r>
              <a:r>
                <a:rPr lang="en-US" b="1" baseline="30000" dirty="0">
                  <a:solidFill>
                    <a:srgbClr val="FF0000"/>
                  </a:solidFill>
                </a:rPr>
                <a:t>o</a:t>
              </a:r>
              <a:r>
                <a:rPr lang="en-US" b="1" dirty="0">
                  <a:solidFill>
                    <a:srgbClr val="FF0000"/>
                  </a:solidFill>
                </a:rPr>
                <a:t>C</a:t>
              </a:r>
            </a:p>
            <a:p>
              <a:pPr algn="ctr"/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T</a:t>
              </a:r>
              <a:r>
                <a:rPr lang="en-US" b="1" baseline="-25000" dirty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=30</a:t>
              </a:r>
              <a:r>
                <a:rPr lang="en-US" b="1" baseline="30000" dirty="0">
                  <a:solidFill>
                    <a:schemeClr val="accent6">
                      <a:lumMod val="75000"/>
                    </a:schemeClr>
                  </a:solidFill>
                </a:rPr>
                <a:t>o</a:t>
              </a: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C</a:t>
              </a:r>
            </a:p>
          </p:txBody>
        </p:sp>
      </p:grpSp>
      <p:grpSp>
        <p:nvGrpSpPr>
          <p:cNvPr id="60" name="Grupo 59"/>
          <p:cNvGrpSpPr/>
          <p:nvPr/>
        </p:nvGrpSpPr>
        <p:grpSpPr>
          <a:xfrm>
            <a:off x="2204095" y="3338223"/>
            <a:ext cx="1359793" cy="1098896"/>
            <a:chOff x="2446796" y="4553572"/>
            <a:chExt cx="884171" cy="864097"/>
          </a:xfrm>
        </p:grpSpPr>
        <p:sp>
          <p:nvSpPr>
            <p:cNvPr id="61" name="Elipse 60"/>
            <p:cNvSpPr/>
            <p:nvPr/>
          </p:nvSpPr>
          <p:spPr>
            <a:xfrm>
              <a:off x="2446796" y="4553572"/>
              <a:ext cx="884171" cy="86409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43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CaixaDeTexto 61"/>
            <p:cNvSpPr txBox="1"/>
            <p:nvPr/>
          </p:nvSpPr>
          <p:spPr>
            <a:xfrm>
              <a:off x="2573880" y="4738198"/>
              <a:ext cx="601206" cy="508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FF0000"/>
                  </a:solidFill>
                </a:rPr>
                <a:t>T</a:t>
              </a:r>
              <a:r>
                <a:rPr lang="en-US" b="1" baseline="-25000" dirty="0" err="1">
                  <a:solidFill>
                    <a:srgbClr val="FF0000"/>
                  </a:solidFill>
                </a:rPr>
                <a:t>p</a:t>
              </a:r>
              <a:r>
                <a:rPr lang="en-US" b="1" dirty="0">
                  <a:solidFill>
                    <a:srgbClr val="FF0000"/>
                  </a:solidFill>
                </a:rPr>
                <a:t>=20</a:t>
              </a:r>
              <a:r>
                <a:rPr lang="en-US" b="1" baseline="30000" dirty="0">
                  <a:solidFill>
                    <a:srgbClr val="FF0000"/>
                  </a:solidFill>
                </a:rPr>
                <a:t>o</a:t>
              </a:r>
              <a:r>
                <a:rPr lang="en-US" b="1" dirty="0">
                  <a:solidFill>
                    <a:srgbClr val="FF0000"/>
                  </a:solidFill>
                </a:rPr>
                <a:t>C</a:t>
              </a:r>
            </a:p>
            <a:p>
              <a:pPr algn="ctr"/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T</a:t>
              </a:r>
              <a:r>
                <a:rPr lang="en-US" b="1" baseline="-25000" dirty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=25</a:t>
              </a:r>
              <a:r>
                <a:rPr lang="en-US" b="1" baseline="30000" dirty="0">
                  <a:solidFill>
                    <a:schemeClr val="accent6">
                      <a:lumMod val="75000"/>
                    </a:schemeClr>
                  </a:solidFill>
                </a:rPr>
                <a:t>o</a:t>
              </a: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C</a:t>
              </a:r>
            </a:p>
          </p:txBody>
        </p:sp>
      </p:grpSp>
      <p:sp>
        <p:nvSpPr>
          <p:cNvPr id="63" name="Seta para a direita 62"/>
          <p:cNvSpPr/>
          <p:nvPr/>
        </p:nvSpPr>
        <p:spPr>
          <a:xfrm rot="5400000">
            <a:off x="3521279" y="4259864"/>
            <a:ext cx="1479434" cy="735048"/>
          </a:xfrm>
          <a:prstGeom prst="rightArrow">
            <a:avLst/>
          </a:prstGeom>
          <a:solidFill>
            <a:schemeClr val="bg2">
              <a:lumMod val="75000"/>
              <a:alpha val="48000"/>
            </a:schemeClr>
          </a:solidFill>
          <a:ln>
            <a:solidFill>
              <a:schemeClr val="bg2">
                <a:lumMod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Retângulo 63"/>
          <p:cNvSpPr/>
          <p:nvPr/>
        </p:nvSpPr>
        <p:spPr>
          <a:xfrm>
            <a:off x="1907704" y="4643844"/>
            <a:ext cx="405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pt-BR" b="1" i="1" baseline="-25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Retângulo 64"/>
          <p:cNvSpPr/>
          <p:nvPr/>
        </p:nvSpPr>
        <p:spPr>
          <a:xfrm>
            <a:off x="1043608" y="4647946"/>
            <a:ext cx="405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pt-BR" b="1" i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332656"/>
            <a:ext cx="325215" cy="30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6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chemeClr val="accent1"/>
                </a:solidFill>
              </a:rPr>
              <a:t>c. Uma atmosfera </a:t>
            </a:r>
            <a:r>
              <a:rPr lang="pt-BR" b="1" u="sng" dirty="0">
                <a:solidFill>
                  <a:schemeClr val="accent1"/>
                </a:solidFill>
              </a:rPr>
              <a:t>instável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pt-BR" sz="2400" dirty="0"/>
              <a:t>Se a parcela de ar não saturada na superfície estiver em um ambiente com taxa de resfriamento do ambiente (e.g., </a:t>
            </a:r>
            <a:r>
              <a:rPr lang="pt-BR" sz="2400" dirty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G</a:t>
            </a:r>
            <a:r>
              <a:rPr lang="pt-BR" sz="2400" baseline="-250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pt-BR" sz="2400" dirty="0"/>
              <a:t> = 15</a:t>
            </a:r>
            <a:r>
              <a:rPr lang="pt-BR" sz="2400" baseline="30000" dirty="0"/>
              <a:t>o</a:t>
            </a:r>
            <a:r>
              <a:rPr lang="pt-BR" sz="2400" dirty="0"/>
              <a:t>C/km) maior do o adiabático seco (</a:t>
            </a:r>
            <a:r>
              <a:rPr lang="pt-BR" sz="2400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pt-BR" sz="2400" baseline="-25000" dirty="0" err="1">
                <a:solidFill>
                  <a:srgbClr val="FF0000"/>
                </a:solidFill>
              </a:rPr>
              <a:t>d</a:t>
            </a:r>
            <a:r>
              <a:rPr lang="pt-BR" sz="2400" dirty="0"/>
              <a:t> = 10</a:t>
            </a:r>
            <a:r>
              <a:rPr lang="pt-BR" sz="2400" baseline="30000" dirty="0"/>
              <a:t>o</a:t>
            </a:r>
            <a:r>
              <a:rPr lang="pt-BR" sz="2400" dirty="0"/>
              <a:t>C/km) , a atmosfera estará </a:t>
            </a:r>
            <a:r>
              <a:rPr lang="pt-BR" sz="2400" b="1" u="sng" dirty="0">
                <a:solidFill>
                  <a:srgbClr val="0070C0"/>
                </a:solidFill>
              </a:rPr>
              <a:t>instável</a:t>
            </a:r>
            <a:r>
              <a:rPr lang="pt-BR" sz="2400" dirty="0"/>
              <a:t>: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G</a:t>
            </a:r>
            <a:r>
              <a:rPr lang="pt-BR" b="1" i="1" baseline="-250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pt-BR" b="1" i="1" baseline="-25000" dirty="0">
                <a:solidFill>
                  <a:schemeClr val="bg2">
                    <a:lumMod val="25000"/>
                  </a:schemeClr>
                </a:solidFill>
              </a:rPr>
              <a:t>  </a:t>
            </a:r>
            <a:r>
              <a:rPr lang="pt-BR" dirty="0"/>
              <a:t>&gt;</a:t>
            </a:r>
            <a:r>
              <a:rPr lang="pt-BR" dirty="0">
                <a:solidFill>
                  <a:srgbClr val="009900"/>
                </a:solidFill>
              </a:rPr>
              <a:t> </a:t>
            </a:r>
            <a:r>
              <a:rPr lang="pt-BR" dirty="0"/>
              <a:t> </a:t>
            </a:r>
            <a:r>
              <a:rPr lang="pt-BR" b="1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pt-BR" b="1" i="1" baseline="-25000" dirty="0" err="1">
                <a:solidFill>
                  <a:srgbClr val="FF0000"/>
                </a:solidFill>
              </a:rPr>
              <a:t>d</a:t>
            </a:r>
            <a:endParaRPr lang="pt-BR" sz="2800" dirty="0"/>
          </a:p>
          <a:p>
            <a:pPr marL="4851400" lvl="1"/>
            <a:endParaRPr lang="pt-BR" sz="1800" dirty="0"/>
          </a:p>
          <a:p>
            <a:pPr marL="4851400" lvl="1"/>
            <a:r>
              <a:rPr lang="pt-BR" sz="2000" dirty="0"/>
              <a:t>Se esta parcela de ar inicialmente com temperatura </a:t>
            </a:r>
            <a:r>
              <a:rPr lang="pt-BR" sz="2000" b="1" i="1" dirty="0" err="1">
                <a:solidFill>
                  <a:srgbClr val="FF0000"/>
                </a:solidFill>
              </a:rPr>
              <a:t>T</a:t>
            </a:r>
            <a:r>
              <a:rPr lang="pt-BR" sz="2000" b="1" i="1" baseline="-25000" dirty="0" err="1">
                <a:solidFill>
                  <a:srgbClr val="FF0000"/>
                </a:solidFill>
              </a:rPr>
              <a:t>p</a:t>
            </a:r>
            <a:r>
              <a:rPr lang="pt-BR" sz="2000" b="1" dirty="0">
                <a:solidFill>
                  <a:srgbClr val="FF0000"/>
                </a:solidFill>
              </a:rPr>
              <a:t>=30</a:t>
            </a:r>
            <a:r>
              <a:rPr lang="pt-BR" sz="2000" b="1" baseline="30000" dirty="0">
                <a:solidFill>
                  <a:srgbClr val="FF0000"/>
                </a:solidFill>
              </a:rPr>
              <a:t>o</a:t>
            </a:r>
            <a:r>
              <a:rPr lang="pt-BR" sz="2000" b="1" dirty="0">
                <a:solidFill>
                  <a:srgbClr val="FF0000"/>
                </a:solidFill>
              </a:rPr>
              <a:t>C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BR" sz="2000" dirty="0"/>
              <a:t>é forçada a ascender 1 km de altura, ela se resfriará à temperatura de </a:t>
            </a:r>
            <a:r>
              <a:rPr lang="pt-BR" sz="2000" b="1" dirty="0">
                <a:solidFill>
                  <a:srgbClr val="FF0000"/>
                </a:solidFill>
              </a:rPr>
              <a:t>20</a:t>
            </a:r>
            <a:r>
              <a:rPr lang="pt-BR" sz="2000" b="1" baseline="30000" dirty="0">
                <a:solidFill>
                  <a:srgbClr val="FF0000"/>
                </a:solidFill>
              </a:rPr>
              <a:t>o</a:t>
            </a:r>
            <a:r>
              <a:rPr lang="pt-BR" sz="2000" b="1" dirty="0">
                <a:solidFill>
                  <a:srgbClr val="FF0000"/>
                </a:solidFill>
              </a:rPr>
              <a:t>C</a:t>
            </a:r>
            <a:r>
              <a:rPr lang="pt-BR" sz="2000" dirty="0"/>
              <a:t>, e o ambiente à 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15</a:t>
            </a:r>
            <a:r>
              <a:rPr lang="pt-BR" sz="2000" b="1" baseline="300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pt-BR" sz="2000" dirty="0"/>
              <a:t>.</a:t>
            </a:r>
          </a:p>
          <a:p>
            <a:pPr marL="4851400" lvl="1"/>
            <a:r>
              <a:rPr lang="pt-BR" sz="2000" dirty="0"/>
              <a:t>Logo, o ambiente estará mais frio que a parcela, e ela ascenderá sozinha na atmosfera.</a:t>
            </a:r>
          </a:p>
          <a:p>
            <a:endParaRPr lang="pt-BR" sz="20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8" y="2986965"/>
            <a:ext cx="4182929" cy="3271509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Determinando a estabilidade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833479" y="2986965"/>
            <a:ext cx="4182929" cy="3274503"/>
            <a:chOff x="1766970" y="4716030"/>
            <a:chExt cx="2111898" cy="1387501"/>
          </a:xfrm>
        </p:grpSpPr>
        <p:cxnSp>
          <p:nvCxnSpPr>
            <p:cNvPr id="26" name="Conector de seta reta 25"/>
            <p:cNvCxnSpPr/>
            <p:nvPr/>
          </p:nvCxnSpPr>
          <p:spPr>
            <a:xfrm flipH="1" flipV="1">
              <a:off x="1766970" y="4716030"/>
              <a:ext cx="16555" cy="137726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de seta reta 26"/>
            <p:cNvCxnSpPr/>
            <p:nvPr/>
          </p:nvCxnSpPr>
          <p:spPr>
            <a:xfrm>
              <a:off x="1835696" y="6093296"/>
              <a:ext cx="2043172" cy="1023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aixaDeTexto 7"/>
          <p:cNvSpPr txBox="1"/>
          <p:nvPr/>
        </p:nvSpPr>
        <p:spPr>
          <a:xfrm rot="16200000">
            <a:off x="-264776" y="4449353"/>
            <a:ext cx="1362040" cy="473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altura</a:t>
            </a:r>
            <a:r>
              <a:rPr lang="en-US" sz="2000" b="1" dirty="0"/>
              <a:t> (km)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949119" y="6197242"/>
            <a:ext cx="1803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temperatura</a:t>
            </a:r>
            <a:endParaRPr lang="en-US" sz="2000" b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463749" y="4320134"/>
            <a:ext cx="402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cxnSp>
        <p:nvCxnSpPr>
          <p:cNvPr id="17" name="Conector reto 16"/>
          <p:cNvCxnSpPr/>
          <p:nvPr/>
        </p:nvCxnSpPr>
        <p:spPr>
          <a:xfrm flipH="1" flipV="1">
            <a:off x="931343" y="4550966"/>
            <a:ext cx="1947994" cy="42786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flipH="1" flipV="1">
            <a:off x="866269" y="3235672"/>
            <a:ext cx="1689510" cy="3001644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>
            <a:endCxn id="2" idx="1"/>
          </p:cNvCxnSpPr>
          <p:nvPr/>
        </p:nvCxnSpPr>
        <p:spPr>
          <a:xfrm flipH="1" flipV="1">
            <a:off x="833478" y="4622720"/>
            <a:ext cx="1737381" cy="160534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eta dobrada 31"/>
          <p:cNvSpPr/>
          <p:nvPr/>
        </p:nvSpPr>
        <p:spPr>
          <a:xfrm rot="16200000">
            <a:off x="2233376" y="4870277"/>
            <a:ext cx="1615972" cy="977350"/>
          </a:xfrm>
          <a:prstGeom prst="bentArrow">
            <a:avLst>
              <a:gd name="adj1" fmla="val 39121"/>
              <a:gd name="adj2" fmla="val 36084"/>
              <a:gd name="adj3" fmla="val 50000"/>
              <a:gd name="adj4" fmla="val 43750"/>
            </a:avLst>
          </a:prstGeom>
          <a:solidFill>
            <a:schemeClr val="bg2">
              <a:lumMod val="75000"/>
              <a:alpha val="48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2483768" y="5376743"/>
            <a:ext cx="1046267" cy="864097"/>
            <a:chOff x="2461962" y="4653135"/>
            <a:chExt cx="884171" cy="864097"/>
          </a:xfrm>
        </p:grpSpPr>
        <p:sp>
          <p:nvSpPr>
            <p:cNvPr id="24" name="Elipse 23"/>
            <p:cNvSpPr/>
            <p:nvPr/>
          </p:nvSpPr>
          <p:spPr>
            <a:xfrm>
              <a:off x="2461962" y="4653135"/>
              <a:ext cx="884171" cy="86409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43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2557928" y="4762017"/>
              <a:ext cx="7813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FF0000"/>
                  </a:solidFill>
                </a:rPr>
                <a:t>T</a:t>
              </a:r>
              <a:r>
                <a:rPr lang="en-US" b="1" baseline="-25000" dirty="0" err="1">
                  <a:solidFill>
                    <a:srgbClr val="FF0000"/>
                  </a:solidFill>
                </a:rPr>
                <a:t>p</a:t>
              </a:r>
              <a:r>
                <a:rPr lang="en-US" b="1" dirty="0">
                  <a:solidFill>
                    <a:srgbClr val="FF0000"/>
                  </a:solidFill>
                </a:rPr>
                <a:t>=30</a:t>
              </a:r>
              <a:r>
                <a:rPr lang="en-US" b="1" baseline="30000" dirty="0">
                  <a:solidFill>
                    <a:srgbClr val="FF0000"/>
                  </a:solidFill>
                </a:rPr>
                <a:t>o</a:t>
              </a:r>
              <a:r>
                <a:rPr lang="en-US" b="1" dirty="0">
                  <a:solidFill>
                    <a:srgbClr val="FF0000"/>
                  </a:solidFill>
                </a:rPr>
                <a:t>C</a:t>
              </a:r>
            </a:p>
            <a:p>
              <a:pPr algn="ctr"/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T</a:t>
              </a:r>
              <a:r>
                <a:rPr lang="en-US" b="1" baseline="-25000" dirty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=30</a:t>
              </a:r>
              <a:r>
                <a:rPr lang="en-US" b="1" baseline="30000" dirty="0">
                  <a:solidFill>
                    <a:schemeClr val="accent6">
                      <a:lumMod val="75000"/>
                    </a:schemeClr>
                  </a:solidFill>
                </a:rPr>
                <a:t>o</a:t>
              </a: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C</a:t>
              </a:r>
            </a:p>
          </p:txBody>
        </p:sp>
      </p:grpSp>
      <p:sp>
        <p:nvSpPr>
          <p:cNvPr id="39" name="CaixaDeTexto 38"/>
          <p:cNvSpPr txBox="1"/>
          <p:nvPr/>
        </p:nvSpPr>
        <p:spPr>
          <a:xfrm>
            <a:off x="3503015" y="5162460"/>
            <a:ext cx="1531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Após</a:t>
            </a:r>
            <a:r>
              <a:rPr lang="en-US" dirty="0"/>
              <a:t> o </a:t>
            </a:r>
            <a:r>
              <a:rPr lang="en-US" dirty="0" err="1"/>
              <a:t>levantamento</a:t>
            </a:r>
            <a:endParaRPr lang="en-US" dirty="0"/>
          </a:p>
        </p:txBody>
      </p:sp>
      <p:grpSp>
        <p:nvGrpSpPr>
          <p:cNvPr id="60" name="Grupo 59"/>
          <p:cNvGrpSpPr/>
          <p:nvPr/>
        </p:nvGrpSpPr>
        <p:grpSpPr>
          <a:xfrm>
            <a:off x="2199440" y="4005064"/>
            <a:ext cx="1359793" cy="1098896"/>
            <a:chOff x="2446796" y="4553572"/>
            <a:chExt cx="884171" cy="864097"/>
          </a:xfrm>
        </p:grpSpPr>
        <p:sp>
          <p:nvSpPr>
            <p:cNvPr id="61" name="Elipse 60"/>
            <p:cNvSpPr/>
            <p:nvPr/>
          </p:nvSpPr>
          <p:spPr>
            <a:xfrm>
              <a:off x="2446796" y="4553572"/>
              <a:ext cx="884171" cy="86409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43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CaixaDeTexto 61"/>
            <p:cNvSpPr txBox="1"/>
            <p:nvPr/>
          </p:nvSpPr>
          <p:spPr>
            <a:xfrm>
              <a:off x="2573880" y="4738198"/>
              <a:ext cx="601206" cy="508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FF0000"/>
                  </a:solidFill>
                </a:rPr>
                <a:t>T</a:t>
              </a:r>
              <a:r>
                <a:rPr lang="en-US" b="1" baseline="-25000" dirty="0" err="1">
                  <a:solidFill>
                    <a:srgbClr val="FF0000"/>
                  </a:solidFill>
                </a:rPr>
                <a:t>p</a:t>
              </a:r>
              <a:r>
                <a:rPr lang="en-US" b="1" dirty="0">
                  <a:solidFill>
                    <a:srgbClr val="FF0000"/>
                  </a:solidFill>
                </a:rPr>
                <a:t>=20</a:t>
              </a:r>
              <a:r>
                <a:rPr lang="en-US" b="1" baseline="30000" dirty="0">
                  <a:solidFill>
                    <a:srgbClr val="FF0000"/>
                  </a:solidFill>
                </a:rPr>
                <a:t>o</a:t>
              </a:r>
              <a:r>
                <a:rPr lang="en-US" b="1" dirty="0">
                  <a:solidFill>
                    <a:srgbClr val="FF0000"/>
                  </a:solidFill>
                </a:rPr>
                <a:t>C</a:t>
              </a:r>
            </a:p>
            <a:p>
              <a:pPr algn="ctr"/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T</a:t>
              </a:r>
              <a:r>
                <a:rPr lang="en-US" b="1" baseline="-25000" dirty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=15</a:t>
              </a:r>
              <a:r>
                <a:rPr lang="en-US" b="1" baseline="30000" dirty="0">
                  <a:solidFill>
                    <a:schemeClr val="accent6">
                      <a:lumMod val="75000"/>
                    </a:schemeClr>
                  </a:solidFill>
                </a:rPr>
                <a:t>o</a:t>
              </a: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C</a:t>
              </a:r>
            </a:p>
          </p:txBody>
        </p:sp>
      </p:grpSp>
      <p:sp>
        <p:nvSpPr>
          <p:cNvPr id="63" name="Seta para a direita 62"/>
          <p:cNvSpPr/>
          <p:nvPr/>
        </p:nvSpPr>
        <p:spPr>
          <a:xfrm rot="16200000">
            <a:off x="3431113" y="3383601"/>
            <a:ext cx="1796378" cy="735048"/>
          </a:xfrm>
          <a:prstGeom prst="rightArrow">
            <a:avLst/>
          </a:prstGeom>
          <a:solidFill>
            <a:schemeClr val="bg2">
              <a:lumMod val="75000"/>
              <a:alpha val="48000"/>
            </a:schemeClr>
          </a:solidFill>
          <a:ln>
            <a:solidFill>
              <a:schemeClr val="bg2">
                <a:lumMod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849874" y="4886725"/>
            <a:ext cx="405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pt-BR" b="1" i="1" baseline="-25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Retângulo 33"/>
          <p:cNvSpPr/>
          <p:nvPr/>
        </p:nvSpPr>
        <p:spPr>
          <a:xfrm>
            <a:off x="1905340" y="4900434"/>
            <a:ext cx="405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pt-BR" b="1" i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Elipse 35"/>
          <p:cNvSpPr/>
          <p:nvPr/>
        </p:nvSpPr>
        <p:spPr>
          <a:xfrm>
            <a:off x="3644255" y="4005064"/>
            <a:ext cx="1359793" cy="1098896"/>
          </a:xfrm>
          <a:prstGeom prst="ellipse">
            <a:avLst/>
          </a:prstGeom>
          <a:solidFill>
            <a:schemeClr val="accent1">
              <a:lumMod val="20000"/>
              <a:lumOff val="80000"/>
              <a:alpha val="43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Conector reto 42"/>
          <p:cNvCxnSpPr/>
          <p:nvPr/>
        </p:nvCxnSpPr>
        <p:spPr>
          <a:xfrm flipH="1">
            <a:off x="899594" y="3414191"/>
            <a:ext cx="3240358" cy="14809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ixaDeTexto 44"/>
          <p:cNvSpPr txBox="1"/>
          <p:nvPr/>
        </p:nvSpPr>
        <p:spPr>
          <a:xfrm>
            <a:off x="467544" y="318335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</a:t>
            </a:r>
          </a:p>
        </p:txBody>
      </p:sp>
      <p:grpSp>
        <p:nvGrpSpPr>
          <p:cNvPr id="46" name="Grupo 45"/>
          <p:cNvGrpSpPr/>
          <p:nvPr/>
        </p:nvGrpSpPr>
        <p:grpSpPr>
          <a:xfrm>
            <a:off x="3491881" y="2986965"/>
            <a:ext cx="1728191" cy="1567547"/>
            <a:chOff x="2446796" y="4553572"/>
            <a:chExt cx="884171" cy="864097"/>
          </a:xfrm>
        </p:grpSpPr>
        <p:sp>
          <p:nvSpPr>
            <p:cNvPr id="47" name="Elipse 46"/>
            <p:cNvSpPr/>
            <p:nvPr/>
          </p:nvSpPr>
          <p:spPr>
            <a:xfrm>
              <a:off x="2446796" y="4553572"/>
              <a:ext cx="884171" cy="86409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43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aixaDeTexto 47"/>
            <p:cNvSpPr txBox="1"/>
            <p:nvPr/>
          </p:nvSpPr>
          <p:spPr>
            <a:xfrm>
              <a:off x="2637959" y="4738198"/>
              <a:ext cx="473047" cy="356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FF0000"/>
                  </a:solidFill>
                </a:rPr>
                <a:t>T</a:t>
              </a:r>
              <a:r>
                <a:rPr lang="en-US" b="1" baseline="-25000" dirty="0" err="1">
                  <a:solidFill>
                    <a:srgbClr val="FF0000"/>
                  </a:solidFill>
                </a:rPr>
                <a:t>p</a:t>
              </a:r>
              <a:r>
                <a:rPr lang="en-US" b="1" dirty="0">
                  <a:solidFill>
                    <a:srgbClr val="FF0000"/>
                  </a:solidFill>
                </a:rPr>
                <a:t>=10</a:t>
              </a:r>
              <a:r>
                <a:rPr lang="en-US" b="1" baseline="30000" dirty="0">
                  <a:solidFill>
                    <a:srgbClr val="FF0000"/>
                  </a:solidFill>
                </a:rPr>
                <a:t>o</a:t>
              </a:r>
              <a:r>
                <a:rPr lang="en-US" b="1" dirty="0">
                  <a:solidFill>
                    <a:srgbClr val="FF0000"/>
                  </a:solidFill>
                </a:rPr>
                <a:t>C</a:t>
              </a:r>
            </a:p>
            <a:p>
              <a:pPr algn="ctr"/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T</a:t>
              </a:r>
              <a:r>
                <a:rPr lang="en-US" b="1" baseline="-25000" dirty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=0</a:t>
              </a:r>
              <a:r>
                <a:rPr lang="en-US" b="1" baseline="30000" dirty="0">
                  <a:solidFill>
                    <a:schemeClr val="accent6">
                      <a:lumMod val="75000"/>
                    </a:schemeClr>
                  </a:solidFill>
                </a:rPr>
                <a:t>o</a:t>
              </a: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C</a:t>
              </a:r>
            </a:p>
          </p:txBody>
        </p:sp>
      </p:grpSp>
      <p:pic>
        <p:nvPicPr>
          <p:cNvPr id="31" name="Imagem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332656"/>
            <a:ext cx="325215" cy="30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3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63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chemeClr val="accent1"/>
                </a:solidFill>
              </a:rPr>
              <a:t>c. Uma atmosfera </a:t>
            </a:r>
            <a:r>
              <a:rPr lang="pt-BR" b="1" u="sng" dirty="0">
                <a:solidFill>
                  <a:schemeClr val="accent1"/>
                </a:solidFill>
              </a:rPr>
              <a:t>condicionalmente instável</a:t>
            </a:r>
          </a:p>
          <a:p>
            <a:endParaRPr lang="pt-BR" sz="1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pt-BR" dirty="0"/>
              <a:t>Incialmente, a parcela com </a:t>
            </a:r>
            <a:r>
              <a:rPr lang="pt-BR" b="1" i="1" dirty="0" err="1">
                <a:solidFill>
                  <a:srgbClr val="FF0000"/>
                </a:solidFill>
              </a:rPr>
              <a:t>T</a:t>
            </a:r>
            <a:r>
              <a:rPr lang="pt-BR" b="1" i="1" baseline="-25000" dirty="0" err="1">
                <a:solidFill>
                  <a:srgbClr val="FF0000"/>
                </a:solidFill>
              </a:rPr>
              <a:t>p</a:t>
            </a:r>
            <a:r>
              <a:rPr lang="pt-BR" b="1" dirty="0">
                <a:solidFill>
                  <a:srgbClr val="FF0000"/>
                </a:solidFill>
              </a:rPr>
              <a:t>=30</a:t>
            </a:r>
            <a:r>
              <a:rPr lang="pt-BR" b="1" baseline="30000" dirty="0">
                <a:solidFill>
                  <a:srgbClr val="FF0000"/>
                </a:solidFill>
              </a:rPr>
              <a:t>o</a:t>
            </a:r>
            <a:r>
              <a:rPr lang="pt-BR" b="1" dirty="0">
                <a:solidFill>
                  <a:srgbClr val="FF0000"/>
                </a:solidFill>
              </a:rPr>
              <a:t>C</a:t>
            </a:r>
            <a:r>
              <a:rPr lang="pt-BR" dirty="0"/>
              <a:t> e </a:t>
            </a:r>
            <a:r>
              <a:rPr lang="pt-BR" b="1" i="1" dirty="0" err="1">
                <a:solidFill>
                  <a:srgbClr val="FF0000"/>
                </a:solidFill>
              </a:rPr>
              <a:t>T</a:t>
            </a:r>
            <a:r>
              <a:rPr lang="pt-BR" b="1" i="1" baseline="-25000" dirty="0" err="1">
                <a:solidFill>
                  <a:srgbClr val="FF0000"/>
                </a:solidFill>
              </a:rPr>
              <a:t>d</a:t>
            </a:r>
            <a:r>
              <a:rPr lang="pt-BR" b="1" i="1" baseline="-25000" dirty="0">
                <a:solidFill>
                  <a:srgbClr val="FF0000"/>
                </a:solidFill>
              </a:rPr>
              <a:t>-p</a:t>
            </a:r>
            <a:r>
              <a:rPr lang="pt-BR" b="1" dirty="0">
                <a:solidFill>
                  <a:srgbClr val="FF0000"/>
                </a:solidFill>
              </a:rPr>
              <a:t>=10</a:t>
            </a:r>
            <a:r>
              <a:rPr lang="pt-BR" b="1" baseline="30000" dirty="0">
                <a:solidFill>
                  <a:srgbClr val="FF0000"/>
                </a:solidFill>
              </a:rPr>
              <a:t>o</a:t>
            </a:r>
            <a:r>
              <a:rPr lang="pt-BR" b="1" dirty="0">
                <a:solidFill>
                  <a:srgbClr val="FF0000"/>
                </a:solidFill>
              </a:rPr>
              <a:t>C</a:t>
            </a:r>
            <a:r>
              <a:rPr lang="pt-BR" dirty="0"/>
              <a:t> pode estar em uma atmosfera </a:t>
            </a:r>
            <a:r>
              <a:rPr lang="pt-BR" b="1" dirty="0">
                <a:solidFill>
                  <a:srgbClr val="0070C0"/>
                </a:solidFill>
              </a:rPr>
              <a:t>estável</a:t>
            </a:r>
            <a:r>
              <a:rPr lang="pt-BR" dirty="0"/>
              <a:t> (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G</a:t>
            </a:r>
            <a:r>
              <a:rPr lang="pt-BR" b="1" i="1" baseline="-250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pt-BR" b="1" i="1" baseline="-25000" dirty="0">
                <a:solidFill>
                  <a:schemeClr val="bg2">
                    <a:lumMod val="25000"/>
                  </a:schemeClr>
                </a:solidFill>
              </a:rPr>
              <a:t>  </a:t>
            </a:r>
            <a:r>
              <a:rPr lang="pt-BR" dirty="0"/>
              <a:t>&lt;</a:t>
            </a:r>
            <a:r>
              <a:rPr lang="pt-BR" dirty="0">
                <a:solidFill>
                  <a:srgbClr val="009900"/>
                </a:solidFill>
              </a:rPr>
              <a:t> </a:t>
            </a:r>
            <a:r>
              <a:rPr lang="pt-BR" dirty="0"/>
              <a:t> </a:t>
            </a:r>
            <a:r>
              <a:rPr lang="pt-BR" b="1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pt-BR" b="1" i="1" baseline="-25000" dirty="0" err="1">
                <a:solidFill>
                  <a:srgbClr val="FF0000"/>
                </a:solidFill>
              </a:rPr>
              <a:t>d</a:t>
            </a:r>
            <a:r>
              <a:rPr lang="pt-BR" dirty="0"/>
              <a:t>), com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G</a:t>
            </a:r>
            <a:r>
              <a:rPr lang="pt-BR" b="1" i="1" baseline="-250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pt-BR" b="1" i="1" baseline="-25000" dirty="0"/>
              <a:t> </a:t>
            </a:r>
            <a:r>
              <a:rPr lang="pt-BR" dirty="0"/>
              <a:t>=9,4</a:t>
            </a:r>
            <a:r>
              <a:rPr lang="pt-BR" baseline="30000" dirty="0"/>
              <a:t>o</a:t>
            </a:r>
            <a:r>
              <a:rPr lang="pt-BR" dirty="0"/>
              <a:t>C, e.g..</a:t>
            </a:r>
          </a:p>
          <a:p>
            <a:pPr marL="4845050" lvl="3" indent="-342900"/>
            <a:endParaRPr lang="pt-BR" dirty="0"/>
          </a:p>
          <a:p>
            <a:pPr marL="4845050" lvl="3" indent="-342900"/>
            <a:r>
              <a:rPr lang="pt-BR" dirty="0"/>
              <a:t>Durante o levantamento forçado até 2 km de altura, a parcela se resfria </a:t>
            </a:r>
            <a:r>
              <a:rPr lang="pt-BR" b="1" dirty="0" err="1">
                <a:solidFill>
                  <a:srgbClr val="FF0000"/>
                </a:solidFill>
              </a:rPr>
              <a:t>adiabaticamente</a:t>
            </a:r>
            <a:r>
              <a:rPr lang="pt-BR" b="1" dirty="0">
                <a:solidFill>
                  <a:srgbClr val="FF0000"/>
                </a:solidFill>
              </a:rPr>
              <a:t> seca </a:t>
            </a:r>
            <a:r>
              <a:rPr lang="pt-BR" dirty="0"/>
              <a:t>(i.e. 10</a:t>
            </a:r>
            <a:r>
              <a:rPr lang="pt-BR" baseline="30000" dirty="0"/>
              <a:t>o</a:t>
            </a:r>
            <a:r>
              <a:rPr lang="pt-BR" dirty="0"/>
              <a:t>C/km) à 10</a:t>
            </a:r>
            <a:r>
              <a:rPr lang="pt-BR" baseline="30000" dirty="0"/>
              <a:t>o</a:t>
            </a:r>
            <a:r>
              <a:rPr lang="pt-BR" dirty="0"/>
              <a:t>C. E a temperatura do ar é 11,2</a:t>
            </a:r>
            <a:r>
              <a:rPr lang="pt-BR" baseline="30000" dirty="0"/>
              <a:t>o</a:t>
            </a:r>
            <a:r>
              <a:rPr lang="pt-BR" dirty="0"/>
              <a:t>C (atmosfera estável). </a:t>
            </a:r>
          </a:p>
          <a:p>
            <a:pPr marL="4845050" lvl="3" indent="-342900"/>
            <a:endParaRPr lang="pt-BR" dirty="0"/>
          </a:p>
          <a:p>
            <a:pPr marL="4845050" lvl="3" indent="-342900"/>
            <a:r>
              <a:rPr lang="pt-BR" dirty="0"/>
              <a:t>Neste nível, </a:t>
            </a:r>
            <a:r>
              <a:rPr lang="pt-BR" b="1" i="1" dirty="0" err="1">
                <a:solidFill>
                  <a:srgbClr val="FF0000"/>
                </a:solidFill>
              </a:rPr>
              <a:t>T</a:t>
            </a:r>
            <a:r>
              <a:rPr lang="pt-BR" b="1" i="1" baseline="-25000" dirty="0" err="1">
                <a:solidFill>
                  <a:srgbClr val="FF0000"/>
                </a:solidFill>
              </a:rPr>
              <a:t>p</a:t>
            </a:r>
            <a:r>
              <a:rPr lang="pt-BR" b="1" dirty="0">
                <a:solidFill>
                  <a:srgbClr val="FF0000"/>
                </a:solidFill>
              </a:rPr>
              <a:t>=</a:t>
            </a:r>
            <a:r>
              <a:rPr lang="pt-BR" b="1" i="1" dirty="0" err="1">
                <a:solidFill>
                  <a:srgbClr val="FF0000"/>
                </a:solidFill>
              </a:rPr>
              <a:t>T</a:t>
            </a:r>
            <a:r>
              <a:rPr lang="pt-BR" b="1" i="1" baseline="-25000" dirty="0" err="1">
                <a:solidFill>
                  <a:srgbClr val="FF0000"/>
                </a:solidFill>
              </a:rPr>
              <a:t>d</a:t>
            </a:r>
            <a:r>
              <a:rPr lang="pt-BR" b="1" i="1" baseline="-25000" dirty="0">
                <a:solidFill>
                  <a:srgbClr val="FF0000"/>
                </a:solidFill>
              </a:rPr>
              <a:t>-p</a:t>
            </a:r>
            <a:r>
              <a:rPr lang="pt-BR" b="1" dirty="0">
                <a:solidFill>
                  <a:srgbClr val="FF0000"/>
                </a:solidFill>
              </a:rPr>
              <a:t>=10</a:t>
            </a:r>
            <a:r>
              <a:rPr lang="pt-BR" b="1" baseline="30000" dirty="0">
                <a:solidFill>
                  <a:srgbClr val="FF0000"/>
                </a:solidFill>
              </a:rPr>
              <a:t>o</a:t>
            </a:r>
            <a:r>
              <a:rPr lang="pt-BR" b="1" dirty="0">
                <a:solidFill>
                  <a:srgbClr val="FF0000"/>
                </a:solidFill>
              </a:rPr>
              <a:t>C</a:t>
            </a:r>
            <a:r>
              <a:rPr lang="pt-BR" dirty="0"/>
              <a:t>, ou seja a parcela está saturada e a base da nuvem irá se formar.</a:t>
            </a:r>
          </a:p>
          <a:p>
            <a:pPr marL="4845050" lvl="3" indent="-342900"/>
            <a:endParaRPr lang="pt-BR" dirty="0"/>
          </a:p>
          <a:p>
            <a:pPr marL="4845050" lvl="3" indent="-342900"/>
            <a:r>
              <a:rPr lang="pt-BR" b="1" i="1" dirty="0" err="1">
                <a:solidFill>
                  <a:srgbClr val="FF0000"/>
                </a:solidFill>
              </a:rPr>
              <a:t>T</a:t>
            </a:r>
            <a:r>
              <a:rPr lang="pt-BR" b="1" i="1" baseline="-25000" dirty="0" err="1">
                <a:solidFill>
                  <a:srgbClr val="FF0000"/>
                </a:solidFill>
              </a:rPr>
              <a:t>p</a:t>
            </a:r>
            <a:r>
              <a:rPr lang="pt-BR" b="1" dirty="0">
                <a:solidFill>
                  <a:srgbClr val="FF0000"/>
                </a:solidFill>
              </a:rPr>
              <a:t>=10</a:t>
            </a:r>
            <a:r>
              <a:rPr lang="pt-BR" b="1" baseline="30000" dirty="0">
                <a:solidFill>
                  <a:srgbClr val="FF0000"/>
                </a:solidFill>
              </a:rPr>
              <a:t>o</a:t>
            </a:r>
            <a:r>
              <a:rPr lang="pt-BR" b="1" dirty="0">
                <a:solidFill>
                  <a:srgbClr val="FF0000"/>
                </a:solidFill>
              </a:rPr>
              <a:t>C</a:t>
            </a:r>
            <a:r>
              <a:rPr lang="pt-BR" dirty="0"/>
              <a:t> ainda é menor do que a </a:t>
            </a:r>
            <a:r>
              <a:rPr lang="pt-BR" b="1" i="1" dirty="0" err="1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pt-BR" b="1" i="1" baseline="-25000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=11,2</a:t>
            </a:r>
            <a:r>
              <a:rPr lang="pt-BR" b="1" baseline="300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pt-BR" dirty="0"/>
              <a:t>. Logo a atmosfera </a:t>
            </a:r>
            <a:r>
              <a:rPr lang="pt-BR" dirty="0">
                <a:solidFill>
                  <a:srgbClr val="0070C0"/>
                </a:solidFill>
              </a:rPr>
              <a:t>continua estável</a:t>
            </a:r>
            <a:r>
              <a:rPr lang="pt-BR" dirty="0"/>
              <a:t>.</a:t>
            </a:r>
          </a:p>
          <a:p>
            <a:pPr marL="4845050" lvl="3" indent="-342900"/>
            <a:endParaRPr lang="pt-BR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Determinando a estabilidade</a:t>
            </a:r>
          </a:p>
        </p:txBody>
      </p:sp>
      <p:pic>
        <p:nvPicPr>
          <p:cNvPr id="42" name="Imagem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46" y="2060848"/>
            <a:ext cx="4386594" cy="4197627"/>
          </a:xfrm>
          <a:prstGeom prst="rect">
            <a:avLst/>
          </a:prstGeom>
        </p:spPr>
      </p:pic>
      <p:grpSp>
        <p:nvGrpSpPr>
          <p:cNvPr id="44" name="Grupo 43"/>
          <p:cNvGrpSpPr/>
          <p:nvPr/>
        </p:nvGrpSpPr>
        <p:grpSpPr>
          <a:xfrm>
            <a:off x="545447" y="2060848"/>
            <a:ext cx="4386593" cy="4179990"/>
            <a:chOff x="1766970" y="4323608"/>
            <a:chExt cx="2214725" cy="1771182"/>
          </a:xfrm>
        </p:grpSpPr>
        <p:cxnSp>
          <p:nvCxnSpPr>
            <p:cNvPr id="49" name="Conector de seta reta 48"/>
            <p:cNvCxnSpPr/>
            <p:nvPr/>
          </p:nvCxnSpPr>
          <p:spPr>
            <a:xfrm flipH="1" flipV="1">
              <a:off x="1766970" y="4323608"/>
              <a:ext cx="16556" cy="17696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de seta reta 49"/>
            <p:cNvCxnSpPr/>
            <p:nvPr/>
          </p:nvCxnSpPr>
          <p:spPr>
            <a:xfrm>
              <a:off x="1835696" y="6093296"/>
              <a:ext cx="2145999" cy="149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CaixaDeTexto 50"/>
          <p:cNvSpPr txBox="1"/>
          <p:nvPr/>
        </p:nvSpPr>
        <p:spPr>
          <a:xfrm rot="16200000">
            <a:off x="-552808" y="4449353"/>
            <a:ext cx="1362040" cy="473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altura</a:t>
            </a:r>
            <a:r>
              <a:rPr lang="en-US" sz="2000" b="1" dirty="0"/>
              <a:t> (km)</a:t>
            </a:r>
          </a:p>
        </p:txBody>
      </p:sp>
      <p:sp>
        <p:nvSpPr>
          <p:cNvPr id="52" name="CaixaDeTexto 51"/>
          <p:cNvSpPr txBox="1"/>
          <p:nvPr/>
        </p:nvSpPr>
        <p:spPr>
          <a:xfrm>
            <a:off x="1661087" y="6197242"/>
            <a:ext cx="1803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temperatura</a:t>
            </a:r>
            <a:endParaRPr lang="en-US" sz="2000" b="1" dirty="0"/>
          </a:p>
        </p:txBody>
      </p:sp>
      <p:sp>
        <p:nvSpPr>
          <p:cNvPr id="53" name="CaixaDeTexto 52"/>
          <p:cNvSpPr txBox="1"/>
          <p:nvPr/>
        </p:nvSpPr>
        <p:spPr>
          <a:xfrm>
            <a:off x="175717" y="512757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</a:t>
            </a:r>
          </a:p>
        </p:txBody>
      </p:sp>
      <p:cxnSp>
        <p:nvCxnSpPr>
          <p:cNvPr id="54" name="Conector reto 53"/>
          <p:cNvCxnSpPr/>
          <p:nvPr/>
        </p:nvCxnSpPr>
        <p:spPr>
          <a:xfrm flipH="1" flipV="1">
            <a:off x="614796" y="5315621"/>
            <a:ext cx="1947994" cy="42786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/>
          <p:cNvCxnSpPr>
            <a:endCxn id="53" idx="3"/>
          </p:cNvCxnSpPr>
          <p:nvPr/>
        </p:nvCxnSpPr>
        <p:spPr>
          <a:xfrm flipH="1" flipV="1">
            <a:off x="515875" y="5358408"/>
            <a:ext cx="1748779" cy="900067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/>
          <p:cNvCxnSpPr/>
          <p:nvPr/>
        </p:nvCxnSpPr>
        <p:spPr>
          <a:xfrm flipH="1" flipV="1">
            <a:off x="614796" y="4686084"/>
            <a:ext cx="1668034" cy="1541985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Seta dobrada 56"/>
          <p:cNvSpPr/>
          <p:nvPr/>
        </p:nvSpPr>
        <p:spPr>
          <a:xfrm rot="16200000">
            <a:off x="2120078" y="5045011"/>
            <a:ext cx="1430446" cy="813407"/>
          </a:xfrm>
          <a:prstGeom prst="bentArrow">
            <a:avLst>
              <a:gd name="adj1" fmla="val 39121"/>
              <a:gd name="adj2" fmla="val 36084"/>
              <a:gd name="adj3" fmla="val 50000"/>
              <a:gd name="adj4" fmla="val 43750"/>
            </a:avLst>
          </a:prstGeom>
          <a:solidFill>
            <a:schemeClr val="bg2">
              <a:lumMod val="75000"/>
              <a:alpha val="48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8" name="Grupo 57"/>
          <p:cNvGrpSpPr/>
          <p:nvPr/>
        </p:nvGrpSpPr>
        <p:grpSpPr>
          <a:xfrm>
            <a:off x="2413934" y="5578623"/>
            <a:ext cx="857267" cy="818674"/>
            <a:chOff x="2461962" y="4653135"/>
            <a:chExt cx="956927" cy="864097"/>
          </a:xfrm>
        </p:grpSpPr>
        <p:sp>
          <p:nvSpPr>
            <p:cNvPr id="59" name="Elipse 58"/>
            <p:cNvSpPr/>
            <p:nvPr/>
          </p:nvSpPr>
          <p:spPr>
            <a:xfrm>
              <a:off x="2461962" y="4653135"/>
              <a:ext cx="884171" cy="86409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43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2478331" y="4762017"/>
              <a:ext cx="940558" cy="617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FF0000"/>
                  </a:solidFill>
                </a:rPr>
                <a:t>T</a:t>
              </a:r>
              <a:r>
                <a:rPr lang="en-US" sz="1600" b="1" baseline="-25000" dirty="0" err="1">
                  <a:solidFill>
                    <a:srgbClr val="FF0000"/>
                  </a:solidFill>
                </a:rPr>
                <a:t>p</a:t>
              </a:r>
              <a:r>
                <a:rPr lang="en-US" sz="1600" b="1" dirty="0">
                  <a:solidFill>
                    <a:srgbClr val="FF0000"/>
                  </a:solidFill>
                </a:rPr>
                <a:t>=30</a:t>
              </a:r>
              <a:r>
                <a:rPr lang="en-US" sz="1600" b="1" baseline="30000" dirty="0">
                  <a:solidFill>
                    <a:srgbClr val="FF0000"/>
                  </a:solidFill>
                </a:rPr>
                <a:t>o</a:t>
              </a:r>
              <a:r>
                <a:rPr lang="en-US" sz="1600" b="1" dirty="0">
                  <a:solidFill>
                    <a:srgbClr val="FF0000"/>
                  </a:solidFill>
                </a:rPr>
                <a:t>C</a:t>
              </a:r>
            </a:p>
            <a:p>
              <a:pPr algn="ctr"/>
              <a:r>
                <a:rPr lang="en-US" sz="1600" b="1" dirty="0">
                  <a:solidFill>
                    <a:schemeClr val="accent6">
                      <a:lumMod val="75000"/>
                    </a:schemeClr>
                  </a:solidFill>
                </a:rPr>
                <a:t>T</a:t>
              </a:r>
              <a:r>
                <a:rPr lang="en-US" sz="1600" b="1" baseline="-25000" dirty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r>
                <a:rPr lang="en-US" sz="1600" b="1" dirty="0">
                  <a:solidFill>
                    <a:schemeClr val="accent6">
                      <a:lumMod val="75000"/>
                    </a:schemeClr>
                  </a:solidFill>
                </a:rPr>
                <a:t>=30</a:t>
              </a:r>
              <a:r>
                <a:rPr lang="en-US" sz="1600" b="1" baseline="30000" dirty="0">
                  <a:solidFill>
                    <a:schemeClr val="accent6">
                      <a:lumMod val="75000"/>
                    </a:schemeClr>
                  </a:solidFill>
                </a:rPr>
                <a:t>o</a:t>
              </a:r>
              <a:r>
                <a:rPr lang="en-US" sz="1600" b="1" dirty="0">
                  <a:solidFill>
                    <a:schemeClr val="accent6">
                      <a:lumMod val="75000"/>
                    </a:schemeClr>
                  </a:solidFill>
                </a:rPr>
                <a:t>C</a:t>
              </a:r>
            </a:p>
          </p:txBody>
        </p:sp>
      </p:grpSp>
      <p:sp>
        <p:nvSpPr>
          <p:cNvPr id="70" name="Retângulo 69"/>
          <p:cNvSpPr/>
          <p:nvPr/>
        </p:nvSpPr>
        <p:spPr>
          <a:xfrm>
            <a:off x="884067" y="4597133"/>
            <a:ext cx="405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pt-BR" b="1" i="1" baseline="-25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Retângulo 70"/>
          <p:cNvSpPr/>
          <p:nvPr/>
        </p:nvSpPr>
        <p:spPr>
          <a:xfrm>
            <a:off x="1547664" y="4736491"/>
            <a:ext cx="439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pt-BR" b="1" i="1" baseline="-2500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endParaRPr lang="en-US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CaixaDeTexto 73"/>
          <p:cNvSpPr txBox="1"/>
          <p:nvPr/>
        </p:nvSpPr>
        <p:spPr>
          <a:xfrm>
            <a:off x="179512" y="399080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4</a:t>
            </a:r>
          </a:p>
        </p:txBody>
      </p:sp>
      <p:cxnSp>
        <p:nvCxnSpPr>
          <p:cNvPr id="78" name="Conector reto 77"/>
          <p:cNvCxnSpPr/>
          <p:nvPr/>
        </p:nvCxnSpPr>
        <p:spPr>
          <a:xfrm flipH="1" flipV="1">
            <a:off x="614796" y="3770738"/>
            <a:ext cx="1649862" cy="2426505"/>
          </a:xfrm>
          <a:prstGeom prst="line">
            <a:avLst/>
          </a:prstGeom>
          <a:ln w="57150">
            <a:solidFill>
              <a:srgbClr val="0099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tângulo 78"/>
          <p:cNvSpPr/>
          <p:nvPr/>
        </p:nvSpPr>
        <p:spPr>
          <a:xfrm>
            <a:off x="681569" y="5052834"/>
            <a:ext cx="405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pt-BR" b="1" i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0" name="Grupo 79"/>
          <p:cNvGrpSpPr/>
          <p:nvPr/>
        </p:nvGrpSpPr>
        <p:grpSpPr>
          <a:xfrm>
            <a:off x="2267743" y="4869160"/>
            <a:ext cx="1082147" cy="960753"/>
            <a:chOff x="2461962" y="4653135"/>
            <a:chExt cx="895615" cy="864097"/>
          </a:xfrm>
        </p:grpSpPr>
        <p:sp>
          <p:nvSpPr>
            <p:cNvPr id="81" name="Elipse 80"/>
            <p:cNvSpPr/>
            <p:nvPr/>
          </p:nvSpPr>
          <p:spPr>
            <a:xfrm>
              <a:off x="2461962" y="4653135"/>
              <a:ext cx="884171" cy="86409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43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2539646" y="4833109"/>
              <a:ext cx="817931" cy="525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FF0000"/>
                  </a:solidFill>
                </a:rPr>
                <a:t>T</a:t>
              </a:r>
              <a:r>
                <a:rPr lang="en-US" sz="1600" b="1" baseline="-25000" dirty="0" err="1">
                  <a:solidFill>
                    <a:srgbClr val="FF0000"/>
                  </a:solidFill>
                </a:rPr>
                <a:t>p</a:t>
              </a:r>
              <a:r>
                <a:rPr lang="en-US" sz="1600" b="1" dirty="0">
                  <a:solidFill>
                    <a:srgbClr val="FF0000"/>
                  </a:solidFill>
                </a:rPr>
                <a:t>=10</a:t>
              </a:r>
              <a:r>
                <a:rPr lang="en-US" sz="1600" b="1" baseline="30000" dirty="0">
                  <a:solidFill>
                    <a:srgbClr val="FF0000"/>
                  </a:solidFill>
                </a:rPr>
                <a:t>o</a:t>
              </a:r>
              <a:r>
                <a:rPr lang="en-US" sz="1600" b="1" dirty="0">
                  <a:solidFill>
                    <a:srgbClr val="FF0000"/>
                  </a:solidFill>
                </a:rPr>
                <a:t>C</a:t>
              </a:r>
            </a:p>
            <a:p>
              <a:pPr algn="ctr"/>
              <a:r>
                <a:rPr lang="en-US" sz="1600" b="1" dirty="0">
                  <a:solidFill>
                    <a:schemeClr val="accent6">
                      <a:lumMod val="75000"/>
                    </a:schemeClr>
                  </a:solidFill>
                </a:rPr>
                <a:t>T</a:t>
              </a:r>
              <a:r>
                <a:rPr lang="en-US" sz="1600" b="1" baseline="-25000" dirty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r>
                <a:rPr lang="en-US" sz="1600" b="1" dirty="0">
                  <a:solidFill>
                    <a:schemeClr val="accent6">
                      <a:lumMod val="75000"/>
                    </a:schemeClr>
                  </a:solidFill>
                </a:rPr>
                <a:t>=11,2</a:t>
              </a:r>
              <a:r>
                <a:rPr lang="en-US" sz="1600" b="1" baseline="30000" dirty="0">
                  <a:solidFill>
                    <a:schemeClr val="accent6">
                      <a:lumMod val="75000"/>
                    </a:schemeClr>
                  </a:solidFill>
                </a:rPr>
                <a:t>o</a:t>
              </a:r>
              <a:r>
                <a:rPr lang="en-US" sz="1600" b="1" dirty="0">
                  <a:solidFill>
                    <a:schemeClr val="accent6">
                      <a:lumMod val="75000"/>
                    </a:schemeClr>
                  </a:solidFill>
                </a:rPr>
                <a:t>C</a:t>
              </a:r>
            </a:p>
          </p:txBody>
        </p:sp>
      </p:grpSp>
      <p:sp>
        <p:nvSpPr>
          <p:cNvPr id="84" name="CaixaDeTexto 83"/>
          <p:cNvSpPr txBox="1"/>
          <p:nvPr/>
        </p:nvSpPr>
        <p:spPr>
          <a:xfrm>
            <a:off x="179512" y="29249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6</a:t>
            </a:r>
          </a:p>
        </p:txBody>
      </p:sp>
      <p:sp>
        <p:nvSpPr>
          <p:cNvPr id="85" name="CaixaDeTexto 84"/>
          <p:cNvSpPr txBox="1"/>
          <p:nvPr/>
        </p:nvSpPr>
        <p:spPr>
          <a:xfrm>
            <a:off x="3336063" y="5164870"/>
            <a:ext cx="1609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 da </a:t>
            </a:r>
            <a:r>
              <a:rPr lang="en-US" dirty="0" err="1"/>
              <a:t>nuvem</a:t>
            </a:r>
            <a:endParaRPr lang="en-US" dirty="0"/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332656"/>
            <a:ext cx="325215" cy="30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3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608707"/>
            <a:ext cx="7811145" cy="804069"/>
          </a:xfrm>
          <a:prstGeom prst="rect">
            <a:avLst/>
          </a:prstGeom>
        </p:spPr>
        <p:txBody>
          <a:bodyPr/>
          <a:lstStyle/>
          <a:p>
            <a:pPr fontAlgn="b"/>
            <a:r>
              <a:rPr lang="pt-BR" dirty="0"/>
              <a:t>Estabilidade atmosférica</a:t>
            </a:r>
            <a:endParaRPr lang="pt-BR" b="0" dirty="0">
              <a:solidFill>
                <a:srgbClr val="000000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3568" y="44624"/>
            <a:ext cx="7811145" cy="564083"/>
          </a:xfrm>
        </p:spPr>
        <p:txBody>
          <a:bodyPr/>
          <a:lstStyle/>
          <a:p>
            <a:r>
              <a:rPr lang="en-US" dirty="0"/>
              <a:t>Aula 06</a:t>
            </a:r>
          </a:p>
        </p:txBody>
      </p:sp>
      <p:sp>
        <p:nvSpPr>
          <p:cNvPr id="6" name="Retângulo 5"/>
          <p:cNvSpPr/>
          <p:nvPr/>
        </p:nvSpPr>
        <p:spPr>
          <a:xfrm>
            <a:off x="-29481" y="6597352"/>
            <a:ext cx="8201881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63780" y="1741453"/>
            <a:ext cx="777686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5975" indent="-457200">
              <a:lnSpc>
                <a:spcPct val="20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Introdução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Determinando a estabilidade</a:t>
            </a:r>
          </a:p>
          <a:p>
            <a:pPr marL="1273175" lvl="1" indent="-457200">
              <a:lnSpc>
                <a:spcPct val="150000"/>
              </a:lnSpc>
              <a:buClr>
                <a:srgbClr val="0070C0"/>
              </a:buClr>
              <a:buFont typeface="+mj-lt"/>
              <a:buAutoNum type="alphaLcPeriod"/>
            </a:pPr>
            <a:r>
              <a:rPr lang="pt-BR" sz="2000" dirty="0">
                <a:solidFill>
                  <a:prstClr val="black"/>
                </a:solidFill>
              </a:rPr>
              <a:t>Uma atmosfera neutra</a:t>
            </a:r>
          </a:p>
          <a:p>
            <a:pPr marL="1273175" lvl="1" indent="-457200">
              <a:lnSpc>
                <a:spcPct val="150000"/>
              </a:lnSpc>
              <a:buClr>
                <a:srgbClr val="0070C0"/>
              </a:buClr>
              <a:buFont typeface="+mj-lt"/>
              <a:buAutoNum type="alphaLcPeriod"/>
            </a:pPr>
            <a:r>
              <a:rPr lang="pt-BR" sz="2000" dirty="0">
                <a:solidFill>
                  <a:prstClr val="black"/>
                </a:solidFill>
              </a:rPr>
              <a:t>Uma atmosfera estável</a:t>
            </a:r>
          </a:p>
          <a:p>
            <a:pPr marL="1273175" lvl="1" indent="-457200">
              <a:lnSpc>
                <a:spcPct val="150000"/>
              </a:lnSpc>
              <a:buClr>
                <a:srgbClr val="0070C0"/>
              </a:buClr>
              <a:buFont typeface="+mj-lt"/>
              <a:buAutoNum type="alphaLcPeriod"/>
            </a:pPr>
            <a:r>
              <a:rPr lang="pt-BR" sz="2000" dirty="0">
                <a:solidFill>
                  <a:prstClr val="black"/>
                </a:solidFill>
              </a:rPr>
              <a:t>Uma atmosfera instável</a:t>
            </a:r>
          </a:p>
          <a:p>
            <a:pPr marL="1273175" lvl="1" indent="-457200">
              <a:lnSpc>
                <a:spcPct val="150000"/>
              </a:lnSpc>
              <a:buClr>
                <a:srgbClr val="0070C0"/>
              </a:buClr>
              <a:buFont typeface="+mj-lt"/>
              <a:buAutoNum type="alphaLcPeriod"/>
            </a:pPr>
            <a:r>
              <a:rPr lang="pt-BR" sz="2000" dirty="0">
                <a:solidFill>
                  <a:prstClr val="black"/>
                </a:solidFill>
              </a:rPr>
              <a:t>Uma atmosfera condicionalmente instável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Desenvolvimento de nuvens</a:t>
            </a:r>
          </a:p>
        </p:txBody>
      </p:sp>
    </p:spTree>
    <p:extLst>
      <p:ext uri="{BB962C8B-B14F-4D97-AF65-F5344CB8AC3E}">
        <p14:creationId xmlns:p14="http://schemas.microsoft.com/office/powerpoint/2010/main" val="4101016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chemeClr val="accent1"/>
                </a:solidFill>
              </a:rPr>
              <a:t>c. Uma atmosfera </a:t>
            </a:r>
            <a:r>
              <a:rPr lang="pt-BR" b="1" u="sng" dirty="0">
                <a:solidFill>
                  <a:schemeClr val="accent1"/>
                </a:solidFill>
              </a:rPr>
              <a:t>condicionalmente instável</a:t>
            </a:r>
          </a:p>
          <a:p>
            <a:endParaRPr lang="pt-BR" sz="1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pt-BR" dirty="0"/>
              <a:t>Incialmente, a parcela com </a:t>
            </a:r>
            <a:r>
              <a:rPr lang="pt-BR" b="1" i="1" dirty="0" err="1">
                <a:solidFill>
                  <a:srgbClr val="FF0000"/>
                </a:solidFill>
              </a:rPr>
              <a:t>T</a:t>
            </a:r>
            <a:r>
              <a:rPr lang="pt-BR" b="1" i="1" baseline="-25000" dirty="0" err="1">
                <a:solidFill>
                  <a:srgbClr val="FF0000"/>
                </a:solidFill>
              </a:rPr>
              <a:t>p</a:t>
            </a:r>
            <a:r>
              <a:rPr lang="pt-BR" b="1" dirty="0">
                <a:solidFill>
                  <a:srgbClr val="FF0000"/>
                </a:solidFill>
              </a:rPr>
              <a:t>=30</a:t>
            </a:r>
            <a:r>
              <a:rPr lang="pt-BR" b="1" baseline="30000" dirty="0">
                <a:solidFill>
                  <a:srgbClr val="FF0000"/>
                </a:solidFill>
              </a:rPr>
              <a:t>o</a:t>
            </a:r>
            <a:r>
              <a:rPr lang="pt-BR" b="1" dirty="0">
                <a:solidFill>
                  <a:srgbClr val="FF0000"/>
                </a:solidFill>
              </a:rPr>
              <a:t>C</a:t>
            </a:r>
            <a:r>
              <a:rPr lang="pt-BR" dirty="0"/>
              <a:t> e </a:t>
            </a:r>
            <a:r>
              <a:rPr lang="pt-BR" b="1" i="1" dirty="0" err="1">
                <a:solidFill>
                  <a:srgbClr val="FF0000"/>
                </a:solidFill>
              </a:rPr>
              <a:t>T</a:t>
            </a:r>
            <a:r>
              <a:rPr lang="pt-BR" b="1" i="1" baseline="-25000" dirty="0" err="1">
                <a:solidFill>
                  <a:srgbClr val="FF0000"/>
                </a:solidFill>
              </a:rPr>
              <a:t>d</a:t>
            </a:r>
            <a:r>
              <a:rPr lang="pt-BR" b="1" i="1" baseline="-25000" dirty="0">
                <a:solidFill>
                  <a:srgbClr val="FF0000"/>
                </a:solidFill>
              </a:rPr>
              <a:t>-p</a:t>
            </a:r>
            <a:r>
              <a:rPr lang="pt-BR" b="1" dirty="0">
                <a:solidFill>
                  <a:srgbClr val="FF0000"/>
                </a:solidFill>
              </a:rPr>
              <a:t>=10</a:t>
            </a:r>
            <a:r>
              <a:rPr lang="pt-BR" b="1" baseline="30000" dirty="0">
                <a:solidFill>
                  <a:srgbClr val="FF0000"/>
                </a:solidFill>
              </a:rPr>
              <a:t>o</a:t>
            </a:r>
            <a:r>
              <a:rPr lang="pt-BR" b="1" dirty="0">
                <a:solidFill>
                  <a:srgbClr val="FF0000"/>
                </a:solidFill>
              </a:rPr>
              <a:t>C</a:t>
            </a:r>
            <a:r>
              <a:rPr lang="pt-BR" dirty="0"/>
              <a:t> pode estar em uma atmosfera </a:t>
            </a:r>
            <a:r>
              <a:rPr lang="pt-BR" b="1" dirty="0">
                <a:solidFill>
                  <a:srgbClr val="0070C0"/>
                </a:solidFill>
              </a:rPr>
              <a:t>estável</a:t>
            </a:r>
            <a:r>
              <a:rPr lang="pt-BR" dirty="0"/>
              <a:t> (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G</a:t>
            </a:r>
            <a:r>
              <a:rPr lang="pt-BR" b="1" i="1" baseline="-250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pt-BR" b="1" i="1" baseline="-25000" dirty="0">
                <a:solidFill>
                  <a:schemeClr val="bg2">
                    <a:lumMod val="25000"/>
                  </a:schemeClr>
                </a:solidFill>
              </a:rPr>
              <a:t>  </a:t>
            </a:r>
            <a:r>
              <a:rPr lang="pt-BR" dirty="0"/>
              <a:t>&lt;</a:t>
            </a:r>
            <a:r>
              <a:rPr lang="pt-BR" dirty="0">
                <a:solidFill>
                  <a:srgbClr val="009900"/>
                </a:solidFill>
              </a:rPr>
              <a:t> </a:t>
            </a:r>
            <a:r>
              <a:rPr lang="pt-BR" dirty="0"/>
              <a:t> </a:t>
            </a:r>
            <a:r>
              <a:rPr lang="pt-BR" b="1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pt-BR" b="1" i="1" baseline="-25000" dirty="0" err="1">
                <a:solidFill>
                  <a:srgbClr val="FF0000"/>
                </a:solidFill>
              </a:rPr>
              <a:t>d</a:t>
            </a:r>
            <a:r>
              <a:rPr lang="pt-BR" dirty="0"/>
              <a:t>), com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G</a:t>
            </a:r>
            <a:r>
              <a:rPr lang="pt-BR" b="1" i="1" baseline="-250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pt-BR" b="1" i="1" baseline="-25000" dirty="0"/>
              <a:t> </a:t>
            </a:r>
            <a:r>
              <a:rPr lang="pt-BR" dirty="0"/>
              <a:t>=9,4</a:t>
            </a:r>
            <a:r>
              <a:rPr lang="pt-BR" baseline="30000" dirty="0"/>
              <a:t>o</a:t>
            </a:r>
            <a:r>
              <a:rPr lang="pt-BR" dirty="0"/>
              <a:t>C, p. ex..</a:t>
            </a:r>
          </a:p>
          <a:p>
            <a:pPr marL="4845050" lvl="3" indent="-342900"/>
            <a:endParaRPr lang="pt-BR" dirty="0"/>
          </a:p>
          <a:p>
            <a:pPr marL="4845050" lvl="3" indent="-342900"/>
            <a:r>
              <a:rPr lang="pt-BR" dirty="0"/>
              <a:t>A partir de 2km de altura, a parcela/nuvem passará a se resfriar </a:t>
            </a:r>
            <a:r>
              <a:rPr lang="pt-BR" b="1" dirty="0" err="1">
                <a:solidFill>
                  <a:srgbClr val="009900"/>
                </a:solidFill>
              </a:rPr>
              <a:t>adiabaticamente</a:t>
            </a:r>
            <a:r>
              <a:rPr lang="pt-BR" b="1" dirty="0">
                <a:solidFill>
                  <a:srgbClr val="009900"/>
                </a:solidFill>
              </a:rPr>
              <a:t> úmida </a:t>
            </a:r>
            <a:r>
              <a:rPr lang="pt-BR" dirty="0"/>
              <a:t>(i.e., 6</a:t>
            </a:r>
            <a:r>
              <a:rPr lang="pt-BR" baseline="30000" dirty="0"/>
              <a:t>o</a:t>
            </a:r>
            <a:r>
              <a:rPr lang="pt-BR" dirty="0"/>
              <a:t>C/km)</a:t>
            </a:r>
          </a:p>
          <a:p>
            <a:pPr marL="4845050" lvl="3" indent="-342900"/>
            <a:endParaRPr lang="pt-BR" dirty="0"/>
          </a:p>
          <a:p>
            <a:pPr marL="4845050" lvl="3" indent="-342900"/>
            <a:r>
              <a:rPr lang="pt-BR" dirty="0"/>
              <a:t>Em 4km de altura, a parcela/nuvem terá </a:t>
            </a:r>
            <a:r>
              <a:rPr lang="pt-BR" b="1" i="1" dirty="0" err="1">
                <a:solidFill>
                  <a:srgbClr val="009900"/>
                </a:solidFill>
              </a:rPr>
              <a:t>T</a:t>
            </a:r>
            <a:r>
              <a:rPr lang="pt-BR" b="1" i="1" baseline="-25000" dirty="0" err="1">
                <a:solidFill>
                  <a:srgbClr val="009900"/>
                </a:solidFill>
              </a:rPr>
              <a:t>p</a:t>
            </a:r>
            <a:r>
              <a:rPr lang="pt-BR" b="1" dirty="0">
                <a:solidFill>
                  <a:srgbClr val="009900"/>
                </a:solidFill>
              </a:rPr>
              <a:t>=-2</a:t>
            </a:r>
            <a:r>
              <a:rPr lang="pt-BR" b="1" baseline="30000" dirty="0">
                <a:solidFill>
                  <a:srgbClr val="009900"/>
                </a:solidFill>
              </a:rPr>
              <a:t>o</a:t>
            </a:r>
            <a:r>
              <a:rPr lang="pt-BR" b="1" dirty="0">
                <a:solidFill>
                  <a:srgbClr val="009900"/>
                </a:solidFill>
              </a:rPr>
              <a:t>C</a:t>
            </a:r>
            <a:r>
              <a:rPr lang="pt-BR" dirty="0">
                <a:solidFill>
                  <a:srgbClr val="009900"/>
                </a:solidFill>
              </a:rPr>
              <a:t> </a:t>
            </a:r>
            <a:r>
              <a:rPr lang="pt-BR" dirty="0"/>
              <a:t>e a temperatura do ar será </a:t>
            </a:r>
            <a:r>
              <a:rPr lang="pt-BR" b="1" i="1" dirty="0" err="1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pt-BR" b="1" i="1" baseline="-25000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=-7,6</a:t>
            </a:r>
            <a:r>
              <a:rPr lang="pt-BR" b="1" baseline="300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pt-BR" dirty="0"/>
              <a:t>.</a:t>
            </a:r>
          </a:p>
          <a:p>
            <a:pPr marL="4845050" lvl="3" indent="-342900"/>
            <a:endParaRPr lang="pt-BR" dirty="0"/>
          </a:p>
          <a:p>
            <a:pPr marL="4845050" lvl="3" indent="-342900"/>
            <a:r>
              <a:rPr lang="pt-BR" dirty="0"/>
              <a:t>Logo, a parcela estará mais quente que o ambiente, ou seja, a </a:t>
            </a:r>
            <a:r>
              <a:rPr lang="pt-BR" dirty="0">
                <a:solidFill>
                  <a:srgbClr val="0070C0"/>
                </a:solidFill>
              </a:rPr>
              <a:t>atmosfera estará instável</a:t>
            </a:r>
            <a:r>
              <a:rPr lang="pt-BR" dirty="0"/>
              <a:t>,  e continuará subindo sem ajuda de </a:t>
            </a:r>
            <a:r>
              <a:rPr lang="pt-BR" dirty="0" err="1"/>
              <a:t>forçante</a:t>
            </a:r>
            <a:r>
              <a:rPr lang="pt-BR" dirty="0"/>
              <a:t> externa. </a:t>
            </a:r>
          </a:p>
          <a:p>
            <a:pPr marL="4845050" lvl="3" indent="-342900"/>
            <a:endParaRPr lang="pt-BR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Determinando a estabilidade</a:t>
            </a:r>
          </a:p>
        </p:txBody>
      </p:sp>
      <p:pic>
        <p:nvPicPr>
          <p:cNvPr id="42" name="Imagem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46" y="2060848"/>
            <a:ext cx="4386594" cy="4197627"/>
          </a:xfrm>
          <a:prstGeom prst="rect">
            <a:avLst/>
          </a:prstGeom>
        </p:spPr>
      </p:pic>
      <p:grpSp>
        <p:nvGrpSpPr>
          <p:cNvPr id="44" name="Grupo 43"/>
          <p:cNvGrpSpPr/>
          <p:nvPr/>
        </p:nvGrpSpPr>
        <p:grpSpPr>
          <a:xfrm>
            <a:off x="545447" y="2060848"/>
            <a:ext cx="4386593" cy="4179990"/>
            <a:chOff x="1766970" y="4323608"/>
            <a:chExt cx="2214725" cy="1771182"/>
          </a:xfrm>
        </p:grpSpPr>
        <p:cxnSp>
          <p:nvCxnSpPr>
            <p:cNvPr id="49" name="Conector de seta reta 48"/>
            <p:cNvCxnSpPr/>
            <p:nvPr/>
          </p:nvCxnSpPr>
          <p:spPr>
            <a:xfrm flipH="1" flipV="1">
              <a:off x="1766970" y="4323608"/>
              <a:ext cx="16556" cy="17696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de seta reta 49"/>
            <p:cNvCxnSpPr/>
            <p:nvPr/>
          </p:nvCxnSpPr>
          <p:spPr>
            <a:xfrm>
              <a:off x="1835696" y="6093296"/>
              <a:ext cx="2145999" cy="149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CaixaDeTexto 50"/>
          <p:cNvSpPr txBox="1"/>
          <p:nvPr/>
        </p:nvSpPr>
        <p:spPr>
          <a:xfrm rot="16200000">
            <a:off x="-552808" y="4449353"/>
            <a:ext cx="1362040" cy="473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altura</a:t>
            </a:r>
            <a:r>
              <a:rPr lang="en-US" sz="2000" b="1" dirty="0"/>
              <a:t> (km)</a:t>
            </a:r>
          </a:p>
        </p:txBody>
      </p:sp>
      <p:sp>
        <p:nvSpPr>
          <p:cNvPr id="52" name="CaixaDeTexto 51"/>
          <p:cNvSpPr txBox="1"/>
          <p:nvPr/>
        </p:nvSpPr>
        <p:spPr>
          <a:xfrm>
            <a:off x="1661087" y="6197242"/>
            <a:ext cx="1803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temperatura</a:t>
            </a:r>
            <a:endParaRPr lang="en-US" sz="2000" b="1" dirty="0"/>
          </a:p>
        </p:txBody>
      </p:sp>
      <p:sp>
        <p:nvSpPr>
          <p:cNvPr id="53" name="CaixaDeTexto 52"/>
          <p:cNvSpPr txBox="1"/>
          <p:nvPr/>
        </p:nvSpPr>
        <p:spPr>
          <a:xfrm>
            <a:off x="175717" y="512757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</a:t>
            </a:r>
          </a:p>
        </p:txBody>
      </p:sp>
      <p:cxnSp>
        <p:nvCxnSpPr>
          <p:cNvPr id="54" name="Conector reto 53"/>
          <p:cNvCxnSpPr/>
          <p:nvPr/>
        </p:nvCxnSpPr>
        <p:spPr>
          <a:xfrm flipH="1" flipV="1">
            <a:off x="614796" y="5315621"/>
            <a:ext cx="1947994" cy="42786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/>
          <p:cNvCxnSpPr>
            <a:endCxn id="53" idx="3"/>
          </p:cNvCxnSpPr>
          <p:nvPr/>
        </p:nvCxnSpPr>
        <p:spPr>
          <a:xfrm flipH="1" flipV="1">
            <a:off x="515875" y="5358408"/>
            <a:ext cx="1748779" cy="900067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/>
          <p:cNvCxnSpPr/>
          <p:nvPr/>
        </p:nvCxnSpPr>
        <p:spPr>
          <a:xfrm flipH="1" flipV="1">
            <a:off x="614796" y="4686084"/>
            <a:ext cx="1668034" cy="1541985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tângulo 69"/>
          <p:cNvSpPr/>
          <p:nvPr/>
        </p:nvSpPr>
        <p:spPr>
          <a:xfrm>
            <a:off x="884067" y="4597133"/>
            <a:ext cx="405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pt-BR" b="1" i="1" baseline="-25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Retângulo 70"/>
          <p:cNvSpPr/>
          <p:nvPr/>
        </p:nvSpPr>
        <p:spPr>
          <a:xfrm>
            <a:off x="1547664" y="4736491"/>
            <a:ext cx="439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pt-BR" b="1" i="1" baseline="-2500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endParaRPr lang="en-US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3" name="Conector reto 72"/>
          <p:cNvCxnSpPr/>
          <p:nvPr/>
        </p:nvCxnSpPr>
        <p:spPr>
          <a:xfrm flipH="1">
            <a:off x="581030" y="4165994"/>
            <a:ext cx="1614038" cy="8476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CaixaDeTexto 73"/>
          <p:cNvSpPr txBox="1"/>
          <p:nvPr/>
        </p:nvSpPr>
        <p:spPr>
          <a:xfrm>
            <a:off x="179512" y="399080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4</a:t>
            </a:r>
          </a:p>
        </p:txBody>
      </p:sp>
      <p:cxnSp>
        <p:nvCxnSpPr>
          <p:cNvPr id="78" name="Conector reto 77"/>
          <p:cNvCxnSpPr/>
          <p:nvPr/>
        </p:nvCxnSpPr>
        <p:spPr>
          <a:xfrm flipH="1" flipV="1">
            <a:off x="614796" y="3770738"/>
            <a:ext cx="1649862" cy="2426505"/>
          </a:xfrm>
          <a:prstGeom prst="line">
            <a:avLst/>
          </a:prstGeom>
          <a:ln w="57150">
            <a:solidFill>
              <a:srgbClr val="0099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tângulo 78"/>
          <p:cNvSpPr/>
          <p:nvPr/>
        </p:nvSpPr>
        <p:spPr>
          <a:xfrm>
            <a:off x="681569" y="5052834"/>
            <a:ext cx="405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pt-BR" b="1" i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Seta dobrada 33"/>
          <p:cNvSpPr/>
          <p:nvPr/>
        </p:nvSpPr>
        <p:spPr>
          <a:xfrm rot="16200000">
            <a:off x="2120078" y="5045011"/>
            <a:ext cx="1430446" cy="813407"/>
          </a:xfrm>
          <a:prstGeom prst="bentArrow">
            <a:avLst>
              <a:gd name="adj1" fmla="val 39121"/>
              <a:gd name="adj2" fmla="val 36084"/>
              <a:gd name="adj3" fmla="val 50000"/>
              <a:gd name="adj4" fmla="val 43750"/>
            </a:avLst>
          </a:prstGeom>
          <a:solidFill>
            <a:schemeClr val="bg2">
              <a:lumMod val="75000"/>
              <a:alpha val="48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8" name="Grupo 57"/>
          <p:cNvGrpSpPr/>
          <p:nvPr/>
        </p:nvGrpSpPr>
        <p:grpSpPr>
          <a:xfrm>
            <a:off x="2413934" y="5578623"/>
            <a:ext cx="857267" cy="818674"/>
            <a:chOff x="2461962" y="4653135"/>
            <a:chExt cx="956927" cy="864097"/>
          </a:xfrm>
        </p:grpSpPr>
        <p:sp>
          <p:nvSpPr>
            <p:cNvPr id="59" name="Elipse 58"/>
            <p:cNvSpPr/>
            <p:nvPr/>
          </p:nvSpPr>
          <p:spPr>
            <a:xfrm>
              <a:off x="2461962" y="4653135"/>
              <a:ext cx="884171" cy="86409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43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2478331" y="4762017"/>
              <a:ext cx="940558" cy="617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FF0000"/>
                  </a:solidFill>
                </a:rPr>
                <a:t>T</a:t>
              </a:r>
              <a:r>
                <a:rPr lang="en-US" sz="1600" b="1" baseline="-25000" dirty="0" err="1">
                  <a:solidFill>
                    <a:srgbClr val="FF0000"/>
                  </a:solidFill>
                </a:rPr>
                <a:t>p</a:t>
              </a:r>
              <a:r>
                <a:rPr lang="en-US" sz="1600" b="1" dirty="0">
                  <a:solidFill>
                    <a:srgbClr val="FF0000"/>
                  </a:solidFill>
                </a:rPr>
                <a:t>=30</a:t>
              </a:r>
              <a:r>
                <a:rPr lang="en-US" sz="1600" b="1" baseline="30000" dirty="0">
                  <a:solidFill>
                    <a:srgbClr val="FF0000"/>
                  </a:solidFill>
                </a:rPr>
                <a:t>o</a:t>
              </a:r>
              <a:r>
                <a:rPr lang="en-US" sz="1600" b="1" dirty="0">
                  <a:solidFill>
                    <a:srgbClr val="FF0000"/>
                  </a:solidFill>
                </a:rPr>
                <a:t>C</a:t>
              </a:r>
            </a:p>
            <a:p>
              <a:pPr algn="ctr"/>
              <a:r>
                <a:rPr lang="en-US" sz="1600" b="1" dirty="0">
                  <a:solidFill>
                    <a:schemeClr val="accent6">
                      <a:lumMod val="75000"/>
                    </a:schemeClr>
                  </a:solidFill>
                </a:rPr>
                <a:t>T</a:t>
              </a:r>
              <a:r>
                <a:rPr lang="en-US" sz="1600" b="1" baseline="-25000" dirty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r>
                <a:rPr lang="en-US" sz="1600" b="1" dirty="0">
                  <a:solidFill>
                    <a:schemeClr val="accent6">
                      <a:lumMod val="75000"/>
                    </a:schemeClr>
                  </a:solidFill>
                </a:rPr>
                <a:t>=30</a:t>
              </a:r>
              <a:r>
                <a:rPr lang="en-US" sz="1600" b="1" baseline="30000" dirty="0">
                  <a:solidFill>
                    <a:schemeClr val="accent6">
                      <a:lumMod val="75000"/>
                    </a:schemeClr>
                  </a:solidFill>
                </a:rPr>
                <a:t>o</a:t>
              </a:r>
              <a:r>
                <a:rPr lang="en-US" sz="1600" b="1" dirty="0">
                  <a:solidFill>
                    <a:schemeClr val="accent6">
                      <a:lumMod val="75000"/>
                    </a:schemeClr>
                  </a:solidFill>
                </a:rPr>
                <a:t>C</a:t>
              </a:r>
            </a:p>
          </p:txBody>
        </p:sp>
      </p:grpSp>
      <p:pic>
        <p:nvPicPr>
          <p:cNvPr id="83" name="Imagem 8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947" y="1844824"/>
            <a:ext cx="3066029" cy="3544925"/>
          </a:xfrm>
          <a:prstGeom prst="rect">
            <a:avLst/>
          </a:prstGeom>
        </p:spPr>
      </p:pic>
      <p:sp>
        <p:nvSpPr>
          <p:cNvPr id="82" name="CaixaDeTexto 81"/>
          <p:cNvSpPr txBox="1"/>
          <p:nvPr/>
        </p:nvSpPr>
        <p:spPr>
          <a:xfrm>
            <a:off x="2361608" y="5069266"/>
            <a:ext cx="988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T</a:t>
            </a:r>
            <a:r>
              <a:rPr lang="en-US" sz="1600" b="1" baseline="-25000" dirty="0" err="1">
                <a:solidFill>
                  <a:srgbClr val="FF0000"/>
                </a:solidFill>
              </a:rPr>
              <a:t>p</a:t>
            </a:r>
            <a:r>
              <a:rPr lang="en-US" sz="1600" b="1" dirty="0">
                <a:solidFill>
                  <a:srgbClr val="FF0000"/>
                </a:solidFill>
              </a:rPr>
              <a:t>=10</a:t>
            </a:r>
            <a:r>
              <a:rPr lang="en-US" sz="1600" b="1" baseline="30000" dirty="0">
                <a:solidFill>
                  <a:srgbClr val="FF0000"/>
                </a:solidFill>
              </a:rPr>
              <a:t>o</a:t>
            </a:r>
            <a:r>
              <a:rPr lang="en-US" sz="1600" b="1" dirty="0">
                <a:solidFill>
                  <a:srgbClr val="FF0000"/>
                </a:solidFill>
              </a:rPr>
              <a:t>C</a:t>
            </a:r>
          </a:p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1600" b="1" baseline="-250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=11,2</a:t>
            </a:r>
            <a:r>
              <a:rPr lang="en-US" sz="1600" b="1" baseline="300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68" name="CaixaDeTexto 67"/>
          <p:cNvSpPr txBox="1"/>
          <p:nvPr/>
        </p:nvSpPr>
        <p:spPr>
          <a:xfrm>
            <a:off x="2218313" y="3908181"/>
            <a:ext cx="104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b="1" baseline="-2500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=-2</a:t>
            </a:r>
            <a:r>
              <a:rPr lang="en-US" b="1" baseline="300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=-7,6</a:t>
            </a:r>
            <a:r>
              <a:rPr lang="en-US" b="1" baseline="300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</a:t>
            </a:r>
          </a:p>
        </p:txBody>
      </p:sp>
      <p:cxnSp>
        <p:nvCxnSpPr>
          <p:cNvPr id="37" name="Conector reto 36"/>
          <p:cNvCxnSpPr/>
          <p:nvPr/>
        </p:nvCxnSpPr>
        <p:spPr>
          <a:xfrm flipH="1">
            <a:off x="581030" y="3110749"/>
            <a:ext cx="1614038" cy="8476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ixaDeTexto 37"/>
          <p:cNvSpPr txBox="1"/>
          <p:nvPr/>
        </p:nvSpPr>
        <p:spPr>
          <a:xfrm>
            <a:off x="179512" y="293555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6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2153007" y="2852936"/>
            <a:ext cx="1171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b="1" baseline="-2500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=-14,1</a:t>
            </a:r>
            <a:r>
              <a:rPr lang="en-US" b="1" baseline="300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=-26,4</a:t>
            </a:r>
            <a:r>
              <a:rPr lang="en-US" b="1" baseline="300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</a:t>
            </a:r>
          </a:p>
        </p:txBody>
      </p:sp>
      <p:pic>
        <p:nvPicPr>
          <p:cNvPr id="30" name="Imagem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332656"/>
            <a:ext cx="325215" cy="30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02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chemeClr val="accent1"/>
                </a:solidFill>
              </a:rPr>
              <a:t>c. Uma atmosfera </a:t>
            </a:r>
            <a:r>
              <a:rPr lang="pt-BR" b="1" u="sng" dirty="0">
                <a:solidFill>
                  <a:schemeClr val="accent1"/>
                </a:solidFill>
              </a:rPr>
              <a:t>condicionalmente instável</a:t>
            </a:r>
          </a:p>
          <a:p>
            <a:endParaRPr lang="pt-BR" sz="1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pt-BR" dirty="0"/>
              <a:t>Incialmente, a parcela com </a:t>
            </a:r>
            <a:r>
              <a:rPr lang="pt-BR" b="1" i="1" dirty="0" err="1">
                <a:solidFill>
                  <a:srgbClr val="FF0000"/>
                </a:solidFill>
              </a:rPr>
              <a:t>T</a:t>
            </a:r>
            <a:r>
              <a:rPr lang="pt-BR" b="1" i="1" baseline="-25000" dirty="0" err="1">
                <a:solidFill>
                  <a:srgbClr val="FF0000"/>
                </a:solidFill>
              </a:rPr>
              <a:t>p</a:t>
            </a:r>
            <a:r>
              <a:rPr lang="pt-BR" b="1" dirty="0">
                <a:solidFill>
                  <a:srgbClr val="FF0000"/>
                </a:solidFill>
              </a:rPr>
              <a:t>=30</a:t>
            </a:r>
            <a:r>
              <a:rPr lang="pt-BR" b="1" baseline="30000" dirty="0">
                <a:solidFill>
                  <a:srgbClr val="FF0000"/>
                </a:solidFill>
              </a:rPr>
              <a:t>o</a:t>
            </a:r>
            <a:r>
              <a:rPr lang="pt-BR" b="1" dirty="0">
                <a:solidFill>
                  <a:srgbClr val="FF0000"/>
                </a:solidFill>
              </a:rPr>
              <a:t>C</a:t>
            </a:r>
            <a:r>
              <a:rPr lang="pt-BR" dirty="0"/>
              <a:t> e </a:t>
            </a:r>
            <a:r>
              <a:rPr lang="pt-BR" b="1" i="1" dirty="0" err="1">
                <a:solidFill>
                  <a:srgbClr val="FF0000"/>
                </a:solidFill>
              </a:rPr>
              <a:t>T</a:t>
            </a:r>
            <a:r>
              <a:rPr lang="pt-BR" b="1" i="1" baseline="-25000" dirty="0" err="1">
                <a:solidFill>
                  <a:srgbClr val="FF0000"/>
                </a:solidFill>
              </a:rPr>
              <a:t>d</a:t>
            </a:r>
            <a:r>
              <a:rPr lang="pt-BR" b="1" i="1" baseline="-25000" dirty="0">
                <a:solidFill>
                  <a:srgbClr val="FF0000"/>
                </a:solidFill>
              </a:rPr>
              <a:t>-p</a:t>
            </a:r>
            <a:r>
              <a:rPr lang="pt-BR" b="1" dirty="0">
                <a:solidFill>
                  <a:srgbClr val="FF0000"/>
                </a:solidFill>
              </a:rPr>
              <a:t>=10</a:t>
            </a:r>
            <a:r>
              <a:rPr lang="pt-BR" b="1" baseline="30000" dirty="0">
                <a:solidFill>
                  <a:srgbClr val="FF0000"/>
                </a:solidFill>
              </a:rPr>
              <a:t>o</a:t>
            </a:r>
            <a:r>
              <a:rPr lang="pt-BR" b="1" dirty="0">
                <a:solidFill>
                  <a:srgbClr val="FF0000"/>
                </a:solidFill>
              </a:rPr>
              <a:t>C</a:t>
            </a:r>
            <a:r>
              <a:rPr lang="pt-BR" dirty="0"/>
              <a:t> pode estar em uma atmosfera </a:t>
            </a:r>
            <a:r>
              <a:rPr lang="pt-BR" b="1" dirty="0">
                <a:solidFill>
                  <a:srgbClr val="0070C0"/>
                </a:solidFill>
              </a:rPr>
              <a:t>estável</a:t>
            </a:r>
            <a:r>
              <a:rPr lang="pt-BR" dirty="0"/>
              <a:t> (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G</a:t>
            </a:r>
            <a:r>
              <a:rPr lang="pt-BR" b="1" i="1" baseline="-250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pt-BR" b="1" i="1" baseline="-25000" dirty="0">
                <a:solidFill>
                  <a:schemeClr val="bg2">
                    <a:lumMod val="25000"/>
                  </a:schemeClr>
                </a:solidFill>
              </a:rPr>
              <a:t>  </a:t>
            </a:r>
            <a:r>
              <a:rPr lang="pt-BR" dirty="0"/>
              <a:t>&lt;</a:t>
            </a:r>
            <a:r>
              <a:rPr lang="pt-BR" dirty="0">
                <a:solidFill>
                  <a:srgbClr val="009900"/>
                </a:solidFill>
              </a:rPr>
              <a:t> </a:t>
            </a:r>
            <a:r>
              <a:rPr lang="pt-BR" dirty="0"/>
              <a:t> </a:t>
            </a:r>
            <a:r>
              <a:rPr lang="pt-BR" b="1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pt-BR" b="1" i="1" baseline="-25000" dirty="0" err="1">
                <a:solidFill>
                  <a:srgbClr val="FF0000"/>
                </a:solidFill>
              </a:rPr>
              <a:t>d</a:t>
            </a:r>
            <a:r>
              <a:rPr lang="pt-BR" dirty="0"/>
              <a:t>), com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G</a:t>
            </a:r>
            <a:r>
              <a:rPr lang="pt-BR" b="1" i="1" baseline="-250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pt-BR" b="1" i="1" baseline="-25000" dirty="0"/>
              <a:t> </a:t>
            </a:r>
            <a:r>
              <a:rPr lang="pt-BR" dirty="0"/>
              <a:t>=9,4</a:t>
            </a:r>
            <a:r>
              <a:rPr lang="pt-BR" baseline="30000" dirty="0"/>
              <a:t>o</a:t>
            </a:r>
            <a:r>
              <a:rPr lang="pt-BR" dirty="0"/>
              <a:t>C, p. ex..</a:t>
            </a:r>
          </a:p>
          <a:p>
            <a:pPr marL="4845050" lvl="3" indent="-342900"/>
            <a:endParaRPr lang="pt-BR" dirty="0"/>
          </a:p>
          <a:p>
            <a:pPr marL="4845050" lvl="3" indent="-342900"/>
            <a:endParaRPr lang="pt-BR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Determinando a estabilidade</a:t>
            </a:r>
          </a:p>
        </p:txBody>
      </p:sp>
      <p:pic>
        <p:nvPicPr>
          <p:cNvPr id="42" name="Imagem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46" y="2060848"/>
            <a:ext cx="4386594" cy="4197627"/>
          </a:xfrm>
          <a:prstGeom prst="rect">
            <a:avLst/>
          </a:prstGeom>
        </p:spPr>
      </p:pic>
      <p:grpSp>
        <p:nvGrpSpPr>
          <p:cNvPr id="44" name="Grupo 43"/>
          <p:cNvGrpSpPr/>
          <p:nvPr/>
        </p:nvGrpSpPr>
        <p:grpSpPr>
          <a:xfrm>
            <a:off x="545447" y="2060848"/>
            <a:ext cx="4386593" cy="4179990"/>
            <a:chOff x="1766970" y="4323608"/>
            <a:chExt cx="2214725" cy="1771182"/>
          </a:xfrm>
        </p:grpSpPr>
        <p:cxnSp>
          <p:nvCxnSpPr>
            <p:cNvPr id="49" name="Conector de seta reta 48"/>
            <p:cNvCxnSpPr/>
            <p:nvPr/>
          </p:nvCxnSpPr>
          <p:spPr>
            <a:xfrm flipH="1" flipV="1">
              <a:off x="1766970" y="4323608"/>
              <a:ext cx="16556" cy="17696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de seta reta 49"/>
            <p:cNvCxnSpPr/>
            <p:nvPr/>
          </p:nvCxnSpPr>
          <p:spPr>
            <a:xfrm>
              <a:off x="1835696" y="6093296"/>
              <a:ext cx="2145999" cy="149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CaixaDeTexto 50"/>
          <p:cNvSpPr txBox="1"/>
          <p:nvPr/>
        </p:nvSpPr>
        <p:spPr>
          <a:xfrm rot="16200000">
            <a:off x="-552808" y="4449353"/>
            <a:ext cx="1362040" cy="473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altura</a:t>
            </a:r>
            <a:r>
              <a:rPr lang="en-US" sz="2000" b="1" dirty="0"/>
              <a:t> (km)</a:t>
            </a:r>
          </a:p>
        </p:txBody>
      </p:sp>
      <p:sp>
        <p:nvSpPr>
          <p:cNvPr id="52" name="CaixaDeTexto 51"/>
          <p:cNvSpPr txBox="1"/>
          <p:nvPr/>
        </p:nvSpPr>
        <p:spPr>
          <a:xfrm>
            <a:off x="1661087" y="6197242"/>
            <a:ext cx="1803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temperatura</a:t>
            </a:r>
            <a:endParaRPr lang="en-US" sz="2000" b="1" dirty="0"/>
          </a:p>
        </p:txBody>
      </p:sp>
      <p:sp>
        <p:nvSpPr>
          <p:cNvPr id="53" name="CaixaDeTexto 52"/>
          <p:cNvSpPr txBox="1"/>
          <p:nvPr/>
        </p:nvSpPr>
        <p:spPr>
          <a:xfrm>
            <a:off x="175717" y="512757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</a:t>
            </a:r>
          </a:p>
        </p:txBody>
      </p:sp>
      <p:cxnSp>
        <p:nvCxnSpPr>
          <p:cNvPr id="54" name="Conector reto 53"/>
          <p:cNvCxnSpPr/>
          <p:nvPr/>
        </p:nvCxnSpPr>
        <p:spPr>
          <a:xfrm flipH="1" flipV="1">
            <a:off x="614796" y="5315622"/>
            <a:ext cx="4605276" cy="10696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/>
          <p:cNvCxnSpPr>
            <a:endCxn id="53" idx="3"/>
          </p:cNvCxnSpPr>
          <p:nvPr/>
        </p:nvCxnSpPr>
        <p:spPr>
          <a:xfrm flipH="1" flipV="1">
            <a:off x="515875" y="5358408"/>
            <a:ext cx="1748779" cy="900067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/>
          <p:cNvCxnSpPr/>
          <p:nvPr/>
        </p:nvCxnSpPr>
        <p:spPr>
          <a:xfrm flipH="1" flipV="1">
            <a:off x="614796" y="4686084"/>
            <a:ext cx="1668034" cy="1541985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tângulo 69"/>
          <p:cNvSpPr/>
          <p:nvPr/>
        </p:nvSpPr>
        <p:spPr>
          <a:xfrm>
            <a:off x="884067" y="4597133"/>
            <a:ext cx="405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pt-BR" b="1" i="1" baseline="-25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Retângulo 70"/>
          <p:cNvSpPr/>
          <p:nvPr/>
        </p:nvSpPr>
        <p:spPr>
          <a:xfrm>
            <a:off x="1547664" y="4736491"/>
            <a:ext cx="439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pt-BR" b="1" i="1" baseline="-2500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endParaRPr lang="en-US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3" name="Conector reto 72"/>
          <p:cNvCxnSpPr/>
          <p:nvPr/>
        </p:nvCxnSpPr>
        <p:spPr>
          <a:xfrm flipH="1">
            <a:off x="581030" y="4133111"/>
            <a:ext cx="4639042" cy="41359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CaixaDeTexto 73"/>
          <p:cNvSpPr txBox="1"/>
          <p:nvPr/>
        </p:nvSpPr>
        <p:spPr>
          <a:xfrm>
            <a:off x="179512" y="399080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4</a:t>
            </a:r>
          </a:p>
        </p:txBody>
      </p:sp>
      <p:cxnSp>
        <p:nvCxnSpPr>
          <p:cNvPr id="78" name="Conector reto 77"/>
          <p:cNvCxnSpPr/>
          <p:nvPr/>
        </p:nvCxnSpPr>
        <p:spPr>
          <a:xfrm flipH="1" flipV="1">
            <a:off x="614796" y="3770738"/>
            <a:ext cx="1649862" cy="2426505"/>
          </a:xfrm>
          <a:prstGeom prst="line">
            <a:avLst/>
          </a:prstGeom>
          <a:ln w="57150">
            <a:solidFill>
              <a:srgbClr val="0099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tângulo 78"/>
          <p:cNvSpPr/>
          <p:nvPr/>
        </p:nvSpPr>
        <p:spPr>
          <a:xfrm>
            <a:off x="681569" y="5052834"/>
            <a:ext cx="405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pt-BR" b="1" i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Seta dobrada 33"/>
          <p:cNvSpPr/>
          <p:nvPr/>
        </p:nvSpPr>
        <p:spPr>
          <a:xfrm rot="16200000">
            <a:off x="2120078" y="5045011"/>
            <a:ext cx="1430446" cy="813407"/>
          </a:xfrm>
          <a:prstGeom prst="bentArrow">
            <a:avLst>
              <a:gd name="adj1" fmla="val 39121"/>
              <a:gd name="adj2" fmla="val 36084"/>
              <a:gd name="adj3" fmla="val 50000"/>
              <a:gd name="adj4" fmla="val 43750"/>
            </a:avLst>
          </a:prstGeom>
          <a:solidFill>
            <a:schemeClr val="bg2">
              <a:lumMod val="75000"/>
              <a:alpha val="48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8" name="Grupo 57"/>
          <p:cNvGrpSpPr/>
          <p:nvPr/>
        </p:nvGrpSpPr>
        <p:grpSpPr>
          <a:xfrm>
            <a:off x="2413934" y="5578623"/>
            <a:ext cx="857267" cy="818674"/>
            <a:chOff x="2461962" y="4653135"/>
            <a:chExt cx="956927" cy="864097"/>
          </a:xfrm>
        </p:grpSpPr>
        <p:sp>
          <p:nvSpPr>
            <p:cNvPr id="59" name="Elipse 58"/>
            <p:cNvSpPr/>
            <p:nvPr/>
          </p:nvSpPr>
          <p:spPr>
            <a:xfrm>
              <a:off x="2461962" y="4653135"/>
              <a:ext cx="884171" cy="86409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43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2478331" y="4762017"/>
              <a:ext cx="940558" cy="617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FF0000"/>
                  </a:solidFill>
                </a:rPr>
                <a:t>T</a:t>
              </a:r>
              <a:r>
                <a:rPr lang="en-US" sz="1600" b="1" baseline="-25000" dirty="0" err="1">
                  <a:solidFill>
                    <a:srgbClr val="FF0000"/>
                  </a:solidFill>
                </a:rPr>
                <a:t>p</a:t>
              </a:r>
              <a:r>
                <a:rPr lang="en-US" sz="1600" b="1" dirty="0">
                  <a:solidFill>
                    <a:srgbClr val="FF0000"/>
                  </a:solidFill>
                </a:rPr>
                <a:t>=30</a:t>
              </a:r>
              <a:r>
                <a:rPr lang="en-US" sz="1600" b="1" baseline="30000" dirty="0">
                  <a:solidFill>
                    <a:srgbClr val="FF0000"/>
                  </a:solidFill>
                </a:rPr>
                <a:t>o</a:t>
              </a:r>
              <a:r>
                <a:rPr lang="en-US" sz="1600" b="1" dirty="0">
                  <a:solidFill>
                    <a:srgbClr val="FF0000"/>
                  </a:solidFill>
                </a:rPr>
                <a:t>C</a:t>
              </a:r>
            </a:p>
            <a:p>
              <a:pPr algn="ctr"/>
              <a:r>
                <a:rPr lang="en-US" sz="1600" b="1" dirty="0">
                  <a:solidFill>
                    <a:schemeClr val="accent6">
                      <a:lumMod val="75000"/>
                    </a:schemeClr>
                  </a:solidFill>
                </a:rPr>
                <a:t>T</a:t>
              </a:r>
              <a:r>
                <a:rPr lang="en-US" sz="1600" b="1" baseline="-25000" dirty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r>
                <a:rPr lang="en-US" sz="1600" b="1" dirty="0">
                  <a:solidFill>
                    <a:schemeClr val="accent6">
                      <a:lumMod val="75000"/>
                    </a:schemeClr>
                  </a:solidFill>
                </a:rPr>
                <a:t>=30</a:t>
              </a:r>
              <a:r>
                <a:rPr lang="en-US" sz="1600" b="1" baseline="30000" dirty="0">
                  <a:solidFill>
                    <a:schemeClr val="accent6">
                      <a:lumMod val="75000"/>
                    </a:schemeClr>
                  </a:solidFill>
                </a:rPr>
                <a:t>o</a:t>
              </a:r>
              <a:r>
                <a:rPr lang="en-US" sz="1600" b="1" dirty="0">
                  <a:solidFill>
                    <a:schemeClr val="accent6">
                      <a:lumMod val="75000"/>
                    </a:schemeClr>
                  </a:solidFill>
                </a:rPr>
                <a:t>C</a:t>
              </a:r>
            </a:p>
          </p:txBody>
        </p:sp>
      </p:grpSp>
      <p:pic>
        <p:nvPicPr>
          <p:cNvPr id="83" name="Imagem 8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947" y="1844824"/>
            <a:ext cx="3066029" cy="3544925"/>
          </a:xfrm>
          <a:prstGeom prst="rect">
            <a:avLst/>
          </a:prstGeom>
        </p:spPr>
      </p:pic>
      <p:sp>
        <p:nvSpPr>
          <p:cNvPr id="82" name="CaixaDeTexto 81"/>
          <p:cNvSpPr txBox="1"/>
          <p:nvPr/>
        </p:nvSpPr>
        <p:spPr>
          <a:xfrm>
            <a:off x="2361608" y="5069266"/>
            <a:ext cx="988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T</a:t>
            </a:r>
            <a:r>
              <a:rPr lang="en-US" sz="1600" b="1" baseline="-25000" dirty="0" err="1">
                <a:solidFill>
                  <a:srgbClr val="FF0000"/>
                </a:solidFill>
              </a:rPr>
              <a:t>p</a:t>
            </a:r>
            <a:r>
              <a:rPr lang="en-US" sz="1600" b="1" dirty="0">
                <a:solidFill>
                  <a:srgbClr val="FF0000"/>
                </a:solidFill>
              </a:rPr>
              <a:t>=10</a:t>
            </a:r>
            <a:r>
              <a:rPr lang="en-US" sz="1600" b="1" baseline="30000" dirty="0">
                <a:solidFill>
                  <a:srgbClr val="FF0000"/>
                </a:solidFill>
              </a:rPr>
              <a:t>o</a:t>
            </a:r>
            <a:r>
              <a:rPr lang="en-US" sz="1600" b="1" dirty="0">
                <a:solidFill>
                  <a:srgbClr val="FF0000"/>
                </a:solidFill>
              </a:rPr>
              <a:t>C</a:t>
            </a:r>
          </a:p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1600" b="1" baseline="-250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=11,2</a:t>
            </a:r>
            <a:r>
              <a:rPr lang="en-US" sz="1600" b="1" baseline="300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68" name="CaixaDeTexto 67"/>
          <p:cNvSpPr txBox="1"/>
          <p:nvPr/>
        </p:nvSpPr>
        <p:spPr>
          <a:xfrm>
            <a:off x="2218313" y="3908181"/>
            <a:ext cx="104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b="1" baseline="-2500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=-2</a:t>
            </a:r>
            <a:r>
              <a:rPr lang="en-US" b="1" baseline="300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=-7,6</a:t>
            </a:r>
            <a:r>
              <a:rPr lang="en-US" b="1" baseline="300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</a:t>
            </a:r>
          </a:p>
        </p:txBody>
      </p:sp>
      <p:cxnSp>
        <p:nvCxnSpPr>
          <p:cNvPr id="37" name="Conector reto 36"/>
          <p:cNvCxnSpPr/>
          <p:nvPr/>
        </p:nvCxnSpPr>
        <p:spPr>
          <a:xfrm flipH="1">
            <a:off x="581030" y="3092865"/>
            <a:ext cx="4639042" cy="2636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ixaDeTexto 37"/>
          <p:cNvSpPr txBox="1"/>
          <p:nvPr/>
        </p:nvSpPr>
        <p:spPr>
          <a:xfrm>
            <a:off x="179512" y="293555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6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2153007" y="2852936"/>
            <a:ext cx="1171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b="1" baseline="-2500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=-14,1</a:t>
            </a:r>
            <a:r>
              <a:rPr lang="en-US" b="1" baseline="300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=-26,4</a:t>
            </a:r>
            <a:r>
              <a:rPr lang="en-US" b="1" baseline="300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8" name="Retângulo 7"/>
          <p:cNvSpPr/>
          <p:nvPr/>
        </p:nvSpPr>
        <p:spPr>
          <a:xfrm>
            <a:off x="5220072" y="2892810"/>
            <a:ext cx="19279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/>
              <a:t>(</a:t>
            </a:r>
            <a:r>
              <a:rPr lang="pt-BR" sz="2000" b="1" i="1" dirty="0" err="1"/>
              <a:t>T</a:t>
            </a:r>
            <a:r>
              <a:rPr lang="pt-BR" sz="2000" b="1" i="1" baseline="-25000" dirty="0" err="1"/>
              <a:t>p</a:t>
            </a:r>
            <a:r>
              <a:rPr lang="pt-BR" sz="2000" b="1" dirty="0"/>
              <a:t> - </a:t>
            </a:r>
            <a:r>
              <a:rPr lang="pt-BR" sz="2000" b="1" i="1" dirty="0" err="1"/>
              <a:t>T</a:t>
            </a:r>
            <a:r>
              <a:rPr lang="pt-BR" sz="2000" b="1" i="1" baseline="-25000" dirty="0" err="1"/>
              <a:t>a</a:t>
            </a:r>
            <a:r>
              <a:rPr lang="pt-BR" sz="2000" b="1" dirty="0"/>
              <a:t> ) = 12,4</a:t>
            </a:r>
            <a:r>
              <a:rPr lang="pt-BR" sz="2000" b="1" baseline="30000" dirty="0"/>
              <a:t>o</a:t>
            </a:r>
            <a:r>
              <a:rPr lang="pt-BR" sz="2000" b="1" dirty="0"/>
              <a:t>C</a:t>
            </a:r>
            <a:endParaRPr lang="en-US" sz="2000" dirty="0"/>
          </a:p>
        </p:txBody>
      </p:sp>
      <p:sp>
        <p:nvSpPr>
          <p:cNvPr id="35" name="Retângulo 34"/>
          <p:cNvSpPr/>
          <p:nvPr/>
        </p:nvSpPr>
        <p:spPr>
          <a:xfrm>
            <a:off x="5220072" y="3933056"/>
            <a:ext cx="1798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/>
              <a:t>(</a:t>
            </a:r>
            <a:r>
              <a:rPr lang="pt-BR" sz="2000" b="1" i="1" dirty="0" err="1"/>
              <a:t>T</a:t>
            </a:r>
            <a:r>
              <a:rPr lang="pt-BR" sz="2000" b="1" i="1" baseline="-25000" dirty="0" err="1"/>
              <a:t>p</a:t>
            </a:r>
            <a:r>
              <a:rPr lang="pt-BR" sz="2000" b="1" dirty="0"/>
              <a:t> - </a:t>
            </a:r>
            <a:r>
              <a:rPr lang="pt-BR" sz="2000" b="1" i="1" dirty="0" err="1"/>
              <a:t>T</a:t>
            </a:r>
            <a:r>
              <a:rPr lang="pt-BR" sz="2000" b="1" i="1" baseline="-25000" dirty="0" err="1"/>
              <a:t>a</a:t>
            </a:r>
            <a:r>
              <a:rPr lang="pt-BR" sz="2000" b="1" dirty="0"/>
              <a:t> ) = 5,6</a:t>
            </a:r>
            <a:r>
              <a:rPr lang="pt-BR" sz="2000" b="1" baseline="30000" dirty="0"/>
              <a:t>o</a:t>
            </a:r>
            <a:r>
              <a:rPr lang="pt-BR" sz="2000" b="1" dirty="0"/>
              <a:t>C</a:t>
            </a:r>
            <a:endParaRPr lang="en-US" sz="2000" dirty="0"/>
          </a:p>
        </p:txBody>
      </p:sp>
      <p:sp>
        <p:nvSpPr>
          <p:cNvPr id="36" name="Retângulo 35"/>
          <p:cNvSpPr/>
          <p:nvPr/>
        </p:nvSpPr>
        <p:spPr>
          <a:xfrm>
            <a:off x="5220072" y="5117122"/>
            <a:ext cx="18766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/>
              <a:t>(</a:t>
            </a:r>
            <a:r>
              <a:rPr lang="pt-BR" sz="2000" b="1" i="1" dirty="0" err="1"/>
              <a:t>T</a:t>
            </a:r>
            <a:r>
              <a:rPr lang="pt-BR" sz="2000" b="1" i="1" baseline="-25000" dirty="0" err="1"/>
              <a:t>p</a:t>
            </a:r>
            <a:r>
              <a:rPr lang="pt-BR" sz="2000" b="1" dirty="0"/>
              <a:t> - </a:t>
            </a:r>
            <a:r>
              <a:rPr lang="pt-BR" sz="2000" b="1" i="1" dirty="0" err="1"/>
              <a:t>T</a:t>
            </a:r>
            <a:r>
              <a:rPr lang="pt-BR" sz="2000" b="1" i="1" baseline="-25000" dirty="0" err="1"/>
              <a:t>a</a:t>
            </a:r>
            <a:r>
              <a:rPr lang="pt-BR" sz="2000" b="1" dirty="0"/>
              <a:t> ) = -1,2</a:t>
            </a:r>
            <a:r>
              <a:rPr lang="pt-BR" sz="2000" b="1" baseline="30000" dirty="0"/>
              <a:t>o</a:t>
            </a:r>
            <a:r>
              <a:rPr lang="pt-BR" sz="2000" b="1" dirty="0"/>
              <a:t>C</a:t>
            </a:r>
            <a:endParaRPr lang="en-US" sz="2000" dirty="0"/>
          </a:p>
        </p:txBody>
      </p:sp>
      <p:cxnSp>
        <p:nvCxnSpPr>
          <p:cNvPr id="40" name="Conector reto 39"/>
          <p:cNvCxnSpPr/>
          <p:nvPr/>
        </p:nvCxnSpPr>
        <p:spPr>
          <a:xfrm flipH="1">
            <a:off x="539552" y="4737838"/>
            <a:ext cx="6912768" cy="12695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40"/>
          <p:cNvSpPr/>
          <p:nvPr/>
        </p:nvSpPr>
        <p:spPr>
          <a:xfrm>
            <a:off x="5220072" y="4509120"/>
            <a:ext cx="16024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/>
              <a:t>(</a:t>
            </a:r>
            <a:r>
              <a:rPr lang="pt-BR" sz="2000" b="1" i="1" dirty="0" err="1"/>
              <a:t>T</a:t>
            </a:r>
            <a:r>
              <a:rPr lang="pt-BR" sz="2000" b="1" i="1" baseline="-25000" dirty="0" err="1"/>
              <a:t>p</a:t>
            </a:r>
            <a:r>
              <a:rPr lang="pt-BR" sz="2000" b="1" dirty="0"/>
              <a:t> - </a:t>
            </a:r>
            <a:r>
              <a:rPr lang="pt-BR" sz="2000" b="1" i="1" dirty="0" err="1"/>
              <a:t>T</a:t>
            </a:r>
            <a:r>
              <a:rPr lang="pt-BR" sz="2000" b="1" i="1" baseline="-25000" dirty="0" err="1"/>
              <a:t>a</a:t>
            </a:r>
            <a:r>
              <a:rPr lang="pt-BR" sz="2000" b="1" dirty="0"/>
              <a:t> ) = 0</a:t>
            </a:r>
            <a:r>
              <a:rPr lang="pt-BR" sz="2000" b="1" baseline="30000" dirty="0"/>
              <a:t>o</a:t>
            </a:r>
            <a:r>
              <a:rPr lang="pt-BR" sz="2000" b="1" dirty="0"/>
              <a:t>C</a:t>
            </a:r>
            <a:endParaRPr lang="en-US" sz="2000" dirty="0"/>
          </a:p>
        </p:txBody>
      </p:sp>
      <p:cxnSp>
        <p:nvCxnSpPr>
          <p:cNvPr id="10" name="Conector de seta reta 9"/>
          <p:cNvCxnSpPr/>
          <p:nvPr/>
        </p:nvCxnSpPr>
        <p:spPr>
          <a:xfrm>
            <a:off x="7452321" y="4731374"/>
            <a:ext cx="0" cy="1433448"/>
          </a:xfrm>
          <a:prstGeom prst="straightConnector1">
            <a:avLst/>
          </a:prstGeom>
          <a:ln w="4762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to 71"/>
          <p:cNvCxnSpPr/>
          <p:nvPr/>
        </p:nvCxnSpPr>
        <p:spPr>
          <a:xfrm flipH="1">
            <a:off x="539552" y="6224617"/>
            <a:ext cx="6912768" cy="12695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de seta reta 74"/>
          <p:cNvCxnSpPr/>
          <p:nvPr/>
        </p:nvCxnSpPr>
        <p:spPr>
          <a:xfrm>
            <a:off x="7441394" y="2564904"/>
            <a:ext cx="10926" cy="2153528"/>
          </a:xfrm>
          <a:prstGeom prst="straightConnector1">
            <a:avLst/>
          </a:prstGeom>
          <a:ln w="47625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de seta reta 75"/>
          <p:cNvCxnSpPr/>
          <p:nvPr/>
        </p:nvCxnSpPr>
        <p:spPr>
          <a:xfrm flipV="1">
            <a:off x="7441394" y="1916832"/>
            <a:ext cx="0" cy="648072"/>
          </a:xfrm>
          <a:prstGeom prst="straightConnector1">
            <a:avLst/>
          </a:prstGeom>
          <a:ln w="47625"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CaixaDeTexto 68"/>
          <p:cNvSpPr txBox="1"/>
          <p:nvPr/>
        </p:nvSpPr>
        <p:spPr>
          <a:xfrm rot="16200000">
            <a:off x="7181675" y="5024780"/>
            <a:ext cx="1331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Atmosfera</a:t>
            </a:r>
            <a:r>
              <a:rPr lang="en-US" dirty="0"/>
              <a:t> </a:t>
            </a:r>
            <a:r>
              <a:rPr lang="en-US" dirty="0" err="1"/>
              <a:t>Estável</a:t>
            </a:r>
            <a:endParaRPr lang="en-US" dirty="0"/>
          </a:p>
        </p:txBody>
      </p:sp>
      <p:sp>
        <p:nvSpPr>
          <p:cNvPr id="81" name="CaixaDeTexto 80"/>
          <p:cNvSpPr txBox="1"/>
          <p:nvPr/>
        </p:nvSpPr>
        <p:spPr>
          <a:xfrm rot="16200000">
            <a:off x="7111406" y="3074054"/>
            <a:ext cx="1331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Atmosfera</a:t>
            </a:r>
            <a:r>
              <a:rPr lang="en-US" dirty="0"/>
              <a:t> </a:t>
            </a:r>
            <a:r>
              <a:rPr lang="en-US" dirty="0" err="1"/>
              <a:t>Insttável</a:t>
            </a:r>
            <a:endParaRPr lang="en-US" dirty="0"/>
          </a:p>
        </p:txBody>
      </p:sp>
      <p:sp>
        <p:nvSpPr>
          <p:cNvPr id="77" name="Chave esquerda 76"/>
          <p:cNvSpPr/>
          <p:nvPr/>
        </p:nvSpPr>
        <p:spPr>
          <a:xfrm rot="10800000">
            <a:off x="7814504" y="1880383"/>
            <a:ext cx="717936" cy="4314132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aixaDeTexto 83"/>
          <p:cNvSpPr txBox="1"/>
          <p:nvPr/>
        </p:nvSpPr>
        <p:spPr>
          <a:xfrm rot="16200000">
            <a:off x="6772495" y="3817018"/>
            <a:ext cx="402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Atmosfera</a:t>
            </a:r>
            <a:r>
              <a:rPr lang="en-US" dirty="0"/>
              <a:t> </a:t>
            </a:r>
            <a:r>
              <a:rPr lang="en-US" dirty="0" err="1"/>
              <a:t>Condicionalmenete</a:t>
            </a:r>
            <a:r>
              <a:rPr lang="en-US" dirty="0"/>
              <a:t> </a:t>
            </a:r>
            <a:r>
              <a:rPr lang="en-US" dirty="0" err="1"/>
              <a:t>Instaável</a:t>
            </a:r>
            <a:endParaRPr lang="en-US" dirty="0"/>
          </a:p>
        </p:txBody>
      </p:sp>
      <p:sp>
        <p:nvSpPr>
          <p:cNvPr id="45" name="Retângulo 44"/>
          <p:cNvSpPr/>
          <p:nvPr/>
        </p:nvSpPr>
        <p:spPr>
          <a:xfrm>
            <a:off x="5220072" y="6021288"/>
            <a:ext cx="16024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/>
              <a:t>(</a:t>
            </a:r>
            <a:r>
              <a:rPr lang="pt-BR" sz="2000" b="1" i="1" dirty="0" err="1"/>
              <a:t>T</a:t>
            </a:r>
            <a:r>
              <a:rPr lang="pt-BR" sz="2000" b="1" i="1" baseline="-25000" dirty="0" err="1"/>
              <a:t>p</a:t>
            </a:r>
            <a:r>
              <a:rPr lang="pt-BR" sz="2000" b="1" dirty="0"/>
              <a:t> - </a:t>
            </a:r>
            <a:r>
              <a:rPr lang="pt-BR" sz="2000" b="1" i="1" dirty="0" err="1"/>
              <a:t>T</a:t>
            </a:r>
            <a:r>
              <a:rPr lang="pt-BR" sz="2000" b="1" i="1" baseline="-25000" dirty="0" err="1"/>
              <a:t>a</a:t>
            </a:r>
            <a:r>
              <a:rPr lang="pt-BR" sz="2000" b="1" dirty="0"/>
              <a:t> ) = 0</a:t>
            </a:r>
            <a:r>
              <a:rPr lang="pt-BR" sz="2000" b="1" baseline="30000" dirty="0"/>
              <a:t>o</a:t>
            </a:r>
            <a:r>
              <a:rPr lang="pt-BR" sz="2000" b="1" dirty="0"/>
              <a:t>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02254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Determinando a estabilidade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u="sng" dirty="0" err="1"/>
              <a:t>Exercício</a:t>
            </a:r>
            <a:r>
              <a:rPr lang="en-US" sz="2400" u="sng" dirty="0"/>
              <a:t> (vide </a:t>
            </a:r>
            <a:r>
              <a:rPr lang="en-US" sz="2400" u="sng" dirty="0" err="1"/>
              <a:t>notas</a:t>
            </a:r>
            <a:r>
              <a:rPr lang="en-US" sz="2400" u="sng" dirty="0"/>
              <a:t> de aula):</a:t>
            </a:r>
          </a:p>
          <a:p>
            <a:pPr lvl="1"/>
            <a:r>
              <a:rPr lang="en-US" sz="2000" dirty="0" err="1"/>
              <a:t>Suponha</a:t>
            </a:r>
            <a:r>
              <a:rPr lang="en-US" sz="2000" dirty="0"/>
              <a:t> </a:t>
            </a:r>
            <a:r>
              <a:rPr lang="en-US" sz="2000" dirty="0" err="1"/>
              <a:t>uma</a:t>
            </a:r>
            <a:r>
              <a:rPr lang="en-US" sz="2000" dirty="0"/>
              <a:t>  </a:t>
            </a:r>
            <a:r>
              <a:rPr lang="en-US" sz="2000" dirty="0" err="1"/>
              <a:t>parcela</a:t>
            </a:r>
            <a:r>
              <a:rPr lang="en-US" sz="2000" dirty="0"/>
              <a:t> de </a:t>
            </a:r>
            <a:r>
              <a:rPr lang="en-US" sz="2000" dirty="0" err="1"/>
              <a:t>ar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superfície</a:t>
            </a:r>
            <a:r>
              <a:rPr lang="en-US" sz="2000" dirty="0"/>
              <a:t> com </a:t>
            </a:r>
            <a:r>
              <a:rPr lang="en-US" sz="2000" dirty="0" err="1"/>
              <a:t>T</a:t>
            </a:r>
            <a:r>
              <a:rPr lang="en-US" sz="2000" baseline="-25000" dirty="0" err="1"/>
              <a:t>p</a:t>
            </a:r>
            <a:r>
              <a:rPr lang="en-US" sz="2000" dirty="0"/>
              <a:t>=30</a:t>
            </a:r>
            <a:r>
              <a:rPr lang="en-US" sz="2000" baseline="30000" dirty="0"/>
              <a:t>o</a:t>
            </a:r>
            <a:r>
              <a:rPr lang="en-US" sz="2000" dirty="0"/>
              <a:t>C e T</a:t>
            </a:r>
            <a:r>
              <a:rPr lang="en-US" sz="2000" baseline="-25000" dirty="0"/>
              <a:t>d</a:t>
            </a:r>
            <a:r>
              <a:rPr lang="en-US" sz="2000" dirty="0"/>
              <a:t>=10</a:t>
            </a:r>
            <a:r>
              <a:rPr lang="en-US" sz="2000" baseline="30000" dirty="0"/>
              <a:t>o</a:t>
            </a:r>
            <a:r>
              <a:rPr lang="en-US" sz="2000" dirty="0"/>
              <a:t>C </a:t>
            </a:r>
            <a:r>
              <a:rPr lang="en-US" sz="2000" dirty="0" err="1"/>
              <a:t>onde</a:t>
            </a:r>
            <a:r>
              <a:rPr lang="en-US" sz="2000" dirty="0"/>
              <a:t> o </a:t>
            </a:r>
            <a:r>
              <a:rPr lang="en-US" sz="2000" dirty="0" err="1"/>
              <a:t>ambiente</a:t>
            </a:r>
            <a:r>
              <a:rPr lang="en-US" sz="2000" dirty="0"/>
              <a:t> tem T</a:t>
            </a:r>
            <a:r>
              <a:rPr lang="en-US" sz="2000" baseline="-25000" dirty="0"/>
              <a:t>a</a:t>
            </a:r>
            <a:r>
              <a:rPr lang="en-US" sz="2000" dirty="0"/>
              <a:t>=30</a:t>
            </a:r>
            <a:r>
              <a:rPr lang="en-US" sz="2000" baseline="30000" dirty="0"/>
              <a:t>o</a:t>
            </a:r>
            <a:r>
              <a:rPr lang="en-US" sz="2000" dirty="0"/>
              <a:t>C e </a:t>
            </a:r>
            <a:r>
              <a:rPr lang="en-US" sz="2000" dirty="0" err="1">
                <a:latin typeface="Symbol" pitchFamily="18" charset="2"/>
              </a:rPr>
              <a:t>G</a:t>
            </a:r>
            <a:r>
              <a:rPr lang="en-US" sz="2000" baseline="-25000" dirty="0" err="1"/>
              <a:t>a</a:t>
            </a:r>
            <a:r>
              <a:rPr lang="en-US" sz="2000" dirty="0"/>
              <a:t>=9,4</a:t>
            </a:r>
            <a:r>
              <a:rPr lang="en-US" sz="2000" baseline="30000" dirty="0"/>
              <a:t>o</a:t>
            </a:r>
            <a:r>
              <a:rPr lang="en-US" sz="2000" dirty="0"/>
              <a:t>C/km. </a:t>
            </a:r>
            <a:r>
              <a:rPr lang="en-US" sz="2000" dirty="0" err="1"/>
              <a:t>Esta</a:t>
            </a:r>
            <a:r>
              <a:rPr lang="en-US" sz="2000" dirty="0"/>
              <a:t> </a:t>
            </a:r>
            <a:r>
              <a:rPr lang="en-US" sz="2000" dirty="0" err="1"/>
              <a:t>parcela</a:t>
            </a:r>
            <a:r>
              <a:rPr lang="en-US" sz="2000" dirty="0"/>
              <a:t> de </a:t>
            </a:r>
            <a:r>
              <a:rPr lang="en-US" sz="2000" dirty="0" err="1"/>
              <a:t>ar</a:t>
            </a:r>
            <a:r>
              <a:rPr lang="en-US" sz="2000" dirty="0"/>
              <a:t> é </a:t>
            </a:r>
            <a:r>
              <a:rPr lang="en-US" sz="2000" dirty="0" err="1"/>
              <a:t>forçada</a:t>
            </a:r>
            <a:r>
              <a:rPr lang="en-US" sz="2000" dirty="0"/>
              <a:t> a se </a:t>
            </a:r>
            <a:r>
              <a:rPr lang="en-US" sz="2000" dirty="0" err="1"/>
              <a:t>levantar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atmosfera</a:t>
            </a:r>
            <a:r>
              <a:rPr lang="en-US" sz="2000" dirty="0"/>
              <a:t> </a:t>
            </a:r>
            <a:r>
              <a:rPr lang="en-US" sz="2000" dirty="0" err="1"/>
              <a:t>até</a:t>
            </a:r>
            <a:r>
              <a:rPr lang="en-US" sz="2000" dirty="0"/>
              <a:t> 8 km  de </a:t>
            </a:r>
            <a:r>
              <a:rPr lang="en-US" sz="2000" dirty="0" err="1"/>
              <a:t>altura</a:t>
            </a:r>
            <a:r>
              <a:rPr lang="en-US" sz="2000" dirty="0"/>
              <a:t>. Determine as </a:t>
            </a:r>
            <a:r>
              <a:rPr lang="en-US" sz="2000" dirty="0" err="1"/>
              <a:t>camadas</a:t>
            </a:r>
            <a:r>
              <a:rPr lang="en-US" sz="2000" dirty="0"/>
              <a:t> de </a:t>
            </a:r>
            <a:r>
              <a:rPr lang="en-US" sz="2000" dirty="0" err="1"/>
              <a:t>estabilidade</a:t>
            </a:r>
            <a:r>
              <a:rPr lang="en-US" sz="2000" dirty="0"/>
              <a:t> </a:t>
            </a:r>
            <a:r>
              <a:rPr lang="en-US" sz="2000" dirty="0" err="1"/>
              <a:t>dessa</a:t>
            </a:r>
            <a:r>
              <a:rPr lang="en-US" sz="2000" dirty="0"/>
              <a:t> </a:t>
            </a:r>
            <a:r>
              <a:rPr lang="en-US" sz="2000" dirty="0" err="1"/>
              <a:t>atmosfera</a:t>
            </a:r>
            <a:r>
              <a:rPr lang="en-US" sz="2000" dirty="0"/>
              <a:t> </a:t>
            </a:r>
            <a:r>
              <a:rPr lang="en-US" sz="2000" dirty="0" err="1"/>
              <a:t>supondo</a:t>
            </a:r>
            <a:r>
              <a:rPr lang="en-US" sz="2000" dirty="0"/>
              <a:t> </a:t>
            </a:r>
            <a:r>
              <a:rPr lang="en-US" sz="2000" dirty="0" err="1"/>
              <a:t>que</a:t>
            </a:r>
            <a:r>
              <a:rPr lang="en-US" sz="2000" dirty="0"/>
              <a:t> a </a:t>
            </a:r>
            <a:r>
              <a:rPr lang="en-US" sz="2000" dirty="0" err="1"/>
              <a:t>umidade</a:t>
            </a:r>
            <a:r>
              <a:rPr lang="en-US" sz="2000" dirty="0"/>
              <a:t> </a:t>
            </a:r>
            <a:r>
              <a:rPr lang="en-US" sz="2000" dirty="0" err="1"/>
              <a:t>desta</a:t>
            </a:r>
            <a:r>
              <a:rPr lang="en-US" sz="2000" dirty="0"/>
              <a:t> </a:t>
            </a:r>
            <a:r>
              <a:rPr lang="en-US" sz="2000" dirty="0" err="1"/>
              <a:t>parcela</a:t>
            </a:r>
            <a:r>
              <a:rPr lang="en-US" sz="2000" dirty="0"/>
              <a:t> </a:t>
            </a:r>
            <a:r>
              <a:rPr lang="en-US" sz="2000" dirty="0" err="1"/>
              <a:t>seja</a:t>
            </a:r>
            <a:r>
              <a:rPr lang="en-US" sz="2000" dirty="0"/>
              <a:t> </a:t>
            </a:r>
            <a:r>
              <a:rPr lang="en-US" sz="2000" dirty="0" err="1"/>
              <a:t>tal</a:t>
            </a:r>
            <a:r>
              <a:rPr lang="en-US" sz="2000" dirty="0"/>
              <a:t> </a:t>
            </a:r>
            <a:r>
              <a:rPr lang="en-US" sz="2000" dirty="0" err="1"/>
              <a:t>qual</a:t>
            </a:r>
            <a:r>
              <a:rPr lang="en-US" sz="2000" dirty="0"/>
              <a:t> </a:t>
            </a:r>
            <a:r>
              <a:rPr lang="en-US" sz="2000" dirty="0" err="1"/>
              <a:t>que</a:t>
            </a:r>
            <a:r>
              <a:rPr lang="en-US" sz="2000" dirty="0"/>
              <a:t> </a:t>
            </a:r>
            <a:r>
              <a:rPr lang="en-US" sz="2000" dirty="0" err="1">
                <a:latin typeface="Symbol" pitchFamily="18" charset="2"/>
              </a:rPr>
              <a:t>G</a:t>
            </a:r>
            <a:r>
              <a:rPr lang="en-US" sz="2000" baseline="-25000" dirty="0" err="1"/>
              <a:t>w</a:t>
            </a:r>
            <a:r>
              <a:rPr lang="en-US" sz="2000" dirty="0"/>
              <a:t>=6</a:t>
            </a:r>
            <a:r>
              <a:rPr lang="en-US" sz="2000" baseline="30000" dirty="0"/>
              <a:t>o</a:t>
            </a:r>
            <a:r>
              <a:rPr lang="en-US" sz="2000" dirty="0"/>
              <a:t>C/km.</a:t>
            </a:r>
          </a:p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332656"/>
            <a:ext cx="325215" cy="308446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975749"/>
              </p:ext>
            </p:extLst>
          </p:nvPr>
        </p:nvGraphicFramePr>
        <p:xfrm>
          <a:off x="467542" y="2780928"/>
          <a:ext cx="8299512" cy="3667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3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3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40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07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60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err="1">
                          <a:solidFill>
                            <a:schemeClr val="bg1"/>
                          </a:solidFill>
                        </a:rPr>
                        <a:t>Lapse</a:t>
                      </a:r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-rate</a:t>
                      </a:r>
                      <a:endParaRPr lang="en-CA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G</a:t>
                      </a:r>
                      <a:r>
                        <a:rPr lang="en-US" sz="1400" baseline="-25000">
                          <a:solidFill>
                            <a:schemeClr val="bg1"/>
                          </a:solidFill>
                        </a:rPr>
                        <a:t>a=</a:t>
                      </a: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9,4</a:t>
                      </a:r>
                      <a:r>
                        <a:rPr lang="pt-BR" sz="1400" baseline="3000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C/km</a:t>
                      </a:r>
                      <a:endParaRPr lang="en-CA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G</a:t>
                      </a:r>
                      <a:r>
                        <a:rPr lang="en-US" sz="1400" baseline="-25000">
                          <a:solidFill>
                            <a:schemeClr val="bg1"/>
                          </a:solidFill>
                        </a:rPr>
                        <a:t>d=</a:t>
                      </a: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10</a:t>
                      </a:r>
                      <a:r>
                        <a:rPr lang="pt-BR" sz="1400" baseline="3000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C/km</a:t>
                      </a:r>
                      <a:endParaRPr lang="en-CA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G</a:t>
                      </a:r>
                      <a:r>
                        <a:rPr lang="en-US" sz="1400" baseline="-25000" dirty="0" err="1">
                          <a:solidFill>
                            <a:schemeClr val="bg1"/>
                          </a:solidFill>
                        </a:rPr>
                        <a:t>w</a:t>
                      </a:r>
                      <a:r>
                        <a:rPr lang="en-US" sz="1400" baseline="-25000" dirty="0">
                          <a:solidFill>
                            <a:schemeClr val="bg1"/>
                          </a:solidFill>
                        </a:rPr>
                        <a:t>=</a:t>
                      </a:r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6</a:t>
                      </a:r>
                      <a:r>
                        <a:rPr lang="pt-BR" sz="1400" baseline="300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C/km</a:t>
                      </a:r>
                      <a:endParaRPr lang="en-CA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------</a:t>
                      </a:r>
                      <a:endParaRPr lang="en-CA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-------</a:t>
                      </a:r>
                      <a:endParaRPr lang="en-CA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6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Ar</a:t>
                      </a:r>
                      <a:r>
                        <a:rPr lang="pt-BR" sz="1400" baseline="0" dirty="0">
                          <a:solidFill>
                            <a:schemeClr val="bg1"/>
                          </a:solidFill>
                        </a:rPr>
                        <a:t> ambiente (</a:t>
                      </a:r>
                      <a:r>
                        <a:rPr lang="pt-BR" sz="1400" baseline="0" dirty="0" err="1">
                          <a:solidFill>
                            <a:schemeClr val="bg1"/>
                          </a:solidFill>
                        </a:rPr>
                        <a:t>T</a:t>
                      </a:r>
                      <a:r>
                        <a:rPr lang="pt-BR" sz="1400" baseline="-25000" dirty="0" err="1">
                          <a:solidFill>
                            <a:schemeClr val="bg1"/>
                          </a:solidFill>
                        </a:rPr>
                        <a:t>a</a:t>
                      </a:r>
                      <a:r>
                        <a:rPr lang="pt-BR" sz="1400" baseline="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CA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Parcela</a:t>
                      </a:r>
                    </a:p>
                    <a:p>
                      <a:pPr algn="ctr"/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não-saturada (</a:t>
                      </a:r>
                      <a:r>
                        <a:rPr lang="pt-BR" sz="1400" baseline="0" dirty="0" err="1">
                          <a:solidFill>
                            <a:schemeClr val="bg1"/>
                          </a:solidFill>
                        </a:rPr>
                        <a:t>T</a:t>
                      </a:r>
                      <a:r>
                        <a:rPr lang="pt-BR" sz="1400" baseline="-25000" dirty="0" err="1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pt-BR" sz="1400" baseline="0" dirty="0">
                          <a:solidFill>
                            <a:schemeClr val="bg1"/>
                          </a:solidFill>
                        </a:rPr>
                        <a:t> e </a:t>
                      </a:r>
                      <a:r>
                        <a:rPr lang="pt-BR" sz="1400" baseline="0" dirty="0" err="1">
                          <a:solidFill>
                            <a:schemeClr val="bg1"/>
                          </a:solidFill>
                        </a:rPr>
                        <a:t>T</a:t>
                      </a:r>
                      <a:r>
                        <a:rPr lang="pt-BR" sz="1400" baseline="-25000" dirty="0" err="1">
                          <a:solidFill>
                            <a:schemeClr val="bg1"/>
                          </a:solidFill>
                        </a:rPr>
                        <a:t>d</a:t>
                      </a:r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CA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Parcela</a:t>
                      </a:r>
                    </a:p>
                    <a:p>
                      <a:pPr algn="ctr"/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saturada (</a:t>
                      </a:r>
                      <a:r>
                        <a:rPr lang="pt-BR" sz="1400" baseline="0" dirty="0" err="1">
                          <a:solidFill>
                            <a:schemeClr val="bg1"/>
                          </a:solidFill>
                        </a:rPr>
                        <a:t>T</a:t>
                      </a:r>
                      <a:r>
                        <a:rPr lang="pt-BR" sz="1400" baseline="-25000" dirty="0" err="1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pt-BR" sz="1400" baseline="-25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t-BR" sz="1400" baseline="0" dirty="0">
                          <a:solidFill>
                            <a:schemeClr val="bg1"/>
                          </a:solidFill>
                        </a:rPr>
                        <a:t>e </a:t>
                      </a:r>
                      <a:r>
                        <a:rPr lang="pt-BR" sz="1400" baseline="0" dirty="0" err="1">
                          <a:solidFill>
                            <a:schemeClr val="bg1"/>
                          </a:solidFill>
                        </a:rPr>
                        <a:t>T</a:t>
                      </a:r>
                      <a:r>
                        <a:rPr lang="pt-BR" sz="1400" baseline="-25000" dirty="0" err="1">
                          <a:solidFill>
                            <a:schemeClr val="bg1"/>
                          </a:solidFill>
                        </a:rPr>
                        <a:t>d</a:t>
                      </a:r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CA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pt-BR" sz="1400" dirty="0" err="1">
                          <a:solidFill>
                            <a:schemeClr val="bg1"/>
                          </a:solidFill>
                        </a:rPr>
                        <a:t>T</a:t>
                      </a:r>
                      <a:r>
                        <a:rPr lang="pt-BR" sz="1400" baseline="-25000" dirty="0" err="1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pt-BR" sz="1400" dirty="0" err="1">
                          <a:solidFill>
                            <a:schemeClr val="bg1"/>
                          </a:solidFill>
                        </a:rPr>
                        <a:t>-T</a:t>
                      </a:r>
                      <a:r>
                        <a:rPr lang="pt-BR" sz="1400" baseline="-25000" dirty="0" err="1">
                          <a:solidFill>
                            <a:schemeClr val="bg1"/>
                          </a:solidFill>
                        </a:rPr>
                        <a:t>a</a:t>
                      </a:r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CA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Estabilidade</a:t>
                      </a:r>
                      <a:endParaRPr lang="en-CA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628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Superfície</a:t>
                      </a:r>
                      <a:endParaRPr lang="en-CA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628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1 km</a:t>
                      </a:r>
                      <a:endParaRPr lang="en-CA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628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2 km</a:t>
                      </a:r>
                      <a:endParaRPr lang="en-CA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628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3 km</a:t>
                      </a:r>
                      <a:endParaRPr lang="en-CA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0628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4 km</a:t>
                      </a:r>
                      <a:endParaRPr lang="en-CA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628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5 km</a:t>
                      </a:r>
                      <a:r>
                        <a:rPr lang="pt-BR" sz="14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CA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0628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6 km</a:t>
                      </a:r>
                      <a:endParaRPr lang="en-CA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0628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7 km</a:t>
                      </a:r>
                      <a:endParaRPr lang="en-CA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0628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8 km</a:t>
                      </a:r>
                      <a:endParaRPr lang="en-CA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7418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40" y="1268760"/>
            <a:ext cx="3429000" cy="4140337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Determinando a estabilidade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620688"/>
            <a:ext cx="8435280" cy="5904656"/>
          </a:xfrm>
        </p:spPr>
        <p:txBody>
          <a:bodyPr/>
          <a:lstStyle/>
          <a:p>
            <a:pPr marL="4313238"/>
            <a:r>
              <a:rPr lang="pt-BR" sz="2000" dirty="0"/>
              <a:t>No exemplo anterior de atmosfera condicionalmente instável, note que um tempo após o início da condensação (parcela saturada) a atmosfera estará instável indefinidamente até acima  da estratosfera (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G</a:t>
            </a:r>
            <a:r>
              <a:rPr lang="pt-BR" sz="2000" b="1" baseline="-25000" dirty="0">
                <a:solidFill>
                  <a:schemeClr val="accent6">
                    <a:lumMod val="75000"/>
                  </a:schemeClr>
                </a:solidFill>
              </a:rPr>
              <a:t>a-estratosfera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= –2</a:t>
            </a:r>
            <a:r>
              <a:rPr lang="pt-BR" sz="2000" b="1" baseline="300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C/km</a:t>
            </a:r>
            <a:r>
              <a:rPr lang="pt-BR" sz="2000" dirty="0"/>
              <a:t>).</a:t>
            </a:r>
          </a:p>
          <a:p>
            <a:pPr marL="4313238"/>
            <a:endParaRPr lang="pt-BR" sz="900" dirty="0"/>
          </a:p>
          <a:p>
            <a:pPr marL="4313238"/>
            <a:r>
              <a:rPr lang="pt-BR" sz="2000" dirty="0"/>
              <a:t>Porém, nós </a:t>
            </a:r>
            <a:r>
              <a:rPr lang="pt-BR" sz="2000" u="sng" dirty="0"/>
              <a:t>não consideramos </a:t>
            </a:r>
            <a:r>
              <a:rPr lang="pt-BR" sz="2000" dirty="0"/>
              <a:t>que em algum momento a pressão de vapor de saturação será maior do que a do ambiente (</a:t>
            </a:r>
            <a:r>
              <a:rPr lang="pt-BR" sz="2000" dirty="0" err="1"/>
              <a:t>i.e</a:t>
            </a:r>
            <a:r>
              <a:rPr lang="pt-BR" sz="2000" dirty="0"/>
              <a:t>, UR&lt;100%) porque a o vapor estará sendo condensado gradativamente, e a parcela passará a evaporar água líquida, resfriando o ambiente e não mais se resfriando de acordo com </a:t>
            </a:r>
            <a:r>
              <a:rPr lang="pt-BR" sz="2000" b="1" dirty="0" err="1">
                <a:solidFill>
                  <a:srgbClr val="009900"/>
                </a:solidFill>
                <a:latin typeface="Symbol" pitchFamily="18" charset="2"/>
              </a:rPr>
              <a:t>G</a:t>
            </a:r>
            <a:r>
              <a:rPr lang="pt-BR" sz="2000" b="1" baseline="-25000" dirty="0" err="1">
                <a:solidFill>
                  <a:srgbClr val="009900"/>
                </a:solidFill>
              </a:rPr>
              <a:t>w</a:t>
            </a:r>
            <a:r>
              <a:rPr lang="pt-BR" sz="2000" dirty="0"/>
              <a:t>, porém a uma taxa maior.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04664"/>
            <a:ext cx="3960440" cy="6120680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 flipH="1">
            <a:off x="611560" y="5301208"/>
            <a:ext cx="3240360" cy="0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 flipH="1">
            <a:off x="611560" y="2502188"/>
            <a:ext cx="3240360" cy="0"/>
          </a:xfrm>
          <a:prstGeom prst="line">
            <a:avLst/>
          </a:prstGeom>
          <a:ln w="38100">
            <a:solidFill>
              <a:srgbClr val="3F6EA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 flipH="1">
            <a:off x="611560" y="1412776"/>
            <a:ext cx="3960440" cy="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2593755" y="2132856"/>
            <a:ext cx="1258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tropopausa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0" name="Conector reto 9"/>
          <p:cNvCxnSpPr/>
          <p:nvPr/>
        </p:nvCxnSpPr>
        <p:spPr>
          <a:xfrm flipH="1">
            <a:off x="611560" y="5144497"/>
            <a:ext cx="3744416" cy="0"/>
          </a:xfrm>
          <a:prstGeom prst="line">
            <a:avLst/>
          </a:prstGeom>
          <a:ln w="38100">
            <a:solidFill>
              <a:srgbClr val="CF197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/>
          <p:cNvSpPr/>
          <p:nvPr/>
        </p:nvSpPr>
        <p:spPr>
          <a:xfrm>
            <a:off x="1802304" y="4885672"/>
            <a:ext cx="10415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dirty="0">
                <a:solidFill>
                  <a:srgbClr val="CF1978"/>
                </a:solidFill>
              </a:rPr>
              <a:t>(</a:t>
            </a:r>
            <a:r>
              <a:rPr lang="pt-BR" sz="1200" b="1" i="1" dirty="0" err="1">
                <a:solidFill>
                  <a:srgbClr val="CF1978"/>
                </a:solidFill>
              </a:rPr>
              <a:t>T</a:t>
            </a:r>
            <a:r>
              <a:rPr lang="pt-BR" sz="1200" b="1" i="1" baseline="-25000" dirty="0" err="1">
                <a:solidFill>
                  <a:srgbClr val="CF1978"/>
                </a:solidFill>
              </a:rPr>
              <a:t>p</a:t>
            </a:r>
            <a:r>
              <a:rPr lang="pt-BR" sz="1200" b="1" dirty="0">
                <a:solidFill>
                  <a:srgbClr val="CF1978"/>
                </a:solidFill>
              </a:rPr>
              <a:t> - </a:t>
            </a:r>
            <a:r>
              <a:rPr lang="pt-BR" sz="1200" b="1" i="1" dirty="0" err="1">
                <a:solidFill>
                  <a:srgbClr val="CF1978"/>
                </a:solidFill>
              </a:rPr>
              <a:t>T</a:t>
            </a:r>
            <a:r>
              <a:rPr lang="pt-BR" sz="1200" b="1" i="1" baseline="-25000" dirty="0" err="1">
                <a:solidFill>
                  <a:srgbClr val="CF1978"/>
                </a:solidFill>
              </a:rPr>
              <a:t>a</a:t>
            </a:r>
            <a:r>
              <a:rPr lang="pt-BR" sz="1200" b="1" dirty="0">
                <a:solidFill>
                  <a:srgbClr val="CF1978"/>
                </a:solidFill>
              </a:rPr>
              <a:t> ) = 0</a:t>
            </a:r>
            <a:r>
              <a:rPr lang="pt-BR" sz="1200" b="1" baseline="30000" dirty="0">
                <a:solidFill>
                  <a:srgbClr val="CF1978"/>
                </a:solidFill>
              </a:rPr>
              <a:t>o</a:t>
            </a:r>
            <a:r>
              <a:rPr lang="pt-BR" sz="1200" b="1" dirty="0">
                <a:solidFill>
                  <a:srgbClr val="CF1978"/>
                </a:solidFill>
              </a:rPr>
              <a:t>C</a:t>
            </a:r>
            <a:endParaRPr lang="en-US" sz="1200" dirty="0">
              <a:solidFill>
                <a:srgbClr val="CF1978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043608" y="836712"/>
            <a:ext cx="35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T</a:t>
            </a:r>
            <a:r>
              <a:rPr lang="en-US" b="1" baseline="-25000" dirty="0">
                <a:solidFill>
                  <a:srgbClr val="FFC000"/>
                </a:solidFill>
              </a:rPr>
              <a:t>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817651" y="548680"/>
            <a:ext cx="36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9900"/>
                </a:solidFill>
              </a:rPr>
              <a:t>T</a:t>
            </a:r>
            <a:r>
              <a:rPr lang="en-US" b="1" baseline="-25000" dirty="0" err="1">
                <a:solidFill>
                  <a:srgbClr val="009900"/>
                </a:solidFill>
              </a:rPr>
              <a:t>p</a:t>
            </a:r>
            <a:endParaRPr lang="en-US" b="1" baseline="-25000" dirty="0">
              <a:solidFill>
                <a:srgbClr val="00990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619672" y="5219908"/>
            <a:ext cx="1605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base da </a:t>
            </a:r>
            <a:r>
              <a:rPr lang="en-US" dirty="0" err="1">
                <a:solidFill>
                  <a:srgbClr val="00B0F0"/>
                </a:solidFill>
              </a:rPr>
              <a:t>nuvem</a:t>
            </a:r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16" name="Conector de seta reta 15"/>
          <p:cNvCxnSpPr>
            <a:stCxn id="13" idx="1"/>
          </p:cNvCxnSpPr>
          <p:nvPr/>
        </p:nvCxnSpPr>
        <p:spPr>
          <a:xfrm flipH="1">
            <a:off x="683032" y="733346"/>
            <a:ext cx="134619" cy="184666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>
            <a:off x="4033534" y="5144497"/>
            <a:ext cx="0" cy="816876"/>
          </a:xfrm>
          <a:prstGeom prst="straightConnector1">
            <a:avLst/>
          </a:prstGeom>
          <a:ln w="4762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 rot="16200000">
            <a:off x="3654941" y="5291325"/>
            <a:ext cx="1331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Atmosfera</a:t>
            </a:r>
            <a:r>
              <a:rPr lang="en-US" sz="1400" dirty="0"/>
              <a:t> </a:t>
            </a:r>
            <a:r>
              <a:rPr lang="en-US" sz="1400" dirty="0" err="1"/>
              <a:t>Estável</a:t>
            </a:r>
            <a:endParaRPr lang="en-US" sz="1400" dirty="0"/>
          </a:p>
        </p:txBody>
      </p:sp>
      <p:sp>
        <p:nvSpPr>
          <p:cNvPr id="19" name="CaixaDeTexto 18"/>
          <p:cNvSpPr txBox="1"/>
          <p:nvPr/>
        </p:nvSpPr>
        <p:spPr>
          <a:xfrm rot="16200000">
            <a:off x="3591726" y="3167389"/>
            <a:ext cx="1331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Atmosfera</a:t>
            </a:r>
            <a:r>
              <a:rPr lang="en-US" sz="1400" dirty="0"/>
              <a:t> </a:t>
            </a:r>
            <a:r>
              <a:rPr lang="en-US" sz="1400" dirty="0" err="1"/>
              <a:t>Insttável</a:t>
            </a:r>
            <a:endParaRPr lang="en-US" sz="1400" dirty="0"/>
          </a:p>
        </p:txBody>
      </p:sp>
      <p:cxnSp>
        <p:nvCxnSpPr>
          <p:cNvPr id="21" name="Conector de seta reta 20"/>
          <p:cNvCxnSpPr/>
          <p:nvPr/>
        </p:nvCxnSpPr>
        <p:spPr>
          <a:xfrm>
            <a:off x="4033534" y="1412776"/>
            <a:ext cx="0" cy="3731721"/>
          </a:xfrm>
          <a:prstGeom prst="straightConnector1">
            <a:avLst/>
          </a:prstGeom>
          <a:ln w="4762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/>
          <p:cNvSpPr txBox="1"/>
          <p:nvPr/>
        </p:nvSpPr>
        <p:spPr>
          <a:xfrm rot="16200000">
            <a:off x="3644570" y="701370"/>
            <a:ext cx="1331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Atmosfera</a:t>
            </a:r>
            <a:r>
              <a:rPr lang="en-US" sz="1400" dirty="0"/>
              <a:t> </a:t>
            </a:r>
            <a:r>
              <a:rPr lang="en-US" sz="1400" dirty="0" err="1"/>
              <a:t>Estável</a:t>
            </a:r>
            <a:endParaRPr lang="en-US" sz="1400" dirty="0"/>
          </a:p>
        </p:txBody>
      </p:sp>
      <p:cxnSp>
        <p:nvCxnSpPr>
          <p:cNvPr id="27" name="Conector de seta reta 26"/>
          <p:cNvCxnSpPr/>
          <p:nvPr/>
        </p:nvCxnSpPr>
        <p:spPr>
          <a:xfrm>
            <a:off x="4022608" y="962980"/>
            <a:ext cx="10927" cy="410944"/>
          </a:xfrm>
          <a:prstGeom prst="straightConnector1">
            <a:avLst/>
          </a:prstGeom>
          <a:ln w="47625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 flipV="1">
            <a:off x="4015083" y="476672"/>
            <a:ext cx="0" cy="468560"/>
          </a:xfrm>
          <a:prstGeom prst="straightConnector1">
            <a:avLst/>
          </a:prstGeom>
          <a:ln w="47625"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tângulo 38"/>
          <p:cNvSpPr/>
          <p:nvPr/>
        </p:nvSpPr>
        <p:spPr>
          <a:xfrm>
            <a:off x="611560" y="548680"/>
            <a:ext cx="3240360" cy="2016224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aixaDeTexto 39"/>
          <p:cNvSpPr txBox="1"/>
          <p:nvPr/>
        </p:nvSpPr>
        <p:spPr>
          <a:xfrm rot="20906291">
            <a:off x="721637" y="1397967"/>
            <a:ext cx="3020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Estratosfera</a:t>
            </a:r>
            <a:r>
              <a:rPr lang="en-US" sz="2400" dirty="0"/>
              <a:t> 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dirty="0" err="1">
                <a:sym typeface="Wingdings" pitchFamily="2" charset="2"/>
              </a:rPr>
              <a:t>errado</a:t>
            </a:r>
            <a:r>
              <a:rPr lang="en-US" sz="2400" dirty="0">
                <a:sym typeface="Wingdings" pitchFamily="2" charset="2"/>
              </a:rPr>
              <a:t>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4952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40" y="2636912"/>
            <a:ext cx="3429000" cy="2780867"/>
          </a:xfrm>
          <a:prstGeom prst="rect">
            <a:avLst/>
          </a:prstGeom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620688"/>
            <a:ext cx="8435280" cy="5904656"/>
          </a:xfrm>
        </p:spPr>
        <p:txBody>
          <a:bodyPr/>
          <a:lstStyle/>
          <a:p>
            <a:pPr marL="4313238"/>
            <a:r>
              <a:rPr lang="pt-BR" sz="2000" dirty="0"/>
              <a:t>Se considerarmos a taxa de </a:t>
            </a:r>
            <a:r>
              <a:rPr lang="pt-BR" sz="2000" dirty="0">
                <a:solidFill>
                  <a:srgbClr val="0B00EE"/>
                </a:solidFill>
              </a:rPr>
              <a:t>evaporação</a:t>
            </a:r>
            <a:r>
              <a:rPr lang="pt-BR" sz="2000" dirty="0"/>
              <a:t>, então a temperatura da parcela/nuvem passa a </a:t>
            </a:r>
            <a:r>
              <a:rPr lang="pt-BR" sz="2000" dirty="0">
                <a:solidFill>
                  <a:srgbClr val="0B00EE"/>
                </a:solidFill>
              </a:rPr>
              <a:t>se resfriar a uma taxa maior</a:t>
            </a:r>
            <a:r>
              <a:rPr lang="pt-BR" sz="2000" dirty="0"/>
              <a:t> a partir do momento que a UR dentro da nuvem for inferior a 100% .</a:t>
            </a:r>
          </a:p>
          <a:p>
            <a:pPr marL="4313238"/>
            <a:endParaRPr lang="pt-BR" sz="2000" dirty="0"/>
          </a:p>
          <a:p>
            <a:pPr marL="4313238"/>
            <a:r>
              <a:rPr lang="pt-BR" sz="2000" dirty="0"/>
              <a:t>Logo, o topo da nuvem será mais baixo, um pouco acima do nível onde </a:t>
            </a:r>
            <a:r>
              <a:rPr lang="pt-BR" sz="2000" b="1" dirty="0">
                <a:solidFill>
                  <a:srgbClr val="CF1978"/>
                </a:solidFill>
              </a:rPr>
              <a:t>(</a:t>
            </a:r>
            <a:r>
              <a:rPr lang="pt-BR" sz="2000" b="1" i="1" dirty="0" err="1">
                <a:solidFill>
                  <a:srgbClr val="CF1978"/>
                </a:solidFill>
              </a:rPr>
              <a:t>T</a:t>
            </a:r>
            <a:r>
              <a:rPr lang="pt-BR" sz="2000" b="1" i="1" baseline="-25000" dirty="0" err="1">
                <a:solidFill>
                  <a:srgbClr val="CF1978"/>
                </a:solidFill>
              </a:rPr>
              <a:t>p</a:t>
            </a:r>
            <a:r>
              <a:rPr lang="pt-BR" sz="2000" b="1" dirty="0">
                <a:solidFill>
                  <a:srgbClr val="CF1978"/>
                </a:solidFill>
              </a:rPr>
              <a:t> - </a:t>
            </a:r>
            <a:r>
              <a:rPr lang="pt-BR" sz="2000" b="1" i="1" dirty="0" err="1">
                <a:solidFill>
                  <a:srgbClr val="CF1978"/>
                </a:solidFill>
              </a:rPr>
              <a:t>T</a:t>
            </a:r>
            <a:r>
              <a:rPr lang="pt-BR" sz="2000" b="1" i="1" baseline="-25000" dirty="0" err="1">
                <a:solidFill>
                  <a:srgbClr val="CF1978"/>
                </a:solidFill>
              </a:rPr>
              <a:t>a</a:t>
            </a:r>
            <a:r>
              <a:rPr lang="pt-BR" sz="2000" b="1" dirty="0">
                <a:solidFill>
                  <a:srgbClr val="CF1978"/>
                </a:solidFill>
              </a:rPr>
              <a:t> ) = 0</a:t>
            </a:r>
            <a:r>
              <a:rPr lang="pt-BR" sz="2000" b="1" baseline="30000" dirty="0">
                <a:solidFill>
                  <a:srgbClr val="CF1978"/>
                </a:solidFill>
              </a:rPr>
              <a:t>o</a:t>
            </a:r>
            <a:r>
              <a:rPr lang="pt-BR" sz="2000" b="1" dirty="0">
                <a:solidFill>
                  <a:srgbClr val="CF1978"/>
                </a:solidFill>
              </a:rPr>
              <a:t>C</a:t>
            </a:r>
            <a:r>
              <a:rPr lang="pt-BR" sz="2000" dirty="0"/>
              <a:t> , de acordo com a força da corrente ascendente dentro da nuvem.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04664"/>
            <a:ext cx="3960440" cy="612068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Determinando a estabilidade</a:t>
            </a:r>
          </a:p>
        </p:txBody>
      </p:sp>
      <p:cxnSp>
        <p:nvCxnSpPr>
          <p:cNvPr id="6" name="Conector reto 5"/>
          <p:cNvCxnSpPr/>
          <p:nvPr/>
        </p:nvCxnSpPr>
        <p:spPr>
          <a:xfrm flipH="1">
            <a:off x="611560" y="5301208"/>
            <a:ext cx="3240360" cy="0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 flipH="1">
            <a:off x="611560" y="2502188"/>
            <a:ext cx="3240360" cy="0"/>
          </a:xfrm>
          <a:prstGeom prst="line">
            <a:avLst/>
          </a:prstGeom>
          <a:ln w="38100">
            <a:solidFill>
              <a:srgbClr val="3F6EA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 flipH="1">
            <a:off x="611560" y="1412776"/>
            <a:ext cx="3960440" cy="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2593755" y="2132856"/>
            <a:ext cx="1258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tropopausa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0" name="Conector reto 9"/>
          <p:cNvCxnSpPr/>
          <p:nvPr/>
        </p:nvCxnSpPr>
        <p:spPr>
          <a:xfrm flipH="1">
            <a:off x="539552" y="5139018"/>
            <a:ext cx="3744416" cy="0"/>
          </a:xfrm>
          <a:prstGeom prst="line">
            <a:avLst/>
          </a:prstGeom>
          <a:ln w="38100">
            <a:solidFill>
              <a:srgbClr val="CF197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/>
          <p:cNvSpPr/>
          <p:nvPr/>
        </p:nvSpPr>
        <p:spPr>
          <a:xfrm>
            <a:off x="1730296" y="4880193"/>
            <a:ext cx="10415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dirty="0">
                <a:solidFill>
                  <a:srgbClr val="CF1978"/>
                </a:solidFill>
              </a:rPr>
              <a:t>(</a:t>
            </a:r>
            <a:r>
              <a:rPr lang="pt-BR" sz="1200" b="1" i="1" dirty="0" err="1">
                <a:solidFill>
                  <a:srgbClr val="CF1978"/>
                </a:solidFill>
              </a:rPr>
              <a:t>T</a:t>
            </a:r>
            <a:r>
              <a:rPr lang="pt-BR" sz="1200" b="1" i="1" baseline="-25000" dirty="0" err="1">
                <a:solidFill>
                  <a:srgbClr val="CF1978"/>
                </a:solidFill>
              </a:rPr>
              <a:t>p</a:t>
            </a:r>
            <a:r>
              <a:rPr lang="pt-BR" sz="1200" b="1" dirty="0">
                <a:solidFill>
                  <a:srgbClr val="CF1978"/>
                </a:solidFill>
              </a:rPr>
              <a:t> - </a:t>
            </a:r>
            <a:r>
              <a:rPr lang="pt-BR" sz="1200" b="1" i="1" dirty="0" err="1">
                <a:solidFill>
                  <a:srgbClr val="CF1978"/>
                </a:solidFill>
              </a:rPr>
              <a:t>T</a:t>
            </a:r>
            <a:r>
              <a:rPr lang="pt-BR" sz="1200" b="1" i="1" baseline="-25000" dirty="0" err="1">
                <a:solidFill>
                  <a:srgbClr val="CF1978"/>
                </a:solidFill>
              </a:rPr>
              <a:t>a</a:t>
            </a:r>
            <a:r>
              <a:rPr lang="pt-BR" sz="1200" b="1" dirty="0">
                <a:solidFill>
                  <a:srgbClr val="CF1978"/>
                </a:solidFill>
              </a:rPr>
              <a:t> ) = 0</a:t>
            </a:r>
            <a:r>
              <a:rPr lang="pt-BR" sz="1200" b="1" baseline="30000" dirty="0">
                <a:solidFill>
                  <a:srgbClr val="CF1978"/>
                </a:solidFill>
              </a:rPr>
              <a:t>o</a:t>
            </a:r>
            <a:r>
              <a:rPr lang="pt-BR" sz="1200" b="1" dirty="0">
                <a:solidFill>
                  <a:srgbClr val="CF1978"/>
                </a:solidFill>
              </a:rPr>
              <a:t>C</a:t>
            </a:r>
            <a:endParaRPr lang="en-US" sz="1200" dirty="0">
              <a:solidFill>
                <a:srgbClr val="CF1978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043608" y="836712"/>
            <a:ext cx="35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T</a:t>
            </a:r>
            <a:r>
              <a:rPr lang="en-US" b="1" baseline="-25000" dirty="0">
                <a:solidFill>
                  <a:srgbClr val="FFC000"/>
                </a:solidFill>
              </a:rPr>
              <a:t>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619672" y="5219908"/>
            <a:ext cx="1605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base da </a:t>
            </a:r>
            <a:r>
              <a:rPr lang="en-US" dirty="0" err="1">
                <a:solidFill>
                  <a:srgbClr val="00B0F0"/>
                </a:solidFill>
              </a:rPr>
              <a:t>nuvem</a:t>
            </a:r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17" name="Conector de seta reta 16"/>
          <p:cNvCxnSpPr/>
          <p:nvPr/>
        </p:nvCxnSpPr>
        <p:spPr>
          <a:xfrm>
            <a:off x="4033534" y="5144497"/>
            <a:ext cx="0" cy="816876"/>
          </a:xfrm>
          <a:prstGeom prst="straightConnector1">
            <a:avLst/>
          </a:prstGeom>
          <a:ln w="4762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 rot="16200000">
            <a:off x="3654941" y="5291325"/>
            <a:ext cx="1331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Atmosfera</a:t>
            </a:r>
            <a:r>
              <a:rPr lang="en-US" sz="1400" dirty="0"/>
              <a:t> </a:t>
            </a:r>
            <a:r>
              <a:rPr lang="en-US" sz="1400" dirty="0" err="1"/>
              <a:t>Estável</a:t>
            </a:r>
            <a:endParaRPr lang="en-US" sz="1400" dirty="0"/>
          </a:p>
        </p:txBody>
      </p:sp>
      <p:sp>
        <p:nvSpPr>
          <p:cNvPr id="19" name="CaixaDeTexto 18"/>
          <p:cNvSpPr txBox="1"/>
          <p:nvPr/>
        </p:nvSpPr>
        <p:spPr>
          <a:xfrm rot="16200000">
            <a:off x="3591726" y="3167389"/>
            <a:ext cx="1331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Atmosfera</a:t>
            </a:r>
            <a:r>
              <a:rPr lang="en-US" sz="1400" dirty="0"/>
              <a:t> </a:t>
            </a:r>
            <a:r>
              <a:rPr lang="en-US" sz="1400" dirty="0" err="1"/>
              <a:t>Insttável</a:t>
            </a:r>
            <a:endParaRPr lang="en-US" sz="1400" dirty="0"/>
          </a:p>
        </p:txBody>
      </p:sp>
      <p:cxnSp>
        <p:nvCxnSpPr>
          <p:cNvPr id="21" name="Conector de seta reta 20"/>
          <p:cNvCxnSpPr/>
          <p:nvPr/>
        </p:nvCxnSpPr>
        <p:spPr>
          <a:xfrm flipH="1">
            <a:off x="4033534" y="2834762"/>
            <a:ext cx="1" cy="2309735"/>
          </a:xfrm>
          <a:prstGeom prst="straightConnector1">
            <a:avLst/>
          </a:prstGeom>
          <a:ln w="4762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/>
          <p:cNvSpPr txBox="1"/>
          <p:nvPr/>
        </p:nvSpPr>
        <p:spPr>
          <a:xfrm rot="16200000">
            <a:off x="3644570" y="1744978"/>
            <a:ext cx="1331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Atmosfera</a:t>
            </a:r>
            <a:r>
              <a:rPr lang="en-US" sz="1400" dirty="0"/>
              <a:t> </a:t>
            </a:r>
            <a:r>
              <a:rPr lang="en-US" sz="1400" dirty="0" err="1"/>
              <a:t>Estável</a:t>
            </a:r>
            <a:endParaRPr lang="en-US" sz="1400" dirty="0"/>
          </a:p>
        </p:txBody>
      </p:sp>
      <p:cxnSp>
        <p:nvCxnSpPr>
          <p:cNvPr id="27" name="Conector de seta reta 26"/>
          <p:cNvCxnSpPr/>
          <p:nvPr/>
        </p:nvCxnSpPr>
        <p:spPr>
          <a:xfrm>
            <a:off x="4028071" y="1206044"/>
            <a:ext cx="0" cy="1628718"/>
          </a:xfrm>
          <a:prstGeom prst="straightConnector1">
            <a:avLst/>
          </a:prstGeom>
          <a:ln w="47625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 flipV="1">
            <a:off x="3995936" y="476672"/>
            <a:ext cx="19147" cy="729372"/>
          </a:xfrm>
          <a:prstGeom prst="straightConnector1">
            <a:avLst/>
          </a:prstGeom>
          <a:ln w="47625"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 flipH="1">
            <a:off x="611560" y="2718212"/>
            <a:ext cx="3240360" cy="0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/>
          <p:cNvSpPr txBox="1"/>
          <p:nvPr/>
        </p:nvSpPr>
        <p:spPr>
          <a:xfrm>
            <a:off x="1619672" y="2420888"/>
            <a:ext cx="1608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F0"/>
                </a:solidFill>
              </a:rPr>
              <a:t>topo</a:t>
            </a:r>
            <a:r>
              <a:rPr lang="en-US" dirty="0">
                <a:solidFill>
                  <a:srgbClr val="00B0F0"/>
                </a:solidFill>
              </a:rPr>
              <a:t> da </a:t>
            </a:r>
            <a:r>
              <a:rPr lang="en-US" dirty="0" err="1">
                <a:solidFill>
                  <a:srgbClr val="00B0F0"/>
                </a:solidFill>
              </a:rPr>
              <a:t>nuvem</a:t>
            </a:r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30" name="Conector reto 29"/>
          <p:cNvCxnSpPr/>
          <p:nvPr/>
        </p:nvCxnSpPr>
        <p:spPr>
          <a:xfrm flipH="1">
            <a:off x="539552" y="2834762"/>
            <a:ext cx="3744416" cy="0"/>
          </a:xfrm>
          <a:prstGeom prst="line">
            <a:avLst/>
          </a:prstGeom>
          <a:ln w="38100">
            <a:solidFill>
              <a:srgbClr val="CF197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ângulo 30"/>
          <p:cNvSpPr/>
          <p:nvPr/>
        </p:nvSpPr>
        <p:spPr>
          <a:xfrm>
            <a:off x="1730296" y="2791961"/>
            <a:ext cx="10415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dirty="0">
                <a:solidFill>
                  <a:srgbClr val="CF1978"/>
                </a:solidFill>
              </a:rPr>
              <a:t>(</a:t>
            </a:r>
            <a:r>
              <a:rPr lang="pt-BR" sz="1200" b="1" i="1" dirty="0" err="1">
                <a:solidFill>
                  <a:srgbClr val="CF1978"/>
                </a:solidFill>
              </a:rPr>
              <a:t>T</a:t>
            </a:r>
            <a:r>
              <a:rPr lang="pt-BR" sz="1200" b="1" i="1" baseline="-25000" dirty="0" err="1">
                <a:solidFill>
                  <a:srgbClr val="CF1978"/>
                </a:solidFill>
              </a:rPr>
              <a:t>p</a:t>
            </a:r>
            <a:r>
              <a:rPr lang="pt-BR" sz="1200" b="1" dirty="0">
                <a:solidFill>
                  <a:srgbClr val="CF1978"/>
                </a:solidFill>
              </a:rPr>
              <a:t> - </a:t>
            </a:r>
            <a:r>
              <a:rPr lang="pt-BR" sz="1200" b="1" i="1" dirty="0" err="1">
                <a:solidFill>
                  <a:srgbClr val="CF1978"/>
                </a:solidFill>
              </a:rPr>
              <a:t>T</a:t>
            </a:r>
            <a:r>
              <a:rPr lang="pt-BR" sz="1200" b="1" i="1" baseline="-25000" dirty="0" err="1">
                <a:solidFill>
                  <a:srgbClr val="CF1978"/>
                </a:solidFill>
              </a:rPr>
              <a:t>a</a:t>
            </a:r>
            <a:r>
              <a:rPr lang="pt-BR" sz="1200" b="1" dirty="0">
                <a:solidFill>
                  <a:srgbClr val="CF1978"/>
                </a:solidFill>
              </a:rPr>
              <a:t> ) = 0</a:t>
            </a:r>
            <a:r>
              <a:rPr lang="pt-BR" sz="1200" b="1" baseline="30000" dirty="0">
                <a:solidFill>
                  <a:srgbClr val="CF1978"/>
                </a:solidFill>
              </a:rPr>
              <a:t>o</a:t>
            </a:r>
            <a:r>
              <a:rPr lang="pt-BR" sz="1200" b="1" dirty="0">
                <a:solidFill>
                  <a:srgbClr val="CF1978"/>
                </a:solidFill>
              </a:rPr>
              <a:t>C</a:t>
            </a:r>
            <a:endParaRPr lang="en-US" sz="1200" dirty="0">
              <a:solidFill>
                <a:srgbClr val="CF1978"/>
              </a:solidFill>
            </a:endParaRPr>
          </a:p>
        </p:txBody>
      </p:sp>
      <p:sp>
        <p:nvSpPr>
          <p:cNvPr id="35" name="CaixaDeTexto 34"/>
          <p:cNvSpPr txBox="1"/>
          <p:nvPr/>
        </p:nvSpPr>
        <p:spPr>
          <a:xfrm rot="2527776">
            <a:off x="1176601" y="3087426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B00EE"/>
                </a:solidFill>
              </a:rPr>
              <a:t>UR&lt;100%</a:t>
            </a:r>
          </a:p>
        </p:txBody>
      </p:sp>
    </p:spTree>
    <p:extLst>
      <p:ext uri="{BB962C8B-B14F-4D97-AF65-F5344CB8AC3E}">
        <p14:creationId xmlns:p14="http://schemas.microsoft.com/office/powerpoint/2010/main" val="2509511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Determinando a estabilidade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/>
              <a:t>Resumo</a:t>
            </a:r>
            <a:r>
              <a:rPr lang="en-US" sz="2400" dirty="0"/>
              <a:t> de </a:t>
            </a:r>
            <a:r>
              <a:rPr lang="en-US" sz="2400" dirty="0" err="1"/>
              <a:t>estabilidade</a:t>
            </a:r>
            <a:r>
              <a:rPr lang="en-US" sz="2400" dirty="0"/>
              <a:t> </a:t>
            </a:r>
            <a:r>
              <a:rPr lang="en-US" sz="2400" dirty="0" err="1"/>
              <a:t>atmosférica</a:t>
            </a:r>
            <a:r>
              <a:rPr lang="en-US" sz="2400" dirty="0"/>
              <a:t>: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24744"/>
            <a:ext cx="5038627" cy="543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436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608707"/>
            <a:ext cx="7811145" cy="804069"/>
          </a:xfrm>
          <a:prstGeom prst="rect">
            <a:avLst/>
          </a:prstGeom>
        </p:spPr>
        <p:txBody>
          <a:bodyPr/>
          <a:lstStyle/>
          <a:p>
            <a:pPr fontAlgn="b"/>
            <a:r>
              <a:rPr lang="pt-BR" dirty="0"/>
              <a:t>Estabilidade atmosférica</a:t>
            </a:r>
            <a:endParaRPr lang="pt-BR" b="0" dirty="0">
              <a:solidFill>
                <a:srgbClr val="000000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3568" y="44624"/>
            <a:ext cx="7811145" cy="564083"/>
          </a:xfrm>
        </p:spPr>
        <p:txBody>
          <a:bodyPr/>
          <a:lstStyle/>
          <a:p>
            <a:r>
              <a:rPr lang="en-US" dirty="0"/>
              <a:t>Aula 06</a:t>
            </a:r>
          </a:p>
        </p:txBody>
      </p:sp>
      <p:sp>
        <p:nvSpPr>
          <p:cNvPr id="6" name="Retângulo 5"/>
          <p:cNvSpPr/>
          <p:nvPr/>
        </p:nvSpPr>
        <p:spPr>
          <a:xfrm>
            <a:off x="-29481" y="6597352"/>
            <a:ext cx="8201881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63780" y="1741453"/>
            <a:ext cx="777686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5975" indent="-457200">
              <a:lnSpc>
                <a:spcPct val="20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Introdução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Determinando a estabilidade</a:t>
            </a:r>
          </a:p>
          <a:p>
            <a:pPr marL="1273175" lvl="1" indent="-457200">
              <a:lnSpc>
                <a:spcPct val="150000"/>
              </a:lnSpc>
              <a:buClr>
                <a:srgbClr val="0070C0"/>
              </a:buClr>
              <a:buFont typeface="+mj-lt"/>
              <a:buAutoNum type="alphaLcPeriod"/>
            </a:pPr>
            <a:r>
              <a:rPr lang="pt-BR" sz="2000" dirty="0"/>
              <a:t>Uma atmosfera neutra</a:t>
            </a:r>
          </a:p>
          <a:p>
            <a:pPr marL="1273175" lvl="1" indent="-457200">
              <a:lnSpc>
                <a:spcPct val="150000"/>
              </a:lnSpc>
              <a:buClr>
                <a:srgbClr val="0070C0"/>
              </a:buClr>
              <a:buFont typeface="+mj-lt"/>
              <a:buAutoNum type="alphaLcPeriod"/>
            </a:pPr>
            <a:r>
              <a:rPr lang="pt-BR" sz="2000" dirty="0"/>
              <a:t>Uma atmosfera estável</a:t>
            </a:r>
          </a:p>
          <a:p>
            <a:pPr marL="1273175" lvl="1" indent="-457200">
              <a:lnSpc>
                <a:spcPct val="150000"/>
              </a:lnSpc>
              <a:buClr>
                <a:srgbClr val="0070C0"/>
              </a:buClr>
              <a:buFont typeface="+mj-lt"/>
              <a:buAutoNum type="alphaLcPeriod"/>
            </a:pPr>
            <a:r>
              <a:rPr lang="pt-BR" sz="2000" dirty="0"/>
              <a:t>Uma atmosfera instável</a:t>
            </a:r>
          </a:p>
          <a:p>
            <a:pPr marL="1273175" lvl="1" indent="-457200">
              <a:lnSpc>
                <a:spcPct val="150000"/>
              </a:lnSpc>
              <a:buClr>
                <a:srgbClr val="0070C0"/>
              </a:buClr>
              <a:buFont typeface="+mj-lt"/>
              <a:buAutoNum type="alphaLcPeriod"/>
            </a:pPr>
            <a:r>
              <a:rPr lang="pt-BR" sz="2000" dirty="0"/>
              <a:t>Uma atmosfera condicionalmente instável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Desenvolvimento de nuvens</a:t>
            </a:r>
          </a:p>
        </p:txBody>
      </p:sp>
    </p:spTree>
    <p:extLst>
      <p:ext uri="{BB962C8B-B14F-4D97-AF65-F5344CB8AC3E}">
        <p14:creationId xmlns:p14="http://schemas.microsoft.com/office/powerpoint/2010/main" val="2124873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Desenvolvimento de nuvens</a:t>
            </a:r>
            <a:br>
              <a:rPr lang="pt-BR" dirty="0"/>
            </a:b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980728"/>
            <a:ext cx="8291264" cy="5544616"/>
          </a:xfrm>
        </p:spPr>
        <p:txBody>
          <a:bodyPr/>
          <a:lstStyle/>
          <a:p>
            <a:r>
              <a:rPr lang="pt-BR" sz="2400" dirty="0"/>
              <a:t>Como vimos no exemplo de estabilidade, a nuvem só se desenvolve sozinha quando a </a:t>
            </a:r>
            <a:r>
              <a:rPr lang="pt-BR" sz="2400" b="1" dirty="0">
                <a:solidFill>
                  <a:srgbClr val="CF1978"/>
                </a:solidFill>
              </a:rPr>
              <a:t>( </a:t>
            </a:r>
            <a:r>
              <a:rPr lang="pt-BR" sz="2400" b="1" i="1" dirty="0" err="1">
                <a:solidFill>
                  <a:srgbClr val="CF1978"/>
                </a:solidFill>
              </a:rPr>
              <a:t>T</a:t>
            </a:r>
            <a:r>
              <a:rPr lang="pt-BR" sz="2400" b="1" i="1" baseline="-25000" dirty="0" err="1">
                <a:solidFill>
                  <a:srgbClr val="CF1978"/>
                </a:solidFill>
              </a:rPr>
              <a:t>p</a:t>
            </a:r>
            <a:r>
              <a:rPr lang="pt-BR" sz="2400" b="1" dirty="0">
                <a:solidFill>
                  <a:srgbClr val="CF1978"/>
                </a:solidFill>
              </a:rPr>
              <a:t> - </a:t>
            </a:r>
            <a:r>
              <a:rPr lang="pt-BR" sz="2400" b="1" i="1" dirty="0" err="1">
                <a:solidFill>
                  <a:srgbClr val="CF1978"/>
                </a:solidFill>
              </a:rPr>
              <a:t>T</a:t>
            </a:r>
            <a:r>
              <a:rPr lang="pt-BR" sz="2400" b="1" i="1" baseline="-25000" dirty="0" err="1">
                <a:solidFill>
                  <a:srgbClr val="CF1978"/>
                </a:solidFill>
              </a:rPr>
              <a:t>a</a:t>
            </a:r>
            <a:r>
              <a:rPr lang="pt-BR" sz="2400" b="1" dirty="0">
                <a:solidFill>
                  <a:srgbClr val="CF1978"/>
                </a:solidFill>
              </a:rPr>
              <a:t> ) &gt; 0</a:t>
            </a:r>
            <a:r>
              <a:rPr lang="pt-BR" sz="2400" b="1" baseline="30000" dirty="0">
                <a:solidFill>
                  <a:srgbClr val="CF1978"/>
                </a:solidFill>
              </a:rPr>
              <a:t>o</a:t>
            </a:r>
            <a:r>
              <a:rPr lang="pt-BR" sz="2400" b="1" dirty="0">
                <a:solidFill>
                  <a:srgbClr val="CF1978"/>
                </a:solidFill>
              </a:rPr>
              <a:t>C</a:t>
            </a:r>
            <a:r>
              <a:rPr lang="pt-BR" sz="2400" dirty="0"/>
              <a:t>.</a:t>
            </a:r>
          </a:p>
          <a:p>
            <a:endParaRPr lang="pt-BR" sz="1100" dirty="0"/>
          </a:p>
          <a:p>
            <a:r>
              <a:rPr lang="pt-BR" sz="2400" dirty="0"/>
              <a:t>Isso pode ocorrer já na superfície se ela for fortemente aquecida pela radiação solar incidente, deixando a </a:t>
            </a:r>
            <a:r>
              <a:rPr lang="pt-BR" sz="2400" b="1" u="sng" dirty="0">
                <a:solidFill>
                  <a:srgbClr val="0070C0"/>
                </a:solidFill>
              </a:rPr>
              <a:t>atmosfera instável </a:t>
            </a:r>
            <a:r>
              <a:rPr lang="pt-BR" sz="2400" dirty="0"/>
              <a:t>e formando </a:t>
            </a:r>
            <a:r>
              <a:rPr lang="pt-BR" sz="2400" dirty="0">
                <a:solidFill>
                  <a:srgbClr val="FF0000"/>
                </a:solidFill>
              </a:rPr>
              <a:t>térmicas</a:t>
            </a:r>
            <a:r>
              <a:rPr lang="pt-BR" sz="2400" dirty="0"/>
              <a:t>. Este processo de levantamento das parcelas de ar é chamado de </a:t>
            </a:r>
            <a:r>
              <a:rPr lang="pt-BR" sz="2400" dirty="0">
                <a:solidFill>
                  <a:srgbClr val="FF0000"/>
                </a:solidFill>
              </a:rPr>
              <a:t>convecção</a:t>
            </a:r>
            <a:r>
              <a:rPr lang="pt-BR" sz="2400" dirty="0"/>
              <a:t>.</a:t>
            </a:r>
            <a:endParaRPr lang="pt-BR" sz="22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1475656" y="5301208"/>
            <a:ext cx="693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 = T</a:t>
            </a:r>
            <a:r>
              <a:rPr lang="en-US" baseline="-25000" dirty="0">
                <a:solidFill>
                  <a:schemeClr val="bg1"/>
                </a:solidFill>
              </a:rPr>
              <a:t>d</a:t>
            </a:r>
          </a:p>
        </p:txBody>
      </p:sp>
      <p:cxnSp>
        <p:nvCxnSpPr>
          <p:cNvPr id="6" name="Conector de seta reta 5"/>
          <p:cNvCxnSpPr/>
          <p:nvPr/>
        </p:nvCxnSpPr>
        <p:spPr>
          <a:xfrm>
            <a:off x="1763688" y="5589240"/>
            <a:ext cx="85094" cy="20673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63" y="3556744"/>
            <a:ext cx="3870012" cy="289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73016"/>
            <a:ext cx="3098434" cy="263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258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Desenvolvimento de nuvens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Em ambientes onde existe uma </a:t>
            </a:r>
            <a:r>
              <a:rPr lang="pt-BR" sz="2400" b="1" u="sng" dirty="0">
                <a:solidFill>
                  <a:srgbClr val="0070C0"/>
                </a:solidFill>
              </a:rPr>
              <a:t>camada de atmosfera estável</a:t>
            </a:r>
            <a:r>
              <a:rPr lang="pt-BR" sz="2400" dirty="0"/>
              <a:t>, ou seja, </a:t>
            </a:r>
            <a:r>
              <a:rPr lang="pt-BR" sz="2400" b="1" dirty="0">
                <a:solidFill>
                  <a:srgbClr val="CF1978"/>
                </a:solidFill>
              </a:rPr>
              <a:t>( </a:t>
            </a:r>
            <a:r>
              <a:rPr lang="pt-BR" sz="2400" b="1" i="1" dirty="0" err="1">
                <a:solidFill>
                  <a:srgbClr val="CF1978"/>
                </a:solidFill>
              </a:rPr>
              <a:t>T</a:t>
            </a:r>
            <a:r>
              <a:rPr lang="pt-BR" sz="2400" b="1" i="1" baseline="-25000" dirty="0" err="1">
                <a:solidFill>
                  <a:srgbClr val="CF1978"/>
                </a:solidFill>
              </a:rPr>
              <a:t>p</a:t>
            </a:r>
            <a:r>
              <a:rPr lang="pt-BR" sz="2400" b="1" dirty="0">
                <a:solidFill>
                  <a:srgbClr val="CF1978"/>
                </a:solidFill>
              </a:rPr>
              <a:t> - </a:t>
            </a:r>
            <a:r>
              <a:rPr lang="pt-BR" sz="2400" b="1" i="1" dirty="0" err="1">
                <a:solidFill>
                  <a:srgbClr val="CF1978"/>
                </a:solidFill>
              </a:rPr>
              <a:t>T</a:t>
            </a:r>
            <a:r>
              <a:rPr lang="pt-BR" sz="2400" b="1" i="1" baseline="-25000" dirty="0" err="1">
                <a:solidFill>
                  <a:srgbClr val="CF1978"/>
                </a:solidFill>
              </a:rPr>
              <a:t>a</a:t>
            </a:r>
            <a:r>
              <a:rPr lang="pt-BR" sz="2400" b="1" dirty="0">
                <a:solidFill>
                  <a:srgbClr val="CF1978"/>
                </a:solidFill>
              </a:rPr>
              <a:t> ) &lt;= 0</a:t>
            </a:r>
            <a:r>
              <a:rPr lang="pt-BR" sz="2400" b="1" baseline="30000" dirty="0">
                <a:solidFill>
                  <a:srgbClr val="CF1978"/>
                </a:solidFill>
              </a:rPr>
              <a:t>o</a:t>
            </a:r>
            <a:r>
              <a:rPr lang="pt-BR" sz="2400" b="1" dirty="0">
                <a:solidFill>
                  <a:srgbClr val="CF1978"/>
                </a:solidFill>
              </a:rPr>
              <a:t>C</a:t>
            </a:r>
            <a:r>
              <a:rPr lang="pt-BR" sz="2400" dirty="0"/>
              <a:t>, uma </a:t>
            </a:r>
            <a:r>
              <a:rPr lang="pt-BR" sz="2400" b="1" i="1" u="sng" dirty="0" err="1">
                <a:solidFill>
                  <a:srgbClr val="FF0000"/>
                </a:solidFill>
              </a:rPr>
              <a:t>forçante</a:t>
            </a:r>
            <a:r>
              <a:rPr lang="pt-BR" sz="2400" b="1" i="1" u="sng" dirty="0">
                <a:solidFill>
                  <a:srgbClr val="FF0000"/>
                </a:solidFill>
              </a:rPr>
              <a:t> externa </a:t>
            </a:r>
            <a:r>
              <a:rPr lang="pt-BR" sz="2400" dirty="0"/>
              <a:t>deve permanecer “empurrando” a parcela de ar enquanto </a:t>
            </a:r>
            <a:r>
              <a:rPr lang="pt-BR" sz="2400" b="1" dirty="0">
                <a:solidFill>
                  <a:srgbClr val="CF1978"/>
                </a:solidFill>
              </a:rPr>
              <a:t>( </a:t>
            </a:r>
            <a:r>
              <a:rPr lang="pt-BR" sz="2400" b="1" i="1" dirty="0" err="1">
                <a:solidFill>
                  <a:srgbClr val="CF1978"/>
                </a:solidFill>
              </a:rPr>
              <a:t>T</a:t>
            </a:r>
            <a:r>
              <a:rPr lang="pt-BR" sz="2400" b="1" i="1" baseline="-25000" dirty="0" err="1">
                <a:solidFill>
                  <a:srgbClr val="CF1978"/>
                </a:solidFill>
              </a:rPr>
              <a:t>p</a:t>
            </a:r>
            <a:r>
              <a:rPr lang="pt-BR" sz="2400" b="1" dirty="0">
                <a:solidFill>
                  <a:srgbClr val="CF1978"/>
                </a:solidFill>
              </a:rPr>
              <a:t> - </a:t>
            </a:r>
            <a:r>
              <a:rPr lang="pt-BR" sz="2400" b="1" i="1" dirty="0" err="1">
                <a:solidFill>
                  <a:srgbClr val="CF1978"/>
                </a:solidFill>
              </a:rPr>
              <a:t>T</a:t>
            </a:r>
            <a:r>
              <a:rPr lang="pt-BR" sz="2400" b="1" i="1" baseline="-25000" dirty="0" err="1">
                <a:solidFill>
                  <a:srgbClr val="CF1978"/>
                </a:solidFill>
              </a:rPr>
              <a:t>a</a:t>
            </a:r>
            <a:r>
              <a:rPr lang="pt-BR" sz="2400" b="1" dirty="0">
                <a:solidFill>
                  <a:srgbClr val="CF1978"/>
                </a:solidFill>
              </a:rPr>
              <a:t> ) &lt;= 0</a:t>
            </a:r>
            <a:r>
              <a:rPr lang="pt-BR" sz="2400" b="1" baseline="30000" dirty="0">
                <a:solidFill>
                  <a:srgbClr val="CF1978"/>
                </a:solidFill>
              </a:rPr>
              <a:t>o</a:t>
            </a:r>
            <a:r>
              <a:rPr lang="pt-BR" sz="2400" b="1" dirty="0">
                <a:solidFill>
                  <a:srgbClr val="CF1978"/>
                </a:solidFill>
              </a:rPr>
              <a:t>C</a:t>
            </a:r>
            <a:r>
              <a:rPr lang="pt-BR" sz="2400" dirty="0"/>
              <a:t>.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pPr marL="5116513"/>
            <a:r>
              <a:rPr lang="pt-BR" sz="2400" dirty="0"/>
              <a:t>Sem essa </a:t>
            </a:r>
            <a:r>
              <a:rPr lang="pt-BR" sz="2400" dirty="0" err="1"/>
              <a:t>forçante</a:t>
            </a:r>
            <a:r>
              <a:rPr lang="pt-BR" sz="2400" dirty="0"/>
              <a:t> a parcela descenderá  naturalmente para seu nível inicial.</a:t>
            </a:r>
            <a:endParaRPr lang="pt-BR" sz="20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89" y="2554917"/>
            <a:ext cx="4182929" cy="3271509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813890" y="2554917"/>
            <a:ext cx="4182929" cy="3274503"/>
            <a:chOff x="1766970" y="4716030"/>
            <a:chExt cx="2111898" cy="1387501"/>
          </a:xfrm>
        </p:grpSpPr>
        <p:cxnSp>
          <p:nvCxnSpPr>
            <p:cNvPr id="8" name="Conector de seta reta 7"/>
            <p:cNvCxnSpPr/>
            <p:nvPr/>
          </p:nvCxnSpPr>
          <p:spPr>
            <a:xfrm flipH="1" flipV="1">
              <a:off x="1766970" y="4716030"/>
              <a:ext cx="16555" cy="137726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de seta reta 8"/>
            <p:cNvCxnSpPr/>
            <p:nvPr/>
          </p:nvCxnSpPr>
          <p:spPr>
            <a:xfrm>
              <a:off x="1835696" y="6093296"/>
              <a:ext cx="2043172" cy="1023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aixaDeTexto 9"/>
          <p:cNvSpPr txBox="1"/>
          <p:nvPr/>
        </p:nvSpPr>
        <p:spPr>
          <a:xfrm rot="16200000">
            <a:off x="-212358" y="4017305"/>
            <a:ext cx="1362040" cy="473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altura</a:t>
            </a:r>
            <a:r>
              <a:rPr lang="en-US" sz="2000" b="1" dirty="0"/>
              <a:t> (km)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929530" y="5765194"/>
            <a:ext cx="1803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temperatura</a:t>
            </a:r>
            <a:endParaRPr lang="en-US" sz="20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444160" y="3312962"/>
            <a:ext cx="402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cxnSp>
        <p:nvCxnSpPr>
          <p:cNvPr id="13" name="Conector reto 12"/>
          <p:cNvCxnSpPr>
            <a:stCxn id="16" idx="3"/>
          </p:cNvCxnSpPr>
          <p:nvPr/>
        </p:nvCxnSpPr>
        <p:spPr>
          <a:xfrm flipH="1" flipV="1">
            <a:off x="937771" y="3501010"/>
            <a:ext cx="1947994" cy="42786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>
            <a:endCxn id="12" idx="3"/>
          </p:cNvCxnSpPr>
          <p:nvPr/>
        </p:nvCxnSpPr>
        <p:spPr>
          <a:xfrm flipH="1" flipV="1">
            <a:off x="846680" y="3543795"/>
            <a:ext cx="1689507" cy="226147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 flipH="1" flipV="1">
            <a:off x="1042358" y="2913504"/>
            <a:ext cx="1508910" cy="2882513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ta dobrada 15"/>
          <p:cNvSpPr/>
          <p:nvPr/>
        </p:nvSpPr>
        <p:spPr>
          <a:xfrm rot="16200000">
            <a:off x="1926226" y="4150668"/>
            <a:ext cx="2191094" cy="977350"/>
          </a:xfrm>
          <a:prstGeom prst="bentArrow">
            <a:avLst>
              <a:gd name="adj1" fmla="val 39121"/>
              <a:gd name="adj2" fmla="val 36084"/>
              <a:gd name="adj3" fmla="val 50000"/>
              <a:gd name="adj4" fmla="val 43750"/>
            </a:avLst>
          </a:prstGeom>
          <a:solidFill>
            <a:schemeClr val="bg2">
              <a:lumMod val="75000"/>
              <a:alpha val="48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2464179" y="4944695"/>
            <a:ext cx="1046267" cy="864097"/>
            <a:chOff x="2461962" y="4653135"/>
            <a:chExt cx="884171" cy="864097"/>
          </a:xfrm>
        </p:grpSpPr>
        <p:sp>
          <p:nvSpPr>
            <p:cNvPr id="18" name="Elipse 17"/>
            <p:cNvSpPr/>
            <p:nvPr/>
          </p:nvSpPr>
          <p:spPr>
            <a:xfrm>
              <a:off x="2461962" y="4653135"/>
              <a:ext cx="884171" cy="86409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43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2557928" y="4762017"/>
              <a:ext cx="7813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FF0000"/>
                  </a:solidFill>
                </a:rPr>
                <a:t>T</a:t>
              </a:r>
              <a:r>
                <a:rPr lang="en-US" b="1" baseline="-25000" dirty="0" err="1">
                  <a:solidFill>
                    <a:srgbClr val="FF0000"/>
                  </a:solidFill>
                </a:rPr>
                <a:t>p</a:t>
              </a:r>
              <a:r>
                <a:rPr lang="en-US" b="1" dirty="0">
                  <a:solidFill>
                    <a:srgbClr val="FF0000"/>
                  </a:solidFill>
                </a:rPr>
                <a:t>=30</a:t>
              </a:r>
              <a:r>
                <a:rPr lang="en-US" b="1" baseline="30000" dirty="0">
                  <a:solidFill>
                    <a:srgbClr val="FF0000"/>
                  </a:solidFill>
                </a:rPr>
                <a:t>o</a:t>
              </a:r>
              <a:r>
                <a:rPr lang="en-US" b="1" dirty="0">
                  <a:solidFill>
                    <a:srgbClr val="FF0000"/>
                  </a:solidFill>
                </a:rPr>
                <a:t>C</a:t>
              </a:r>
            </a:p>
            <a:p>
              <a:pPr algn="ctr"/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T</a:t>
              </a:r>
              <a:r>
                <a:rPr lang="en-US" b="1" baseline="-25000" dirty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=30</a:t>
              </a:r>
              <a:r>
                <a:rPr lang="en-US" b="1" baseline="30000" dirty="0">
                  <a:solidFill>
                    <a:schemeClr val="accent6">
                      <a:lumMod val="75000"/>
                    </a:schemeClr>
                  </a:solidFill>
                </a:rPr>
                <a:t>o</a:t>
              </a: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C</a:t>
              </a:r>
            </a:p>
          </p:txBody>
        </p:sp>
      </p:grpSp>
      <p:sp>
        <p:nvSpPr>
          <p:cNvPr id="20" name="CaixaDeTexto 19"/>
          <p:cNvSpPr txBox="1"/>
          <p:nvPr/>
        </p:nvSpPr>
        <p:spPr>
          <a:xfrm>
            <a:off x="3446638" y="2666631"/>
            <a:ext cx="1531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Após</a:t>
            </a:r>
            <a:r>
              <a:rPr lang="en-US" dirty="0"/>
              <a:t> o </a:t>
            </a:r>
            <a:r>
              <a:rPr lang="en-US" dirty="0" err="1"/>
              <a:t>levantamento</a:t>
            </a:r>
            <a:endParaRPr lang="en-US" dirty="0"/>
          </a:p>
        </p:txBody>
      </p:sp>
      <p:grpSp>
        <p:nvGrpSpPr>
          <p:cNvPr id="21" name="Grupo 20"/>
          <p:cNvGrpSpPr/>
          <p:nvPr/>
        </p:nvGrpSpPr>
        <p:grpSpPr>
          <a:xfrm>
            <a:off x="3760323" y="4941168"/>
            <a:ext cx="1046267" cy="864097"/>
            <a:chOff x="2461962" y="4653135"/>
            <a:chExt cx="884171" cy="864097"/>
          </a:xfrm>
        </p:grpSpPr>
        <p:sp>
          <p:nvSpPr>
            <p:cNvPr id="22" name="Elipse 21"/>
            <p:cNvSpPr/>
            <p:nvPr/>
          </p:nvSpPr>
          <p:spPr>
            <a:xfrm>
              <a:off x="2461962" y="4653135"/>
              <a:ext cx="884171" cy="86409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43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2557928" y="4762017"/>
              <a:ext cx="7813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FF0000"/>
                  </a:solidFill>
                </a:rPr>
                <a:t>T</a:t>
              </a:r>
              <a:r>
                <a:rPr lang="en-US" b="1" baseline="-25000" dirty="0" err="1">
                  <a:solidFill>
                    <a:srgbClr val="FF0000"/>
                  </a:solidFill>
                </a:rPr>
                <a:t>p</a:t>
              </a:r>
              <a:r>
                <a:rPr lang="en-US" b="1" dirty="0">
                  <a:solidFill>
                    <a:srgbClr val="FF0000"/>
                  </a:solidFill>
                </a:rPr>
                <a:t>=30</a:t>
              </a:r>
              <a:r>
                <a:rPr lang="en-US" b="1" baseline="30000" dirty="0">
                  <a:solidFill>
                    <a:srgbClr val="FF0000"/>
                  </a:solidFill>
                </a:rPr>
                <a:t>o</a:t>
              </a:r>
              <a:r>
                <a:rPr lang="en-US" b="1" dirty="0">
                  <a:solidFill>
                    <a:srgbClr val="FF0000"/>
                  </a:solidFill>
                </a:rPr>
                <a:t>C</a:t>
              </a:r>
            </a:p>
            <a:p>
              <a:pPr algn="ctr"/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T</a:t>
              </a:r>
              <a:r>
                <a:rPr lang="en-US" b="1" baseline="-25000" dirty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=30</a:t>
              </a:r>
              <a:r>
                <a:rPr lang="en-US" b="1" baseline="30000" dirty="0">
                  <a:solidFill>
                    <a:schemeClr val="accent6">
                      <a:lumMod val="75000"/>
                    </a:schemeClr>
                  </a:solidFill>
                </a:rPr>
                <a:t>o</a:t>
              </a: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C</a:t>
              </a: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2184506" y="2906175"/>
            <a:ext cx="1359793" cy="1098896"/>
            <a:chOff x="2446796" y="4553572"/>
            <a:chExt cx="884171" cy="864097"/>
          </a:xfrm>
        </p:grpSpPr>
        <p:sp>
          <p:nvSpPr>
            <p:cNvPr id="25" name="Elipse 24"/>
            <p:cNvSpPr/>
            <p:nvPr/>
          </p:nvSpPr>
          <p:spPr>
            <a:xfrm>
              <a:off x="2446796" y="4553572"/>
              <a:ext cx="884171" cy="86409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43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2573880" y="4738198"/>
              <a:ext cx="601206" cy="508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FF0000"/>
                  </a:solidFill>
                </a:rPr>
                <a:t>T</a:t>
              </a:r>
              <a:r>
                <a:rPr lang="en-US" b="1" baseline="-25000" dirty="0" err="1">
                  <a:solidFill>
                    <a:srgbClr val="FF0000"/>
                  </a:solidFill>
                </a:rPr>
                <a:t>p</a:t>
              </a:r>
              <a:r>
                <a:rPr lang="en-US" b="1" dirty="0">
                  <a:solidFill>
                    <a:srgbClr val="FF0000"/>
                  </a:solidFill>
                </a:rPr>
                <a:t>=20</a:t>
              </a:r>
              <a:r>
                <a:rPr lang="en-US" b="1" baseline="30000" dirty="0">
                  <a:solidFill>
                    <a:srgbClr val="FF0000"/>
                  </a:solidFill>
                </a:rPr>
                <a:t>o</a:t>
              </a:r>
              <a:r>
                <a:rPr lang="en-US" b="1" dirty="0">
                  <a:solidFill>
                    <a:srgbClr val="FF0000"/>
                  </a:solidFill>
                </a:rPr>
                <a:t>C</a:t>
              </a:r>
            </a:p>
            <a:p>
              <a:pPr algn="ctr"/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T</a:t>
              </a:r>
              <a:r>
                <a:rPr lang="en-US" b="1" baseline="-25000" dirty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=25</a:t>
              </a:r>
              <a:r>
                <a:rPr lang="en-US" b="1" baseline="30000" dirty="0">
                  <a:solidFill>
                    <a:schemeClr val="accent6">
                      <a:lumMod val="75000"/>
                    </a:schemeClr>
                  </a:solidFill>
                </a:rPr>
                <a:t>o</a:t>
              </a: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C</a:t>
              </a:r>
            </a:p>
          </p:txBody>
        </p:sp>
      </p:grpSp>
      <p:sp>
        <p:nvSpPr>
          <p:cNvPr id="27" name="Seta para a direita 26"/>
          <p:cNvSpPr/>
          <p:nvPr/>
        </p:nvSpPr>
        <p:spPr>
          <a:xfrm rot="5400000">
            <a:off x="3501690" y="3827816"/>
            <a:ext cx="1479434" cy="735048"/>
          </a:xfrm>
          <a:prstGeom prst="rightArrow">
            <a:avLst/>
          </a:prstGeom>
          <a:solidFill>
            <a:schemeClr val="bg2">
              <a:lumMod val="75000"/>
              <a:alpha val="48000"/>
            </a:schemeClr>
          </a:solidFill>
          <a:ln>
            <a:solidFill>
              <a:schemeClr val="bg2">
                <a:lumMod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1888115" y="4211796"/>
            <a:ext cx="405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pt-BR" b="1" i="1" baseline="-25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1024019" y="4215898"/>
            <a:ext cx="405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pt-BR" b="1" i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95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Desenvolvimento de nuvens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Existem três tipos de </a:t>
            </a:r>
            <a:r>
              <a:rPr lang="pt-BR" sz="2400" dirty="0" err="1">
                <a:solidFill>
                  <a:srgbClr val="FF0000"/>
                </a:solidFill>
              </a:rPr>
              <a:t>forçantes</a:t>
            </a:r>
            <a:r>
              <a:rPr lang="pt-BR" sz="2400" dirty="0">
                <a:solidFill>
                  <a:srgbClr val="FF0000"/>
                </a:solidFill>
              </a:rPr>
              <a:t> principais</a:t>
            </a:r>
            <a:r>
              <a:rPr lang="pt-BR" sz="2400" dirty="0"/>
              <a:t>: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dirty="0"/>
              <a:t> </a:t>
            </a:r>
            <a:endParaRPr lang="pt-BR" sz="20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2" y="1521406"/>
            <a:ext cx="3275214" cy="2361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097" y="1484784"/>
            <a:ext cx="325785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34" y="4166444"/>
            <a:ext cx="3228912" cy="243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123296" y="1259468"/>
            <a:ext cx="1152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topografia</a:t>
            </a:r>
            <a:endParaRPr lang="en-US" dirty="0"/>
          </a:p>
        </p:txBody>
      </p:sp>
      <p:sp>
        <p:nvSpPr>
          <p:cNvPr id="9" name="CaixaDeTexto 8"/>
          <p:cNvSpPr txBox="1"/>
          <p:nvPr/>
        </p:nvSpPr>
        <p:spPr>
          <a:xfrm>
            <a:off x="5217722" y="1259468"/>
            <a:ext cx="2618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sistemas</a:t>
            </a:r>
            <a:r>
              <a:rPr lang="en-US" dirty="0"/>
              <a:t> de </a:t>
            </a:r>
            <a:r>
              <a:rPr lang="en-US" dirty="0" err="1"/>
              <a:t>baixa</a:t>
            </a:r>
            <a:r>
              <a:rPr lang="en-US" dirty="0"/>
              <a:t> </a:t>
            </a:r>
            <a:r>
              <a:rPr lang="en-US" dirty="0" err="1"/>
              <a:t>pressão</a:t>
            </a:r>
            <a:endParaRPr lang="en-US" dirty="0"/>
          </a:p>
        </p:txBody>
      </p:sp>
      <p:sp>
        <p:nvSpPr>
          <p:cNvPr id="10" name="CaixaDeTexto 9"/>
          <p:cNvSpPr txBox="1"/>
          <p:nvPr/>
        </p:nvSpPr>
        <p:spPr>
          <a:xfrm>
            <a:off x="2555776" y="3933056"/>
            <a:ext cx="3760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movimentos</a:t>
            </a:r>
            <a:r>
              <a:rPr lang="en-US" dirty="0"/>
              <a:t> de </a:t>
            </a:r>
            <a:r>
              <a:rPr lang="en-US" dirty="0" err="1"/>
              <a:t>massas</a:t>
            </a:r>
            <a:r>
              <a:rPr lang="en-US" dirty="0"/>
              <a:t> de </a:t>
            </a:r>
            <a:r>
              <a:rPr lang="en-US" dirty="0" err="1"/>
              <a:t>ar</a:t>
            </a:r>
            <a:r>
              <a:rPr lang="en-US" dirty="0"/>
              <a:t> (</a:t>
            </a:r>
            <a:r>
              <a:rPr lang="en-US" dirty="0" err="1"/>
              <a:t>frentes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50350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1. Introdução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980728"/>
            <a:ext cx="8291264" cy="5544616"/>
          </a:xfrm>
        </p:spPr>
        <p:txBody>
          <a:bodyPr/>
          <a:lstStyle/>
          <a:p>
            <a:r>
              <a:rPr lang="pt-BR" sz="2400" dirty="0"/>
              <a:t>A maioria das nuvens se formam com resfriamento do ar enquanto ele sobe na atmosfera.</a:t>
            </a:r>
          </a:p>
          <a:p>
            <a:endParaRPr lang="pt-BR" sz="1200" dirty="0"/>
          </a:p>
          <a:p>
            <a:r>
              <a:rPr lang="pt-BR" sz="2400" dirty="0"/>
              <a:t>Mas por que o ar sobe em algumas ocasiões e outras não?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1200" dirty="0"/>
          </a:p>
          <a:p>
            <a:r>
              <a:rPr lang="pt-BR" sz="2400" dirty="0"/>
              <a:t>A resposta a esta pergunta está no conceito de </a:t>
            </a:r>
            <a:r>
              <a:rPr lang="pt-BR" sz="2400" b="1" dirty="0">
                <a:solidFill>
                  <a:srgbClr val="FF0000"/>
                </a:solidFill>
              </a:rPr>
              <a:t>estabilidade atmosférica</a:t>
            </a:r>
            <a:r>
              <a:rPr lang="pt-BR" sz="2400" dirty="0"/>
              <a:t>.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475656" y="5301208"/>
            <a:ext cx="693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 = T</a:t>
            </a:r>
            <a:r>
              <a:rPr lang="en-US" baseline="-25000" dirty="0">
                <a:solidFill>
                  <a:schemeClr val="bg1"/>
                </a:solidFill>
              </a:rPr>
              <a:t>d</a:t>
            </a:r>
          </a:p>
        </p:txBody>
      </p:sp>
      <p:cxnSp>
        <p:nvCxnSpPr>
          <p:cNvPr id="6" name="Conector de seta reta 5"/>
          <p:cNvCxnSpPr/>
          <p:nvPr/>
        </p:nvCxnSpPr>
        <p:spPr>
          <a:xfrm>
            <a:off x="1763688" y="5589240"/>
            <a:ext cx="85094" cy="20673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Forming cumulonimbus (timelapse) - trimm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8307" y="2540408"/>
            <a:ext cx="5247385" cy="2945466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267744" y="539470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hlinkClick r:id="rId6"/>
              </a:rPr>
              <a:t>https://www.youtube.com/watch?v=232LFz-aiz4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4556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Desenvolvimento de nuvens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Ao encontrar uma barreira física como uma </a:t>
            </a:r>
            <a:r>
              <a:rPr lang="pt-BR" sz="2000" dirty="0">
                <a:solidFill>
                  <a:srgbClr val="FF0000"/>
                </a:solidFill>
              </a:rPr>
              <a:t>montanha (topografia)</a:t>
            </a:r>
            <a:r>
              <a:rPr lang="pt-BR" sz="2000" dirty="0"/>
              <a:t>, por exemplo, o vento é forçado a ascender. Logo, sua temperatura irá abaixar devido à diminuição da pressão atmosférica com a altura e uma nuvem irá se formar eventualmente.  Após atingir o topo, o ar passa a descender do outro lado da montanha, se aquecendo por compressão e a nuvem é evaporada, resultando em vento quente no lado oposto.</a:t>
            </a:r>
            <a:endParaRPr lang="pt-BR" sz="18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36912"/>
            <a:ext cx="7596336" cy="376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350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Desenvolvimento de nuvens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Outra situação é quando vento superior esbarra no topo das montanhas, criando uma perturbação ondulada.</a:t>
            </a:r>
          </a:p>
          <a:p>
            <a:r>
              <a:rPr lang="pt-BR" sz="2000" dirty="0"/>
              <a:t>Isso levará à formação de nuvens em faixas, cada vez que o ar é </a:t>
            </a:r>
            <a:r>
              <a:rPr lang="pt-BR" sz="2000" dirty="0" err="1"/>
              <a:t>levandado</a:t>
            </a:r>
            <a:r>
              <a:rPr lang="pt-BR" sz="2000" dirty="0"/>
              <a:t> pela ondulação, vento abaixo.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51" y="2204864"/>
            <a:ext cx="6467709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3500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Desenvolvimento de nuvens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Exemplos de nuvens que se formam vento abaixo de montanhas (</a:t>
            </a:r>
            <a:r>
              <a:rPr lang="pt-BR" sz="2400" dirty="0">
                <a:solidFill>
                  <a:srgbClr val="FF0000"/>
                </a:solidFill>
              </a:rPr>
              <a:t>topografia com </a:t>
            </a:r>
            <a:r>
              <a:rPr lang="pt-BR" sz="2400" dirty="0" err="1">
                <a:solidFill>
                  <a:srgbClr val="FF0000"/>
                </a:solidFill>
              </a:rPr>
              <a:t>forçante</a:t>
            </a:r>
            <a:r>
              <a:rPr lang="pt-BR" sz="2400" dirty="0"/>
              <a:t>):</a:t>
            </a:r>
            <a:endParaRPr lang="pt-BR" sz="20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02701"/>
            <a:ext cx="3558315" cy="228806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955" y="4077072"/>
            <a:ext cx="3530633" cy="2348281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02701"/>
            <a:ext cx="3565820" cy="496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350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Desenvolvimento de nuvens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Quando temos </a:t>
            </a:r>
            <a:r>
              <a:rPr lang="pt-BR" sz="2000" dirty="0">
                <a:solidFill>
                  <a:srgbClr val="FF0000"/>
                </a:solidFill>
              </a:rPr>
              <a:t>convergência de ventos em superfície</a:t>
            </a:r>
            <a:r>
              <a:rPr lang="pt-BR" sz="2000" dirty="0"/>
              <a:t>, o ar é forçado a se levantar (sistema de </a:t>
            </a:r>
            <a:r>
              <a:rPr lang="pt-BR" sz="2000" dirty="0">
                <a:solidFill>
                  <a:srgbClr val="FF0000"/>
                </a:solidFill>
              </a:rPr>
              <a:t>baixa pressão em superfície</a:t>
            </a:r>
            <a:r>
              <a:rPr lang="pt-BR" sz="2000" dirty="0"/>
              <a:t>), podendo formar uma nuvem.</a:t>
            </a:r>
          </a:p>
          <a:p>
            <a:r>
              <a:rPr lang="pt-BR" sz="2000" dirty="0"/>
              <a:t>Exemplos clássicos: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52937"/>
            <a:ext cx="4351203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11560" y="2278613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Encontro</a:t>
            </a:r>
            <a:r>
              <a:rPr lang="en-US" dirty="0"/>
              <a:t> de </a:t>
            </a:r>
            <a:r>
              <a:rPr lang="en-US" dirty="0" err="1"/>
              <a:t>brisas</a:t>
            </a:r>
            <a:r>
              <a:rPr lang="en-US" dirty="0"/>
              <a:t> </a:t>
            </a:r>
            <a:r>
              <a:rPr lang="en-US" dirty="0" err="1"/>
              <a:t>marítimas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penínsulas</a:t>
            </a:r>
            <a:r>
              <a:rPr lang="en-US" dirty="0"/>
              <a:t> e </a:t>
            </a:r>
            <a:r>
              <a:rPr lang="en-US" dirty="0" err="1"/>
              <a:t>ilhas</a:t>
            </a:r>
            <a:r>
              <a:rPr lang="en-US" dirty="0"/>
              <a:t>, e </a:t>
            </a:r>
            <a:r>
              <a:rPr lang="en-US" dirty="0" err="1"/>
              <a:t>brisas</a:t>
            </a:r>
            <a:r>
              <a:rPr lang="en-US" dirty="0"/>
              <a:t> </a:t>
            </a:r>
            <a:r>
              <a:rPr lang="en-US" dirty="0" err="1"/>
              <a:t>noturnas</a:t>
            </a:r>
            <a:r>
              <a:rPr lang="en-US" dirty="0"/>
              <a:t> terra-</a:t>
            </a:r>
            <a:r>
              <a:rPr lang="en-US" dirty="0" err="1"/>
              <a:t>lago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477344"/>
            <a:ext cx="2039888" cy="203988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075" y="3477344"/>
            <a:ext cx="2039888" cy="203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440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Desenvolvimento de nuvens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Exemplos clássicos (</a:t>
            </a:r>
            <a:r>
              <a:rPr lang="pt-BR" sz="2400" dirty="0">
                <a:solidFill>
                  <a:srgbClr val="FF0000"/>
                </a:solidFill>
              </a:rPr>
              <a:t>convergência de ventos em superfície</a:t>
            </a:r>
            <a:r>
              <a:rPr lang="pt-BR" sz="2400" dirty="0"/>
              <a:t>):</a:t>
            </a:r>
          </a:p>
          <a:p>
            <a:endParaRPr lang="pt-BR" sz="20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113745"/>
            <a:ext cx="3665725" cy="37879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83568" y="1628800"/>
            <a:ext cx="3665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Nuvens</a:t>
            </a:r>
            <a:r>
              <a:rPr lang="en-US" dirty="0"/>
              <a:t> e </a:t>
            </a:r>
            <a:r>
              <a:rPr lang="en-US" dirty="0" err="1"/>
              <a:t>tempestades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Flórida</a:t>
            </a:r>
            <a:endParaRPr lang="en-US" dirty="0"/>
          </a:p>
        </p:txBody>
      </p:sp>
      <p:sp>
        <p:nvSpPr>
          <p:cNvPr id="7" name="CaixaDeTexto 6"/>
          <p:cNvSpPr txBox="1"/>
          <p:nvPr/>
        </p:nvSpPr>
        <p:spPr>
          <a:xfrm>
            <a:off x="4716016" y="1412776"/>
            <a:ext cx="4283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Tempestades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o </a:t>
            </a:r>
            <a:r>
              <a:rPr lang="en-US" dirty="0" err="1"/>
              <a:t>Lago</a:t>
            </a:r>
            <a:r>
              <a:rPr lang="en-US" dirty="0"/>
              <a:t> de Maracaibo, Venezuela (local com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raios</a:t>
            </a:r>
            <a:r>
              <a:rPr lang="en-US" dirty="0"/>
              <a:t> no </a:t>
            </a:r>
            <a:r>
              <a:rPr lang="en-US" dirty="0" err="1"/>
              <a:t>mundo</a:t>
            </a:r>
            <a:r>
              <a:rPr lang="en-US" dirty="0"/>
              <a:t>)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" b="20916"/>
          <a:stretch/>
        </p:blipFill>
        <p:spPr>
          <a:xfrm>
            <a:off x="5004048" y="2124471"/>
            <a:ext cx="3645805" cy="375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440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Desenvolvimento de nuvens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Devido ao aquecimento diferencial das faixas de latitudes da Terra, o ar frio de latitudes baixas se movem para os trópicos (e vice-versa), a fim de distribuir o calor na Terra. Isto é conhecido como movimento de massas de ar.</a:t>
            </a:r>
          </a:p>
          <a:p>
            <a:r>
              <a:rPr lang="pt-BR" sz="2000" dirty="0"/>
              <a:t>Quando a massa de ar se desloca, ela força o ar a sua frente a ser levantado, formando nuvens.</a:t>
            </a:r>
          </a:p>
          <a:p>
            <a:endParaRPr lang="pt-BR" sz="20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1"/>
            <a:ext cx="429026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430" y="3429000"/>
            <a:ext cx="4484570" cy="189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683568" y="2915652"/>
            <a:ext cx="3665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Frente</a:t>
            </a:r>
            <a:r>
              <a:rPr lang="en-US" dirty="0"/>
              <a:t> </a:t>
            </a:r>
            <a:r>
              <a:rPr lang="en-US" dirty="0" err="1"/>
              <a:t>fria</a:t>
            </a:r>
            <a:endParaRPr lang="en-US" dirty="0"/>
          </a:p>
        </p:txBody>
      </p:sp>
      <p:sp>
        <p:nvSpPr>
          <p:cNvPr id="8" name="CaixaDeTexto 7"/>
          <p:cNvSpPr txBox="1"/>
          <p:nvPr/>
        </p:nvSpPr>
        <p:spPr>
          <a:xfrm>
            <a:off x="4932040" y="3059668"/>
            <a:ext cx="3665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Frente</a:t>
            </a:r>
            <a:r>
              <a:rPr lang="en-US" dirty="0"/>
              <a:t> </a:t>
            </a:r>
            <a:r>
              <a:rPr lang="en-US" dirty="0" err="1"/>
              <a:t>quente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2318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REFERÊNCIAS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1000"/>
              </a:spcBef>
            </a:pPr>
            <a:r>
              <a:rPr lang="en-US" sz="2400" dirty="0">
                <a:solidFill>
                  <a:prstClr val="black"/>
                </a:solidFill>
              </a:rPr>
              <a:t>Ahrens, C. D., 1999: Meteorology today: an introduction to weather, climate, and the environment. West Publishing Co.. </a:t>
            </a:r>
            <a:r>
              <a:rPr lang="en-CA" sz="2400" dirty="0">
                <a:solidFill>
                  <a:prstClr val="black"/>
                </a:solidFill>
              </a:rPr>
              <a:t>9a </a:t>
            </a:r>
            <a:r>
              <a:rPr lang="en-CA" sz="2400" dirty="0" err="1">
                <a:solidFill>
                  <a:prstClr val="black"/>
                </a:solidFill>
              </a:rPr>
              <a:t>edição</a:t>
            </a:r>
            <a:r>
              <a:rPr lang="en-CA" sz="2400" dirty="0">
                <a:solidFill>
                  <a:prstClr val="black"/>
                </a:solidFill>
              </a:rPr>
              <a:t> (</a:t>
            </a:r>
            <a:r>
              <a:rPr lang="en-CA" sz="2400" dirty="0" err="1">
                <a:solidFill>
                  <a:prstClr val="black"/>
                </a:solidFill>
              </a:rPr>
              <a:t>ou</a:t>
            </a:r>
            <a:r>
              <a:rPr lang="en-CA" sz="2400" dirty="0">
                <a:solidFill>
                  <a:prstClr val="black"/>
                </a:solidFill>
              </a:rPr>
              <a:t> </a:t>
            </a:r>
            <a:r>
              <a:rPr lang="en-CA" sz="2400" dirty="0" err="1">
                <a:solidFill>
                  <a:prstClr val="black"/>
                </a:solidFill>
              </a:rPr>
              <a:t>edição</a:t>
            </a:r>
            <a:r>
              <a:rPr lang="en-CA" sz="2400" dirty="0">
                <a:solidFill>
                  <a:prstClr val="black"/>
                </a:solidFill>
              </a:rPr>
              <a:t> </a:t>
            </a:r>
            <a:r>
              <a:rPr lang="en-CA" sz="2400" dirty="0" err="1">
                <a:solidFill>
                  <a:prstClr val="black"/>
                </a:solidFill>
              </a:rPr>
              <a:t>mais</a:t>
            </a:r>
            <a:r>
              <a:rPr lang="en-CA" sz="2400" dirty="0">
                <a:solidFill>
                  <a:prstClr val="black"/>
                </a:solidFill>
              </a:rPr>
              <a:t> </a:t>
            </a:r>
            <a:r>
              <a:rPr lang="en-CA" sz="2400" dirty="0" err="1">
                <a:solidFill>
                  <a:prstClr val="black"/>
                </a:solidFill>
              </a:rPr>
              <a:t>recente</a:t>
            </a:r>
            <a:r>
              <a:rPr lang="en-CA" sz="2400" dirty="0">
                <a:solidFill>
                  <a:prstClr val="black"/>
                </a:solidFill>
              </a:rPr>
              <a:t>)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  <a:endParaRPr lang="en-CA" sz="2400" dirty="0">
              <a:solidFill>
                <a:prstClr val="black"/>
              </a:solidFill>
            </a:endParaRP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806610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Introdução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Quando falamos em estabilidade atmosférica, estamos nos referindo ao conceito de equilíbrio: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pPr lvl="1"/>
            <a:r>
              <a:rPr lang="pt-BR" sz="2000" dirty="0"/>
              <a:t>Aplicando esses conceitos na atmosfera, temos que </a:t>
            </a:r>
            <a:r>
              <a:rPr lang="pt-BR" sz="2000" i="1" u="sng" dirty="0"/>
              <a:t>o ar está em equilíbrio estável </a:t>
            </a:r>
            <a:r>
              <a:rPr lang="pt-BR" sz="2000" dirty="0"/>
              <a:t>quando, após ser levantado ou abaixado, ele tende a retornar à sua posição original, ou seja, ele resiste movimentos ascendentes e descendentes de ar. </a:t>
            </a:r>
            <a:r>
              <a:rPr lang="pt-BR" sz="2000" i="1" u="sng" dirty="0"/>
              <a:t>O ar que está em equilíbrio instável </a:t>
            </a:r>
            <a:r>
              <a:rPr lang="pt-BR" sz="2000" dirty="0"/>
              <a:t>quando dado um empurrãozinho, afaste-se de sua posição original, favorecendo correntes de ar verticais (i.e., correntes ascendentes).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628800"/>
            <a:ext cx="4714875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911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Introdução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Para explicar o comportamento do ar subindo e descendo na atmosfera, iremos usar o conceito de </a:t>
            </a:r>
            <a:r>
              <a:rPr lang="pt-BR" sz="2400" b="1" dirty="0">
                <a:solidFill>
                  <a:srgbClr val="FF0000"/>
                </a:solidFill>
              </a:rPr>
              <a:t>parcela de ar </a:t>
            </a:r>
            <a:r>
              <a:rPr lang="pt-BR" sz="2400" dirty="0"/>
              <a:t>(conceito já introduzido no Capítulo 4):</a:t>
            </a:r>
          </a:p>
          <a:p>
            <a:pPr marL="3771900" lvl="3" indent="-342900"/>
            <a:endParaRPr lang="pt-BR" sz="1000" i="1" dirty="0">
              <a:solidFill>
                <a:prstClr val="black"/>
              </a:solidFill>
            </a:endParaRPr>
          </a:p>
          <a:p>
            <a:pPr marL="3771900" lvl="3" indent="-342900"/>
            <a:r>
              <a:rPr lang="pt-BR" i="1" dirty="0"/>
              <a:t>Uma parcela de ar refere-se a um volume de ar, grande o suficiente para conter um grande número de moléculas, mas pequena o suficiente para que a energia (calor) e massa (moléculas de ar) são constantes dentro de seus limites.</a:t>
            </a:r>
          </a:p>
          <a:p>
            <a:pPr marL="3771900" lvl="3" indent="-342900"/>
            <a:endParaRPr lang="pt-BR" sz="1000" i="1" dirty="0"/>
          </a:p>
          <a:p>
            <a:pPr marL="3771900" lvl="3" indent="-342900"/>
            <a:r>
              <a:rPr lang="pt-BR" i="1" dirty="0"/>
              <a:t>Além disso, essa parcela se expande e contrai livremente se se quebrar.</a:t>
            </a:r>
          </a:p>
          <a:p>
            <a:pPr marL="3771900" lvl="3" indent="-342900"/>
            <a:endParaRPr lang="pt-BR" sz="1000" i="1" dirty="0">
              <a:solidFill>
                <a:prstClr val="black"/>
              </a:solidFill>
            </a:endParaRPr>
          </a:p>
          <a:p>
            <a:pPr marL="1074738" lvl="3" indent="-342900"/>
            <a:r>
              <a:rPr lang="pt-BR" i="1" dirty="0"/>
              <a:t>Não mistura com o ar exterior e nem troca de calor.</a:t>
            </a:r>
          </a:p>
          <a:p>
            <a:pPr marL="3771900" lvl="3" indent="-342900"/>
            <a:endParaRPr lang="pt-BR" sz="1000" i="1" dirty="0">
              <a:solidFill>
                <a:prstClr val="black"/>
              </a:solidFill>
            </a:endParaRPr>
          </a:p>
          <a:p>
            <a:pPr marL="1074738" lvl="3" indent="-342900"/>
            <a:r>
              <a:rPr lang="pt-BR" i="1" dirty="0"/>
              <a:t>O espaço ocupado pelas moléculas de ar no volume da parcela define sua densidade.</a:t>
            </a:r>
          </a:p>
          <a:p>
            <a:pPr marL="3771900" lvl="3" indent="-342900"/>
            <a:endParaRPr lang="pt-BR" sz="1000" i="1" dirty="0">
              <a:solidFill>
                <a:prstClr val="black"/>
              </a:solidFill>
            </a:endParaRPr>
          </a:p>
          <a:p>
            <a:pPr marL="1074738" lvl="3" indent="-342900"/>
            <a:r>
              <a:rPr lang="pt-BR" i="1" dirty="0"/>
              <a:t>A velocidade média das suas moléculas define sua temperatura, e as moléculas colidindo com as paredes da parcela define sua pressão.</a:t>
            </a:r>
          </a:p>
          <a:p>
            <a:pPr marL="1074738" lvl="3" indent="-342900"/>
            <a:endParaRPr lang="pt-BR" i="1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88839"/>
            <a:ext cx="2528252" cy="2601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122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Introdução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Quando a parcela de ar está na superfície terrestre, ela tem a mesma pressão que o ar ao seu redor. Suponha que a parcela seja levantada verticalmente na atmosfera:</a:t>
            </a:r>
          </a:p>
          <a:p>
            <a:pPr lvl="1"/>
            <a:r>
              <a:rPr lang="pt-BR" sz="2000" dirty="0"/>
              <a:t>Como a pressão atmosférica diminui com a altura, a pressão ao redor da parcela também diminuirá. </a:t>
            </a:r>
          </a:p>
          <a:p>
            <a:pPr marL="4484688" lvl="1"/>
            <a:r>
              <a:rPr lang="pt-BR" sz="2000" dirty="0"/>
              <a:t>A menor pressão exterior permite que as moléculas de ar dentro da parcela empurrem suas paredes, expandindo o volume da parcela.</a:t>
            </a:r>
          </a:p>
          <a:p>
            <a:pPr marL="4484688" lvl="1"/>
            <a:r>
              <a:rPr lang="pt-BR" sz="2000" dirty="0"/>
              <a:t>Como não há nenhuma outra fonte de energia, as moléculas de ar no interior devem usar um pouco de sua própria energia para expandir a parcela (realizam trabalho contra a atmosfera), e a velocidade média das moléculas diminui,  diminuindo sua temperatura.</a:t>
            </a:r>
            <a:endParaRPr lang="pt-BR" sz="2400" dirty="0"/>
          </a:p>
        </p:txBody>
      </p:sp>
      <p:pic>
        <p:nvPicPr>
          <p:cNvPr id="6" name="Imagem 5" descr="adiab_coo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564904"/>
            <a:ext cx="405017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12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Introdução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Agora, se o processo reverso é realizado, ou seja, parcela é abaixada verticalmente na atmosfera até a superfície:</a:t>
            </a:r>
          </a:p>
          <a:p>
            <a:pPr lvl="1"/>
            <a:r>
              <a:rPr lang="pt-BR" sz="2000" dirty="0"/>
              <a:t>Na superfície, a pressão do ar ao redor da parcela e é maior.</a:t>
            </a:r>
          </a:p>
          <a:p>
            <a:pPr lvl="1"/>
            <a:r>
              <a:rPr lang="pt-BR" sz="2000" dirty="0"/>
              <a:t>A maior pressão comprimi a parcela, e ela volta a ter o seu volume original.</a:t>
            </a:r>
          </a:p>
          <a:p>
            <a:pPr marL="4484688" lvl="1"/>
            <a:r>
              <a:rPr lang="pt-BR" sz="2000" dirty="0"/>
              <a:t>Nesta compressão, a atmosfera realiza trabalho sobre a parcela cedendo energia à ela.</a:t>
            </a:r>
          </a:p>
          <a:p>
            <a:pPr marL="4484688" lvl="1"/>
            <a:r>
              <a:rPr lang="pt-BR" sz="2000" dirty="0"/>
              <a:t>Consequentemente, a velocidade média das moléculas de ar da parcela aumenta, aumentando assim sua temperatura.</a:t>
            </a:r>
          </a:p>
          <a:p>
            <a:pPr marL="4484688" lvl="1"/>
            <a:r>
              <a:rPr lang="pt-BR" sz="2000" b="1" i="1" u="sng" dirty="0"/>
              <a:t>Logo, uma parcela de ar em ascensão se expande e esfria, enquanto uma parcela em abaixamento é comprimida e aquece</a:t>
            </a:r>
            <a:r>
              <a:rPr lang="pt-BR" sz="2000" dirty="0"/>
              <a:t>.</a:t>
            </a:r>
          </a:p>
        </p:txBody>
      </p:sp>
      <p:pic>
        <p:nvPicPr>
          <p:cNvPr id="6" name="Imagem 5" descr="adiab_coo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564904"/>
            <a:ext cx="4050174" cy="36004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11560" y="2564974"/>
            <a:ext cx="4050174" cy="3600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8463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Introdução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Lembrando das aulas anteriores, só haverá condensação se a </a:t>
            </a:r>
            <a:r>
              <a:rPr lang="pt-BR" sz="2400" dirty="0">
                <a:solidFill>
                  <a:srgbClr val="FF0000"/>
                </a:solidFill>
              </a:rPr>
              <a:t>temperatura da parcela de ar </a:t>
            </a:r>
            <a:r>
              <a:rPr lang="pt-BR" sz="2400" dirty="0"/>
              <a:t>(</a:t>
            </a:r>
            <a:r>
              <a:rPr lang="pt-BR" sz="2400" i="1" dirty="0" err="1">
                <a:solidFill>
                  <a:srgbClr val="FF0000"/>
                </a:solidFill>
              </a:rPr>
              <a:t>T</a:t>
            </a:r>
            <a:r>
              <a:rPr lang="pt-BR" sz="2400" i="1" baseline="-25000" dirty="0" err="1">
                <a:solidFill>
                  <a:srgbClr val="FF0000"/>
                </a:solidFill>
              </a:rPr>
              <a:t>p</a:t>
            </a:r>
            <a:r>
              <a:rPr lang="pt-BR" sz="2400" dirty="0"/>
              <a:t>) se resfriar tanto que ela fique menor do que a </a:t>
            </a:r>
            <a:r>
              <a:rPr lang="pt-BR" sz="2400" dirty="0">
                <a:solidFill>
                  <a:srgbClr val="0070C0"/>
                </a:solidFill>
              </a:rPr>
              <a:t>temperatura de ponto de orvalho </a:t>
            </a:r>
            <a:r>
              <a:rPr lang="pt-BR" sz="2400" dirty="0"/>
              <a:t>(</a:t>
            </a:r>
            <a:r>
              <a:rPr lang="pt-BR" sz="2400" i="1" dirty="0" err="1">
                <a:solidFill>
                  <a:srgbClr val="0070C0"/>
                </a:solidFill>
              </a:rPr>
              <a:t>T</a:t>
            </a:r>
            <a:r>
              <a:rPr lang="pt-BR" sz="2400" i="1" baseline="-25000" dirty="0" err="1">
                <a:solidFill>
                  <a:srgbClr val="0070C0"/>
                </a:solidFill>
              </a:rPr>
              <a:t>d</a:t>
            </a:r>
            <a:r>
              <a:rPr lang="pt-BR" sz="2400" dirty="0"/>
              <a:t>).</a:t>
            </a:r>
          </a:p>
          <a:p>
            <a:endParaRPr lang="pt-BR" sz="2400" dirty="0"/>
          </a:p>
          <a:p>
            <a:r>
              <a:rPr lang="pt-BR" sz="2400" dirty="0"/>
              <a:t>Ou seja, se a UR &gt; 100%:</a:t>
            </a:r>
          </a:p>
          <a:p>
            <a:endParaRPr lang="pt-BR" sz="2400" dirty="0"/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3582726"/>
              </p:ext>
            </p:extLst>
          </p:nvPr>
        </p:nvGraphicFramePr>
        <p:xfrm>
          <a:off x="2339752" y="2982085"/>
          <a:ext cx="1997720" cy="893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" name="Equação" r:id="rId4" imgW="965200" imgH="431800" progId="Equation.3">
                  <p:embed/>
                </p:oleObj>
              </mc:Choice>
              <mc:Fallback>
                <p:oleObj name="Equação" r:id="rId4" imgW="965200" imgH="431800" progId="Equation.3">
                  <p:embed/>
                  <p:pic>
                    <p:nvPicPr>
                      <p:cNvPr id="0" name="Objeto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2982085"/>
                        <a:ext cx="1997720" cy="893829"/>
                      </a:xfrm>
                      <a:prstGeom prst="rect">
                        <a:avLst/>
                      </a:prstGeom>
                      <a:solidFill>
                        <a:srgbClr val="95B3D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2484961"/>
              </p:ext>
            </p:extLst>
          </p:nvPr>
        </p:nvGraphicFramePr>
        <p:xfrm>
          <a:off x="4860032" y="2982085"/>
          <a:ext cx="1944132" cy="893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" name="Equação" r:id="rId6" imgW="939392" imgH="431613" progId="Equation.3">
                  <p:embed/>
                </p:oleObj>
              </mc:Choice>
              <mc:Fallback>
                <p:oleObj name="Equação" r:id="rId6" imgW="939392" imgH="431613" progId="Equation.3">
                  <p:embed/>
                  <p:pic>
                    <p:nvPicPr>
                      <p:cNvPr id="0" name="Objeto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2982085"/>
                        <a:ext cx="1944132" cy="893829"/>
                      </a:xfrm>
                      <a:prstGeom prst="rect">
                        <a:avLst/>
                      </a:prstGeom>
                      <a:solidFill>
                        <a:srgbClr val="95B3D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543971"/>
              </p:ext>
            </p:extLst>
          </p:nvPr>
        </p:nvGraphicFramePr>
        <p:xfrm>
          <a:off x="4722316" y="4459288"/>
          <a:ext cx="3594100" cy="98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" name="Equação" r:id="rId8" imgW="1854000" imgH="507960" progId="Equation.3">
                  <p:embed/>
                </p:oleObj>
              </mc:Choice>
              <mc:Fallback>
                <p:oleObj name="Equação" r:id="rId8" imgW="1854000" imgH="507960" progId="Equation.3">
                  <p:embed/>
                  <p:pic>
                    <p:nvPicPr>
                      <p:cNvPr id="0" name="Objeto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2316" y="4459288"/>
                        <a:ext cx="3594100" cy="985837"/>
                      </a:xfrm>
                      <a:prstGeom prst="rect">
                        <a:avLst/>
                      </a:prstGeom>
                      <a:solidFill>
                        <a:srgbClr val="95B3D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8579587"/>
              </p:ext>
            </p:extLst>
          </p:nvPr>
        </p:nvGraphicFramePr>
        <p:xfrm>
          <a:off x="971600" y="4508500"/>
          <a:ext cx="349885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1" name="Equação" r:id="rId10" imgW="1803240" imgH="482400" progId="Equation.3">
                  <p:embed/>
                </p:oleObj>
              </mc:Choice>
              <mc:Fallback>
                <p:oleObj name="Equação" r:id="rId10" imgW="1803240" imgH="482400" progId="Equation.3">
                  <p:embed/>
                  <p:pic>
                    <p:nvPicPr>
                      <p:cNvPr id="0" name="Objeto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4508500"/>
                        <a:ext cx="3498850" cy="936625"/>
                      </a:xfrm>
                      <a:prstGeom prst="rect">
                        <a:avLst/>
                      </a:prstGeom>
                      <a:solidFill>
                        <a:srgbClr val="95B3D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8509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Introdução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620688"/>
            <a:ext cx="8363272" cy="5904656"/>
          </a:xfrm>
        </p:spPr>
        <p:txBody>
          <a:bodyPr/>
          <a:lstStyle/>
          <a:p>
            <a:r>
              <a:rPr lang="pt-BR" sz="2400" dirty="0"/>
              <a:t>Um exemplo prático:</a:t>
            </a:r>
          </a:p>
          <a:p>
            <a:pPr marL="0" indent="0" algn="ctr">
              <a:buNone/>
            </a:pPr>
            <a:r>
              <a:rPr lang="pt-BR" sz="3200" dirty="0">
                <a:solidFill>
                  <a:srgbClr val="0070C0"/>
                </a:solidFill>
              </a:rPr>
              <a:t>Como criar sua própria nuvem!</a:t>
            </a:r>
          </a:p>
          <a:p>
            <a:pPr lvl="1"/>
            <a:r>
              <a:rPr lang="pt-BR" sz="2000" dirty="0"/>
              <a:t>Material:</a:t>
            </a:r>
          </a:p>
          <a:p>
            <a:pPr lvl="2"/>
            <a:r>
              <a:rPr lang="pt-BR" sz="1600" dirty="0"/>
              <a:t>Garrafa pet transparente</a:t>
            </a:r>
          </a:p>
          <a:p>
            <a:pPr lvl="2"/>
            <a:r>
              <a:rPr lang="pt-BR" sz="1600" dirty="0"/>
              <a:t>50ml de álcool 98</a:t>
            </a:r>
            <a:r>
              <a:rPr lang="pt-BR" sz="1600" baseline="30000" dirty="0"/>
              <a:t>o</a:t>
            </a:r>
            <a:r>
              <a:rPr lang="pt-BR" sz="1600" dirty="0"/>
              <a:t> (de preferência)</a:t>
            </a:r>
          </a:p>
          <a:p>
            <a:pPr lvl="2"/>
            <a:r>
              <a:rPr lang="pt-BR" sz="1600" dirty="0"/>
              <a:t>Uma bomba de encher pneu de bicicleta</a:t>
            </a:r>
          </a:p>
          <a:p>
            <a:pPr lvl="2"/>
            <a:r>
              <a:rPr lang="pt-BR" sz="1600" dirty="0"/>
              <a:t>Uma luminária em uma sala escura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416" y="3486155"/>
            <a:ext cx="2612197" cy="287464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67" y="3407377"/>
            <a:ext cx="2809317" cy="280931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44945"/>
            <a:ext cx="1726173" cy="306194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30009"/>
            <a:ext cx="2031668" cy="3276884"/>
          </a:xfrm>
          <a:prstGeom prst="rect">
            <a:avLst/>
          </a:prstGeom>
        </p:spPr>
      </p:pic>
      <p:cxnSp>
        <p:nvCxnSpPr>
          <p:cNvPr id="9" name="Conector reto 8"/>
          <p:cNvCxnSpPr/>
          <p:nvPr/>
        </p:nvCxnSpPr>
        <p:spPr>
          <a:xfrm>
            <a:off x="611560" y="548680"/>
            <a:ext cx="7848872" cy="0"/>
          </a:xfrm>
          <a:prstGeom prst="line">
            <a:avLst/>
          </a:prstGeom>
          <a:ln w="28575" cmpd="dbl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611560" y="620688"/>
            <a:ext cx="7848872" cy="0"/>
          </a:xfrm>
          <a:prstGeom prst="line">
            <a:avLst/>
          </a:prstGeom>
          <a:ln w="28575" cmpd="dbl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035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Rachel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TemaRachel</Template>
  <TotalTime>6292</TotalTime>
  <Words>3261</Words>
  <Application>Microsoft Office PowerPoint</Application>
  <PresentationFormat>Presentación en pantalla (4:3)</PresentationFormat>
  <Paragraphs>487</Paragraphs>
  <Slides>36</Slides>
  <Notes>29</Notes>
  <HiddenSlides>0</HiddenSlides>
  <MMClips>1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1" baseType="lpstr">
      <vt:lpstr>Arial</vt:lpstr>
      <vt:lpstr>Calibri</vt:lpstr>
      <vt:lpstr>Symbol</vt:lpstr>
      <vt:lpstr>TemaRachel</vt:lpstr>
      <vt:lpstr>Equação</vt:lpstr>
      <vt:lpstr>ACA0220 – Climatologia e Hidrometeorologia</vt:lpstr>
      <vt:lpstr>Estabilidade atmosférica</vt:lpstr>
      <vt:lpstr>1. Introdução</vt:lpstr>
      <vt:lpstr>1. Introdução</vt:lpstr>
      <vt:lpstr>1. Introdução</vt:lpstr>
      <vt:lpstr>1. Introdução</vt:lpstr>
      <vt:lpstr>1. Introdução</vt:lpstr>
      <vt:lpstr>1. Introdução</vt:lpstr>
      <vt:lpstr>1. Introdução</vt:lpstr>
      <vt:lpstr>1. Introdução</vt:lpstr>
      <vt:lpstr>1. Introdução</vt:lpstr>
      <vt:lpstr>1. Introdução</vt:lpstr>
      <vt:lpstr>1. Introdução</vt:lpstr>
      <vt:lpstr>Estabilidade atmosférica</vt:lpstr>
      <vt:lpstr>2. Determinando a estabilidade</vt:lpstr>
      <vt:lpstr>2. Determinando a estabilidade</vt:lpstr>
      <vt:lpstr>2. Determinando a estabilidade</vt:lpstr>
      <vt:lpstr>2. Determinando a estabilidade</vt:lpstr>
      <vt:lpstr>2. Determinando a estabilidade</vt:lpstr>
      <vt:lpstr>2. Determinando a estabilidade</vt:lpstr>
      <vt:lpstr>2. Determinando a estabilidade</vt:lpstr>
      <vt:lpstr>2. Determinando a estabilidade</vt:lpstr>
      <vt:lpstr>2. Determinando a estabilidade</vt:lpstr>
      <vt:lpstr>2. Determinando a estabilidade</vt:lpstr>
      <vt:lpstr>2. Determinando a estabilidade</vt:lpstr>
      <vt:lpstr>Estabilidade atmosférica</vt:lpstr>
      <vt:lpstr>3. Desenvolvimento de nuvens </vt:lpstr>
      <vt:lpstr>3. Desenvolvimento de nuvens</vt:lpstr>
      <vt:lpstr>3. Desenvolvimento de nuvens</vt:lpstr>
      <vt:lpstr>3. Desenvolvimento de nuvens</vt:lpstr>
      <vt:lpstr>3. Desenvolvimento de nuvens</vt:lpstr>
      <vt:lpstr>3. Desenvolvimento de nuvens</vt:lpstr>
      <vt:lpstr>3. Desenvolvimento de nuvens</vt:lpstr>
      <vt:lpstr>3. Desenvolvimento de nuvens</vt:lpstr>
      <vt:lpstr>3. Desenvolvimento de nuvens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ACA0413 - Meteorologia Por Satélite</dc:title>
  <dc:creator>rachel</dc:creator>
  <cp:lastModifiedBy>jose gonzalez</cp:lastModifiedBy>
  <cp:revision>482</cp:revision>
  <dcterms:created xsi:type="dcterms:W3CDTF">2014-08-14T16:35:43Z</dcterms:created>
  <dcterms:modified xsi:type="dcterms:W3CDTF">2020-05-16T18:20:06Z</dcterms:modified>
</cp:coreProperties>
</file>