
<file path=[Content_Types].xml><?xml version="1.0" encoding="utf-8"?>
<Types xmlns="http://schemas.openxmlformats.org/package/2006/content-types">
  <Default Extension="png" ContentType="image/png"/>
  <Default Extension="mpeg" ContentType="vide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867" r:id="rId2"/>
    <p:sldId id="874" r:id="rId3"/>
    <p:sldId id="896" r:id="rId4"/>
    <p:sldId id="894" r:id="rId5"/>
    <p:sldId id="890" r:id="rId6"/>
    <p:sldId id="891" r:id="rId7"/>
    <p:sldId id="870" r:id="rId8"/>
    <p:sldId id="871" r:id="rId9"/>
    <p:sldId id="878" r:id="rId10"/>
    <p:sldId id="892" r:id="rId11"/>
    <p:sldId id="879" r:id="rId12"/>
    <p:sldId id="877" r:id="rId13"/>
    <p:sldId id="880" r:id="rId14"/>
    <p:sldId id="889" r:id="rId15"/>
    <p:sldId id="881" r:id="rId16"/>
    <p:sldId id="893" r:id="rId17"/>
    <p:sldId id="883" r:id="rId18"/>
    <p:sldId id="884" r:id="rId19"/>
    <p:sldId id="885" r:id="rId20"/>
    <p:sldId id="886" r:id="rId21"/>
    <p:sldId id="888" r:id="rId22"/>
  </p:sldIdLst>
  <p:sldSz cx="9144000" cy="6858000" type="screen4x3"/>
  <p:notesSz cx="6858000" cy="97234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99"/>
    <a:srgbClr val="0033CC"/>
    <a:srgbClr val="CCFF33"/>
    <a:srgbClr val="CC00FF"/>
    <a:srgbClr val="969696"/>
    <a:srgbClr val="9933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0832" autoAdjust="0"/>
    <p:restoredTop sz="94610" autoAdjust="0"/>
  </p:normalViewPr>
  <p:slideViewPr>
    <p:cSldViewPr>
      <p:cViewPr>
        <p:scale>
          <a:sx n="69" d="100"/>
          <a:sy n="69" d="100"/>
        </p:scale>
        <p:origin x="-850" y="-5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112" y="-102"/>
      </p:cViewPr>
      <p:guideLst>
        <p:guide orient="horz" pos="306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3387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15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37663"/>
            <a:ext cx="297338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15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237663"/>
            <a:ext cx="2973387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fld id="{A8D513C1-8081-4E75-9F3F-34DF818C7AC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1023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338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98538" y="728663"/>
            <a:ext cx="4862512" cy="3646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19625"/>
            <a:ext cx="5486400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 para editar os estilos do texto mestre</a:t>
            </a:r>
          </a:p>
          <a:p>
            <a:pPr lvl="1"/>
            <a:r>
              <a:rPr lang="en-US" noProof="0" smtClean="0"/>
              <a:t>Segundo nível</a:t>
            </a:r>
          </a:p>
          <a:p>
            <a:pPr lvl="2"/>
            <a:r>
              <a:rPr lang="en-US" noProof="0" smtClean="0"/>
              <a:t>Terceiro nível</a:t>
            </a:r>
          </a:p>
          <a:p>
            <a:pPr lvl="3"/>
            <a:r>
              <a:rPr lang="en-US" noProof="0" smtClean="0"/>
              <a:t>Quarto nível</a:t>
            </a:r>
          </a:p>
          <a:p>
            <a:pPr lvl="4"/>
            <a:r>
              <a:rPr lang="en-US" noProof="0" smtClean="0"/>
              <a:t>Quinto nível</a:t>
            </a:r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36075"/>
            <a:ext cx="297338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9236075"/>
            <a:ext cx="297338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fld id="{D2E5081D-5FF0-404B-B393-A9338B284C1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281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2560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F8AE32-3119-4E8D-9A7A-74BA6D57EAA7}" type="slidenum">
              <a:rPr lang="pt-BR" altLang="pt-BR" smtClean="0"/>
              <a:pPr eaLnBrk="1" hangingPunct="1">
                <a:spcBef>
                  <a:spcPct val="0"/>
                </a:spcBef>
              </a:pPr>
              <a:t>5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2662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45B598A-49DE-4305-B5C0-9C546F921635}" type="slidenum">
              <a:rPr lang="pt-BR" altLang="pt-BR" smtClean="0"/>
              <a:pPr eaLnBrk="1" hangingPunct="1">
                <a:spcBef>
                  <a:spcPct val="0"/>
                </a:spcBef>
              </a:pPr>
              <a:t>6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18038"/>
            <a:ext cx="5029200" cy="43767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18038"/>
            <a:ext cx="5029200" cy="43767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17529-B9B9-4D4E-8C7A-A1803B2545C9}" type="datetime1">
              <a:rPr lang="pt-BR"/>
              <a:pPr>
                <a:defRPr/>
              </a:pPr>
              <a:t>11/11/2019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90BF3-DDA2-4989-87F4-FC0DDD8A84E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91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85EF4-64C0-402F-80DB-5B8C3944973D}" type="datetime1">
              <a:rPr lang="pt-BR"/>
              <a:pPr>
                <a:defRPr/>
              </a:pPr>
              <a:t>11/11/2019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8F437-9435-4226-96FC-B6943523754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09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5645A-4923-4A0F-A965-60ECC18A2262}" type="datetime1">
              <a:rPr lang="pt-BR"/>
              <a:pPr>
                <a:defRPr/>
              </a:pPr>
              <a:t>11/11/2019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4AFF4-2325-40FB-ACBC-E62880B3188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90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96A67-0060-447B-BCA4-743CD07BC849}" type="datetime1">
              <a:rPr lang="pt-BR"/>
              <a:pPr>
                <a:defRPr/>
              </a:pPr>
              <a:t>11/11/2019</a:t>
            </a:fld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7D639-1ABA-4FE1-94C1-C4065332189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93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E218A-40AA-470D-8287-CEB5E8A15A1D}" type="datetime1">
              <a:rPr lang="pt-BR"/>
              <a:pPr>
                <a:defRPr/>
              </a:pPr>
              <a:t>11/11/2019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5FF4F-4E52-4960-9C3B-CDC86F51FE6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22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DD5F0-2B59-4ECD-ABAE-9A4D840D6A7F}" type="datetime1">
              <a:rPr lang="pt-BR"/>
              <a:pPr>
                <a:defRPr/>
              </a:pPr>
              <a:t>11/11/2019</a:t>
            </a:fld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15C0F-EEA8-44E7-8D9E-3AF9DAE7DEA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93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E016D-8E7E-45DF-9CC0-CD45819ECC60}" type="datetime1">
              <a:rPr lang="pt-BR"/>
              <a:pPr>
                <a:defRPr/>
              </a:pPr>
              <a:t>11/11/2019</a:t>
            </a:fld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354C3-049A-41D0-881D-2CBD9195B07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84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3FC8F-71F9-4D44-81FE-446848AAEC01}" type="datetime1">
              <a:rPr lang="pt-BR"/>
              <a:pPr>
                <a:defRPr/>
              </a:pPr>
              <a:t>11/11/2019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CF8A5-CAC7-46A7-A054-27B8C3A24E0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17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33114-9B2B-47AE-B82E-9366748C4270}" type="datetime1">
              <a:rPr lang="pt-BR"/>
              <a:pPr>
                <a:defRPr/>
              </a:pPr>
              <a:t>11/11/2019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27E87-8AD0-425E-976C-F9BE8595DCE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8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9471B-384F-4FC2-A0A5-49AB95D71B51}" type="datetime1">
              <a:rPr lang="pt-BR"/>
              <a:pPr>
                <a:defRPr/>
              </a:pPr>
              <a:t>11/11/2019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5259-64EE-4725-B24C-7139DC719C9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4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D4CBF-5498-4F54-B337-E1D91C725991}" type="datetime1">
              <a:rPr lang="pt-BR"/>
              <a:pPr>
                <a:defRPr/>
              </a:pPr>
              <a:t>11/11/2019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703F7-5812-4E52-93D3-87DACE20A76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50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2AFDA-6078-4983-9142-889666578EC5}" type="datetime1">
              <a:rPr lang="pt-BR"/>
              <a:pPr>
                <a:defRPr/>
              </a:pPr>
              <a:t>11/11/2019</a:t>
            </a:fld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57445-183F-4C4A-BBFC-08C9B273CEF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63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67FDB-AA34-41BC-81F4-DD6363531DAA}" type="datetime1">
              <a:rPr lang="pt-BR"/>
              <a:pPr>
                <a:defRPr/>
              </a:pPr>
              <a:t>11/11/2019</a:t>
            </a:fld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80A0E-668F-4300-8816-6E4D419B117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47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D365E-7497-4D39-8620-1307D4220E47}" type="datetime1">
              <a:rPr lang="pt-BR"/>
              <a:pPr>
                <a:defRPr/>
              </a:pPr>
              <a:t>11/11/2019</a:t>
            </a:fld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C566F-C3DC-4346-A937-F66F5D87A29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28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C6559-145A-4C39-B1D4-5F68034CD6CD}" type="datetime1">
              <a:rPr lang="pt-BR"/>
              <a:pPr>
                <a:defRPr/>
              </a:pPr>
              <a:t>11/11/2019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909D2-FEFA-4D52-A086-5F8B627DC1B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6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9AC58-CA17-4C8F-8A1A-57084AD59095}" type="datetime1">
              <a:rPr lang="pt-BR"/>
              <a:pPr>
                <a:defRPr/>
              </a:pPr>
              <a:t>11/11/2019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AA0ED-04A2-4F92-8BBE-46BCDBD3C9B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9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Clique para editar os estilos do texto mestre</a:t>
            </a:r>
          </a:p>
          <a:p>
            <a:pPr lvl="1"/>
            <a:r>
              <a:rPr lang="en-US" altLang="pt-BR" smtClean="0"/>
              <a:t>Segundo nível</a:t>
            </a:r>
          </a:p>
          <a:p>
            <a:pPr lvl="2"/>
            <a:r>
              <a:rPr lang="en-US" altLang="pt-BR" smtClean="0"/>
              <a:t>Terceiro nível</a:t>
            </a:r>
          </a:p>
          <a:p>
            <a:pPr lvl="3"/>
            <a:r>
              <a:rPr lang="en-US" altLang="pt-BR" smtClean="0"/>
              <a:t>Quarto nível</a:t>
            </a:r>
          </a:p>
          <a:p>
            <a:pPr lvl="4"/>
            <a:r>
              <a:rPr lang="en-US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D4DEDBCB-658F-41B2-A812-45F08D95E4EE}" type="datetime1">
              <a:rPr lang="pt-BR"/>
              <a:pPr>
                <a:defRPr/>
              </a:pPr>
              <a:t>11/11/2019</a:t>
            </a:fld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BFD0D52-11D7-4885-8669-A23F16BD7D1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wmf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286000"/>
            <a:ext cx="9144000" cy="1143000"/>
          </a:xfrm>
        </p:spPr>
        <p:txBody>
          <a:bodyPr/>
          <a:lstStyle/>
          <a:p>
            <a:pPr algn="l"/>
            <a:r>
              <a:rPr lang="pt-BR" altLang="pt-BR" sz="8000" smtClean="0"/>
              <a:t/>
            </a:r>
            <a:br>
              <a:rPr lang="pt-BR" altLang="pt-BR" sz="8000" smtClean="0"/>
            </a:br>
            <a:r>
              <a:rPr lang="pt-BR" altLang="pt-BR" sz="1800" smtClean="0">
                <a:latin typeface="Calibri" pitchFamily="34" charset="0"/>
              </a:rPr>
              <a:t>AULA 5		</a:t>
            </a:r>
            <a:r>
              <a:rPr lang="pt-BR" altLang="pt-BR" sz="3600" b="1" smtClean="0">
                <a:solidFill>
                  <a:srgbClr val="0000FF"/>
                </a:solidFill>
                <a:latin typeface="Calibri" pitchFamily="34" charset="0"/>
              </a:rPr>
              <a:t>Anemometria</a:t>
            </a:r>
            <a:br>
              <a:rPr lang="pt-BR" altLang="pt-BR" sz="3600" b="1" smtClean="0">
                <a:solidFill>
                  <a:srgbClr val="0000FF"/>
                </a:solidFill>
                <a:latin typeface="Calibri" pitchFamily="34" charset="0"/>
              </a:rPr>
            </a:br>
            <a:r>
              <a:rPr lang="pt-BR" altLang="pt-BR" sz="3600" b="1" smtClean="0">
                <a:solidFill>
                  <a:srgbClr val="0000FF"/>
                </a:solidFill>
                <a:latin typeface="Calibri" pitchFamily="34" charset="0"/>
              </a:rPr>
              <a:t/>
            </a:r>
            <a:br>
              <a:rPr lang="pt-BR" altLang="pt-BR" sz="3600" b="1" smtClean="0">
                <a:solidFill>
                  <a:srgbClr val="0000FF"/>
                </a:solidFill>
                <a:latin typeface="Calibri" pitchFamily="34" charset="0"/>
              </a:rPr>
            </a:br>
            <a:r>
              <a:rPr lang="pt-BR" altLang="pt-BR" sz="1800" smtClean="0">
                <a:latin typeface="Calibri" pitchFamily="34" charset="0"/>
              </a:rPr>
              <a:t> </a:t>
            </a:r>
            <a:br>
              <a:rPr lang="pt-BR" altLang="pt-BR" sz="1800" smtClean="0">
                <a:latin typeface="Calibri" pitchFamily="34" charset="0"/>
              </a:rPr>
            </a:br>
            <a:r>
              <a:rPr lang="pt-BR" altLang="pt-BR" sz="1800" b="1" u="sng" smtClean="0">
                <a:latin typeface="Calibri" pitchFamily="34" charset="0"/>
              </a:rPr>
              <a:t>Disciplina INSTRUMENTOS METEOROLÓGICOS E MÉTODOS DE OBSERVAÇÃO</a:t>
            </a:r>
            <a:r>
              <a:rPr lang="pt-BR" altLang="pt-BR" sz="1800" b="1" smtClean="0">
                <a:latin typeface="Calibri" pitchFamily="34" charset="0"/>
              </a:rPr>
              <a:t>		</a:t>
            </a:r>
            <a:br>
              <a:rPr lang="pt-BR" altLang="pt-BR" sz="1800" b="1" smtClean="0">
                <a:latin typeface="Calibri" pitchFamily="34" charset="0"/>
              </a:rPr>
            </a:br>
            <a:r>
              <a:rPr lang="pt-BR" altLang="pt-BR" sz="1800" b="1" smtClean="0">
                <a:latin typeface="Calibri" pitchFamily="34" charset="0"/>
              </a:rPr>
              <a:t>ACA 221 Graduação 		</a:t>
            </a:r>
            <a:br>
              <a:rPr lang="pt-BR" altLang="pt-BR" sz="1800" b="1" smtClean="0">
                <a:latin typeface="Calibri" pitchFamily="34" charset="0"/>
              </a:rPr>
            </a:br>
            <a:r>
              <a:rPr lang="pt-BR" altLang="pt-BR" sz="1800" b="1" smtClean="0">
                <a:latin typeface="Calibri" pitchFamily="34" charset="0"/>
              </a:rPr>
              <a:t>Departamento de Ciências Atmosféricas / Iag / USP			</a:t>
            </a:r>
            <a:br>
              <a:rPr lang="pt-BR" altLang="pt-BR" sz="1800" b="1" smtClean="0">
                <a:latin typeface="Calibri" pitchFamily="34" charset="0"/>
              </a:rPr>
            </a:br>
            <a:r>
              <a:rPr lang="pt-BR" altLang="pt-BR" sz="1800" b="1" smtClean="0">
                <a:latin typeface="Calibri" pitchFamily="34" charset="0"/>
              </a:rPr>
              <a:t/>
            </a:r>
            <a:br>
              <a:rPr lang="pt-BR" altLang="pt-BR" sz="1800" b="1" smtClean="0">
                <a:latin typeface="Calibri" pitchFamily="34" charset="0"/>
              </a:rPr>
            </a:br>
            <a:r>
              <a:rPr lang="pt-BR" altLang="pt-BR" sz="1800" b="1" smtClean="0">
                <a:latin typeface="Calibri" pitchFamily="34" charset="0"/>
              </a:rPr>
              <a:t>Responsável: Prof. Humberto Rocha</a:t>
            </a:r>
            <a:br>
              <a:rPr lang="pt-BR" altLang="pt-BR" sz="1800" b="1" smtClean="0">
                <a:latin typeface="Calibri" pitchFamily="34" charset="0"/>
              </a:rPr>
            </a:br>
            <a:r>
              <a:rPr lang="pt-BR" altLang="pt-BR" sz="1800" b="1" smtClean="0">
                <a:latin typeface="Calibri" pitchFamily="34" charset="0"/>
              </a:rPr>
              <a:t/>
            </a:r>
            <a:br>
              <a:rPr lang="pt-BR" altLang="pt-BR" sz="1800" b="1" smtClean="0">
                <a:latin typeface="Calibri" pitchFamily="34" charset="0"/>
              </a:rPr>
            </a:br>
            <a:r>
              <a:rPr lang="pt-BR" altLang="pt-BR" sz="1800" b="1" smtClean="0">
                <a:latin typeface="Calibri" pitchFamily="34" charset="0"/>
              </a:rPr>
              <a:t> Material apresentado exclusivamente aos alunos da disciplina, com conteúdo citado da literatura e material disponível na www </a:t>
            </a:r>
            <a:br>
              <a:rPr lang="pt-BR" altLang="pt-BR" sz="1800" b="1" smtClean="0">
                <a:latin typeface="Calibri" pitchFamily="34" charset="0"/>
              </a:rPr>
            </a:br>
            <a:r>
              <a:rPr lang="pt-BR" altLang="pt-BR" sz="1800" b="1" smtClean="0">
                <a:latin typeface="Calibri" pitchFamily="34" charset="0"/>
              </a:rPr>
              <a:t/>
            </a:r>
            <a:br>
              <a:rPr lang="pt-BR" altLang="pt-BR" sz="1800" b="1" smtClean="0">
                <a:latin typeface="Calibri" pitchFamily="34" charset="0"/>
              </a:rPr>
            </a:br>
            <a:r>
              <a:rPr lang="pt-BR" altLang="pt-BR" sz="1800" b="1" smtClean="0">
                <a:latin typeface="Calibri" pitchFamily="34" charset="0"/>
              </a:rPr>
              <a:t>Solicita-se NÃO CIRCULAR </a:t>
            </a:r>
            <a:br>
              <a:rPr lang="pt-BR" altLang="pt-BR" sz="1800" b="1" smtClean="0">
                <a:latin typeface="Calibri" pitchFamily="34" charset="0"/>
              </a:rPr>
            </a:br>
            <a:r>
              <a:rPr lang="pt-BR" altLang="pt-BR" sz="1800" b="1" smtClean="0">
                <a:latin typeface="Calibri" pitchFamily="34" charset="0"/>
              </a:rPr>
              <a:t/>
            </a:r>
            <a:br>
              <a:rPr lang="pt-BR" altLang="pt-BR" sz="1800" b="1" smtClean="0">
                <a:latin typeface="Calibri" pitchFamily="34" charset="0"/>
              </a:rPr>
            </a:br>
            <a:endParaRPr lang="pt-BR" altLang="pt-BR" sz="1800" b="1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4000" b="1" u="sng" smtClean="0">
              <a:solidFill>
                <a:srgbClr val="0000FF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pt-BR" altLang="pt-BR" sz="2400" smtClean="0">
                <a:latin typeface="Cambria" panose="02040503050406030204" pitchFamily="18" charset="0"/>
              </a:rPr>
              <a:t>Catavento </a:t>
            </a:r>
            <a:r>
              <a:rPr lang="pt-BR" altLang="pt-BR" sz="2400" i="1" smtClean="0">
                <a:latin typeface="Cambria" panose="02040503050406030204" pitchFamily="18" charset="0"/>
              </a:rPr>
              <a:t>Biruta </a:t>
            </a:r>
            <a:r>
              <a:rPr lang="pt-BR" altLang="pt-BR" sz="2400" smtClean="0">
                <a:latin typeface="Cambria" panose="02040503050406030204" pitchFamily="18" charset="0"/>
              </a:rPr>
              <a:t>(wind sock)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400" smtClean="0">
              <a:latin typeface="Cambria" panose="02040503050406030204" pitchFamily="18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400" smtClean="0">
                <a:latin typeface="Cambria" panose="02040503050406030204" pitchFamily="18" charset="0"/>
              </a:rPr>
              <a:t>estima direção do vento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2400" b="1" smtClean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400" b="1" smtClean="0">
                <a:latin typeface="Calibri" pitchFamily="34" charset="0"/>
              </a:rPr>
              <a:t>	</a:t>
            </a:r>
            <a:endParaRPr lang="pt-BR" altLang="pt-BR" sz="2400" smtClean="0">
              <a:latin typeface="Calibri" pitchFamily="34" charset="0"/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932363" y="5876925"/>
            <a:ext cx="792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pt-BR" sz="1800"/>
          </a:p>
        </p:txBody>
      </p:sp>
      <p:pic>
        <p:nvPicPr>
          <p:cNvPr id="13316" name="Picture 2" descr="https://encrypted-tbn3.gstatic.com/images?q=tbn:ANd9GcTnHcT9h8Js97XiQp32nliDBKWKHmRyp_p1mSLgFle7mZuMwV_AB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066800"/>
            <a:ext cx="2376488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763" y="115888"/>
            <a:ext cx="7019925" cy="527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50000"/>
              </a:spcBef>
              <a:buFontTx/>
              <a:buNone/>
            </a:pPr>
            <a:r>
              <a:rPr lang="pt-BR" altLang="pt-BR" sz="2800" b="1" u="sng">
                <a:solidFill>
                  <a:srgbClr val="0000FF"/>
                </a:solidFill>
                <a:latin typeface="Cambria" pitchFamily="18" charset="0"/>
              </a:rPr>
              <a:t>Anemômetros rotacionais</a:t>
            </a:r>
          </a:p>
          <a:p>
            <a:pPr eaLnBrk="1" hangingPunct="1">
              <a:lnSpc>
                <a:spcPts val="1500"/>
              </a:lnSpc>
              <a:spcBef>
                <a:spcPct val="50000"/>
              </a:spcBef>
              <a:buFontTx/>
              <a:buNone/>
            </a:pPr>
            <a:endParaRPr lang="pt-BR" altLang="pt-BR" sz="2800" b="1">
              <a:solidFill>
                <a:srgbClr val="0000FF"/>
              </a:solidFill>
              <a:latin typeface="Cambria" pitchFamily="18" charset="0"/>
            </a:endParaRPr>
          </a:p>
          <a:p>
            <a:pPr eaLnBrk="1" hangingPunct="1">
              <a:lnSpc>
                <a:spcPts val="1500"/>
              </a:lnSpc>
              <a:spcBef>
                <a:spcPct val="50000"/>
              </a:spcBef>
              <a:buFontTx/>
              <a:buNone/>
            </a:pPr>
            <a:r>
              <a:rPr lang="pt-BR" altLang="pt-BR" sz="2000" b="1">
                <a:solidFill>
                  <a:srgbClr val="000099"/>
                </a:solidFill>
                <a:latin typeface="Cambria" pitchFamily="18" charset="0"/>
              </a:rPr>
              <a:t>1. Anemômetro de copo (cup anemometer)		</a:t>
            </a:r>
            <a:r>
              <a:rPr lang="en-US" altLang="pt-BR" sz="2000" b="1">
                <a:solidFill>
                  <a:srgbClr val="000099"/>
                </a:solidFill>
                <a:latin typeface="Cambria" pitchFamily="18" charset="0"/>
              </a:rPr>
              <a:t>  </a:t>
            </a:r>
          </a:p>
          <a:p>
            <a:pPr eaLnBrk="1" hangingPunct="1">
              <a:lnSpc>
                <a:spcPts val="1500"/>
              </a:lnSpc>
              <a:spcBef>
                <a:spcPct val="50000"/>
              </a:spcBef>
            </a:pPr>
            <a:r>
              <a:rPr lang="pt-BR" altLang="pt-BR" sz="1600">
                <a:latin typeface="Cambria" pitchFamily="18" charset="0"/>
              </a:rPr>
              <a:t>Força no lado côncavo (F1) supera demais</a:t>
            </a:r>
          </a:p>
          <a:p>
            <a:pPr eaLnBrk="1" hangingPunct="1">
              <a:lnSpc>
                <a:spcPts val="1500"/>
              </a:lnSpc>
              <a:spcBef>
                <a:spcPct val="50000"/>
              </a:spcBef>
            </a:pPr>
            <a:r>
              <a:rPr lang="pt-BR" altLang="pt-BR" sz="1600">
                <a:latin typeface="Cambria" pitchFamily="18" charset="0"/>
              </a:rPr>
              <a:t>intensidade  do vento: proporcional ao </a:t>
            </a:r>
          </a:p>
          <a:p>
            <a:pPr eaLnBrk="1" hangingPunct="1">
              <a:lnSpc>
                <a:spcPts val="1500"/>
              </a:lnSpc>
              <a:spcBef>
                <a:spcPct val="50000"/>
              </a:spcBef>
              <a:buFontTx/>
              <a:buNone/>
            </a:pPr>
            <a:r>
              <a:rPr lang="pt-BR" altLang="pt-BR" sz="1600">
                <a:latin typeface="Cambria" pitchFamily="18" charset="0"/>
              </a:rPr>
              <a:t>número de giros do eixo (por ex. medido no tacômetro, em rotações por minuto rpm, similar ao medidor de velocidade em automotivos)</a:t>
            </a:r>
          </a:p>
          <a:p>
            <a:pPr eaLnBrk="1" hangingPunct="1">
              <a:lnSpc>
                <a:spcPts val="1500"/>
              </a:lnSpc>
              <a:spcBef>
                <a:spcPct val="50000"/>
              </a:spcBef>
              <a:buFontTx/>
              <a:buNone/>
            </a:pPr>
            <a:r>
              <a:rPr lang="pt-BR" altLang="pt-BR" sz="1600">
                <a:latin typeface="Cambria" pitchFamily="18" charset="0"/>
              </a:rPr>
              <a:t>-Tacômetro: gerador de ddp medida proporcional ao número de giros</a:t>
            </a:r>
          </a:p>
          <a:p>
            <a:pPr eaLnBrk="1" hangingPunct="1">
              <a:lnSpc>
                <a:spcPts val="1500"/>
              </a:lnSpc>
              <a:spcBef>
                <a:spcPct val="50000"/>
              </a:spcBef>
              <a:buFontTx/>
              <a:buNone/>
            </a:pPr>
            <a:endParaRPr lang="en-US" altLang="pt-BR" sz="1800" b="1">
              <a:latin typeface="Cambria" pitchFamily="18" charset="0"/>
            </a:endParaRPr>
          </a:p>
          <a:p>
            <a:pPr eaLnBrk="1" hangingPunct="1">
              <a:lnSpc>
                <a:spcPts val="1500"/>
              </a:lnSpc>
              <a:spcBef>
                <a:spcPct val="50000"/>
              </a:spcBef>
              <a:buFontTx/>
              <a:buNone/>
            </a:pPr>
            <a:r>
              <a:rPr lang="en-US" altLang="pt-BR" sz="1800" b="1">
                <a:latin typeface="Cambria" pitchFamily="18" charset="0"/>
              </a:rPr>
              <a:t>aperfeiçoamento Patterson (1926) </a:t>
            </a: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Char char="-"/>
            </a:pPr>
            <a:r>
              <a:rPr lang="pt-BR" altLang="pt-BR" sz="1800">
                <a:latin typeface="Cambria" pitchFamily="18" charset="0"/>
              </a:rPr>
              <a:t> </a:t>
            </a:r>
            <a:r>
              <a:rPr lang="pt-BR" altLang="pt-BR" sz="1800">
                <a:latin typeface="Cambria" pitchFamily="18" charset="0"/>
                <a:ea typeface="Calibri" pitchFamily="34" charset="0"/>
                <a:cs typeface="Calibri" pitchFamily="34" charset="0"/>
              </a:rPr>
              <a:t>cúpulas fixas por braço horizontal</a:t>
            </a: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Char char="-"/>
            </a:pPr>
            <a:r>
              <a:rPr lang="en-US" altLang="pt-BR" sz="1800">
                <a:latin typeface="Cambria" pitchFamily="18" charset="0"/>
                <a:ea typeface="Calibri" pitchFamily="34" charset="0"/>
                <a:cs typeface="Calibri" pitchFamily="34" charset="0"/>
              </a:rPr>
              <a:t> maximo torque do copo ocorre com o vento a 45º</a:t>
            </a: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Char char="-"/>
            </a:pPr>
            <a:r>
              <a:rPr lang="en-US" altLang="pt-BR" sz="1800">
                <a:latin typeface="Cambria" pitchFamily="18" charset="0"/>
                <a:ea typeface="Calibri" pitchFamily="34" charset="0"/>
                <a:cs typeface="Calibri" pitchFamily="34" charset="0"/>
              </a:rPr>
              <a:t> montado junto com a pá de vento (wind vane)</a:t>
            </a:r>
            <a:endParaRPr lang="pt-BR" altLang="pt-BR" sz="1800">
              <a:latin typeface="Cambria" pitchFamily="18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Char char="-"/>
            </a:pPr>
            <a:endParaRPr lang="pt-BR" altLang="pt-BR" sz="1800">
              <a:latin typeface="Cambria" pitchFamily="18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Char char="-"/>
            </a:pPr>
            <a:endParaRPr lang="pt-BR" altLang="pt-BR" sz="1800">
              <a:latin typeface="Cambria" pitchFamily="18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endParaRPr lang="pt-BR" altLang="pt-BR" sz="1800">
              <a:latin typeface="Cambria" pitchFamily="18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endParaRPr lang="pt-BR" altLang="pt-BR" sz="1800">
              <a:latin typeface="Cambria" pitchFamily="18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endParaRPr lang="pt-BR" altLang="pt-BR" sz="1800">
              <a:latin typeface="Cambria" pitchFamily="18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pt-BR" altLang="pt-BR" sz="1800">
                <a:latin typeface="Cambria" pitchFamily="18" charset="0"/>
              </a:rPr>
              <a:t>2. </a:t>
            </a:r>
            <a:r>
              <a:rPr lang="pt-BR" altLang="pt-BR" sz="2000" b="1">
                <a:solidFill>
                  <a:srgbClr val="000099"/>
                </a:solidFill>
                <a:latin typeface="Cambria" pitchFamily="18" charset="0"/>
              </a:rPr>
              <a:t>Anemômetro de hélice </a:t>
            </a: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pt-BR" altLang="pt-BR" sz="1800" b="1">
                <a:latin typeface="Cambria" pitchFamily="18" charset="0"/>
              </a:rPr>
              <a:t> </a:t>
            </a: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pt-BR" altLang="pt-BR" sz="1800">
                <a:latin typeface="Cambria" pitchFamily="18" charset="0"/>
              </a:rPr>
              <a:t>alinha-se com o vento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751138"/>
            <a:ext cx="2613025" cy="240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762500"/>
            <a:ext cx="1655763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6" t="29802" r="67618" b="32681"/>
          <a:stretch>
            <a:fillRect/>
          </a:stretch>
        </p:blipFill>
        <p:spPr bwMode="auto">
          <a:xfrm>
            <a:off x="6875463" y="115888"/>
            <a:ext cx="1952625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49275"/>
            <a:ext cx="8713788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smtClean="0"/>
              <a:t>Cálculo da velocidade média do vento horizontal </a:t>
            </a:r>
            <a:r>
              <a:rPr lang="pt-BR" altLang="pt-BR" b="1" smtClean="0"/>
              <a:t>V</a:t>
            </a:r>
          </a:p>
          <a:p>
            <a:pPr>
              <a:lnSpc>
                <a:spcPct val="90000"/>
              </a:lnSpc>
            </a:pPr>
            <a:endParaRPr lang="pt-BR" altLang="pt-BR" smtClean="0"/>
          </a:p>
          <a:p>
            <a:pPr>
              <a:lnSpc>
                <a:spcPct val="90000"/>
              </a:lnSpc>
            </a:pPr>
            <a:r>
              <a:rPr lang="pt-BR" altLang="pt-BR" sz="2400" i="1" smtClean="0"/>
              <a:t>u</a:t>
            </a:r>
            <a:r>
              <a:rPr lang="pt-BR" altLang="pt-BR" i="1" smtClean="0"/>
              <a:t> </a:t>
            </a:r>
            <a:r>
              <a:rPr lang="pt-BR" altLang="pt-BR" smtClean="0"/>
              <a:t>= - </a:t>
            </a:r>
            <a:r>
              <a:rPr lang="pt-BR" altLang="pt-BR" b="1" smtClean="0"/>
              <a:t>V</a:t>
            </a:r>
            <a:r>
              <a:rPr lang="pt-BR" altLang="pt-BR" smtClean="0"/>
              <a:t> sen(dir)</a:t>
            </a:r>
          </a:p>
          <a:p>
            <a:pPr>
              <a:lnSpc>
                <a:spcPct val="90000"/>
              </a:lnSpc>
            </a:pPr>
            <a:r>
              <a:rPr lang="pt-BR" altLang="pt-BR" sz="2400" i="1" smtClean="0"/>
              <a:t>v</a:t>
            </a:r>
            <a:r>
              <a:rPr lang="pt-BR" altLang="pt-BR" smtClean="0"/>
              <a:t> = - </a:t>
            </a:r>
            <a:r>
              <a:rPr lang="pt-BR" altLang="pt-BR" b="1" smtClean="0"/>
              <a:t>V</a:t>
            </a:r>
            <a:r>
              <a:rPr lang="pt-BR" altLang="pt-BR" smtClean="0"/>
              <a:t> cos(dir)</a:t>
            </a:r>
          </a:p>
          <a:p>
            <a:pPr>
              <a:lnSpc>
                <a:spcPct val="90000"/>
              </a:lnSpc>
            </a:pPr>
            <a:endParaRPr lang="pt-BR" altLang="pt-BR" smtClean="0"/>
          </a:p>
          <a:p>
            <a:pPr>
              <a:lnSpc>
                <a:spcPct val="90000"/>
              </a:lnSpc>
            </a:pPr>
            <a:r>
              <a:rPr lang="pt-BR" altLang="pt-BR" smtClean="0"/>
              <a:t>Dir = 0</a:t>
            </a:r>
            <a:r>
              <a:rPr lang="pt-BR" altLang="pt-BR" baseline="30000" smtClean="0"/>
              <a:t>o</a:t>
            </a:r>
            <a:r>
              <a:rPr lang="pt-BR" altLang="pt-BR" smtClean="0"/>
              <a:t> a 360</a:t>
            </a:r>
            <a:r>
              <a:rPr lang="pt-BR" altLang="pt-BR" baseline="30000" smtClean="0"/>
              <a:t>o</a:t>
            </a:r>
            <a:endParaRPr lang="pt-BR" altLang="pt-BR" smtClean="0"/>
          </a:p>
          <a:p>
            <a:pPr>
              <a:lnSpc>
                <a:spcPct val="90000"/>
              </a:lnSpc>
            </a:pPr>
            <a:r>
              <a:rPr lang="pt-BR" altLang="pt-BR" b="1" smtClean="0"/>
              <a:t>V</a:t>
            </a:r>
            <a:r>
              <a:rPr lang="pt-BR" altLang="pt-BR" baseline="30000" smtClean="0"/>
              <a:t>2</a:t>
            </a:r>
            <a:r>
              <a:rPr lang="pt-BR" altLang="pt-BR" smtClean="0"/>
              <a:t> = </a:t>
            </a:r>
            <a:r>
              <a:rPr lang="pt-BR" altLang="pt-BR" sz="2400" i="1" smtClean="0"/>
              <a:t>u</a:t>
            </a:r>
            <a:r>
              <a:rPr lang="pt-BR" altLang="pt-BR" baseline="30000" smtClean="0"/>
              <a:t>2</a:t>
            </a:r>
            <a:r>
              <a:rPr lang="pt-BR" altLang="pt-BR" smtClean="0"/>
              <a:t> + </a:t>
            </a:r>
            <a:r>
              <a:rPr lang="pt-BR" altLang="pt-BR" sz="2400" i="1" smtClean="0"/>
              <a:t>v</a:t>
            </a:r>
            <a:r>
              <a:rPr lang="pt-BR" altLang="pt-BR" baseline="30000" smtClean="0"/>
              <a:t>2</a:t>
            </a:r>
            <a:endParaRPr lang="pt-BR" altLang="pt-BR" smtClean="0"/>
          </a:p>
          <a:p>
            <a:pPr>
              <a:lnSpc>
                <a:spcPct val="90000"/>
              </a:lnSpc>
            </a:pPr>
            <a:endParaRPr lang="pt-BR" altLang="pt-BR" smtClean="0"/>
          </a:p>
          <a:p>
            <a:pPr>
              <a:lnSpc>
                <a:spcPct val="90000"/>
              </a:lnSpc>
            </a:pPr>
            <a:r>
              <a:rPr lang="pt-BR" altLang="pt-BR" smtClean="0"/>
              <a:t>Exemplo discutido em sala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48" r="24254"/>
          <a:stretch>
            <a:fillRect/>
          </a:stretch>
        </p:blipFill>
        <p:spPr bwMode="auto">
          <a:xfrm>
            <a:off x="468313" y="765175"/>
            <a:ext cx="7056437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5175" y="5084763"/>
            <a:ext cx="255587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Velocidade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partida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1200" dirty="0"/>
              <a:t>(Brock and Richardson, 2001)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987675" y="3500438"/>
            <a:ext cx="20161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200"/>
              <a:t>Velocidade aumentando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051050" y="2924175"/>
            <a:ext cx="1150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200"/>
              <a:t>Velocidade reduzindo</a:t>
            </a:r>
          </a:p>
        </p:txBody>
      </p:sp>
      <p:sp>
        <p:nvSpPr>
          <p:cNvPr id="2" name="Retângulo 1"/>
          <p:cNvSpPr/>
          <p:nvPr/>
        </p:nvSpPr>
        <p:spPr>
          <a:xfrm>
            <a:off x="468313" y="188913"/>
            <a:ext cx="4764087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Desempenho do anemômetro de copo 1/3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B4B85D-7747-489E-A424-0FE1267550F0}" type="slidenum">
              <a:rPr lang="en-US" altLang="pt-BR" sz="1400" smtClean="0"/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pt-BR" sz="1400" smtClean="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45926" r="26334" b="10666"/>
          <a:stretch>
            <a:fillRect/>
          </a:stretch>
        </p:blipFill>
        <p:spPr bwMode="auto">
          <a:xfrm>
            <a:off x="684213" y="1989138"/>
            <a:ext cx="6010275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68313" y="736600"/>
            <a:ext cx="79121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Overspeed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/>
              <a:t>	</a:t>
            </a:r>
            <a:r>
              <a:rPr lang="en-US" sz="1200" dirty="0"/>
              <a:t> (Brock and Richardson, 2001)</a:t>
            </a:r>
          </a:p>
          <a:p>
            <a:pPr>
              <a:defRPr/>
            </a:pPr>
            <a:endParaRPr lang="en-US" sz="1200" dirty="0"/>
          </a:p>
          <a:p>
            <a:pPr marL="228600" indent="-228600">
              <a:buFontTx/>
              <a:buAutoNum type="alphaLcParenR"/>
              <a:defRPr/>
            </a:pPr>
            <a:r>
              <a:rPr lang="en-US" sz="1200"/>
              <a:t>Tempo de resposta aumenta com a velocidade do vento</a:t>
            </a:r>
          </a:p>
          <a:p>
            <a:pPr marL="228600" indent="-228600">
              <a:buFontTx/>
              <a:buAutoNum type="alphaLcParenR"/>
              <a:defRPr/>
            </a:pPr>
            <a:r>
              <a:rPr lang="en-US" sz="1200"/>
              <a:t>Efeito </a:t>
            </a:r>
            <a:r>
              <a:rPr lang="en-US" sz="1200" dirty="0"/>
              <a:t>de </a:t>
            </a:r>
            <a:r>
              <a:rPr lang="en-US" sz="1200" dirty="0" err="1"/>
              <a:t>aumento</a:t>
            </a:r>
            <a:r>
              <a:rPr lang="en-US" sz="1200" dirty="0"/>
              <a:t> </a:t>
            </a:r>
            <a:r>
              <a:rPr lang="en-US" sz="1200" dirty="0" err="1"/>
              <a:t>aproximado</a:t>
            </a:r>
            <a:r>
              <a:rPr lang="en-US" sz="1200" dirty="0"/>
              <a:t> 4% </a:t>
            </a:r>
            <a:r>
              <a:rPr lang="en-US" sz="1200" dirty="0" err="1"/>
              <a:t>na</a:t>
            </a:r>
            <a:r>
              <a:rPr lang="en-US" sz="1200" dirty="0"/>
              <a:t> </a:t>
            </a:r>
            <a:r>
              <a:rPr lang="en-US" sz="1200" dirty="0" err="1"/>
              <a:t>velocidade</a:t>
            </a:r>
            <a:r>
              <a:rPr lang="en-US" sz="1200" dirty="0"/>
              <a:t> </a:t>
            </a:r>
            <a:r>
              <a:rPr lang="en-US" sz="1200" dirty="0" err="1"/>
              <a:t>média</a:t>
            </a:r>
            <a:r>
              <a:rPr lang="en-US" sz="1200" dirty="0"/>
              <a:t>  (</a:t>
            </a:r>
            <a:r>
              <a:rPr lang="en-US" sz="1200" dirty="0" err="1"/>
              <a:t>anemômetro</a:t>
            </a:r>
            <a:r>
              <a:rPr lang="en-US" sz="1200" dirty="0"/>
              <a:t> </a:t>
            </a:r>
            <a:r>
              <a:rPr lang="en-US" sz="1200" dirty="0" err="1"/>
              <a:t>copo</a:t>
            </a:r>
            <a:r>
              <a:rPr lang="en-US" sz="1200" dirty="0"/>
              <a:t> e </a:t>
            </a:r>
            <a:r>
              <a:rPr lang="en-US" sz="1200" err="1"/>
              <a:t>hélice</a:t>
            </a:r>
            <a:r>
              <a:rPr lang="en-US" sz="1200"/>
              <a:t>); correção </a:t>
            </a:r>
            <a:r>
              <a:rPr lang="en-US" sz="1200" dirty="0" err="1"/>
              <a:t>pós-processamento</a:t>
            </a:r>
            <a:endParaRPr lang="en-US" sz="1200" dirty="0"/>
          </a:p>
        </p:txBody>
      </p:sp>
      <p:sp>
        <p:nvSpPr>
          <p:cNvPr id="5" name="Retângulo 4"/>
          <p:cNvSpPr/>
          <p:nvPr/>
        </p:nvSpPr>
        <p:spPr>
          <a:xfrm>
            <a:off x="468313" y="188913"/>
            <a:ext cx="4764087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Desempenho do anemômetro de copo 2/3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48" r="46196"/>
          <a:stretch>
            <a:fillRect/>
          </a:stretch>
        </p:blipFill>
        <p:spPr bwMode="auto">
          <a:xfrm>
            <a:off x="0" y="1998663"/>
            <a:ext cx="4643438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23850" y="461963"/>
            <a:ext cx="882015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Superestimativa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da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velocidade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en-US" sz="1400"/>
              <a:t> </a:t>
            </a:r>
            <a:r>
              <a:rPr lang="en-US" sz="1400" dirty="0" err="1"/>
              <a:t>em</a:t>
            </a:r>
            <a:r>
              <a:rPr lang="en-US" sz="1400" dirty="0"/>
              <a:t> </a:t>
            </a:r>
            <a:r>
              <a:rPr lang="en-US" sz="1400" dirty="0" err="1"/>
              <a:t>condições</a:t>
            </a:r>
            <a:r>
              <a:rPr lang="en-US" sz="1400" dirty="0"/>
              <a:t> de </a:t>
            </a:r>
            <a:r>
              <a:rPr lang="en-US" sz="1400" err="1"/>
              <a:t>muita</a:t>
            </a:r>
            <a:r>
              <a:rPr lang="en-US" sz="1400"/>
              <a:t> turbulência e  regiões de vertentes </a:t>
            </a:r>
            <a:r>
              <a:rPr lang="en-US" sz="1400" dirty="0"/>
              <a:t>(</a:t>
            </a:r>
            <a:r>
              <a:rPr lang="en-US" sz="1400" dirty="0" err="1"/>
              <a:t>componente</a:t>
            </a:r>
            <a:r>
              <a:rPr lang="en-US" sz="1400" dirty="0"/>
              <a:t> vertical w </a:t>
            </a:r>
            <a:r>
              <a:rPr lang="en-US" sz="1400" dirty="0" err="1"/>
              <a:t>expressiva</a:t>
            </a:r>
            <a:r>
              <a:rPr lang="en-US" sz="1400" dirty="0"/>
              <a:t>) </a:t>
            </a:r>
          </a:p>
          <a:p>
            <a:pPr>
              <a:defRPr/>
            </a:pPr>
            <a:r>
              <a:rPr lang="en-US" sz="1200"/>
              <a:t>(</a:t>
            </a:r>
            <a:r>
              <a:rPr lang="en-US" sz="1200" dirty="0"/>
              <a:t>Brock and Richardson, 2001)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1" r="46196"/>
          <a:stretch>
            <a:fillRect/>
          </a:stretch>
        </p:blipFill>
        <p:spPr bwMode="auto">
          <a:xfrm>
            <a:off x="4787900" y="1998663"/>
            <a:ext cx="435610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38150" y="26988"/>
            <a:ext cx="476408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Desempenho do anemômetro de copo 3/3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950" y="115888"/>
            <a:ext cx="8826500" cy="2160587"/>
          </a:xfrm>
        </p:spPr>
        <p:txBody>
          <a:bodyPr/>
          <a:lstStyle/>
          <a:p>
            <a:pPr algn="just">
              <a:lnSpc>
                <a:spcPct val="80000"/>
              </a:lnSpc>
              <a:buFontTx/>
              <a:buNone/>
            </a:pPr>
            <a:r>
              <a:rPr lang="pt-BR" altLang="pt-BR" sz="2000" b="1" u="sng" smtClean="0">
                <a:solidFill>
                  <a:srgbClr val="0000FF"/>
                </a:solidFill>
                <a:latin typeface="Cambria" pitchFamily="18" charset="0"/>
              </a:rPr>
              <a:t>Anemômetro com tubo de Pressão</a:t>
            </a:r>
            <a:r>
              <a:rPr lang="pt-BR" altLang="pt-BR" sz="2000" b="1" smtClean="0">
                <a:solidFill>
                  <a:srgbClr val="0000FF"/>
                </a:solidFill>
                <a:latin typeface="Cambria" pitchFamily="18" charset="0"/>
              </a:rPr>
              <a:t>   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pt-BR" altLang="pt-BR" sz="1500" smtClean="0">
              <a:latin typeface="Cambria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pt-BR" altLang="pt-BR" sz="1500" smtClean="0">
                <a:latin typeface="Cambria" pitchFamily="18" charset="0"/>
              </a:rPr>
              <a:t>mede velocidade do vento em uma única direção/sentido </a:t>
            </a:r>
            <a:r>
              <a:rPr lang="pt-BR" altLang="pt-BR" sz="1400" smtClean="0">
                <a:latin typeface="Cambria" pitchFamily="18" charset="0"/>
              </a:rPr>
              <a:t>(utilizado no </a:t>
            </a:r>
            <a:r>
              <a:rPr lang="pt-BR" altLang="pt-BR" sz="1400" smtClean="0">
                <a:solidFill>
                  <a:srgbClr val="0000FF"/>
                </a:solidFill>
                <a:latin typeface="Cambria" pitchFamily="18" charset="0"/>
              </a:rPr>
              <a:t>tubo de Pitot</a:t>
            </a:r>
            <a:r>
              <a:rPr lang="pt-BR" altLang="pt-BR" sz="1400" smtClean="0">
                <a:latin typeface="Cambria" pitchFamily="18" charset="0"/>
              </a:rPr>
              <a:t>,  Henri Pitot 1732)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pt-BR" altLang="pt-BR" sz="1500" smtClean="0">
              <a:latin typeface="Cambria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pt-BR" altLang="pt-BR" sz="1500" smtClean="0">
                <a:latin typeface="Cambria" pitchFamily="18" charset="0"/>
              </a:rPr>
              <a:t>Fluído em repouso: tem pressão  chamada pressão estática Pe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pt-BR" altLang="pt-BR" sz="1500" smtClean="0">
                <a:latin typeface="Cambria" pitchFamily="18" charset="0"/>
              </a:rPr>
              <a:t>Fluído em movimento: a velocidade V das moléculas cria pressão do movimento ordenado do fluído (chamada pressão dinâmica Pd =  </a:t>
            </a:r>
            <a:r>
              <a:rPr lang="pt-BR" altLang="pt-BR" sz="1500" b="1" smtClean="0">
                <a:latin typeface="Cambria" pitchFamily="18" charset="0"/>
                <a:sym typeface="Symbol" pitchFamily="18" charset="2"/>
              </a:rPr>
              <a:t></a:t>
            </a:r>
            <a:r>
              <a:rPr lang="pt-BR" altLang="pt-BR" sz="1500" b="1" smtClean="0">
                <a:latin typeface="Cambria" pitchFamily="18" charset="0"/>
              </a:rPr>
              <a:t>V</a:t>
            </a:r>
            <a:r>
              <a:rPr lang="pt-BR" altLang="pt-BR" sz="1500" b="1" baseline="30000" smtClean="0">
                <a:latin typeface="Cambria" pitchFamily="18" charset="0"/>
              </a:rPr>
              <a:t>2</a:t>
            </a:r>
            <a:r>
              <a:rPr lang="pt-BR" altLang="pt-BR" sz="1500" b="1" smtClean="0">
                <a:latin typeface="Cambria" pitchFamily="18" charset="0"/>
              </a:rPr>
              <a:t>/2g</a:t>
            </a:r>
            <a:endParaRPr lang="pt-BR" altLang="pt-BR" sz="1500" smtClean="0">
              <a:latin typeface="Cambria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pt-BR" altLang="pt-BR" sz="1500" smtClean="0">
                <a:latin typeface="Cambria" pitchFamily="18" charset="0"/>
              </a:rPr>
              <a:t>A pressão total é a soma  Pt = Pe + Pd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pt-BR" altLang="pt-BR" sz="1500" smtClean="0">
                <a:latin typeface="Cambria" pitchFamily="18" charset="0"/>
              </a:rPr>
              <a:t>	que é conservativa na trajetória do escoamento (equação de Bernoulli)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417195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4468813"/>
            <a:ext cx="3021013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9" t="17398" r="28105" b="41151"/>
          <a:stretch>
            <a:fillRect/>
          </a:stretch>
        </p:blipFill>
        <p:spPr bwMode="auto">
          <a:xfrm>
            <a:off x="8129588" y="188913"/>
            <a:ext cx="6381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2268538" y="5013325"/>
            <a:ext cx="1903412" cy="600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100" b="1"/>
              <a:t>Manômetro diferencial (</a:t>
            </a:r>
            <a:r>
              <a:rPr lang="pt-BR" altLang="pt-BR" sz="900" b="1"/>
              <a:t>diafragma, transdutor</a:t>
            </a:r>
            <a:r>
              <a:rPr lang="pt-BR" altLang="pt-BR" sz="1100" b="1"/>
              <a:t>): mede (Pt  - Pe)</a:t>
            </a:r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971550" y="3789363"/>
            <a:ext cx="720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2547938" y="4330700"/>
            <a:ext cx="2873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200" b="1">
                <a:solidFill>
                  <a:srgbClr val="FF3300"/>
                </a:solidFill>
              </a:rPr>
              <a:t>B</a:t>
            </a:r>
          </a:p>
        </p:txBody>
      </p:sp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250825" y="2997200"/>
            <a:ext cx="2873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200" b="1">
                <a:solidFill>
                  <a:srgbClr val="FF3300"/>
                </a:solidFill>
              </a:rPr>
              <a:t>A</a:t>
            </a:r>
          </a:p>
        </p:txBody>
      </p:sp>
      <p:sp>
        <p:nvSpPr>
          <p:cNvPr id="18442" name="Text Box 11"/>
          <p:cNvSpPr txBox="1">
            <a:spLocks noChangeArrowheads="1"/>
          </p:cNvSpPr>
          <p:nvPr/>
        </p:nvSpPr>
        <p:spPr bwMode="auto">
          <a:xfrm>
            <a:off x="1258888" y="2636838"/>
            <a:ext cx="720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000" b="1"/>
              <a:t>orifício</a:t>
            </a:r>
          </a:p>
        </p:txBody>
      </p:sp>
      <p:sp>
        <p:nvSpPr>
          <p:cNvPr id="18443" name="Text Box 5"/>
          <p:cNvSpPr txBox="1">
            <a:spLocks noChangeArrowheads="1"/>
          </p:cNvSpPr>
          <p:nvPr/>
        </p:nvSpPr>
        <p:spPr bwMode="auto">
          <a:xfrm>
            <a:off x="71438" y="5610225"/>
            <a:ext cx="3095625" cy="1076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600" b="1">
                <a:latin typeface="Calibri" pitchFamily="34" charset="0"/>
              </a:rPr>
              <a:t>( Pe + </a:t>
            </a:r>
            <a:r>
              <a:rPr lang="pt-BR" altLang="pt-BR" sz="1600" b="1">
                <a:latin typeface="Calibri" pitchFamily="34" charset="0"/>
                <a:sym typeface="Symbol" pitchFamily="18" charset="2"/>
              </a:rPr>
              <a:t></a:t>
            </a:r>
            <a:r>
              <a:rPr lang="pt-BR" altLang="pt-BR" sz="1600" b="1">
                <a:latin typeface="Calibri" pitchFamily="34" charset="0"/>
              </a:rPr>
              <a:t>V</a:t>
            </a:r>
            <a:r>
              <a:rPr lang="pt-BR" altLang="pt-BR" sz="1600" b="1" baseline="30000">
                <a:latin typeface="Calibri" pitchFamily="34" charset="0"/>
              </a:rPr>
              <a:t>2</a:t>
            </a:r>
            <a:r>
              <a:rPr lang="pt-BR" altLang="pt-BR" sz="1600" b="1">
                <a:latin typeface="Calibri" pitchFamily="34" charset="0"/>
              </a:rPr>
              <a:t>/2g )</a:t>
            </a:r>
            <a:r>
              <a:rPr lang="pt-BR" altLang="pt-BR" sz="1600" b="1" baseline="-25000">
                <a:latin typeface="Calibri" pitchFamily="34" charset="0"/>
              </a:rPr>
              <a:t>A</a:t>
            </a:r>
            <a:r>
              <a:rPr lang="pt-BR" altLang="pt-BR" sz="1600">
                <a:latin typeface="Calibri" pitchFamily="34" charset="0"/>
              </a:rPr>
              <a:t> = </a:t>
            </a:r>
            <a:r>
              <a:rPr lang="pt-BR" altLang="pt-BR" sz="1600" b="1">
                <a:latin typeface="Calibri" pitchFamily="34" charset="0"/>
              </a:rPr>
              <a:t>( Pe + </a:t>
            </a:r>
            <a:r>
              <a:rPr lang="pt-BR" altLang="pt-BR" sz="1600" b="1">
                <a:latin typeface="Calibri" pitchFamily="34" charset="0"/>
                <a:sym typeface="Symbol" pitchFamily="18" charset="2"/>
              </a:rPr>
              <a:t></a:t>
            </a:r>
            <a:r>
              <a:rPr lang="pt-BR" altLang="pt-BR" sz="1600" b="1">
                <a:latin typeface="Calibri" pitchFamily="34" charset="0"/>
              </a:rPr>
              <a:t>V</a:t>
            </a:r>
            <a:r>
              <a:rPr lang="pt-BR" altLang="pt-BR" sz="1600" b="1" baseline="30000">
                <a:latin typeface="Calibri" pitchFamily="34" charset="0"/>
              </a:rPr>
              <a:t>2</a:t>
            </a:r>
            <a:r>
              <a:rPr lang="pt-BR" altLang="pt-BR" sz="1600" b="1">
                <a:latin typeface="Calibri" pitchFamily="34" charset="0"/>
              </a:rPr>
              <a:t>/2g )</a:t>
            </a:r>
            <a:r>
              <a:rPr lang="pt-BR" altLang="pt-BR" sz="1600" b="1" baseline="-25000">
                <a:latin typeface="Calibri" pitchFamily="34" charset="0"/>
              </a:rPr>
              <a:t>B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600" b="1">
                <a:latin typeface="Calibri" pitchFamily="34" charset="0"/>
              </a:rPr>
              <a:t>( Pe + </a:t>
            </a:r>
            <a:r>
              <a:rPr lang="pt-BR" altLang="pt-BR" sz="1600" b="1">
                <a:latin typeface="Calibri" pitchFamily="34" charset="0"/>
                <a:sym typeface="Symbol" pitchFamily="18" charset="2"/>
              </a:rPr>
              <a:t></a:t>
            </a:r>
            <a:r>
              <a:rPr lang="pt-BR" altLang="pt-BR" sz="1600" b="1">
                <a:latin typeface="Calibri" pitchFamily="34" charset="0"/>
              </a:rPr>
              <a:t>V</a:t>
            </a:r>
            <a:r>
              <a:rPr lang="pt-BR" altLang="pt-BR" sz="1600" b="1" baseline="30000">
                <a:latin typeface="Calibri" pitchFamily="34" charset="0"/>
              </a:rPr>
              <a:t>2</a:t>
            </a:r>
            <a:r>
              <a:rPr lang="pt-BR" altLang="pt-BR" sz="1600" b="1">
                <a:latin typeface="Calibri" pitchFamily="34" charset="0"/>
              </a:rPr>
              <a:t>/2g )</a:t>
            </a:r>
            <a:r>
              <a:rPr lang="pt-BR" altLang="pt-BR" sz="1600">
                <a:latin typeface="Calibri" pitchFamily="34" charset="0"/>
              </a:rPr>
              <a:t>    =         </a:t>
            </a:r>
            <a:r>
              <a:rPr lang="pt-BR" altLang="pt-BR" sz="1600" b="1">
                <a:latin typeface="Calibri" pitchFamily="34" charset="0"/>
              </a:rPr>
              <a:t>Pt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600" b="1">
                <a:latin typeface="Calibri" pitchFamily="34" charset="0"/>
              </a:rPr>
              <a:t>            </a:t>
            </a:r>
            <a:r>
              <a:rPr lang="pt-BR" altLang="pt-BR" sz="1600" b="1">
                <a:latin typeface="Calibri" pitchFamily="34" charset="0"/>
                <a:sym typeface="Symbol" pitchFamily="18" charset="2"/>
              </a:rPr>
              <a:t></a:t>
            </a:r>
            <a:r>
              <a:rPr lang="pt-BR" altLang="pt-BR" sz="1600" b="1">
                <a:latin typeface="Calibri" pitchFamily="34" charset="0"/>
              </a:rPr>
              <a:t>V</a:t>
            </a:r>
            <a:r>
              <a:rPr lang="pt-BR" altLang="pt-BR" sz="1600" b="1" baseline="30000">
                <a:latin typeface="Calibri" pitchFamily="34" charset="0"/>
              </a:rPr>
              <a:t>2</a:t>
            </a:r>
            <a:r>
              <a:rPr lang="pt-BR" altLang="pt-BR" sz="1600" b="1">
                <a:latin typeface="Calibri" pitchFamily="34" charset="0"/>
              </a:rPr>
              <a:t>/2g </a:t>
            </a:r>
            <a:r>
              <a:rPr lang="pt-BR" altLang="pt-BR" sz="1600">
                <a:latin typeface="Calibri" pitchFamily="34" charset="0"/>
              </a:rPr>
              <a:t>    =         </a:t>
            </a:r>
            <a:r>
              <a:rPr lang="pt-BR" altLang="pt-BR" sz="1600" b="1">
                <a:latin typeface="Calibri" pitchFamily="34" charset="0"/>
              </a:rPr>
              <a:t>Pt - Pe</a:t>
            </a:r>
          </a:p>
        </p:txBody>
      </p:sp>
      <p:pic>
        <p:nvPicPr>
          <p:cNvPr id="1844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50017" r="79626" b="33249"/>
          <a:stretch>
            <a:fillRect/>
          </a:stretch>
        </p:blipFill>
        <p:spPr bwMode="auto">
          <a:xfrm>
            <a:off x="5724525" y="2636838"/>
            <a:ext cx="3040063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200" b="1" u="sng">
                <a:solidFill>
                  <a:srgbClr val="0000FF"/>
                </a:solidFill>
                <a:latin typeface="Cambria" pitchFamily="18" charset="0"/>
              </a:rPr>
              <a:t>Anemômetros termoelétricos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>
                <a:latin typeface="Cambria" pitchFamily="18" charset="0"/>
              </a:rPr>
              <a:t>	</a:t>
            </a:r>
            <a:r>
              <a:rPr lang="pt-BR" altLang="pt-BR" sz="1800" b="1">
                <a:latin typeface="Cambria" pitchFamily="18" charset="0"/>
              </a:rPr>
              <a:t>de fio quente (hot-wire)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>
                <a:latin typeface="Cambria" pitchFamily="18" charset="0"/>
              </a:rPr>
              <a:t>	de filme-quente (hot-film)</a:t>
            </a: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3132138" y="1268413"/>
            <a:ext cx="6011862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u="sng">
                <a:latin typeface="Cambria" pitchFamily="18" charset="0"/>
              </a:rPr>
              <a:t>Sensor </a:t>
            </a:r>
            <a:r>
              <a:rPr lang="pt-BR" altLang="pt-BR" sz="1600">
                <a:latin typeface="Cambria" pitchFamily="18" charset="0"/>
              </a:rPr>
              <a:t>: fio de platina ou tungstênio, opera a ~ 400º 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>
                <a:latin typeface="Cambria" pitchFamily="18" charset="0"/>
              </a:rPr>
              <a:t>	(comprimento ~ 1cm, diametro 2-5 micra) ou filme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600">
              <a:latin typeface="Cambria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600">
              <a:latin typeface="Cambria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u="sng">
                <a:latin typeface="Cambria" pitchFamily="18" charset="0"/>
              </a:rPr>
              <a:t>Principio</a:t>
            </a:r>
            <a:r>
              <a:rPr lang="pt-BR" altLang="pt-BR" sz="1600">
                <a:latin typeface="Cambria" pitchFamily="18" charset="0"/>
              </a:rPr>
              <a:t> :  aumento da velocidade resfria o sensor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>
                <a:latin typeface="Cambria" pitchFamily="18" charset="0"/>
              </a:rPr>
              <a:t>                 aumenta-se a corrente, para manter temperatura constante </a:t>
            </a:r>
            <a:endParaRPr lang="pt-BR" altLang="pt-BR" sz="1600" baseline="30000">
              <a:latin typeface="Cambria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>
                <a:latin typeface="Cambria" pitchFamily="18" charset="0"/>
              </a:rPr>
              <a:t>	velocidade = f (corrente)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600">
              <a:latin typeface="Cambria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>
                <a:latin typeface="Cambria" pitchFamily="18" charset="0"/>
              </a:rPr>
              <a:t>Sensor de resposta rápida</a:t>
            </a: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2200"/>
            <a:ext cx="3132138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4292600"/>
            <a:ext cx="4464050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1" t="60243" r="51936" b="17746"/>
          <a:stretch>
            <a:fillRect/>
          </a:stretch>
        </p:blipFill>
        <p:spPr bwMode="auto">
          <a:xfrm>
            <a:off x="422275" y="1557338"/>
            <a:ext cx="228758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04813"/>
            <a:ext cx="2460625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932363" y="549275"/>
            <a:ext cx="406717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800"/>
              <a:t>Sondas portáteis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800"/>
              <a:t>	Termo-anemo-higro-metros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pt-BR" sz="18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400"/>
              <a:t>geralmente utilizam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400"/>
              <a:t>	fio-quente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400"/>
              <a:t>	termistor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400"/>
              <a:t>	humicap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/>
          <a:stretch>
            <a:fillRect/>
          </a:stretch>
        </p:blipFill>
        <p:spPr bwMode="auto">
          <a:xfrm>
            <a:off x="0" y="1412875"/>
            <a:ext cx="2259013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4" t="4649" r="10161" b="11700"/>
          <a:stretch>
            <a:fillRect/>
          </a:stretch>
        </p:blipFill>
        <p:spPr bwMode="auto">
          <a:xfrm>
            <a:off x="192088" y="4689475"/>
            <a:ext cx="1931987" cy="13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75" y="4621213"/>
            <a:ext cx="1196975" cy="150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4652963"/>
            <a:ext cx="9366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0" y="0"/>
            <a:ext cx="7019925" cy="277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u="sng">
                <a:solidFill>
                  <a:srgbClr val="0000FF"/>
                </a:solidFill>
              </a:rPr>
              <a:t>Efeito Doppler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/>
              <a:t>	anemômetro sônico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pt-BR" altLang="pt-BR" sz="1600"/>
              <a:t>Mede quase instantaneamente a velocidade do vento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pt-BR" altLang="pt-BR" sz="1600"/>
              <a:t>Principio: velocidade do som e</a:t>
            </a:r>
            <a:r>
              <a:rPr lang="pt-BR" altLang="pt-BR" sz="1600"/>
              <a:t> efeito Doppler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kumimoji="1" lang="pt-BR" altLang="pt-BR" sz="1600"/>
              <a:t> invenção Carrier &amp; Carlson (USA, 1944)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pt-BR" altLang="pt-BR" sz="18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pt-BR" altLang="pt-BR" sz="1800"/>
              <a:t> Sensor de resposta rápida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pt-BR" altLang="pt-BR" sz="1800"/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192088" y="6097588"/>
            <a:ext cx="23415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200"/>
              <a:t>tridimensional</a:t>
            </a: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5754688" y="5910263"/>
            <a:ext cx="1770062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200"/>
              <a:t>bidimensional</a:t>
            </a:r>
          </a:p>
        </p:txBody>
      </p:sp>
      <p:sp>
        <p:nvSpPr>
          <p:cNvPr id="21512" name="Text Box 9"/>
          <p:cNvSpPr txBox="1">
            <a:spLocks noChangeArrowheads="1"/>
          </p:cNvSpPr>
          <p:nvPr/>
        </p:nvSpPr>
        <p:spPr bwMode="auto">
          <a:xfrm>
            <a:off x="7432675" y="6143625"/>
            <a:ext cx="11715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200"/>
              <a:t>bidimensional manual</a:t>
            </a:r>
          </a:p>
        </p:txBody>
      </p:sp>
      <p:sp>
        <p:nvSpPr>
          <p:cNvPr id="21513" name="AutoShape 11" descr="data:image/jpeg;base64,/9j/4AAQSkZJRgABAQAAAQABAAD/2wCEAAkGBhAQDw8PDw8PDw8QDw0PEA8PDxAPEBAPFBAVFBQQFBQXHCYeFxkjGRQSHy8gIycpLC0sFR4xNTAqNSYrLCkBCQoKDgwOFw8PGColHBwsKTUtKSwtKSksLCwpLCkpLC0sKSwpKSkpLCktKTUpKSksLCwtKSkpLCwsKSkpLCwpKf/AABEIALcBEwMBIgACEQEDEQH/xAAbAAADAQEBAQEAAAAAAAAAAAAAAQIDBQQGB//EAEMQAAEEAgADBAcFBQYEBwAAAAEAAgMRBBIFITFBUXGRBgcTIjJhoRQzQoGxUnKSwfBDYmNzotEVIyREgoPCw9Lh8f/EABkBAQEBAQEBAAAAAAAAAAAAAAABAwIEBf/EACkRAQEAAgAFAwMEAwAAAAAAAAABAhEDEiExQQQTUTKBoSIzYfAUI3H/2gAMAwEAAhEDEQA/APz6kBOljlzFjCWi3UdR4Cz5AEr6l6dXjbUil5pcl3szKwt19nsAWkknnY68uxIzyCL2ls+7D60PXW6+Lx5rnmi8r1J0oxXlzGuNW5rXchXUXXVaLqdUKkUmnqqhAIpNOlRNITIQoFSKVJoIpFK6SpFSqCdIUQiEJqo4nONNa5x7mgn9EErdk1Dkuzgeh73xNnmyMbFidtRmkG3umj7vT6rPjnAYYYYZ8fIOTG9743ShmsW7RYDHX73R191fNce7jvW3XJdbcht3dnzXTdxBpYGn8NLkgoC0cPo8DNbrV61fzXobxFgprnbc7vkvnQPd/vfyShaT2qXEfVScTj1POx1/Ncp3EQCS0USubLKWigfFYe0JSSQdT/ip7+fchvEjd8gVzWRcxaqR1chXiqOnLxYnt/JKPiRBJs/JckFaMuk6GndwuIPLttifEr6TD4kQ0cwvhYcojk3817IJqPM11XOWO07PsTx2u9C+WGX/AHm+aFz7cXmr5ZZOhc5/vcmgEN1cQTdXYrwXopFLSzayudHhyCKSKm0dwz3z7oPYeXYtnQP9j7OhtoGfFy+GruvkvXSdLmYSOuZjixlrGtcBbWhvI2OQq1rSadLuTU052mk06RSBUhVSEEoVUvpGegs7W75M2LiN6n28zdh4tHb8rXOWcx7rJb2fM0mvfkw4cbnNGY7I1cQPs2M5wdXT33OA8rXgjstBIokCx3HuUxzmXZbjZ3FIpVSKXblKYTpMBNCaRzqtnBvP3QeR/JVSFzcZZqrLrsx+zMu9QT3nn/8Ai+hgG3CJgP7HiED+XYJITGfquJS7vBRtg8Uj7osWcf8Alzc/oVnnjJj0/h1jba4CFSKW0cNIZgLsWkHX8r7lCYKBvCYHJSSUWpoUrMdiysVQcg01CYcAoYRRCAR3Ko2Eo7j4qfag8qVNDTXOkOg52OiCgfkUJCauVIQeGkUqpOkE0hVSAEE0nSpComkKqTQTSNVVIpBBHI+B/Rdj02ga7iEttaQI8QsGoprXY7Hmh2W4uP5rkuHI+B/Rdv0xH/WE/tYnDXeeK0fyWWU3nj93eN6Vww3uRSoNTpauUhFKqRSImkK0qUVKFVJ1/wDaIUcRcQ1rS5ziGta0WXOJoADvJXa4o5uLE7BjIdM/X7dKDYGvvNw2Huaebj2nktYh9gibJ0z52XCCOeJA7l9ocOyVwvUdgsrgBv8AXXmsf3L/ABPy0+n/AKlFK6UlbMypFKkIEUqWlju5qaQJCevJMBBICrQpj5J9VQMdXYqM6jvRSgV+KE6/q0IM6TpVSKVTZapUrpAaiJpGqukaqiAE9VeqCORVEaqo4yTTQXHsDRsfIL6bjYx8GSGKPEiyHy4sGQH5TpHMbzcHnRpGxJLeXQUvA/0qza1ZO3Gb+zhwxY3Lu2ALvqsJxLl9MaXGTvTg9D86QbDFkAI5b6xbfuh5BJXSdiQ5+rHOOLxKKKLH1m5QziJpawc+bH15/NfMukc54lc+R8rTsJHyvfI094cSSD4L6SLjcGY0RcRGsgGrM6Mf8xoHQTD8Tfn+nVTKZ97+P71WWdo+ezcCSGR0UrHRyN6tcOfiO8fMclhS+3zC6NjIOJt+04h5Y/EIfefGD0Id2/unn4rg8Y9HH44ErXNnxX/BkR82+Dx+E+PJXHib6VLj8ONSKV6opauNsyEFaBqNUNswF2+F4rIIxmztDxsW4mOemROOr3f4TORJ7TyWXCOGsfvNOSzEgAMzh8Tyfhgj73uND5CysOKcRfkSmRwDAGtjiib8EMLfhiZ8h2ntPNZZXmvJPu7nSc1eXJyHyPfLK4vlkcXPeernfyHYB2ALKldIpaSSTUcW7QileqAFTaKRS01TiiLjTQXHuaC4+QUGeqNV2cX0UzZObcWaj0L2+yb5vpdXF9W+W6t3QxeLnPd5NFfVcXiYTvXUxyvh8mqDCV+h4vquj/tcmR3yjjawebiSutjegOCzrEZP8yRzvoKCxvqcHftZPypsRA7PC+a9GPwjIl+7x5n/ADbE+vOqX7JjcKgi+7hij/cjaD51a9Ot9eazvqviO5wfmvybF9X2c/rGyMf4krR9G2V2cX1Vv/tcpg+UcbnfVxA+i/QQFT3Bot3ujvd7o8zyWV9RnXftYx8az1X41C5sgntIMY5+FIX0bvSTDBIOXjWP8eL/AOSFPdz+V9vH4fh1IAWgbaC1fWeJCpOkIidUUqIRSBKtUUmEHa9NJNsjDPIVwvHrv955v9Fw6W08z5HtfJI55ZEyBjTqGsiabDRQHaT1UELPh43HHVdZ5S3cZ0qTpFLRy6nBvSGXGtgDZYH/AHmPLzjeO2v2T8x5L6HhgB3l4W/ZpF5HC8g3be3S+Th/XyXxdLSKVzHB7HFrmm2uaac094I6LLPhS9Y7xz0+gyeARZQc/BBjmbftcCX3ZGHt9mT1HyP0XAjwZXOLGxSueCQWNjeXA9xAHIr6rhvEBxA+zmBZmxxyPgzIvcc4xsLtZAOvTr+i58HpNmyyxNdkTOD5IgY2UwuBc22+4ATYtZY5Zzc+P738u7Mb1YM9GnAO2fT2g/8ALbG5ztwD7h7jYpc/hceLNE2WTNZCTYMIx5pZ2kdbaBr4G+a/cdWtJI1bzJsUO1flx9BM2SfJcGNZC7JnfE+SRrdo3SOIdqLdX5LDDj5W6yumuXDkm5NuPxbiLZRHDC10eLBfsmOrd7z8WRLX9oefgOS5xavu8X1YvP3uS1vyjjLj5uI/RdfG9XGGz4zNKf7z9B5MA/VazjcPCanVneHnl3flhavZwng0uVJ7OEAu1LrcdWgDrbu/5L9bxvRnDi+DGhB73N3d5ute9lDkAAK6AUB+QXGXqviOpwfmvz3G9WEx+8yImd4Y18h+tBdbF9WeM37yWaXv5sjH0BP1X1k+Q1gt7msHe9zWDzcQuLmenXDYfvM6An9mNxmPkwFYXjcS+Ws4eM8NcX0PwY+mNG498m0p/wBVrqxY7GCmMawdzGho+i+IzfXFgN+6ZkzeEbYmn83m/ouFneu2U2IcOJnc6aV8h8mhoWd5r3dyTw/VRXVNovmB/Nfh0/rM4rN8MrYweyCBg/1ODj9VysnM4hPzlnyH/wCZO4DyuvorOHaWyd6/e8zjWPB99kQRf5kzGHyJtcPM9ZvDI/8Aufanugikf9aA+q/GI+Bv6lzAe8AuPmvSzgjfxPefCh/utZwMr4Z3i4Ty/Qsz1z445Q4s8h75HxxDyGxXBzPXLmusRQY0XiJJnfUgfRcJnC4h+C/3iSvQ2Jrfha0eAAWk9LfLi8fHxCyPTni0/wD3E7QeyFjYB5tAJ81yp8bJmNzOc8980rn/AKkrsBMrWemx81xePfEcQcEd3x/wn/ZC7VIXf+Pgnv5IaaTpNFL0MNppOk0wEEUnqqpOkRGqdJ0nqqFSKVUnSCCEUqIRSgkBOlVIpFdv0SdpM6XkSyOQBpsA+0aWE32V1X6Zw7hWPExnsoYme4z3msbt8I/F1v8ANfk/BMaSWePHjndjmdwj9q1jZC3kSDTvnS8uT6Q8Xc0M+3yU0FnuEQkFnu2dW269e9eDj4ZXPo9XCsmPV+3tYGigAAOlAAALl8T9LcHGLm5GXDG5vxRlxdIDV82tBKnE4vA2OBkk0YllxxPqXW541BkkHeNi7yPcvyT0u9hlcTynxu3hcGG2W0Oe2JjXfUfReXHG26b2yTb7nN9cPDmX7P7ROf7kIjb5yEfouHl+ut7rGPgj5GaZzz/Cxo/VfLRcLhb8MTb7yNj9V6A2ugrw5L1z0vywvHniPbk+sfi83waQD/Cha0/xSbFcnJzeIzHaTNnsdCciQfRpAXppKlpPTYuLx8vDiScIme63vDuZ95znPJ+fPmFq3gI/FIfBrQP1K65SpdTgYRz72bws4PEOxzvF3+1LdmHG34WNHgB+q3RS0mGM7Rxc8r3pIpVSKXccpAQQq1SpAAJ0mAgBVC1TpOkwEE0mq1QgypOldI1VRACdJ0nqipATpOk9URGqeqvVOkE0lqtAEUgzpFK9UUis6TpXS9vCuGiVznPf7KCJpknmPSOPuHe49AO8rnKzGbqybuo9PAoxBWfLfs4HgRMHJ2Rk17sLPkOrj2BeLhuC7ImbGSGmR73SO/Cxll8r/ADbyT4lxAzva4N9lDG32eNB19lFfU98jurj+S1nJhwjXKbiBdjxntZhso5En/iOrB4lefdm873vaNelvLO07vn/AEtz/tLjPHFMAXiLFLH02LDjbpHGWAXbhs+weriO1ebgs75ZJ5JSTKSzYkBputTYHb7rbXZ1rkOQHIAdg7lzsh3s8qM0AJWlhPT3uy+/nrz8VPanDsyd+5zy4vehXSWq9TzIpGqrVMBBFIpVqjVBNIpWGormggBOlZCKQQQkAtKS1QKkw1MNT1RE0nqqAVBqDOkLXVCoypAVAJgII1QAtKRSIjVPVXSdIbRqjVXSYCG0aoperNgDIcJ46zy5jH30AibGWa93xlYUuZlLv+Fs0ikg1aUmyIuIDQXEkAAdSSeQC6ReBw988jYoxbndp5NDR1c49jQOZW/E85jg3HxzeJE7bfocrIHI5Du9g6MH59y9PEXjHY7CjI9s8AZ0reeo6jCYfLc/kuXr/X8l55/su/E/La/omvNRr/Xcup6WQBufIwfBDj4cMLexkfs9yB4uJJXNc3kfA/ouz6YD/rnO/bxcB/8AoeP/AEq5/Xj90x+nJw6XmzsfeJ7e0Ddv7zeYr6r2UjpzWmWPNLHOOWrt58aXdjHj8TQfz7R52tCF5+HjR0sXYx+zf3H8/wBf1XsLVMMubGUzmrYzpFK6RS7copKlpSeqDOkAK6RSCaRSsBFIIpFK9UaoIDU6V6p6oiAEwFQanSoSFeqENstUAK6TpEQAnqqpAagmk6Vap0gjVMNVAKg1Ee/jELf+GYEgA3bxIs2vo2RsgcB46M/hXMpdRvF6ghgOPDOyOd05Ez3AOOj2tFBp6F938loPSOdvKJmJj/5WK1zv4pC79F58ebG5dO9b3lyk6ufBw+WT4IpH/uscf5L3vDsFoNVxCVp9k0gE4kJ5HIeOx56NH5rz5HF8qT7zLyXDuEpib5R6rxCIC6HMm3EkkuPeSeZK6uOeXS9I5lxx7dazZEAKF1zPM2SSbJJ7STzJVarQNT1Wsmme2WvVdf0qFz4zv2+GYR8nSj+a5mq09MfSvGJwmRB5fBC+KcOjLKjphbo4/FzD3AjlzWHFvLcbW3DlymUjzUilTSCAR0Isdh6X06hOluyc7KGk0MnY+4H/AJ82HzryXt1WXEsbeJ7R1A3ae5zeY/mtMWbdjX/tNBPjXMed+Syx6ZXH7tMuuMv2VSVLSktVqz2kNRqrDUUhtnqileqNUNoAT1VgI1Q2ikwFWqeqIgBPVWGp6qjOlVJ6q9UGdIWmqEGVJ0r1TpERqgtWmqeqgzDU9VeqeqozDVQCoBMhETSWqukw1BnqmQrARSDPVPVXSeqis6XmzeHRzCpGB1WAejm31or20lqpZuaqy2XcZN21YHvLyxrWbFoDnNHS660OX5JarUtSLUkmM1C23rSxzq9rv2XMd5OBXp43jhmZmNAAAypnADlTXhsor+NYezJBoE8ieQJr5r38fo5Ujh+ODBl/N0Gv/thZ5fuT7u59FcvVGi01Tpas2eqNVpSKQZao1WuqWqDPRPVaao1UGYanqrDU6VGeqdK6RSCA1UGqtU9UEaoVlqEEUjVaaopERSKV6o1RU0ilpqjVERqjVXSeqCNUaq6TDUGdIpaao1QZ6p0rDU9UVFJaq9U6U2MiEi1a6papsYTR7MLRQOzXtJDjUjQdbAc3YcyKJ7QexcnhObJLk5LpIXxbtisO2pro2hmoJ7CCSAOQXcDUarK8P9XNGk4l5bighAC01RqtWbOkarTVPVBlSKWmqA1QZ0ilpqnqgz1QGrXVAagz1QGrTVMNV2I1TDVdKtEGWqFrohNjPVBahCINU9UkKC9UqQhABqrVCEBonqhCBFqNEIQGqZamhFSQjVCEBqkWoQgQajVCFA9UaoQgdI1QhAi1GqEIAtRqhCB6p6oQgNUapoQMNTpCEDpCEI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21514" name="AutoShape 13" descr="data:image/jpeg;base64,/9j/4AAQSkZJRgABAQAAAQABAAD/2wCEAAkGBhAQDw8PDw8PDw8QDw0PEA8PDxAPEBAPFBAVFBQQFBQXHCYeFxkjGRQSHy8gIycpLC0sFR4xNTAqNSYrLCkBCQoKDgwOFw8PGColHBwsKTUtKSwtKSksLCwpLCkpLC0sKSwpKSkpLCktKTUpKSksLCwtKSkpLCwsKSkpLCwpKf/AABEIALcBEwMBIgACEQEDEQH/xAAbAAADAQEBAQEAAAAAAAAAAAAAAQIDBQQGB//EAEMQAAEEAgADBAcFBQYEBwAAAAEAAgMRBBIFITFBUXGRBgcTIjJhoRQzQoGxUnKSwfBDYmNzotEVIyREgoPCw9Lh8f/EABkBAQEBAQEBAAAAAAAAAAAAAAABAwIEBf/EACkRAQEAAgAFAwMEAwAAAAAAAAABAhEDEiExQQQTUTKBoSIzYfAUI3H/2gAMAwEAAhEDEQA/APz6kBOljlzFjCWi3UdR4Cz5AEr6l6dXjbUil5pcl3szKwt19nsAWkknnY68uxIzyCL2ls+7D60PXW6+Lx5rnmi8r1J0oxXlzGuNW5rXchXUXXVaLqdUKkUmnqqhAIpNOlRNITIQoFSKVJoIpFK6SpFSqCdIUQiEJqo4nONNa5x7mgn9EErdk1Dkuzgeh73xNnmyMbFidtRmkG3umj7vT6rPjnAYYYYZ8fIOTG9743ShmsW7RYDHX73R191fNce7jvW3XJdbcht3dnzXTdxBpYGn8NLkgoC0cPo8DNbrV61fzXobxFgprnbc7vkvnQPd/vfyShaT2qXEfVScTj1POx1/Ncp3EQCS0USubLKWigfFYe0JSSQdT/ip7+fchvEjd8gVzWRcxaqR1chXiqOnLxYnt/JKPiRBJs/JckFaMuk6GndwuIPLttifEr6TD4kQ0cwvhYcojk3817IJqPM11XOWO07PsTx2u9C+WGX/AHm+aFz7cXmr5ZZOhc5/vcmgEN1cQTdXYrwXopFLSzayudHhyCKSKm0dwz3z7oPYeXYtnQP9j7OhtoGfFy+GruvkvXSdLmYSOuZjixlrGtcBbWhvI2OQq1rSadLuTU052mk06RSBUhVSEEoVUvpGegs7W75M2LiN6n28zdh4tHb8rXOWcx7rJb2fM0mvfkw4cbnNGY7I1cQPs2M5wdXT33OA8rXgjstBIokCx3HuUxzmXZbjZ3FIpVSKXblKYTpMBNCaRzqtnBvP3QeR/JVSFzcZZqrLrsx+zMu9QT3nn/8Ai+hgG3CJgP7HiED+XYJITGfquJS7vBRtg8Uj7osWcf8Alzc/oVnnjJj0/h1jba4CFSKW0cNIZgLsWkHX8r7lCYKBvCYHJSSUWpoUrMdiysVQcg01CYcAoYRRCAR3Ko2Eo7j4qfag8qVNDTXOkOg52OiCgfkUJCauVIQeGkUqpOkE0hVSAEE0nSpComkKqTQTSNVVIpBBHI+B/Rdj02ga7iEttaQI8QsGoprXY7Hmh2W4uP5rkuHI+B/Rdv0xH/WE/tYnDXeeK0fyWWU3nj93eN6Vww3uRSoNTpauUhFKqRSImkK0qUVKFVJ1/wDaIUcRcQ1rS5ziGta0WXOJoADvJXa4o5uLE7BjIdM/X7dKDYGvvNw2Huaebj2nktYh9gibJ0z52XCCOeJA7l9ocOyVwvUdgsrgBv8AXXmsf3L/ABPy0+n/AKlFK6UlbMypFKkIEUqWlju5qaQJCevJMBBICrQpj5J9VQMdXYqM6jvRSgV+KE6/q0IM6TpVSKVTZapUrpAaiJpGqukaqiAE9VeqCORVEaqo4yTTQXHsDRsfIL6bjYx8GSGKPEiyHy4sGQH5TpHMbzcHnRpGxJLeXQUvA/0qza1ZO3Gb+zhwxY3Lu2ALvqsJxLl9MaXGTvTg9D86QbDFkAI5b6xbfuh5BJXSdiQ5+rHOOLxKKKLH1m5QziJpawc+bH15/NfMukc54lc+R8rTsJHyvfI094cSSD4L6SLjcGY0RcRGsgGrM6Mf8xoHQTD8Tfn+nVTKZ97+P71WWdo+ezcCSGR0UrHRyN6tcOfiO8fMclhS+3zC6NjIOJt+04h5Y/EIfefGD0Id2/unn4rg8Y9HH44ErXNnxX/BkR82+Dx+E+PJXHib6VLj8ONSKV6opauNsyEFaBqNUNswF2+F4rIIxmztDxsW4mOemROOr3f4TORJ7TyWXCOGsfvNOSzEgAMzh8Tyfhgj73uND5CysOKcRfkSmRwDAGtjiib8EMLfhiZ8h2ntPNZZXmvJPu7nSc1eXJyHyPfLK4vlkcXPeernfyHYB2ALKldIpaSSTUcW7QileqAFTaKRS01TiiLjTQXHuaC4+QUGeqNV2cX0UzZObcWaj0L2+yb5vpdXF9W+W6t3QxeLnPd5NFfVcXiYTvXUxyvh8mqDCV+h4vquj/tcmR3yjjawebiSutjegOCzrEZP8yRzvoKCxvqcHftZPypsRA7PC+a9GPwjIl+7x5n/ADbE+vOqX7JjcKgi+7hij/cjaD51a9Ot9eazvqviO5wfmvybF9X2c/rGyMf4krR9G2V2cX1Vv/tcpg+UcbnfVxA+i/QQFT3Bot3ujvd7o8zyWV9RnXftYx8az1X41C5sgntIMY5+FIX0bvSTDBIOXjWP8eL/AOSFPdz+V9vH4fh1IAWgbaC1fWeJCpOkIidUUqIRSBKtUUmEHa9NJNsjDPIVwvHrv955v9Fw6W08z5HtfJI55ZEyBjTqGsiabDRQHaT1UELPh43HHVdZ5S3cZ0qTpFLRy6nBvSGXGtgDZYH/AHmPLzjeO2v2T8x5L6HhgB3l4W/ZpF5HC8g3be3S+Th/XyXxdLSKVzHB7HFrmm2uaac094I6LLPhS9Y7xz0+gyeARZQc/BBjmbftcCX3ZGHt9mT1HyP0XAjwZXOLGxSueCQWNjeXA9xAHIr6rhvEBxA+zmBZmxxyPgzIvcc4xsLtZAOvTr+i58HpNmyyxNdkTOD5IgY2UwuBc22+4ATYtZY5Zzc+P738u7Mb1YM9GnAO2fT2g/8ALbG5ztwD7h7jYpc/hceLNE2WTNZCTYMIx5pZ2kdbaBr4G+a/cdWtJI1bzJsUO1flx9BM2SfJcGNZC7JnfE+SRrdo3SOIdqLdX5LDDj5W6yumuXDkm5NuPxbiLZRHDC10eLBfsmOrd7z8WRLX9oefgOS5xavu8X1YvP3uS1vyjjLj5uI/RdfG9XGGz4zNKf7z9B5MA/VazjcPCanVneHnl3flhavZwng0uVJ7OEAu1LrcdWgDrbu/5L9bxvRnDi+DGhB73N3d5ute9lDkAAK6AUB+QXGXqviOpwfmvz3G9WEx+8yImd4Y18h+tBdbF9WeM37yWaXv5sjH0BP1X1k+Q1gt7msHe9zWDzcQuLmenXDYfvM6An9mNxmPkwFYXjcS+Ws4eM8NcX0PwY+mNG498m0p/wBVrqxY7GCmMawdzGho+i+IzfXFgN+6ZkzeEbYmn83m/ouFneu2U2IcOJnc6aV8h8mhoWd5r3dyTw/VRXVNovmB/Nfh0/rM4rN8MrYweyCBg/1ODj9VysnM4hPzlnyH/wCZO4DyuvorOHaWyd6/e8zjWPB99kQRf5kzGHyJtcPM9ZvDI/8Aufanugikf9aA+q/GI+Bv6lzAe8AuPmvSzgjfxPefCh/utZwMr4Z3i4Ty/Qsz1z445Q4s8h75HxxDyGxXBzPXLmusRQY0XiJJnfUgfRcJnC4h+C/3iSvQ2Jrfha0eAAWk9LfLi8fHxCyPTni0/wD3E7QeyFjYB5tAJ81yp8bJmNzOc8980rn/AKkrsBMrWemx81xePfEcQcEd3x/wn/ZC7VIXf+Pgnv5IaaTpNFL0MNppOk0wEEUnqqpOkRGqdJ0nqqFSKVUnSCCEUqIRSgkBOlVIpFdv0SdpM6XkSyOQBpsA+0aWE32V1X6Zw7hWPExnsoYme4z3msbt8I/F1v8ANfk/BMaSWePHjndjmdwj9q1jZC3kSDTvnS8uT6Q8Xc0M+3yU0FnuEQkFnu2dW269e9eDj4ZXPo9XCsmPV+3tYGigAAOlAAALl8T9LcHGLm5GXDG5vxRlxdIDV82tBKnE4vA2OBkk0YllxxPqXW541BkkHeNi7yPcvyT0u9hlcTynxu3hcGG2W0Oe2JjXfUfReXHG26b2yTb7nN9cPDmX7P7ROf7kIjb5yEfouHl+ut7rGPgj5GaZzz/Cxo/VfLRcLhb8MTb7yNj9V6A2ugrw5L1z0vywvHniPbk+sfi83waQD/Cha0/xSbFcnJzeIzHaTNnsdCciQfRpAXppKlpPTYuLx8vDiScIme63vDuZ95znPJ+fPmFq3gI/FIfBrQP1K65SpdTgYRz72bws4PEOxzvF3+1LdmHG34WNHgB+q3RS0mGM7Rxc8r3pIpVSKXccpAQQq1SpAAJ0mAgBVC1TpOkwEE0mq1QgypOldI1VRACdJ0nqipATpOk9URGqeqvVOkE0lqtAEUgzpFK9UUis6TpXS9vCuGiVznPf7KCJpknmPSOPuHe49AO8rnKzGbqybuo9PAoxBWfLfs4HgRMHJ2Rk17sLPkOrj2BeLhuC7ImbGSGmR73SO/Cxll8r/ADbyT4lxAzva4N9lDG32eNB19lFfU98jurj+S1nJhwjXKbiBdjxntZhso5En/iOrB4lefdm873vaNelvLO07vn/AEtz/tLjPHFMAXiLFLH02LDjbpHGWAXbhs+weriO1ebgs75ZJ5JSTKSzYkBputTYHb7rbXZ1rkOQHIAdg7lzsh3s8qM0AJWlhPT3uy+/nrz8VPanDsyd+5zy4vehXSWq9TzIpGqrVMBBFIpVqjVBNIpWGormggBOlZCKQQQkAtKS1QKkw1MNT1RE0nqqAVBqDOkLXVCoypAVAJgII1QAtKRSIjVPVXSdIbRqjVXSYCG0aoperNgDIcJ46zy5jH30AibGWa93xlYUuZlLv+Fs0ikg1aUmyIuIDQXEkAAdSSeQC6ReBw988jYoxbndp5NDR1c49jQOZW/E85jg3HxzeJE7bfocrIHI5Du9g6MH59y9PEXjHY7CjI9s8AZ0reeo6jCYfLc/kuXr/X8l55/su/E/La/omvNRr/Xcup6WQBufIwfBDj4cMLexkfs9yB4uJJXNc3kfA/ouz6YD/rnO/bxcB/8AoeP/AEq5/Xj90x+nJw6XmzsfeJ7e0Ddv7zeYr6r2UjpzWmWPNLHOOWrt58aXdjHj8TQfz7R52tCF5+HjR0sXYx+zf3H8/wBf1XsLVMMubGUzmrYzpFK6RS7copKlpSeqDOkAK6RSCaRSsBFIIpFK9UaoIDU6V6p6oiAEwFQanSoSFeqENstUAK6TpEQAnqqpAagmk6Vap0gjVMNVAKg1Ee/jELf+GYEgA3bxIs2vo2RsgcB46M/hXMpdRvF6ghgOPDOyOd05Ez3AOOj2tFBp6F938loPSOdvKJmJj/5WK1zv4pC79F58ebG5dO9b3lyk6ufBw+WT4IpH/uscf5L3vDsFoNVxCVp9k0gE4kJ5HIeOx56NH5rz5HF8qT7zLyXDuEpib5R6rxCIC6HMm3EkkuPeSeZK6uOeXS9I5lxx7dazZEAKF1zPM2SSbJJ7STzJVarQNT1Wsmme2WvVdf0qFz4zv2+GYR8nSj+a5mq09MfSvGJwmRB5fBC+KcOjLKjphbo4/FzD3AjlzWHFvLcbW3DlymUjzUilTSCAR0Isdh6X06hOluyc7KGk0MnY+4H/AJ82HzryXt1WXEsbeJ7R1A3ae5zeY/mtMWbdjX/tNBPjXMed+Syx6ZXH7tMuuMv2VSVLSktVqz2kNRqrDUUhtnqileqNUNoAT1VgI1Q2ikwFWqeqIgBPVWGp6qjOlVJ6q9UGdIWmqEGVJ0r1TpERqgtWmqeqgzDU9VeqeqozDVQCoBMhETSWqukw1BnqmQrARSDPVPVXSeqis6XmzeHRzCpGB1WAejm31or20lqpZuaqy2XcZN21YHvLyxrWbFoDnNHS660OX5JarUtSLUkmM1C23rSxzq9rv2XMd5OBXp43jhmZmNAAAypnADlTXhsor+NYezJBoE8ieQJr5r38fo5Ujh+ODBl/N0Gv/thZ5fuT7u59FcvVGi01Tpas2eqNVpSKQZao1WuqWqDPRPVaao1UGYanqrDU6VGeqdK6RSCA1UGqtU9UEaoVlqEEUjVaaopERSKV6o1RU0ilpqjVERqjVXSeqCNUaq6TDUGdIpaao1QZ6p0rDU9UVFJaq9U6U2MiEi1a6papsYTR7MLRQOzXtJDjUjQdbAc3YcyKJ7QexcnhObJLk5LpIXxbtisO2pro2hmoJ7CCSAOQXcDUarK8P9XNGk4l5bighAC01RqtWbOkarTVPVBlSKWmqA1QZ0ilpqnqgz1QGrXVAagz1QGrTVMNV2I1TDVdKtEGWqFrohNjPVBahCINU9UkKC9UqQhABqrVCEBonqhCBFqNEIQGqZamhFSQjVCEBqkWoQgQajVCFA9UaoQgdI1QhAi1GqEIAtRqhCB6p6oQgNUapoQMNTpCEDpCEIP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pic>
        <p:nvPicPr>
          <p:cNvPr id="21515" name="Picture 15" descr="'K' style ultrasonic anemometer in meteorological instrumen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3" r="11079"/>
          <a:stretch>
            <a:fillRect/>
          </a:stretch>
        </p:blipFill>
        <p:spPr bwMode="auto">
          <a:xfrm>
            <a:off x="2268538" y="4652963"/>
            <a:ext cx="1798637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Retângulo 3"/>
          <p:cNvSpPr>
            <a:spLocks noChangeArrowheads="1"/>
          </p:cNvSpPr>
          <p:nvPr/>
        </p:nvSpPr>
        <p:spPr bwMode="auto">
          <a:xfrm>
            <a:off x="2268538" y="6097588"/>
            <a:ext cx="21605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200"/>
              <a:t>tridimensional eixos ortogonais</a:t>
            </a:r>
          </a:p>
        </p:txBody>
      </p:sp>
      <p:pic>
        <p:nvPicPr>
          <p:cNvPr id="21517" name="Picture 14" descr="Figure taken from Handar promotional broch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40"/>
          <a:stretch>
            <a:fillRect/>
          </a:stretch>
        </p:blipFill>
        <p:spPr bwMode="auto">
          <a:xfrm>
            <a:off x="595313" y="2636838"/>
            <a:ext cx="2914650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8" descr="http://www.frontiersin.org/files/Articles/16995/fneng-04-00020-r2/image_m/fneng-04-00020-g0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b="54550"/>
          <a:stretch>
            <a:fillRect/>
          </a:stretch>
        </p:blipFill>
        <p:spPr bwMode="auto">
          <a:xfrm>
            <a:off x="5076825" y="1541463"/>
            <a:ext cx="274955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22" descr="http://www.meacon.co.za/Gill/graphics/windpictur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59122" r="50000" b="28078"/>
          <a:stretch>
            <a:fillRect/>
          </a:stretch>
        </p:blipFill>
        <p:spPr bwMode="auto">
          <a:xfrm>
            <a:off x="5848350" y="3481388"/>
            <a:ext cx="11715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107017" y="3789363"/>
            <a:ext cx="3600888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400" b="1">
                <a:solidFill>
                  <a:srgbClr val="0000FF"/>
                </a:solidFill>
                <a:latin typeface="Cambria" pitchFamily="18" charset="0"/>
              </a:rPr>
              <a:t>Vento na superfície</a:t>
            </a:r>
            <a:r>
              <a:rPr lang="pt-BR" altLang="pt-BR" sz="1800">
                <a:latin typeface="Cambria" pitchFamily="18" charset="0"/>
              </a:rPr>
              <a:t>:</a:t>
            </a:r>
            <a:r>
              <a:rPr lang="pt-BR" altLang="pt-BR" sz="1400">
                <a:latin typeface="Cambria" pitchFamily="18" charset="0"/>
              </a:rPr>
              <a:t> </a:t>
            </a:r>
            <a:r>
              <a:rPr lang="pt-BR" altLang="pt-BR" sz="1600">
                <a:latin typeface="Cambria" pitchFamily="18" charset="0"/>
              </a:rPr>
              <a:t>é aproximado pelo vento horizontal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600" u="sng">
                <a:latin typeface="Cambria" pitchFamily="18" charset="0"/>
              </a:rPr>
              <a:t>Direção</a:t>
            </a:r>
            <a:r>
              <a:rPr lang="pt-BR" altLang="pt-BR" sz="1600">
                <a:latin typeface="Cambria" pitchFamily="18" charset="0"/>
              </a:rPr>
              <a:t> : de onde vem o vento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600">
                <a:latin typeface="Cambria" pitchFamily="18" charset="0"/>
              </a:rPr>
              <a:t>Círculo Meteorológico (0</a:t>
            </a:r>
            <a:r>
              <a:rPr lang="pt-BR" altLang="pt-BR" sz="1600" baseline="30000">
                <a:latin typeface="Cambria" pitchFamily="18" charset="0"/>
              </a:rPr>
              <a:t>o</a:t>
            </a:r>
            <a:r>
              <a:rPr lang="pt-BR" altLang="pt-BR" sz="1600">
                <a:latin typeface="Cambria" pitchFamily="18" charset="0"/>
              </a:rPr>
              <a:t> ou 360º = Norte, </a:t>
            </a:r>
            <a:r>
              <a:rPr lang="pt-BR" altLang="pt-BR" sz="1600">
                <a:latin typeface="Cambria" pitchFamily="18" charset="0"/>
              </a:rPr>
              <a:t>sentido </a:t>
            </a:r>
            <a:r>
              <a:rPr lang="pt-BR" altLang="pt-BR" sz="1600" smtClean="0">
                <a:latin typeface="Cambria" pitchFamily="18" charset="0"/>
              </a:rPr>
              <a:t>horário</a:t>
            </a:r>
            <a:r>
              <a:rPr lang="pt-BR" altLang="pt-BR" sz="1600">
                <a:latin typeface="Cambria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600">
                <a:latin typeface="Cambria" pitchFamily="18" charset="0"/>
              </a:rPr>
              <a:t>Convenções: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600">
                <a:latin typeface="Cambria" pitchFamily="18" charset="0"/>
              </a:rPr>
              <a:t>Meteorologia geral (Norte geográfico)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600">
                <a:latin typeface="Cambria" pitchFamily="18" charset="0"/>
              </a:rPr>
              <a:t>Pouso e decolagem (Norte magnético)</a:t>
            </a:r>
          </a:p>
        </p:txBody>
      </p:sp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309" y="3911600"/>
            <a:ext cx="2444750" cy="235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5" descr="ventouv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" t="11182" r="36613" b="26877"/>
          <a:stretch>
            <a:fillRect/>
          </a:stretch>
        </p:blipFill>
        <p:spPr bwMode="auto">
          <a:xfrm>
            <a:off x="3635896" y="3959225"/>
            <a:ext cx="2759075" cy="2262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CaixaDeTexto 1"/>
          <p:cNvSpPr txBox="1">
            <a:spLocks noChangeArrowheads="1"/>
          </p:cNvSpPr>
          <p:nvPr/>
        </p:nvSpPr>
        <p:spPr bwMode="auto">
          <a:xfrm>
            <a:off x="5219700" y="4221163"/>
            <a:ext cx="790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200" b="1"/>
              <a:t>Norte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950" y="188913"/>
            <a:ext cx="88931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defRPr/>
            </a:pPr>
            <a:r>
              <a:rPr lang="pt-BR" altLang="pt-BR" sz="3300" b="1" kern="0" smtClean="0">
                <a:solidFill>
                  <a:srgbClr val="0000FF"/>
                </a:solidFill>
                <a:latin typeface="Cambria" panose="02040503050406030204" pitchFamily="18" charset="0"/>
              </a:rPr>
              <a:t>Anemometria </a:t>
            </a:r>
            <a:r>
              <a:rPr lang="pt-BR" altLang="pt-BR" sz="3300" b="1" kern="0" smtClean="0">
                <a:solidFill>
                  <a:srgbClr val="0000FF"/>
                </a:solidFill>
                <a:latin typeface="Cambria" panose="02040503050406030204" pitchFamily="18" charset="0"/>
              </a:rPr>
              <a:t>: </a:t>
            </a:r>
            <a:r>
              <a:rPr lang="pt-BR" altLang="pt-BR" sz="1600" kern="0" smtClean="0">
                <a:latin typeface="Cambria" panose="02040503050406030204" pitchFamily="18" charset="0"/>
              </a:rPr>
              <a:t>medição </a:t>
            </a:r>
            <a:r>
              <a:rPr lang="pt-BR" altLang="pt-BR" sz="1600" kern="0" smtClean="0">
                <a:latin typeface="Cambria" panose="02040503050406030204" pitchFamily="18" charset="0"/>
              </a:rPr>
              <a:t>da velocidade </a:t>
            </a:r>
            <a:r>
              <a:rPr lang="pt-BR" altLang="pt-BR" sz="1600" kern="0" smtClean="0">
                <a:latin typeface="Cambria" panose="02040503050406030204" pitchFamily="18" charset="0"/>
              </a:rPr>
              <a:t>do </a:t>
            </a:r>
            <a:r>
              <a:rPr lang="pt-BR" altLang="pt-BR" sz="1600" kern="0" smtClean="0">
                <a:latin typeface="Cambria" panose="02040503050406030204" pitchFamily="18" charset="0"/>
              </a:rPr>
              <a:t>vento (grego</a:t>
            </a:r>
            <a:r>
              <a:rPr lang="pt-BR" altLang="pt-BR" sz="1600" kern="0">
                <a:latin typeface="Cambria" panose="02040503050406030204" pitchFamily="18" charset="0"/>
              </a:rPr>
              <a:t>: anemos = </a:t>
            </a:r>
            <a:r>
              <a:rPr lang="pt-BR" altLang="pt-BR" sz="1600" kern="0">
                <a:latin typeface="Cambria" panose="02040503050406030204" pitchFamily="18" charset="0"/>
              </a:rPr>
              <a:t>vento </a:t>
            </a:r>
            <a:r>
              <a:rPr lang="pt-BR" altLang="pt-BR" sz="1600" kern="0" smtClean="0">
                <a:latin typeface="Cambria" panose="02040503050406030204" pitchFamily="18" charset="0"/>
              </a:rPr>
              <a:t>)</a:t>
            </a:r>
            <a:endParaRPr lang="pt-BR" altLang="pt-BR" sz="1600" kern="0" smtClean="0">
              <a:latin typeface="Cambria" panose="02040503050406030204" pitchFamily="18" charset="0"/>
            </a:endParaRPr>
          </a:p>
          <a:p>
            <a:pPr algn="just">
              <a:defRPr/>
            </a:pPr>
            <a:endParaRPr lang="pt-BR" altLang="pt-BR" sz="1600" kern="0" smtClean="0">
              <a:latin typeface="Cambria" panose="02040503050406030204" pitchFamily="18" charset="0"/>
            </a:endParaRPr>
          </a:p>
          <a:p>
            <a:pPr algn="just">
              <a:defRPr/>
            </a:pPr>
            <a:r>
              <a:rPr lang="pt-BR" altLang="pt-BR" sz="1600" kern="0" smtClean="0">
                <a:latin typeface="Cambria" panose="02040503050406030204" pitchFamily="18" charset="0"/>
              </a:rPr>
              <a:t>Def: </a:t>
            </a:r>
            <a:r>
              <a:rPr lang="pt-BR" altLang="pt-BR" sz="1600" b="1" kern="0" smtClean="0">
                <a:latin typeface="Cambria" panose="02040503050406030204" pitchFamily="18" charset="0"/>
              </a:rPr>
              <a:t>velocidade do vento </a:t>
            </a:r>
            <a:r>
              <a:rPr lang="pt-BR" altLang="pt-BR" sz="1600" kern="0" smtClean="0">
                <a:latin typeface="Cambria" panose="02040503050406030204" pitchFamily="18" charset="0"/>
              </a:rPr>
              <a:t>é uma grandeza vetorial tridimensional, com pequenas oscilações no espaço e tempo, em um escoamento organizado de grande escala.</a:t>
            </a:r>
          </a:p>
          <a:p>
            <a:pPr algn="just">
              <a:defRPr/>
            </a:pPr>
            <a:r>
              <a:rPr lang="pt-BR" altLang="pt-BR" sz="1600" kern="0" smtClean="0">
                <a:latin typeface="Cambria" panose="02040503050406030204" pitchFamily="18" charset="0"/>
              </a:rPr>
              <a:t>anemômetro : medidor da velocidade do vento</a:t>
            </a:r>
          </a:p>
          <a:p>
            <a:pPr algn="just">
              <a:defRPr/>
            </a:pPr>
            <a:r>
              <a:rPr lang="pt-BR" altLang="pt-BR" sz="1600" kern="0" smtClean="0">
                <a:latin typeface="Cambria" panose="02040503050406030204" pitchFamily="18" charset="0"/>
              </a:rPr>
              <a:t>	unidades :  as de velocidade , com </a:t>
            </a:r>
          </a:p>
          <a:p>
            <a:pPr algn="just">
              <a:defRPr/>
            </a:pPr>
            <a:r>
              <a:rPr lang="pt-BR" altLang="pt-BR" sz="1600" b="1" kern="0" smtClean="0">
                <a:latin typeface="Cambria" panose="02040503050406030204" pitchFamily="18" charset="0"/>
              </a:rPr>
              <a:t>	módulo</a:t>
            </a:r>
            <a:r>
              <a:rPr lang="pt-BR" altLang="pt-BR" sz="1600" kern="0" smtClean="0">
                <a:latin typeface="Cambria" panose="02040503050406030204" pitchFamily="18" charset="0"/>
              </a:rPr>
              <a:t>  	m s</a:t>
            </a:r>
            <a:r>
              <a:rPr lang="pt-BR" altLang="pt-BR" sz="1600" kern="0" baseline="30000" smtClean="0">
                <a:latin typeface="Cambria" panose="02040503050406030204" pitchFamily="18" charset="0"/>
              </a:rPr>
              <a:t>-1</a:t>
            </a:r>
            <a:r>
              <a:rPr lang="pt-BR" altLang="pt-BR" sz="1600" kern="0" smtClean="0">
                <a:latin typeface="Cambria" panose="02040503050406030204" pitchFamily="18" charset="0"/>
              </a:rPr>
              <a:t> ,  Km h</a:t>
            </a:r>
            <a:r>
              <a:rPr lang="pt-BR" altLang="pt-BR" sz="1600" kern="0" baseline="30000" smtClean="0">
                <a:latin typeface="Cambria" panose="02040503050406030204" pitchFamily="18" charset="0"/>
              </a:rPr>
              <a:t>-1</a:t>
            </a:r>
            <a:r>
              <a:rPr lang="pt-BR" altLang="pt-BR" sz="1600" kern="0" smtClean="0">
                <a:latin typeface="Cambria" panose="02040503050406030204" pitchFamily="18" charset="0"/>
              </a:rPr>
              <a:t> , nós, mph</a:t>
            </a:r>
          </a:p>
          <a:p>
            <a:pPr algn="just">
              <a:defRPr/>
            </a:pPr>
            <a:r>
              <a:rPr lang="pt-BR" altLang="pt-BR" sz="1600" kern="0" smtClean="0">
                <a:latin typeface="Cambria" panose="02040503050406030204" pitchFamily="18" charset="0"/>
              </a:rPr>
              <a:t>	</a:t>
            </a:r>
            <a:r>
              <a:rPr lang="pt-BR" altLang="pt-BR" sz="1600" b="1" kern="0" smtClean="0">
                <a:latin typeface="Cambria" panose="02040503050406030204" pitchFamily="18" charset="0"/>
              </a:rPr>
              <a:t>direção</a:t>
            </a:r>
            <a:r>
              <a:rPr lang="pt-BR" altLang="pt-BR" sz="1600" kern="0" smtClean="0">
                <a:latin typeface="Cambria" panose="02040503050406030204" pitchFamily="18" charset="0"/>
              </a:rPr>
              <a:t>	conforme pontos cardeais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b="1">
                <a:solidFill>
                  <a:srgbClr val="0000FF"/>
                </a:solidFill>
                <a:latin typeface="Cambria" pitchFamily="18" charset="0"/>
              </a:rPr>
              <a:t>Instalação de anemômetro convencional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u="sng">
              <a:solidFill>
                <a:srgbClr val="0000FF"/>
              </a:solidFill>
              <a:latin typeface="Cambria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u="sng">
                <a:latin typeface="Cambria" pitchFamily="18" charset="0"/>
              </a:rPr>
              <a:t>Orientação do catavento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>
                <a:latin typeface="Cambria" pitchFamily="18" charset="0"/>
              </a:rPr>
              <a:t>Aeroportos : orientar cf Norte magnético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>
                <a:latin typeface="Cambria" pitchFamily="18" charset="0"/>
              </a:rPr>
              <a:t>Meteorologia geral: orientar cf Norte geográfico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>
              <a:latin typeface="Cambria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>
                <a:latin typeface="Cambria" pitchFamily="18" charset="0"/>
              </a:rPr>
              <a:t>(no Brasil N geográfico aprox/e 19º a Leste do N magnético medido na bússola: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>
                <a:latin typeface="Cambria" pitchFamily="18" charset="0"/>
              </a:rPr>
              <a:t> p/ correção exata veja informações de declinação magnética local atualizada anualmente).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>
              <a:latin typeface="Cambria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u="sng">
                <a:latin typeface="Cambria" pitchFamily="18" charset="0"/>
              </a:rPr>
              <a:t>Altura da medida </a:t>
            </a:r>
            <a:r>
              <a:rPr lang="pt-BR" altLang="pt-BR" sz="2000">
                <a:latin typeface="Cambria" pitchFamily="18" charset="0"/>
              </a:rPr>
              <a:t>: preferencialmente 10 m acima do solo, área grama baixa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>
              <a:latin typeface="Cambria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>
                <a:latin typeface="Cambria" pitchFamily="18" charset="0"/>
              </a:rPr>
              <a:t>Locais: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>
                <a:latin typeface="Cambria" pitchFamily="18" charset="0"/>
              </a:rPr>
              <a:t>	Evitar efeitos de rugosidade, colinas e vales, obstáculos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>
                <a:latin typeface="Cambria" pitchFamily="18" charset="0"/>
              </a:rPr>
              <a:t>	Cumprir distância de obstáculos &gt; 10 h    (h=altura obstáculo mais próximo)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>
              <a:latin typeface="Cambria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>
              <a:latin typeface="Cambria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>
                <a:latin typeface="Cambria" pitchFamily="18" charset="0"/>
              </a:rPr>
              <a:t>	</a:t>
            </a:r>
            <a:endParaRPr lang="pt-BR" altLang="pt-BR" sz="2000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932363" y="5876925"/>
            <a:ext cx="792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pt-BR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27538" cy="620713"/>
          </a:xfrm>
        </p:spPr>
        <p:txBody>
          <a:bodyPr/>
          <a:lstStyle/>
          <a:p>
            <a:r>
              <a:rPr lang="pt-BR" altLang="pt-BR" sz="2000" b="1" smtClean="0">
                <a:solidFill>
                  <a:srgbClr val="0000FF"/>
                </a:solidFill>
              </a:rPr>
              <a:t>efeitos de colinas e de obstáculos</a:t>
            </a: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4748213" y="398463"/>
            <a:ext cx="448945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chemeClr val="tx2"/>
                </a:solidFill>
                <a:latin typeface="Calibri" pitchFamily="34" charset="0"/>
              </a:rPr>
              <a:t> obstáculo isolado: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400" b="1">
                <a:solidFill>
                  <a:schemeClr val="tx2"/>
                </a:solidFill>
                <a:latin typeface="Calibri" pitchFamily="34" charset="0"/>
              </a:rPr>
              <a:t>Geração de turbulencia corrente abaixo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400" b="1">
                <a:solidFill>
                  <a:schemeClr val="tx2"/>
                </a:solidFill>
                <a:latin typeface="Calibri" pitchFamily="34" charset="0"/>
              </a:rPr>
              <a:t>Extensão da influência até aprox/e 10H de distância do obstáculo</a:t>
            </a:r>
          </a:p>
        </p:txBody>
      </p:sp>
      <p:pic>
        <p:nvPicPr>
          <p:cNvPr id="819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03" r="32851"/>
          <a:stretch>
            <a:fillRect/>
          </a:stretch>
        </p:blipFill>
        <p:spPr bwMode="auto">
          <a:xfrm>
            <a:off x="206375" y="2060575"/>
            <a:ext cx="3852863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206375" y="744538"/>
            <a:ext cx="3924300" cy="11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chemeClr val="tx2"/>
                </a:solidFill>
                <a:latin typeface="Calibri" pitchFamily="34" charset="0"/>
              </a:rPr>
              <a:t> colina: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400" b="1">
                <a:solidFill>
                  <a:schemeClr val="tx2"/>
                </a:solidFill>
                <a:latin typeface="Calibri" pitchFamily="34" charset="0"/>
              </a:rPr>
              <a:t>Geração de turbulência corrente abaixo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400" b="1">
                <a:solidFill>
                  <a:schemeClr val="tx2"/>
                </a:solidFill>
                <a:latin typeface="Calibri" pitchFamily="34" charset="0"/>
              </a:rPr>
              <a:t>Aceleração do vento no topo</a:t>
            </a:r>
          </a:p>
        </p:txBody>
      </p:sp>
      <p:pic>
        <p:nvPicPr>
          <p:cNvPr id="8198" name="Picture 4" descr="Site Selectio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3" b="14566"/>
          <a:stretch>
            <a:fillRect/>
          </a:stretch>
        </p:blipFill>
        <p:spPr bwMode="auto">
          <a:xfrm>
            <a:off x="757238" y="4581525"/>
            <a:ext cx="2751137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6" descr="Site Sele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8" y="5176838"/>
            <a:ext cx="3455987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8" b="15823"/>
          <a:stretch>
            <a:fillRect/>
          </a:stretch>
        </p:blipFill>
        <p:spPr bwMode="auto">
          <a:xfrm>
            <a:off x="4219575" y="1412875"/>
            <a:ext cx="49339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cm3_jan_512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7704" y="418914"/>
            <a:ext cx="6155239" cy="3077618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6" name="CaixaDeTexto 9"/>
          <p:cNvSpPr txBox="1">
            <a:spLocks noChangeArrowheads="1"/>
          </p:cNvSpPr>
          <p:nvPr/>
        </p:nvSpPr>
        <p:spPr bwMode="auto">
          <a:xfrm>
            <a:off x="0" y="-27384"/>
            <a:ext cx="9144000" cy="36004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smtClean="0">
                <a:solidFill>
                  <a:schemeClr val="bg1"/>
                </a:solidFill>
                <a:latin typeface="Cambria" panose="02040503050406030204" pitchFamily="18" charset="0"/>
              </a:rPr>
              <a:t>Circulação em grande escala</a:t>
            </a:r>
            <a:endParaRPr lang="en-US" altLang="pt-BR" sz="2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00539"/>
            <a:ext cx="3168352" cy="191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001" y="4003961"/>
            <a:ext cx="2770259" cy="231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89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Número de Slide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AB2E51D-57AC-4673-9909-7FDAB301F4A5}" type="slidenum">
              <a:rPr lang="en-US" altLang="pt-BR" sz="1400" smtClean="0"/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pt-BR" sz="1400" smtClean="0"/>
          </a:p>
        </p:txBody>
      </p:sp>
      <p:pic>
        <p:nvPicPr>
          <p:cNvPr id="6147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774700"/>
            <a:ext cx="4757737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0" r="39284" b="49586"/>
          <a:stretch>
            <a:fillRect/>
          </a:stretch>
        </p:blipFill>
        <p:spPr bwMode="auto">
          <a:xfrm>
            <a:off x="93663" y="1454150"/>
            <a:ext cx="42910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tângulo 7"/>
          <p:cNvSpPr>
            <a:spLocks noChangeArrowheads="1"/>
          </p:cNvSpPr>
          <p:nvPr/>
        </p:nvSpPr>
        <p:spPr bwMode="auto">
          <a:xfrm>
            <a:off x="5580063" y="342900"/>
            <a:ext cx="2701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800">
                <a:latin typeface="Cambria" pitchFamily="18" charset="0"/>
              </a:rPr>
              <a:t>circulação de meso escala</a:t>
            </a:r>
          </a:p>
        </p:txBody>
      </p:sp>
      <p:sp>
        <p:nvSpPr>
          <p:cNvPr id="6150" name="Retângulo 7"/>
          <p:cNvSpPr>
            <a:spLocks noChangeArrowheads="1"/>
          </p:cNvSpPr>
          <p:nvPr/>
        </p:nvSpPr>
        <p:spPr bwMode="auto">
          <a:xfrm>
            <a:off x="438150" y="528638"/>
            <a:ext cx="2905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800">
                <a:latin typeface="Cambria" pitchFamily="18" charset="0"/>
              </a:rPr>
              <a:t>circulação de camada limite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4"/>
          <a:stretch>
            <a:fillRect/>
          </a:stretch>
        </p:blipFill>
        <p:spPr bwMode="auto">
          <a:xfrm>
            <a:off x="1535113" y="3573463"/>
            <a:ext cx="5557837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381000" y="188913"/>
            <a:ext cx="8321675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dirty="0">
                <a:solidFill>
                  <a:srgbClr val="333399"/>
                </a:solidFill>
                <a:latin typeface="Cambria" panose="02040503050406030204" pitchFamily="18" charset="0"/>
              </a:rPr>
              <a:t>Velocidade do vento (m/s</a:t>
            </a:r>
            <a:r>
              <a:rPr lang="pt-BR">
                <a:solidFill>
                  <a:srgbClr val="333399"/>
                </a:solidFill>
                <a:latin typeface="Cambria" panose="02040503050406030204" pitchFamily="18" charset="0"/>
              </a:rPr>
              <a:t>) a 10 m de altura, </a:t>
            </a:r>
          </a:p>
          <a:p>
            <a:pPr>
              <a:defRPr/>
            </a:pPr>
            <a:r>
              <a:rPr lang="pt-BR">
                <a:solidFill>
                  <a:srgbClr val="333399"/>
                </a:solidFill>
                <a:latin typeface="Cambria" panose="02040503050406030204" pitchFamily="18" charset="0"/>
              </a:rPr>
              <a:t>Local: interior estado de SP (estação S.R.P. Quatro, SP): </a:t>
            </a:r>
            <a:endParaRPr lang="pt-BR" dirty="0">
              <a:solidFill>
                <a:srgbClr val="333399"/>
              </a:solidFill>
              <a:latin typeface="Cambria" panose="02040503050406030204" pitchFamily="18" charset="0"/>
            </a:endParaRPr>
          </a:p>
          <a:p>
            <a:pPr marL="342900" indent="-342900">
              <a:buFontTx/>
              <a:buAutoNum type="alphaLcParenR"/>
              <a:defRPr/>
            </a:pPr>
            <a:r>
              <a:rPr lang="pt-BR">
                <a:solidFill>
                  <a:srgbClr val="333399"/>
                </a:solidFill>
                <a:latin typeface="Cambria" panose="02040503050406030204" pitchFamily="18" charset="0"/>
              </a:rPr>
              <a:t>Médias horárias  (escala anual)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pt-BR">
                <a:solidFill>
                  <a:srgbClr val="333399"/>
                </a:solidFill>
                <a:latin typeface="Cambria" panose="02040503050406030204" pitchFamily="18" charset="0"/>
              </a:rPr>
              <a:t>médias horárias  (escala ciclo diurno)</a:t>
            </a:r>
            <a:endParaRPr lang="pt-BR" dirty="0">
              <a:solidFill>
                <a:srgbClr val="333399"/>
              </a:solidFill>
              <a:latin typeface="Cambria" panose="02040503050406030204" pitchFamily="18" charset="0"/>
            </a:endParaRPr>
          </a:p>
          <a:p>
            <a:pPr marL="342900" indent="-342900">
              <a:buFontTx/>
              <a:buAutoNum type="alphaLcParenR"/>
              <a:defRPr/>
            </a:pPr>
            <a:r>
              <a:rPr lang="pt-BR" dirty="0">
                <a:solidFill>
                  <a:srgbClr val="333399"/>
                </a:solidFill>
                <a:latin typeface="Cambria" panose="02040503050406030204" pitchFamily="18" charset="0"/>
              </a:rPr>
              <a:t>Medida instantânea cada </a:t>
            </a:r>
            <a:r>
              <a:rPr lang="pt-BR">
                <a:solidFill>
                  <a:srgbClr val="333399"/>
                </a:solidFill>
                <a:latin typeface="Cambria" panose="02040503050406030204" pitchFamily="18" charset="0"/>
              </a:rPr>
              <a:t>1 s</a:t>
            </a:r>
            <a:endParaRPr lang="pt-BR" dirty="0">
              <a:solidFill>
                <a:srgbClr val="333399"/>
              </a:solidFill>
              <a:latin typeface="Cambria" panose="02040503050406030204" pitchFamily="18" charset="0"/>
            </a:endParaRP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964113"/>
            <a:ext cx="5616575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1560513"/>
            <a:ext cx="5700712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aixaDeTexto 16"/>
          <p:cNvSpPr txBox="1">
            <a:spLocks noChangeArrowheads="1"/>
          </p:cNvSpPr>
          <p:nvPr/>
        </p:nvSpPr>
        <p:spPr bwMode="auto">
          <a:xfrm>
            <a:off x="1619250" y="2636838"/>
            <a:ext cx="252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/>
              <a:t>30/01 a 03/02/2008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9"/>
          <a:stretch>
            <a:fillRect/>
          </a:stretch>
        </p:blipFill>
        <p:spPr bwMode="auto">
          <a:xfrm>
            <a:off x="5148263" y="1697038"/>
            <a:ext cx="3735387" cy="407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Imagem 15" descr="C:\Documents and Settings\Gabriel\Desktop\Gabriel\USP\VentoSVG\2010\Imagens de satélite_cartas\Padrão 2\138-2009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"/>
          <a:stretch>
            <a:fillRect/>
          </a:stretch>
        </p:blipFill>
        <p:spPr bwMode="auto">
          <a:xfrm>
            <a:off x="595313" y="1504950"/>
            <a:ext cx="4052887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Imagem 3" descr="134-20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420" r="6239" b="8775"/>
          <a:stretch>
            <a:fillRect/>
          </a:stretch>
        </p:blipFill>
        <p:spPr bwMode="auto">
          <a:xfrm>
            <a:off x="550863" y="4221163"/>
            <a:ext cx="4097337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190500" y="115888"/>
            <a:ext cx="8099425" cy="1201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dirty="0">
                <a:latin typeface="Cambria" panose="02040503050406030204" pitchFamily="18" charset="0"/>
              </a:rPr>
              <a:t>Velocidade e direção do vento (m/s</a:t>
            </a:r>
            <a:r>
              <a:rPr lang="pt-BR">
                <a:latin typeface="Cambria" panose="02040503050406030204" pitchFamily="18" charset="0"/>
              </a:rPr>
              <a:t>) na cidade de </a:t>
            </a:r>
            <a:r>
              <a:rPr lang="pt-BR" dirty="0">
                <a:latin typeface="Cambria" panose="02040503050406030204" pitchFamily="18" charset="0"/>
              </a:rPr>
              <a:t>São Paulo, SP: 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pt-BR">
                <a:latin typeface="Cambria" panose="02040503050406030204" pitchFamily="18" charset="0"/>
              </a:rPr>
              <a:t>Evento </a:t>
            </a:r>
            <a:r>
              <a:rPr lang="pt-BR" dirty="0">
                <a:latin typeface="Cambria" panose="02040503050406030204" pitchFamily="18" charset="0"/>
              </a:rPr>
              <a:t>com brisa marítima diurna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pt-BR">
                <a:latin typeface="Cambria" panose="02040503050406030204" pitchFamily="18" charset="0"/>
              </a:rPr>
              <a:t>Evento </a:t>
            </a:r>
            <a:r>
              <a:rPr lang="pt-BR" dirty="0">
                <a:latin typeface="Cambria" panose="02040503050406030204" pitchFamily="18" charset="0"/>
              </a:rPr>
              <a:t>de retaguarda de </a:t>
            </a:r>
            <a:r>
              <a:rPr lang="pt-BR">
                <a:latin typeface="Cambria" panose="02040503050406030204" pitchFamily="18" charset="0"/>
              </a:rPr>
              <a:t>frente fria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pt-BR">
                <a:latin typeface="Cambria" panose="02040503050406030204" pitchFamily="18" charset="0"/>
              </a:rPr>
              <a:t>Histograma medio horário (rosa dos ventos)</a:t>
            </a:r>
          </a:p>
        </p:txBody>
      </p:sp>
      <p:sp>
        <p:nvSpPr>
          <p:cNvPr id="9223" name="CaixaDeTexto 14"/>
          <p:cNvSpPr txBox="1">
            <a:spLocks noChangeArrowheads="1"/>
          </p:cNvSpPr>
          <p:nvPr/>
        </p:nvSpPr>
        <p:spPr bwMode="auto">
          <a:xfrm>
            <a:off x="5283200" y="1844675"/>
            <a:ext cx="3698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500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9224" name="CaixaDeTexto 15"/>
          <p:cNvSpPr txBox="1">
            <a:spLocks noChangeArrowheads="1"/>
          </p:cNvSpPr>
          <p:nvPr/>
        </p:nvSpPr>
        <p:spPr bwMode="auto">
          <a:xfrm>
            <a:off x="179388" y="2636838"/>
            <a:ext cx="3714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5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225" name="CaixaDeTexto 17"/>
          <p:cNvSpPr txBox="1">
            <a:spLocks noChangeArrowheads="1"/>
          </p:cNvSpPr>
          <p:nvPr/>
        </p:nvSpPr>
        <p:spPr bwMode="auto">
          <a:xfrm>
            <a:off x="179388" y="4932363"/>
            <a:ext cx="3714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500" b="1">
                <a:solidFill>
                  <a:srgbClr val="FF0000"/>
                </a:solidFill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2" t="9312" b="16013"/>
          <a:stretch>
            <a:fillRect/>
          </a:stretch>
        </p:blipFill>
        <p:spPr bwMode="auto">
          <a:xfrm>
            <a:off x="155575" y="1989138"/>
            <a:ext cx="1492250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2411413" y="1463675"/>
            <a:ext cx="4176712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000" b="1">
                <a:solidFill>
                  <a:srgbClr val="0000FF"/>
                </a:solidFill>
                <a:latin typeface="Cambria" pitchFamily="18" charset="0"/>
              </a:rPr>
              <a:t>utilização da informação de anemometria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pt-BR" sz="1600" b="1">
              <a:latin typeface="Cambria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600" b="1">
                <a:latin typeface="Cambria" pitchFamily="18" charset="0"/>
              </a:rPr>
              <a:t>Poluição do ar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600" b="1">
                <a:latin typeface="Cambria" pitchFamily="18" charset="0"/>
              </a:rPr>
              <a:t>Agricultura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600" b="1">
                <a:latin typeface="Cambria" pitchFamily="18" charset="0"/>
              </a:rPr>
              <a:t>Energia eólica, transmissão eletricidade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600" b="1">
                <a:latin typeface="Cambria" pitchFamily="18" charset="0"/>
              </a:rPr>
              <a:t>Agências de seguro</a:t>
            </a: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600575"/>
            <a:ext cx="1830387" cy="16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0" t="8743" r="50699" b="11002"/>
          <a:stretch>
            <a:fillRect/>
          </a:stretch>
        </p:blipFill>
        <p:spPr bwMode="auto">
          <a:xfrm>
            <a:off x="214313" y="3870325"/>
            <a:ext cx="1716087" cy="1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5391150"/>
            <a:ext cx="1811338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10" descr="http://3.bp.blogspot.com/-EnDT5TAg_QU/UUCEFJXJ7AI/AAAAAAAAGtM/jbU-T8NQGp8/s1600/sacudida+linea+vertical+movimiento+linea+vertical+tunel+de+viento+oscilaciones+edificios+hsb+turning+torso+burj+khalifa+dubai+metros+meter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7540625" y="4595813"/>
            <a:ext cx="11001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AutoShape 12" descr="data:image/jpeg;base64,/9j/4AAQSkZJRgABAQAAAQABAAD/2wCEAAkGBhMSEBQUEhQVFBUVFBUUFRQUFxQUFBQUFRQVFRQVFBQXHCYeFxkjGRQVHzAgJCcpLCwsFR4xNTAqNScrLCkBCQoKDgwOGA8PGiwkHBwsKSwpKSkpLCwsKSksLCwpKSwsKSksLCksLCksKSkpKSkpLCksLCksLCwpKSksLCksLP/AABEIALcBEwMBIgACEQEDEQH/xAAcAAACAgMBAQAAAAAAAAAAAAACAwAEAQUGBwj/xABKEAABAwIDBQQECwUFBwUAAAABAAIRAyEEEjEFE0FRYSJxgZEGMqGxBxQVI0JSgpLB0fBicqLh8RczVJPSU7LCw9Pi4xY0Q0R0/8QAGQEAAwEBAQAAAAAAAAAAAAAAAAECAwQF/8QAJhEAAgIBBAIBBAMAAAAAAAAAAAECERIDITFRE0GhIjJSYQQUkf/aAAwDAQACEQMRAD8A8oDUWVGGow1eiclC90Fjcp4aiyooZWbITWuTQ1TchAjAajDUs0DIINhKY13NFhRkMRZUTSCmBqoQsNRhqMNRBqYABqINRhqINQAAaiDEwNRBqBCwxGGJgaiDUwFhqMMTAxZiLmw68EDMBiNrEdMAiQQQdCLgpzaaRaQtjE1tNMDE5jFLNEhIpJraSa2mjyJF0AKQWXUk5rERYkaUU8imVWd2sGmmZ0VxTUNMJ+VTKEyStu1MisZVnIgCru1lWd2oiwo88ARNCy0hGGpGRAEQYshqMNQIANRBqMNRBqYAhqzkTA1EGpiEGgshhCsBiINRQFdr+ac0I92p8W5JgQMRhiW5xbE8SAOpOgTmvHcgVEDEQamNagxVKabhEy0+5MAg1GGqrhMSA2CZLbQLEj6JieRHkgfi85gGBcG0SOOUmzjNuXelkh0Or40Ns3tOPAEW6k8kNDZpeQ+teDLWH1Ry7PNWcHgA2CdddSb9/ExafJXmsSq+Sl+hTKcJzGIxTTmUk2UkYZST200yhSVjdrNs6Ix2sQ2mjbSTmtTRS5qWzRREhixulZ3aw5CG69lZ1NKLFaKHIrRi3ZVLFBTVvdLG5TIoq7tY3at7tZbTTsVFTdqK9AWVNlYo8t3CyKHIp4CINSoxEBrkYeeITg1EGp0IBtQIwQiDAiFAJ7gYDEbWrAw/IoxSdzQAQYlVsS1nrT3hpIHeYhPGbkiz8wQmFCW4ln1gO+3vT2AHS/ckVqVOJNu7sz38D4rWV+yJEOm2e7MukwBr3x5qXKgqy7iag3rJIAaeNr2H4lWamIaLEHvIygDmS6LLS4TDvcREgWaMoAIsXdou1EH2x3bWlsL60Hq4ueegvYDolGTfCG0kV37UbfKRbg2ahOumW0WKRiMZVykkGIJh7gwEfugT4FbPZ+zmZqoIPZqREw31GPBA4HtexXa+Ga2m/K0Cx0A1PPmipNchsjlaIefVJ45w1uXOGm4M+AHK63+F2MbOcSDHCJAgWkaaDnosYOiHuNpDqhAn6LWkPAEWAILj9pbkYfkYRCANlKhRFOqGCYdTc6SSTLHNHONH+xbFrFWrUHbym60Nzh3OHtHDvDVsGsWqECxisspKU6asU6amRtBEYyEYEp7KUoxSCys6FFmKdJP3ajGlSrWAEfr2KN2zZNRW4h4SXNRZ+qJoW6jRxynYrKia1PDVkUUyRGVTKrG5QupIB2IhZDE3IshqKFYvIomwVEqHZ5Y3N+v6pgJ5Iw1Ma1TRkKDuhRB4T2tRhqYCGuCa0jmEe6HIIhRHJMRGhMDFgYcckbcOOqB0ZDUYYo2h1PmjFI8ymFFKtTBrUwWtILKhuASCDT0Pim4nCDIYEQJt0vp4Jr8Ic7HzOUOERqHRP+6Faa0EdEJcgaLZtD1dR2yRebFrsvhkAH2VuRSPP2LVYWsGPpsdaDkJ+iYDmtJJ0MyI/aJHTfhiUOBMo4fDltSoTEPLSI5taGn3BBtOsIFIavIB/Zbq495AMK3jqwa3hJ0kwBwzHoJ8dFQoULvc5ziQYHAuuQ9wGskgNj9gaBN9IF2WsNhYrv5Q13i4ZLDTSmfNbFrFU2Ph4YSdXOkwZ0AbE8YIN1smsVR4ExQpoqLOHL3J4poxRm41H6hNjRKbFapsRUqUwrbaYAWMpHXp6bFNYmNajyJrMPKhm6/QqFWqMMq/WYAqzmK4GGs/RW3cohhxy/D3J4pJgpLU50hAod/mUwUup9n5JzaaPdKTRCN31PkPyQuonn7ArW7QGkkkDZW3R+t7ApuTz9gVjIplVURZX3J5nyH5KKxlUSoLR5W1qNrUQamNYpIBa1MDVkNTGsQAIajDEbWo2tTGA1iYGIw1G1qYAtYjDExrEYYgYtrFDTi48RzTwxGGJkmhxuHa4vY7QnO0xJzEAAC31p8YUwG1SxrW1bk2YRaSNWmdINpkxF9WzZ2xUNKoxwFnNc15Nw0Ngh0c+07pqtezIS9sNc0icz+27tHtlpEadk2H0rBZN09h0bDEUnBpcSM7xAiCcx0AnRoufBx1QfFCGzfKwkN4iYvJvmAILbalxPJa6vha9PtZjkYXS2f7thacxqWHbDXWykxBkLc4DGsq7tgBE5czHWIyQbNsCIaRInhMITthRs8JRhjQdQAD38T4mVZaxEaXEa+9NpslbkAtpp1NiNtNPpUSpbNIR3JRpwe/3q02lzTKGElGagFtSNVyXbpHppYxuRhrAhqVeVghc8lQMWq0+znlrXshDgSUTaastpJgoLWzDFsrtppgoKw2ijbThS2WolXcohTVtYEJWFIrbtY3KuZQpukWFFI0UBpq86kgNNWmZtFPdrCt7pROzOjyRrUwNWWsTGsWQGGtTGtWQxMaxMZhrUYYjaxMDExgNajDExtNJxFLLL22PEcHR0Np6osVDSY1toPEmB7U5rVpKu3GlzBEw7NYgSRaIJkEE6G8i0q38tOsG0nGdPWPgYbY62SzQ6Ng50FoI9YkA8JAJv5I6rw0SfAC5PcFpcbj6/ZinlNyCWu1EWMkd06X89hg21AN69tozEOIBaALmWkzYTp/IzCjONad2HvhmR7XG/qsPYeHG30HumP5rm6Wz97WO6LWsY7sCwFSBmeZPqjtCHRIF+C6zb4+YLYneOZSjnneA7+EOWm2Ns3etLTxqVHktBGWHlsSIj1Rbk9TLd0AzD5AbtLAyTeoALSXOcBAyg8eNzKZ6LYFueo/KQGdmkDqKb+1mnqAGjpT5kott4BhY3KyHNeDxLSA/IWOE6GTborPo83LXc3QOottrekRI4cK4HeD4Nfchejetpot1Fx4j8U5tNOZSWrYkgKdGdFdp0gEukA3u9ys70clzSyb24O7TcIx3e4BqHQJD2GZ8+5WhJ4BOpYQlWqijOV6j2KraadToK4ygxuvh+SMYn6rQpzb+1FeOMfuYinhTyVkYcDUpbqjigFMp4t8sPJGPCsN4AWM4UFNMZRVYpGb1G3sLDEQoKyygnBvRJyKUb5KQw6IUVd3YQPtopuynFIr7hLdQVtiJxTtipNGv3SwruXooqszpHirQmtagajFUcwlZmMa1Ma1KbXH6CYMR0KLChrWprWpLKpPL3pjCSYvOsaW5jmjIdD2tSt2DWggEbuRIBg5rwe4jyRYemXCepGs6GLIyQC4O4EQBcmRNvb5IyCilRoNGIMAajT60F5sOhb91X8VVa19MuMBpcTOsFjm2bqbkaBazHmox8zEBtR0Ccjbs8XRI05mDlvt2YpjGTTEHV3EiNS4m7jynVSmFFra+xKjWUapBDHFpZwJJMNMG49ZpuOARVMLmYWaAtLe6WkaeKrYNznub2iQ2XEEyC7+Wa3dK21IArOM2l9XJutLN7cGi2p/fUGGOwH1jOksAYwnpL3n7BR7ANKnQbL2hxDXPv8AScJMz1JPiVpvSmq5+Je1rgGhraRnSd254nxrExxNMLcYfFvYD2qEcQCWxa1m/tQI8byU1PeyJR3pA7ZxVLI4h7CDkdZ4JDmvbBLZ0sPulPxmByYrD1WgQ5xpPjgX03ZZjgXNb496m3sK92FcSxlmEkklxaMstsWicsA9wdzWsrVXDeOe0AUzTrUy2zA5hFZwBjllaJj1uHGsyHGjsmU0xtJM3I1HgeiYxq2smhbaaOm2DHDgfwThSRiigFsRrkYeVmnR4eSc3DqKRplNiH083vHem0Wp7aKyWRcCOf5osVe2YbT5ogwTqRwi0d+kom0CUwYUo27K39IjcKOF1PiyfSwhF/crDRzUOXRajfKo1+WETaibVAlCGK9mZttPYwXrIoo2UlZbTUtpcFRuXJXFBY3AVvdqbpRka4lbchRNfggTMu8HEDyUU5jpHz82jzP4qxSww5+VlGsTGsUqaM3osYzDjkn06bensVdr+qDEvOrbOgnMeTY1jXVVmifGzZsA4cFS2mSWuyuDTTg5uMkkQDw0VbBisWtmqBmJmGA6guN/BZpYJ0PqF5cQ5sBwgHtNNx9qUnMpab6GYPAvLGZqtSHOIt2Zs4zBJ4jjCfs3ZDN85xLjpEkD6RE2A5fwhGzFQCwakkhwFg10unvEnyWx2dSsSNLNbzytED3lRmjVaLZrnVHesWyXFzHTZ0saxoAnQzvLnqtfSFUND6bTkB+czGS8NkBzXZQcuhzGRGlgr20qZfQa2/zlWoTBIOR1VzSCRwO9aI0Mq5jdnObTaZcCSwGDbdvc1rmm3Ua8+Cl6jfBa0ElcmXNky8F2Utk5QLGzZFiLETmHgtxToz+aRsds4elYD5tgjlDQD7Qi2zWdTw1V41FNwb+84ZWfxOalT9s08kUqSOQqUmvDHuy/P4k1ATM5Wl1UAGDByQ3ud3rqtmUs7AHtaDAL8otn1A8iHePVahmzMlbDMABDKRPExUa1rGk9RnFtJjkutw+ELQBrxPedY6chyAWsUjmlJ9GprYZzmOln0XMd2mgRBB0M3HHgCPHVYPZzN00FlnZQA0+tSrYdrDaLxy/ZHNdPisOS4QSA6JPItvoSNQP4Oq12zNnZ8G05SXMzdmb+oGOYDwPLq0KzEv8Ao5U3mEoOOu6aHfvMGR/8TStnuFqPRGpNOqz6ld/W1QNrczbNUf5LoGsVKWwUKZT5/wBU9tNFu0TWxr5/mixpdEtxTGHh+ijbRlH8WlTlHsqp9Aikmtp9FllApopkIyT4DdcoWx0W8k1pQuBWWtRSDySC3kLJM8VltNGCNEnKKBZPkrGmiFNWCP1CwKc8VEtZJDUOxbWo8h5J9KhCcGrDySlwNzS4K7KRTRRTELnhUlJ8kOTZN2FEs1AsqsRHzcys7+l01lQ9/eqTT1TW96xPSL7HIqrBlP7pv4KrTr9fajq4tuR03EGfJFsdRM0ccb09ZN4gGDdwHWSfNbZk7l0EA5S648fcAFyNF3qOIALiASJnLPfHE+a6HG7RDaUHiQ3n1I8hHiolZUHFoS0H+9zET9Hdukm5kmYkgEdwvyXX4XDFjAXkS0S4j1Z1NlzTsXTFFrYMC0lvHKYNusea32Kx80HEW+ae++lqTiL85IssZakkzdacaNZhaoNSm1zf7vD03D6XbLRUIIBETmYZngLGbbXH4pwYCWAw9p1ANntJESdVR2TTDqswB2Q695Dicsg2sxjPZzW52rhxuiAOAI+qC2OEcfzTes7ozWgkH6PvBoAiwzPgawC9xAMgcCFj0jxAy0mOIaHVmucXQG5KINcyeWanTB70zYoAFVthlqTbgHU2H35vJaP0uealdtMDPkw9SpBiJLg4g8LtoR0zzyTUm3yTKoo2+C2g1+ImlTe8Mptph3YZLnOe9xAdBkth2gsSVvBXfmg0zpM5qcd2uq4XYjaLs7yQMz+yABq1rIHqwDYyT9XqV0mBw9M5g27hla+JDeLvm9BmIIIPW/AJ5TXBLWm+WbLE1Q7smlUkxDvmsuYXaCRUmeipbH2oylRiqHtipVGbKDPzzmgSHEl12hWKlGiGkZS5piGguFzf6wi4MnUa6rSUW0mFzHiCa5a15yDO05axBfPZcC1xmdIM6prUmRhpG12KGfHq4pzlrUadZoIcIcx76dSA6xb26enVdHTZGuvvXJbKxZZisNmqB7pdQc4R2nVKVSsTbQE06McIjuHcCoCtFqdmbivQprQmBo5IlAVopRZm8kZFkxglAKncsh8afyVppcGTb9jxRnmmtpJDcSsit+pStgWd0g3cXhAMR1PvWRXUvcNxo7kWVJFUrJrqbQUxuVZa2OKqVsYGiT5cedh4exU3bfaIgO+66BbNy5XUtxDCTNxnQmqteNqtQnag5qlOKDxsvyUJVL4+OftUONHNX5AwLcqKl8dHNYT8qJwPmtlbqnsrDmtRvU4mCJNjxHKYJjXgUi1Nm2FUcwk7QqQyGm5NvC/LnHmtbUxgaCXTAHDXkPaqg2wHPAA1gAnheTaeNvJKivIvaN1WJaG9rTnyA7uiv4t+d7WiLEc9SSfcz+JaHFYt+VsgGQ68EG4E3nh+KKli31Kk5iRlkCXWb6o/hCmjRaiR1eJaAQHQQHQYd9IA6ESI89FMVtAfFMpdrQyW5vNOnbrcrl8S8xAcbuA1dJk5bIK+NtTBkw4F32Kjp16geSjxmv8AYq9jutj7b1LGtExAzTZoA1IA6/aWxx+2DunZgAIkEOA0Bmx0sCuG2c8NaARBFzMzJE6E8JT8fjDlOt26SRwkHy9wWb0E3Zsv5W252ezduB9WqYAkMJAdmu11QE8NRlWrG0GurYmoc2j2Ahxb2aTWtLYDhxaT4lc1hsZu3yRA3R1m4aGOGv7JSqGIy4ckzLWveZ0zvGaIPUyfBaR0lHg5p6zlydr6MY1zKWbtE1ZqXDyczyXNa0k8jH2JXU0cQAIJ6meJOq842bjmgNiA1gAbzmBr3X+8tmNsjvSkmSkqOrxOIY1+bO4ZgGkNIsbmRYxPH90LX7OxzDVqDMbEVKZJJyzSZTzRzGT2kLSv2wxzSOY/oqmz9vs+MPMRLGyIiDmM6CL6pUytjpNq7bIbvMrQaZpVn5eDqNRpI0uCxtTjoF2XygOJC8r2xtKmQTA7UNcbAgQWz4tJb91WdmelodSp5iScjQSDqQIcfMFJxdB75PTm7Q6+5F8ojmvP2+k7OEqVvSm1hN+6PL8FFS6Kpdnobdpf1T241eV4b0h7cZdCXTJuLZRztn9gWxPpOeMDxsn9YYJnoNfHwLQT07iq7NtXEtMETIgwOBPQ/riuEd6VsHrPaPtAe8qhhPTGlneM446nQB7hHTUI+sMInqfyw3kT4KpidvOEZW2kSTYXJA9seYXnzvS1kxvACYiDrI5cePktbifSxlxvHEEEzmdHqm0TzuipMKivZ6ZS2rVc45jAtoZgloMHzRHFOGrj3yvN8D6VtDTNQayZIvLQZnz8k+p6ZMyyajcvMuaRrz70sZD+ns73400n15i+s/itYcUBUyZ+yCcvaOpaCG9waXR3LiKXppTBcDUZA0JIFpPn/RVK/pdSOdwqM7Lg4HOATlDbAakajxTwkK49no9WsPrH7xVR+MI0cfNcW70soWJrsuJHavHcNO7VJxPpbQazNvWu6MOZx8PDiqUGVlE7b5ZcOKYz0gcP6rzal6c4dx+m395theLkEq1T9J8O6YrMABIObM2baiRcJ4EqUX0egfL56feUXnn/AKswv+2b92r/AKFEYDuP6/089+UDyWRtJ3IKmouk86y1VxxcII96VSrZTMe/zSlECLtTaZPAaEeYUpbULdANAOPBUlEDtl47VcSDGhHExYzp+tEB2gZmPfb1v9RVRRAWzZfLjxAEADvuhqbbqkQSPJa9RAZMt1dp1Hau4Fug0IiPJT5UqxGYxyMHjKqKIC2Xm7arDR5HgI9yx8s1v9o64hUlEBbNnT9IqwAAcLAAW5JQ21VzFwdBNjYd/JUVEBbL527Wg9vXWw/KyDDbRqhwAqlt9STlE6k6+5U1EBbOioV6v+NpD941D76ZTHtrEf8AvqF7ECo8f8sexcyoporI6OjsupMDHYca3NZ4Ggm+Xjp4Kz8iVjb5RwhjniXD3tXKSpKKfYZHWs9E6r9cdg4//TY9YASx6E13EgYnCu10xAvBj+a5VRFPsLXR3Dfg2xLnR8awxt62/J8IiU0/BNiJviMOe5zz/wAK4JZlKpdjyj18noNL4HsQ7/56OgOj+PDRZPwLYvhUpn7/AOS89lEKpGhI8UsZd/A8ofj8nfj4FcZ9Znk78kf9i2JB7VVg7muPhqFwDcY8aPcPtFNG1640rVfvv/NGM+x5af4/J6HR+A+qQCcQATw3ZMeOdNb8BdTjiR/lf+ReeM9IcUNMRXHdVqD8U9npfjRpi8R/nVPzU46nY8tL8Tvf7C3f4of5Q/6qy74C3ZbYoTyNIR57xcOz062gNMZiP8x595TmfCJtEf8A263i6feE61Owy0umdUfgOrf4hn3f+5Rcz/aXtL/FVPJn+lRFT7Fen0zmFFFFqYkUUUQBFFFEARZCiiBoy4IVFEAyKKKIERRRRAEUUUQBFFFEARRRRAEUUUQBFFFEARRRRAEUUUQBFFFEARRRRAEUUUQBFFFE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0249" name="AutoShape 14" descr="data:image/jpeg;base64,/9j/4AAQSkZJRgABAQAAAQABAAD/2wCEAAkGBhMSEBQUEhQVFBUVFBUUFRQUFxQUFBQUFRQVFRQVFBQXHCYeFxkjGRQVHzAgJCcpLCwsFR4xNTAqNScrLCkBCQoKDgwOGA8PGiwkHBwsKSwpKSkpLCwsKSksLCwpKSwsKSksLCksLCksKSkpKSkpLCksLCksLCwpKSksLCksLP/AABEIALcBEwMBIgACEQEDEQH/xAAcAAACAgMBAQAAAAAAAAAAAAACAwAEAQUGBwj/xABKEAABAwIDBQQECwUFBwUAAAABAAIRAyEEEjEFE0FRYSJxgZEGMqGxBxQVI0JSgpLB0fBicqLh8RczVJPSU7LCw9Pi4xY0Q0R0/8QAGQEAAwEBAQAAAAAAAAAAAAAAAAECAwQF/8QAJhEAAgIBBAIBBAMAAAAAAAAAAAECERIDITFRE0GhIjJSYQQUkf/aAAwDAQACEQMRAD8A8oDUWVGGow1eiclC90Fjcp4aiyooZWbITWuTQ1TchAjAajDUs0DIINhKY13NFhRkMRZUTSCmBqoQsNRhqMNRBqYABqINRhqINQAAaiDEwNRBqBCwxGGJgaiDUwFhqMMTAxZiLmw68EDMBiNrEdMAiQQQdCLgpzaaRaQtjE1tNMDE5jFLNEhIpJraSa2mjyJF0AKQWXUk5rERYkaUU8imVWd2sGmmZ0VxTUNMJ+VTKEyStu1MisZVnIgCru1lWd2oiwo88ARNCy0hGGpGRAEQYshqMNQIANRBqMNRBqYAhqzkTA1EGpiEGgshhCsBiINRQFdr+ac0I92p8W5JgQMRhiW5xbE8SAOpOgTmvHcgVEDEQamNagxVKabhEy0+5MAg1GGqrhMSA2CZLbQLEj6JieRHkgfi85gGBcG0SOOUmzjNuXelkh0Or40Ns3tOPAEW6k8kNDZpeQ+teDLWH1Ry7PNWcHgA2CdddSb9/ExafJXmsSq+Sl+hTKcJzGIxTTmUk2UkYZST200yhSVjdrNs6Ix2sQ2mjbSTmtTRS5qWzRREhixulZ3aw5CG69lZ1NKLFaKHIrRi3ZVLFBTVvdLG5TIoq7tY3at7tZbTTsVFTdqK9AWVNlYo8t3CyKHIp4CINSoxEBrkYeeITg1EGp0IBtQIwQiDAiFAJ7gYDEbWrAw/IoxSdzQAQYlVsS1nrT3hpIHeYhPGbkiz8wQmFCW4ln1gO+3vT2AHS/ckVqVOJNu7sz38D4rWV+yJEOm2e7MukwBr3x5qXKgqy7iag3rJIAaeNr2H4lWamIaLEHvIygDmS6LLS4TDvcREgWaMoAIsXdou1EH2x3bWlsL60Hq4ueegvYDolGTfCG0kV37UbfKRbg2ahOumW0WKRiMZVykkGIJh7gwEfugT4FbPZ+zmZqoIPZqREw31GPBA4HtexXa+Ga2m/K0Cx0A1PPmipNchsjlaIefVJ45w1uXOGm4M+AHK63+F2MbOcSDHCJAgWkaaDnosYOiHuNpDqhAn6LWkPAEWAILj9pbkYfkYRCANlKhRFOqGCYdTc6SSTLHNHONH+xbFrFWrUHbym60Nzh3OHtHDvDVsGsWqECxisspKU6asU6amRtBEYyEYEp7KUoxSCys6FFmKdJP3ajGlSrWAEfr2KN2zZNRW4h4SXNRZ+qJoW6jRxynYrKia1PDVkUUyRGVTKrG5QupIB2IhZDE3IshqKFYvIomwVEqHZ5Y3N+v6pgJ5Iw1Ma1TRkKDuhRB4T2tRhqYCGuCa0jmEe6HIIhRHJMRGhMDFgYcckbcOOqB0ZDUYYo2h1PmjFI8ymFFKtTBrUwWtILKhuASCDT0Pim4nCDIYEQJt0vp4Jr8Ic7HzOUOERqHRP+6Faa0EdEJcgaLZtD1dR2yRebFrsvhkAH2VuRSPP2LVYWsGPpsdaDkJ+iYDmtJJ0MyI/aJHTfhiUOBMo4fDltSoTEPLSI5taGn3BBtOsIFIavIB/Zbq495AMK3jqwa3hJ0kwBwzHoJ8dFQoULvc5ziQYHAuuQ9wGskgNj9gaBN9IF2WsNhYrv5Q13i4ZLDTSmfNbFrFU2Ph4YSdXOkwZ0AbE8YIN1smsVR4ExQpoqLOHL3J4poxRm41H6hNjRKbFapsRUqUwrbaYAWMpHXp6bFNYmNajyJrMPKhm6/QqFWqMMq/WYAqzmK4GGs/RW3cohhxy/D3J4pJgpLU50hAod/mUwUup9n5JzaaPdKTRCN31PkPyQuonn7ArW7QGkkkDZW3R+t7ApuTz9gVjIplVURZX3J5nyH5KKxlUSoLR5W1qNrUQamNYpIBa1MDVkNTGsQAIajDEbWo2tTGA1iYGIw1G1qYAtYjDExrEYYgYtrFDTi48RzTwxGGJkmhxuHa4vY7QnO0xJzEAAC31p8YUwG1SxrW1bk2YRaSNWmdINpkxF9WzZ2xUNKoxwFnNc15Nw0Ngh0c+07pqtezIS9sNc0icz+27tHtlpEadk2H0rBZN09h0bDEUnBpcSM7xAiCcx0AnRoufBx1QfFCGzfKwkN4iYvJvmAILbalxPJa6vha9PtZjkYXS2f7thacxqWHbDXWykxBkLc4DGsq7tgBE5czHWIyQbNsCIaRInhMITthRs8JRhjQdQAD38T4mVZaxEaXEa+9NpslbkAtpp1NiNtNPpUSpbNIR3JRpwe/3q02lzTKGElGagFtSNVyXbpHppYxuRhrAhqVeVghc8lQMWq0+znlrXshDgSUTaastpJgoLWzDFsrtppgoKw2ijbThS2WolXcohTVtYEJWFIrbtY3KuZQpukWFFI0UBpq86kgNNWmZtFPdrCt7pROzOjyRrUwNWWsTGsWQGGtTGtWQxMaxMZhrUYYjaxMDExgNajDExtNJxFLLL22PEcHR0Np6osVDSY1toPEmB7U5rVpKu3GlzBEw7NYgSRaIJkEE6G8i0q38tOsG0nGdPWPgYbY62SzQ6Ng50FoI9YkA8JAJv5I6rw0SfAC5PcFpcbj6/ZinlNyCWu1EWMkd06X89hg21AN69tozEOIBaALmWkzYTp/IzCjONad2HvhmR7XG/qsPYeHG30HumP5rm6Wz97WO6LWsY7sCwFSBmeZPqjtCHRIF+C6zb4+YLYneOZSjnneA7+EOWm2Ns3etLTxqVHktBGWHlsSIj1Rbk9TLd0AzD5AbtLAyTeoALSXOcBAyg8eNzKZ6LYFueo/KQGdmkDqKb+1mnqAGjpT5kott4BhY3KyHNeDxLSA/IWOE6GTborPo83LXc3QOottrekRI4cK4HeD4Nfchejetpot1Fx4j8U5tNOZSWrYkgKdGdFdp0gEukA3u9ys70clzSyb24O7TcIx3e4BqHQJD2GZ8+5WhJ4BOpYQlWqijOV6j2KraadToK4ygxuvh+SMYn6rQpzb+1FeOMfuYinhTyVkYcDUpbqjigFMp4t8sPJGPCsN4AWM4UFNMZRVYpGb1G3sLDEQoKyygnBvRJyKUb5KQw6IUVd3YQPtopuynFIr7hLdQVtiJxTtipNGv3SwruXooqszpHirQmtagajFUcwlZmMa1Ma1KbXH6CYMR0KLChrWprWpLKpPL3pjCSYvOsaW5jmjIdD2tSt2DWggEbuRIBg5rwe4jyRYemXCepGs6GLIyQC4O4EQBcmRNvb5IyCilRoNGIMAajT60F5sOhb91X8VVa19MuMBpcTOsFjm2bqbkaBazHmox8zEBtR0Ccjbs8XRI05mDlvt2YpjGTTEHV3EiNS4m7jynVSmFFra+xKjWUapBDHFpZwJJMNMG49ZpuOARVMLmYWaAtLe6WkaeKrYNznub2iQ2XEEyC7+Wa3dK21IArOM2l9XJutLN7cGi2p/fUGGOwH1jOksAYwnpL3n7BR7ANKnQbL2hxDXPv8AScJMz1JPiVpvSmq5+Je1rgGhraRnSd254nxrExxNMLcYfFvYD2qEcQCWxa1m/tQI8byU1PeyJR3pA7ZxVLI4h7CDkdZ4JDmvbBLZ0sPulPxmByYrD1WgQ5xpPjgX03ZZjgXNb496m3sK92FcSxlmEkklxaMstsWicsA9wdzWsrVXDeOe0AUzTrUy2zA5hFZwBjllaJj1uHGsyHGjsmU0xtJM3I1HgeiYxq2smhbaaOm2DHDgfwThSRiigFsRrkYeVmnR4eSc3DqKRplNiH083vHem0Wp7aKyWRcCOf5osVe2YbT5ogwTqRwi0d+kom0CUwYUo27K39IjcKOF1PiyfSwhF/crDRzUOXRajfKo1+WETaibVAlCGK9mZttPYwXrIoo2UlZbTUtpcFRuXJXFBY3AVvdqbpRka4lbchRNfggTMu8HEDyUU5jpHz82jzP4qxSww5+VlGsTGsUqaM3osYzDjkn06bensVdr+qDEvOrbOgnMeTY1jXVVmifGzZsA4cFS2mSWuyuDTTg5uMkkQDw0VbBisWtmqBmJmGA6guN/BZpYJ0PqF5cQ5sBwgHtNNx9qUnMpab6GYPAvLGZqtSHOIt2Zs4zBJ4jjCfs3ZDN85xLjpEkD6RE2A5fwhGzFQCwakkhwFg10unvEnyWx2dSsSNLNbzytED3lRmjVaLZrnVHesWyXFzHTZ0saxoAnQzvLnqtfSFUND6bTkB+czGS8NkBzXZQcuhzGRGlgr20qZfQa2/zlWoTBIOR1VzSCRwO9aI0Mq5jdnObTaZcCSwGDbdvc1rmm3Ua8+Cl6jfBa0ElcmXNky8F2Utk5QLGzZFiLETmHgtxToz+aRsds4elYD5tgjlDQD7Qi2zWdTw1V41FNwb+84ZWfxOalT9s08kUqSOQqUmvDHuy/P4k1ATM5Wl1UAGDByQ3ud3rqtmUs7AHtaDAL8otn1A8iHePVahmzMlbDMABDKRPExUa1rGk9RnFtJjkutw+ELQBrxPedY6chyAWsUjmlJ9GprYZzmOln0XMd2mgRBB0M3HHgCPHVYPZzN00FlnZQA0+tSrYdrDaLxy/ZHNdPisOS4QSA6JPItvoSNQP4Oq12zNnZ8G05SXMzdmb+oGOYDwPLq0KzEv8Ao5U3mEoOOu6aHfvMGR/8TStnuFqPRGpNOqz6ld/W1QNrczbNUf5LoGsVKWwUKZT5/wBU9tNFu0TWxr5/mixpdEtxTGHh+ijbRlH8WlTlHsqp9Aikmtp9FllApopkIyT4DdcoWx0W8k1pQuBWWtRSDySC3kLJM8VltNGCNEnKKBZPkrGmiFNWCP1CwKc8VEtZJDUOxbWo8h5J9KhCcGrDySlwNzS4K7KRTRRTELnhUlJ8kOTZN2FEs1AsqsRHzcys7+l01lQ9/eqTT1TW96xPSL7HIqrBlP7pv4KrTr9fajq4tuR03EGfJFsdRM0ccb09ZN4gGDdwHWSfNbZk7l0EA5S648fcAFyNF3qOIALiASJnLPfHE+a6HG7RDaUHiQ3n1I8hHiolZUHFoS0H+9zET9Hdukm5kmYkgEdwvyXX4XDFjAXkS0S4j1Z1NlzTsXTFFrYMC0lvHKYNusea32Kx80HEW+ae++lqTiL85IssZakkzdacaNZhaoNSm1zf7vD03D6XbLRUIIBETmYZngLGbbXH4pwYCWAw9p1ANntJESdVR2TTDqswB2Q695Dicsg2sxjPZzW52rhxuiAOAI+qC2OEcfzTes7ozWgkH6PvBoAiwzPgawC9xAMgcCFj0jxAy0mOIaHVmucXQG5KINcyeWanTB70zYoAFVthlqTbgHU2H35vJaP0uealdtMDPkw9SpBiJLg4g8LtoR0zzyTUm3yTKoo2+C2g1+ImlTe8Mptph3YZLnOe9xAdBkth2gsSVvBXfmg0zpM5qcd2uq4XYjaLs7yQMz+yABq1rIHqwDYyT9XqV0mBw9M5g27hla+JDeLvm9BmIIIPW/AJ5TXBLWm+WbLE1Q7smlUkxDvmsuYXaCRUmeipbH2oylRiqHtipVGbKDPzzmgSHEl12hWKlGiGkZS5piGguFzf6wi4MnUa6rSUW0mFzHiCa5a15yDO05axBfPZcC1xmdIM6prUmRhpG12KGfHq4pzlrUadZoIcIcx76dSA6xb26enVdHTZGuvvXJbKxZZisNmqB7pdQc4R2nVKVSsTbQE06McIjuHcCoCtFqdmbivQprQmBo5IlAVopRZm8kZFkxglAKncsh8afyVppcGTb9jxRnmmtpJDcSsit+pStgWd0g3cXhAMR1PvWRXUvcNxo7kWVJFUrJrqbQUxuVZa2OKqVsYGiT5cedh4exU3bfaIgO+66BbNy5XUtxDCTNxnQmqteNqtQnag5qlOKDxsvyUJVL4+OftUONHNX5AwLcqKl8dHNYT8qJwPmtlbqnsrDmtRvU4mCJNjxHKYJjXgUi1Nm2FUcwk7QqQyGm5NvC/LnHmtbUxgaCXTAHDXkPaqg2wHPAA1gAnheTaeNvJKivIvaN1WJaG9rTnyA7uiv4t+d7WiLEc9SSfcz+JaHFYt+VsgGQ68EG4E3nh+KKli31Kk5iRlkCXWb6o/hCmjRaiR1eJaAQHQQHQYd9IA6ESI89FMVtAfFMpdrQyW5vNOnbrcrl8S8xAcbuA1dJk5bIK+NtTBkw4F32Kjp16geSjxmv8AYq9jutj7b1LGtExAzTZoA1IA6/aWxx+2DunZgAIkEOA0Bmx0sCuG2c8NaARBFzMzJE6E8JT8fjDlOt26SRwkHy9wWb0E3Zsv5W252ezduB9WqYAkMJAdmu11QE8NRlWrG0GurYmoc2j2Ahxb2aTWtLYDhxaT4lc1hsZu3yRA3R1m4aGOGv7JSqGIy4ckzLWveZ0zvGaIPUyfBaR0lHg5p6zlydr6MY1zKWbtE1ZqXDyczyXNa0k8jH2JXU0cQAIJ6meJOq842bjmgNiA1gAbzmBr3X+8tmNsjvSkmSkqOrxOIY1+bO4ZgGkNIsbmRYxPH90LX7OxzDVqDMbEVKZJJyzSZTzRzGT2kLSv2wxzSOY/oqmz9vs+MPMRLGyIiDmM6CL6pUytjpNq7bIbvMrQaZpVn5eDqNRpI0uCxtTjoF2XygOJC8r2xtKmQTA7UNcbAgQWz4tJb91WdmelodSp5iScjQSDqQIcfMFJxdB75PTm7Q6+5F8ojmvP2+k7OEqVvSm1hN+6PL8FFS6Kpdnobdpf1T241eV4b0h7cZdCXTJuLZRztn9gWxPpOeMDxsn9YYJnoNfHwLQT07iq7NtXEtMETIgwOBPQ/riuEd6VsHrPaPtAe8qhhPTGlneM446nQB7hHTUI+sMInqfyw3kT4KpidvOEZW2kSTYXJA9seYXnzvS1kxvACYiDrI5cePktbifSxlxvHEEEzmdHqm0TzuipMKivZ6ZS2rVc45jAtoZgloMHzRHFOGrj3yvN8D6VtDTNQayZIvLQZnz8k+p6ZMyyajcvMuaRrz70sZD+ns73400n15i+s/itYcUBUyZ+yCcvaOpaCG9waXR3LiKXppTBcDUZA0JIFpPn/RVK/pdSOdwqM7Lg4HOATlDbAakajxTwkK49no9WsPrH7xVR+MI0cfNcW70soWJrsuJHavHcNO7VJxPpbQazNvWu6MOZx8PDiqUGVlE7b5ZcOKYz0gcP6rzal6c4dx+m395theLkEq1T9J8O6YrMABIObM2baiRcJ4EqUX0egfL56feUXnn/AKswv+2b92r/AKFEYDuP6/089+UDyWRtJ3IKmouk86y1VxxcII96VSrZTMe/zSlECLtTaZPAaEeYUpbULdANAOPBUlEDtl47VcSDGhHExYzp+tEB2gZmPfb1v9RVRRAWzZfLjxAEADvuhqbbqkQSPJa9RAZMt1dp1Hau4Fug0IiPJT5UqxGYxyMHjKqKIC2Xm7arDR5HgI9yx8s1v9o64hUlEBbNnT9IqwAAcLAAW5JQ21VzFwdBNjYd/JUVEBbL527Wg9vXWw/KyDDbRqhwAqlt9STlE6k6+5U1EBbOioV6v+NpD941D76ZTHtrEf8AvqF7ECo8f8sexcyoporI6OjsupMDHYca3NZ4Ggm+Xjp4Kz8iVjb5RwhjniXD3tXKSpKKfYZHWs9E6r9cdg4//TY9YASx6E13EgYnCu10xAvBj+a5VRFPsLXR3Dfg2xLnR8awxt62/J8IiU0/BNiJviMOe5zz/wAK4JZlKpdjyj18noNL4HsQ7/56OgOj+PDRZPwLYvhUpn7/AOS89lEKpGhI8UsZd/A8ofj8nfj4FcZ9Znk78kf9i2JB7VVg7muPhqFwDcY8aPcPtFNG1640rVfvv/NGM+x5af4/J6HR+A+qQCcQATw3ZMeOdNb8BdTjiR/lf+ReeM9IcUNMRXHdVqD8U9npfjRpi8R/nVPzU46nY8tL8Tvf7C3f4of5Q/6qy74C3ZbYoTyNIR57xcOz062gNMZiP8x595TmfCJtEf8A263i6feE61Owy0umdUfgOrf4hn3f+5Rcz/aXtL/FVPJn+lRFT7Fen0zmFFFFqYkUUUQBFFFEARZCiiBoy4IVFEAyKKKIERRRRAEUUUQBFFFEARRRRAEUUUQBFFFEARRRRAEUUUQBFFFEARRRRAEUUUQBFFFEAf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pic>
        <p:nvPicPr>
          <p:cNvPr id="10250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6"/>
          <a:stretch>
            <a:fillRect/>
          </a:stretch>
        </p:blipFill>
        <p:spPr bwMode="auto">
          <a:xfrm>
            <a:off x="2555875" y="4630738"/>
            <a:ext cx="1789113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7"/>
          <a:stretch>
            <a:fillRect/>
          </a:stretch>
        </p:blipFill>
        <p:spPr bwMode="auto">
          <a:xfrm>
            <a:off x="7180263" y="1974850"/>
            <a:ext cx="1752600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2"/>
          <a:stretch>
            <a:fillRect/>
          </a:stretch>
        </p:blipFill>
        <p:spPr bwMode="auto">
          <a:xfrm>
            <a:off x="7172325" y="146050"/>
            <a:ext cx="1663700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2" descr="Resultado de image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8" r="10432"/>
          <a:stretch>
            <a:fillRect/>
          </a:stretch>
        </p:blipFill>
        <p:spPr bwMode="auto">
          <a:xfrm>
            <a:off x="231775" y="676275"/>
            <a:ext cx="1544638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4" name="Retângulo 1"/>
          <p:cNvSpPr>
            <a:spLocks noChangeArrowheads="1"/>
          </p:cNvSpPr>
          <p:nvPr/>
        </p:nvSpPr>
        <p:spPr bwMode="auto">
          <a:xfrm>
            <a:off x="4264025" y="85725"/>
            <a:ext cx="45720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800" b="1">
                <a:latin typeface="Cambria" pitchFamily="18" charset="0"/>
              </a:rPr>
              <a:t>Previsão do tempo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800" b="1">
                <a:latin typeface="Cambria" pitchFamily="18" charset="0"/>
              </a:rPr>
              <a:t>Previsão do clima</a:t>
            </a:r>
          </a:p>
        </p:txBody>
      </p:sp>
      <p:sp>
        <p:nvSpPr>
          <p:cNvPr id="10255" name="Retângulo 2"/>
          <p:cNvSpPr>
            <a:spLocks noChangeArrowheads="1"/>
          </p:cNvSpPr>
          <p:nvPr/>
        </p:nvSpPr>
        <p:spPr bwMode="auto">
          <a:xfrm>
            <a:off x="98425" y="230188"/>
            <a:ext cx="2589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800" b="1">
                <a:latin typeface="Cambria" pitchFamily="18" charset="0"/>
              </a:rPr>
              <a:t>Náutica e aeronautica  </a:t>
            </a:r>
          </a:p>
        </p:txBody>
      </p:sp>
      <p:sp>
        <p:nvSpPr>
          <p:cNvPr id="10256" name="Retângulo 3"/>
          <p:cNvSpPr>
            <a:spLocks noChangeArrowheads="1"/>
          </p:cNvSpPr>
          <p:nvPr/>
        </p:nvSpPr>
        <p:spPr bwMode="auto">
          <a:xfrm>
            <a:off x="7051675" y="6408738"/>
            <a:ext cx="1903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800" b="1">
                <a:latin typeface="Cambria" pitchFamily="18" charset="0"/>
              </a:rPr>
              <a:t>construção civil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3338"/>
            <a:ext cx="4932363" cy="6669087"/>
          </a:xfrm>
        </p:spPr>
        <p:txBody>
          <a:bodyPr/>
          <a:lstStyle/>
          <a:p>
            <a:pPr algn="just">
              <a:lnSpc>
                <a:spcPct val="90000"/>
              </a:lnSpc>
              <a:buFontTx/>
              <a:buNone/>
              <a:defRPr/>
            </a:pPr>
            <a:r>
              <a:rPr lang="pt-BR" altLang="pt-BR" sz="2400" b="1" smtClean="0">
                <a:solidFill>
                  <a:srgbClr val="0000FF"/>
                </a:solidFill>
                <a:latin typeface="Cambria" pitchFamily="18" charset="0"/>
              </a:rPr>
              <a:t>Histórico  do anemômetro</a:t>
            </a:r>
          </a:p>
          <a:p>
            <a:pPr algn="just">
              <a:lnSpc>
                <a:spcPct val="90000"/>
              </a:lnSpc>
              <a:defRPr/>
            </a:pPr>
            <a:r>
              <a:rPr lang="pt-BR" altLang="pt-BR" sz="1800" smtClean="0">
                <a:latin typeface="Cambria" pitchFamily="18" charset="0"/>
              </a:rPr>
              <a:t>1450 : plate anemometer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pt-BR" altLang="pt-BR" sz="1800" smtClean="0">
                <a:latin typeface="Cambria" pitchFamily="18" charset="0"/>
              </a:rPr>
              <a:t>Leon Alberti (polímata italiano) 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pt-BR" altLang="pt-BR" sz="1800" smtClean="0">
                <a:latin typeface="Cambria" pitchFamily="18" charset="0"/>
              </a:rPr>
              <a:t>arquiteto, poeta, linguista, inventor</a:t>
            </a:r>
            <a:endParaRPr lang="pt-BR" altLang="pt-BR" sz="1800">
              <a:latin typeface="Cambria" pitchFamily="18" charset="0"/>
            </a:endParaRPr>
          </a:p>
          <a:p>
            <a:pPr>
              <a:lnSpc>
                <a:spcPct val="90000"/>
              </a:lnSpc>
              <a:defRPr/>
            </a:pPr>
            <a:endParaRPr lang="pt-BR" altLang="pt-BR" sz="1800" smtClean="0">
              <a:latin typeface="Cambria" pitchFamily="18" charset="0"/>
            </a:endParaRPr>
          </a:p>
          <a:p>
            <a:pPr>
              <a:lnSpc>
                <a:spcPct val="90000"/>
              </a:lnSpc>
              <a:defRPr/>
            </a:pPr>
            <a:endParaRPr lang="pt-BR" altLang="pt-BR" sz="1800" smtClean="0">
              <a:latin typeface="Cambria" pitchFamily="18" charset="0"/>
            </a:endParaRPr>
          </a:p>
          <a:p>
            <a:pPr>
              <a:lnSpc>
                <a:spcPct val="90000"/>
              </a:lnSpc>
              <a:defRPr/>
            </a:pPr>
            <a:endParaRPr lang="pt-BR" altLang="pt-BR" sz="1800" smtClean="0">
              <a:latin typeface="Cambria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pt-BR" altLang="pt-BR" sz="1800" smtClean="0">
                <a:latin typeface="Cambria" pitchFamily="18" charset="0"/>
              </a:rPr>
              <a:t>1846: John Robinson (astrônomo e físico): anemômetro de 4 copos </a:t>
            </a:r>
          </a:p>
          <a:p>
            <a:pPr>
              <a:lnSpc>
                <a:spcPct val="80000"/>
              </a:lnSpc>
              <a:defRPr/>
            </a:pPr>
            <a:endParaRPr lang="pt-BR" altLang="pt-BR" sz="2400" smtClean="0">
              <a:solidFill>
                <a:srgbClr val="0000FF"/>
              </a:solidFill>
              <a:latin typeface="Cambria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pt-BR" altLang="pt-BR" sz="2000" smtClean="0">
              <a:solidFill>
                <a:srgbClr val="0000FF"/>
              </a:solidFill>
              <a:latin typeface="Cambria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pt-BR" altLang="pt-BR" sz="2000">
              <a:solidFill>
                <a:srgbClr val="0000FF"/>
              </a:solidFill>
              <a:latin typeface="Cambria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pt-BR" altLang="pt-BR" sz="2000">
              <a:solidFill>
                <a:srgbClr val="0000FF"/>
              </a:solidFill>
              <a:latin typeface="Cambria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kumimoji="1" lang="pt-BR" altLang="pt-BR" sz="2000" smtClean="0">
                <a:latin typeface="Cambria" panose="02040503050406030204" pitchFamily="18" charset="0"/>
              </a:rPr>
              <a:t>1944: Carrier &amp; Carlson (USA, 1944)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kumimoji="1" lang="pt-BR" altLang="pt-BR" sz="2000" smtClean="0">
                <a:latin typeface="Cambria" panose="02040503050406030204" pitchFamily="18" charset="0"/>
              </a:rPr>
              <a:t> Anemômetro sônico</a:t>
            </a:r>
          </a:p>
          <a:p>
            <a:pPr>
              <a:lnSpc>
                <a:spcPct val="80000"/>
              </a:lnSpc>
              <a:defRPr/>
            </a:pPr>
            <a:endParaRPr lang="pt-BR" altLang="pt-BR" sz="2000" smtClean="0">
              <a:solidFill>
                <a:srgbClr val="0000FF"/>
              </a:solidFill>
              <a:latin typeface="Cambria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pt-BR" altLang="pt-BR" sz="2000">
              <a:solidFill>
                <a:srgbClr val="0000FF"/>
              </a:solidFill>
              <a:latin typeface="Cambria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pt-BR" altLang="pt-BR" sz="2000" smtClean="0">
              <a:solidFill>
                <a:srgbClr val="0000FF"/>
              </a:solidFill>
              <a:latin typeface="Cambria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pt-BR" altLang="pt-BR" sz="2000" b="1" smtClean="0">
                <a:solidFill>
                  <a:srgbClr val="0000FF"/>
                </a:solidFill>
                <a:latin typeface="Cambria" pitchFamily="18" charset="0"/>
              </a:rPr>
              <a:t>Pá de vento</a:t>
            </a:r>
          </a:p>
          <a:p>
            <a:pPr>
              <a:lnSpc>
                <a:spcPct val="80000"/>
              </a:lnSpc>
              <a:defRPr/>
            </a:pPr>
            <a:r>
              <a:rPr lang="pt-BR" altLang="pt-BR" sz="1800" smtClean="0">
                <a:latin typeface="Cambria" pitchFamily="18" charset="0"/>
              </a:rPr>
              <a:t>Direção: pá orientada nos pts cardeais, alinhada com o vento.</a:t>
            </a:r>
            <a:r>
              <a:rPr lang="pt-BR" altLang="pt-BR" sz="1200" smtClean="0">
                <a:latin typeface="Cambria" pitchFamily="18" charset="0"/>
              </a:rPr>
              <a:t> </a:t>
            </a:r>
          </a:p>
          <a:p>
            <a:pPr>
              <a:lnSpc>
                <a:spcPct val="90000"/>
              </a:lnSpc>
              <a:defRPr/>
            </a:pPr>
            <a:endParaRPr lang="pt-BR" altLang="pt-BR" sz="1800" b="1" smtClean="0">
              <a:latin typeface="Calibri" pitchFamily="34" charset="0"/>
            </a:endParaRPr>
          </a:p>
        </p:txBody>
      </p:sp>
      <p:pic>
        <p:nvPicPr>
          <p:cNvPr id="11267" name="Picture 3" descr="anemo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82550"/>
            <a:ext cx="2157413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3" y="1733550"/>
            <a:ext cx="1152525" cy="169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5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94" r="40387"/>
          <a:stretch>
            <a:fillRect/>
          </a:stretch>
        </p:blipFill>
        <p:spPr bwMode="auto">
          <a:xfrm>
            <a:off x="5580063" y="5181600"/>
            <a:ext cx="1322387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7" descr="ventouvw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1" t="22708" r="22430" b="25856"/>
          <a:stretch>
            <a:fillRect/>
          </a:stretch>
        </p:blipFill>
        <p:spPr bwMode="auto">
          <a:xfrm>
            <a:off x="7650163" y="5075238"/>
            <a:ext cx="1084262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 descr="https://upload.wikimedia.org/wikipedia/commons/thumb/8/84/Leon_Battista_Alberti2.jpg/200px-Leon_Battista_Alberti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39688"/>
            <a:ext cx="1325563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0" descr="ThomasRomneyRobinson(1792-1882),EarlyInHisLif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4" t="12914" r="14159" b="25641"/>
          <a:stretch>
            <a:fillRect/>
          </a:stretch>
        </p:blipFill>
        <p:spPr bwMode="auto">
          <a:xfrm>
            <a:off x="7334250" y="1909763"/>
            <a:ext cx="1373188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AutoShape 12" descr="Image result for sonic anemometer  195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1274" name="AutoShape 14" descr="Image result for sonic anemometer  1950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1275" name="AutoShape 16" descr="Image result for sonic anemometer  1950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pic>
        <p:nvPicPr>
          <p:cNvPr id="11276" name="Picture 18" descr="http://www.biral.com/wp-content/uploads/2015/01/4.382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4" r="16344" b="38184"/>
          <a:stretch>
            <a:fillRect/>
          </a:stretch>
        </p:blipFill>
        <p:spPr bwMode="auto">
          <a:xfrm>
            <a:off x="5499100" y="3860800"/>
            <a:ext cx="11668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38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4000" b="1" u="sng">
                <a:solidFill>
                  <a:srgbClr val="0000FF"/>
                </a:solidFill>
                <a:latin typeface="Cambria" pitchFamily="18" charset="0"/>
              </a:rPr>
              <a:t>Classes de anemômetros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4000" b="1" u="sng">
              <a:solidFill>
                <a:srgbClr val="0000FF"/>
              </a:solidFill>
              <a:latin typeface="Cambria" pitchFamily="18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pt-BR" altLang="pt-BR" sz="2400">
                <a:latin typeface="Cambria" pitchFamily="18" charset="0"/>
              </a:rPr>
              <a:t>Cataventos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pt-BR" altLang="pt-BR" sz="2400">
              <a:latin typeface="Cambria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mbria" pitchFamily="18" charset="0"/>
              </a:rPr>
              <a:t>2. de rotação		de copo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mbria" pitchFamily="18" charset="0"/>
              </a:rPr>
              <a:t>				hélice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ambria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mbria" pitchFamily="18" charset="0"/>
              </a:rPr>
              <a:t>3. de pressão (tubo de Pitot)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400">
              <a:latin typeface="Cambria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mbria" pitchFamily="18" charset="0"/>
              </a:rPr>
              <a:t>4. termoelétricos	de fio quente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mbria" pitchFamily="18" charset="0"/>
              </a:rPr>
              <a:t>	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mbria" pitchFamily="18" charset="0"/>
              </a:rPr>
              <a:t>5. efeito Doppler:	sônico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>
                <a:latin typeface="Cambria" pitchFamily="18" charset="0"/>
              </a:rPr>
              <a:t>	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932363" y="5876925"/>
            <a:ext cx="792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pt-BR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12574</TotalTime>
  <Words>650</Words>
  <Application>Microsoft Office PowerPoint</Application>
  <PresentationFormat>Apresentação na tela (4:3)</PresentationFormat>
  <Paragraphs>198</Paragraphs>
  <Slides>21</Slides>
  <Notes>4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Cambria</vt:lpstr>
      <vt:lpstr>Symbol</vt:lpstr>
      <vt:lpstr>Design padrão</vt:lpstr>
      <vt:lpstr> AULA 5  Anemometria    Disciplina INSTRUMENTOS METEOROLÓGICOS E MÉTODOS DE OBSERVAÇÃO   ACA 221 Graduação    Departamento de Ciências Atmosféricas / Iag / USP     Responsável: Prof. Humberto Rocha   Material apresentado exclusivamente aos alunos da disciplina, com conteúdo citado da literatura e material disponível na www   Solicita-se NÃO CIRCULAR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efeitos de colinas e de obstáculos</vt:lpstr>
    </vt:vector>
  </TitlesOfParts>
  <Company>Asu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Humberto Rocha</dc:creator>
  <cp:lastModifiedBy>Humberto</cp:lastModifiedBy>
  <cp:revision>887</cp:revision>
  <dcterms:created xsi:type="dcterms:W3CDTF">2003-10-28T00:01:10Z</dcterms:created>
  <dcterms:modified xsi:type="dcterms:W3CDTF">2019-11-11T17:15:03Z</dcterms:modified>
</cp:coreProperties>
</file>