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324" r:id="rId4"/>
    <p:sldId id="263" r:id="rId5"/>
    <p:sldId id="264" r:id="rId6"/>
    <p:sldId id="291" r:id="rId7"/>
    <p:sldId id="333" r:id="rId8"/>
    <p:sldId id="334" r:id="rId9"/>
    <p:sldId id="265" r:id="rId10"/>
    <p:sldId id="266" r:id="rId11"/>
    <p:sldId id="332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92" r:id="rId21"/>
    <p:sldId id="293" r:id="rId22"/>
    <p:sldId id="294" r:id="rId23"/>
    <p:sldId id="276" r:id="rId24"/>
    <p:sldId id="277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295" r:id="rId33"/>
    <p:sldId id="339" r:id="rId34"/>
    <p:sldId id="340" r:id="rId35"/>
    <p:sldId id="341" r:id="rId36"/>
    <p:sldId id="365" r:id="rId37"/>
    <p:sldId id="343" r:id="rId38"/>
    <p:sldId id="344" r:id="rId39"/>
    <p:sldId id="345" r:id="rId40"/>
    <p:sldId id="346" r:id="rId41"/>
    <p:sldId id="348" r:id="rId42"/>
    <p:sldId id="349" r:id="rId43"/>
    <p:sldId id="350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F68C-C911-4F12-96E4-CCBDE2C4B38D}" type="datetimeFigureOut">
              <a:rPr lang="pt-BR" smtClean="0"/>
              <a:pPr/>
              <a:t>03/11/2021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58E5C-CB8B-4453-BDDB-BBAAEFA4B4E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171846"/>
          </a:xfrm>
        </p:spPr>
        <p:txBody>
          <a:bodyPr>
            <a:normAutofit/>
          </a:bodyPr>
          <a:lstStyle/>
          <a:p>
            <a:r>
              <a:rPr lang="pt-BR" dirty="0" err="1" smtClean="0"/>
              <a:t>Storm</a:t>
            </a:r>
            <a:r>
              <a:rPr lang="pt-BR" dirty="0" smtClean="0"/>
              <a:t> surges in </a:t>
            </a:r>
            <a:r>
              <a:rPr lang="pt-BR" dirty="0" err="1" smtClean="0"/>
              <a:t>the</a:t>
            </a:r>
            <a:r>
              <a:rPr lang="pt-BR" dirty="0" smtClean="0"/>
              <a:t> Western </a:t>
            </a:r>
            <a:r>
              <a:rPr lang="pt-BR" dirty="0" err="1" smtClean="0"/>
              <a:t>South</a:t>
            </a:r>
            <a:r>
              <a:rPr lang="pt-BR" dirty="0" smtClean="0"/>
              <a:t> </a:t>
            </a:r>
            <a:r>
              <a:rPr lang="pt-BR" dirty="0" err="1" smtClean="0"/>
              <a:t>Atlantic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Ricardo de Camargo</a:t>
            </a:r>
          </a:p>
          <a:p>
            <a:r>
              <a:rPr lang="pt-BR" dirty="0" err="1" smtClean="0"/>
              <a:t>University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Sao</a:t>
            </a:r>
            <a:r>
              <a:rPr lang="pt-BR" dirty="0" smtClean="0"/>
              <a:t> Paulo, </a:t>
            </a:r>
            <a:r>
              <a:rPr lang="pt-BR" dirty="0" err="1" smtClean="0"/>
              <a:t>Brazil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1000_run1_WSA_O1K1M2S2.gif"/>
          <p:cNvPicPr>
            <a:picLocks noChangeAspect="1"/>
          </p:cNvPicPr>
          <p:nvPr/>
        </p:nvPicPr>
        <p:blipFill rotWithShape="1">
          <a:blip r:embed="rId2"/>
          <a:srcRect t="51147"/>
          <a:stretch/>
        </p:blipFill>
        <p:spPr>
          <a:xfrm>
            <a:off x="1869986" y="3598216"/>
            <a:ext cx="4857750" cy="3071144"/>
          </a:xfrm>
          <a:prstGeom prst="rect">
            <a:avLst/>
          </a:prstGeom>
        </p:spPr>
      </p:pic>
      <p:pic>
        <p:nvPicPr>
          <p:cNvPr id="3" name="Imagem 2" descr="TPXO_WSA_O1K1M2S2.gif"/>
          <p:cNvPicPr>
            <a:picLocks noChangeAspect="1"/>
          </p:cNvPicPr>
          <p:nvPr/>
        </p:nvPicPr>
        <p:blipFill rotWithShape="1">
          <a:blip r:embed="rId3"/>
          <a:srcRect t="51062"/>
          <a:stretch/>
        </p:blipFill>
        <p:spPr>
          <a:xfrm>
            <a:off x="1869986" y="548680"/>
            <a:ext cx="4857750" cy="307648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99592" y="1124744"/>
            <a:ext cx="844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TPXO</a:t>
            </a:r>
          </a:p>
          <a:p>
            <a:pPr algn="ctr"/>
            <a:r>
              <a:rPr lang="pt-BR" sz="2400" dirty="0" smtClean="0"/>
              <a:t>M2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752259" y="1124744"/>
            <a:ext cx="844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TPXO</a:t>
            </a:r>
          </a:p>
          <a:p>
            <a:pPr algn="ctr"/>
            <a:r>
              <a:rPr lang="pt-BR" sz="2400" dirty="0" smtClean="0"/>
              <a:t>S2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916712" y="429309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POM</a:t>
            </a:r>
          </a:p>
          <a:p>
            <a:pPr algn="ctr"/>
            <a:r>
              <a:rPr lang="pt-BR" sz="2400" dirty="0" smtClean="0"/>
              <a:t>M2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6769379" y="429309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POM</a:t>
            </a:r>
          </a:p>
          <a:p>
            <a:pPr algn="ctr"/>
            <a:r>
              <a:rPr lang="pt-BR" sz="2400" dirty="0" smtClean="0"/>
              <a:t>S2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42244" y="48260"/>
            <a:ext cx="8198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VALIDATION – </a:t>
            </a:r>
            <a:r>
              <a:rPr lang="pt-BR" sz="2800" dirty="0" err="1" smtClean="0"/>
              <a:t>Semidiurnal</a:t>
            </a:r>
            <a:r>
              <a:rPr lang="pt-BR" sz="2800" dirty="0" smtClean="0"/>
              <a:t> </a:t>
            </a:r>
            <a:r>
              <a:rPr lang="pt-BR" sz="2800" dirty="0" err="1" smtClean="0"/>
              <a:t>constituents</a:t>
            </a:r>
            <a:r>
              <a:rPr lang="pt-BR" sz="2800" dirty="0" smtClean="0"/>
              <a:t>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2</a:t>
            </a:r>
          </a:p>
        </p:txBody>
      </p:sp>
    </p:spTree>
    <p:extLst>
      <p:ext uri="{BB962C8B-B14F-4D97-AF65-F5344CB8AC3E}">
        <p14:creationId xmlns="" xmlns:p14="http://schemas.microsoft.com/office/powerpoint/2010/main" val="423254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" y="4268304"/>
            <a:ext cx="3459194" cy="259363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83638"/>
            <a:ext cx="3459194" cy="2593634"/>
          </a:xfrm>
          <a:prstGeom prst="rect">
            <a:avLst/>
          </a:prstGeom>
        </p:spPr>
      </p:pic>
      <p:pic>
        <p:nvPicPr>
          <p:cNvPr id="10" name="Imagem 9" descr="fig_base_9coast.gif"/>
          <p:cNvPicPr>
            <a:picLocks noChangeAspect="1"/>
          </p:cNvPicPr>
          <p:nvPr/>
        </p:nvPicPr>
        <p:blipFill>
          <a:blip r:embed="rId4"/>
          <a:srcRect t="8333" r="4166" b="5208"/>
          <a:stretch>
            <a:fillRect/>
          </a:stretch>
        </p:blipFill>
        <p:spPr>
          <a:xfrm>
            <a:off x="25368" y="-22"/>
            <a:ext cx="1629382" cy="190233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71406" y="137849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5529" y="110372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69794" y="97143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85818" y="72024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022412" y="1886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103893" y="6807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343363" y="-39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88" y="2924944"/>
            <a:ext cx="3459194" cy="25936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612" y="2198882"/>
            <a:ext cx="3459194" cy="259363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33054"/>
            <a:ext cx="3459194" cy="259363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3459194" cy="259363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06" y="0"/>
            <a:ext cx="3459194" cy="2593634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5796136" y="3397056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Observations</a:t>
            </a:r>
            <a:endParaRPr lang="pt-BR" sz="2400" b="1" dirty="0" smtClean="0"/>
          </a:p>
          <a:p>
            <a:endParaRPr lang="pt-BR" sz="2400" b="1" dirty="0" smtClean="0"/>
          </a:p>
          <a:p>
            <a:r>
              <a:rPr lang="pt-BR" sz="2400" b="1" dirty="0" err="1" smtClean="0">
                <a:solidFill>
                  <a:srgbClr val="002060"/>
                </a:solidFill>
              </a:rPr>
              <a:t>Experiment</a:t>
            </a:r>
            <a:r>
              <a:rPr lang="pt-BR" sz="2400" b="1" dirty="0" smtClean="0">
                <a:solidFill>
                  <a:srgbClr val="002060"/>
                </a:solidFill>
              </a:rPr>
              <a:t> 1 – W F T P</a:t>
            </a:r>
            <a:endParaRPr lang="pt-BR" sz="2400" b="1" dirty="0">
              <a:solidFill>
                <a:srgbClr val="002060"/>
              </a:solidFill>
            </a:endParaRPr>
          </a:p>
          <a:p>
            <a:endParaRPr lang="pt-BR" sz="2400" b="1" dirty="0" smtClean="0"/>
          </a:p>
          <a:p>
            <a:r>
              <a:rPr lang="pt-BR" sz="2400" b="1" dirty="0" err="1" smtClean="0">
                <a:solidFill>
                  <a:srgbClr val="92D050"/>
                </a:solidFill>
              </a:rPr>
              <a:t>Experiment</a:t>
            </a:r>
            <a:r>
              <a:rPr lang="pt-BR" sz="2400" b="1" dirty="0" smtClean="0">
                <a:solidFill>
                  <a:srgbClr val="92D050"/>
                </a:solidFill>
              </a:rPr>
              <a:t> 2 – W F T</a:t>
            </a:r>
          </a:p>
          <a:p>
            <a:endParaRPr lang="pt-BR" sz="2400" b="1" dirty="0"/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Experiment</a:t>
            </a:r>
            <a:r>
              <a:rPr lang="pt-BR" sz="2400" b="1" dirty="0" smtClean="0">
                <a:solidFill>
                  <a:srgbClr val="FFFF00"/>
                </a:solidFill>
              </a:rPr>
              <a:t> 3 – W F P</a:t>
            </a:r>
          </a:p>
          <a:p>
            <a:endParaRPr lang="pt-BR" sz="2400" b="1" dirty="0"/>
          </a:p>
          <a:p>
            <a:r>
              <a:rPr lang="pt-BR" sz="2400" b="1" dirty="0" err="1" smtClean="0">
                <a:solidFill>
                  <a:srgbClr val="FF0000"/>
                </a:solidFill>
              </a:rPr>
              <a:t>Experiment</a:t>
            </a:r>
            <a:r>
              <a:rPr lang="pt-BR" sz="2400" b="1" dirty="0" smtClean="0">
                <a:solidFill>
                  <a:srgbClr val="FF0000"/>
                </a:solidFill>
              </a:rPr>
              <a:t> 4 – W F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691680" y="48260"/>
            <a:ext cx="4298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VALIDATION – </a:t>
            </a:r>
            <a:r>
              <a:rPr lang="pt-BR" sz="2800" dirty="0" err="1" smtClean="0"/>
              <a:t>Storm</a:t>
            </a:r>
            <a:r>
              <a:rPr lang="pt-BR" sz="2800" dirty="0" smtClean="0"/>
              <a:t> Surges</a:t>
            </a:r>
          </a:p>
        </p:txBody>
      </p:sp>
    </p:spTree>
    <p:extLst>
      <p:ext uri="{BB962C8B-B14F-4D97-AF65-F5344CB8AC3E}">
        <p14:creationId xmlns="" xmlns:p14="http://schemas.microsoft.com/office/powerpoint/2010/main" val="35307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taylor_elev_12sta.png"/>
          <p:cNvPicPr>
            <a:picLocks noChangeAspect="1"/>
          </p:cNvPicPr>
          <p:nvPr/>
        </p:nvPicPr>
        <p:blipFill>
          <a:blip r:embed="rId2"/>
          <a:srcRect b="8530"/>
          <a:stretch>
            <a:fillRect/>
          </a:stretch>
        </p:blipFill>
        <p:spPr>
          <a:xfrm>
            <a:off x="539552" y="764704"/>
            <a:ext cx="8046737" cy="552026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95736" y="48260"/>
            <a:ext cx="6499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VALIDATION – </a:t>
            </a:r>
            <a:r>
              <a:rPr lang="pt-BR" sz="2800" dirty="0" err="1" smtClean="0"/>
              <a:t>Storm</a:t>
            </a:r>
            <a:r>
              <a:rPr lang="pt-BR" sz="2800" dirty="0" smtClean="0"/>
              <a:t> Surges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4</a:t>
            </a:r>
          </a:p>
        </p:txBody>
      </p:sp>
      <p:pic>
        <p:nvPicPr>
          <p:cNvPr id="5" name="Imagem 4" descr="fig_base_9coast.gif"/>
          <p:cNvPicPr>
            <a:picLocks noChangeAspect="1"/>
          </p:cNvPicPr>
          <p:nvPr/>
        </p:nvPicPr>
        <p:blipFill>
          <a:blip r:embed="rId3"/>
          <a:srcRect t="8333" r="4166" b="5208"/>
          <a:stretch>
            <a:fillRect/>
          </a:stretch>
        </p:blipFill>
        <p:spPr>
          <a:xfrm>
            <a:off x="25368" y="-22"/>
            <a:ext cx="1629382" cy="190233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1406" y="137849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5529" y="110372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9794" y="97143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85818" y="720243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22412" y="18864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103893" y="6807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343363" y="-393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849648" y="53938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985280" y="34965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73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urge_1960.png"/>
          <p:cNvPicPr>
            <a:picLocks noChangeAspect="1"/>
          </p:cNvPicPr>
          <p:nvPr/>
        </p:nvPicPr>
        <p:blipFill>
          <a:blip r:embed="rId2"/>
          <a:srcRect l="7382" b="3281"/>
          <a:stretch>
            <a:fillRect/>
          </a:stretch>
        </p:blipFill>
        <p:spPr>
          <a:xfrm>
            <a:off x="35496" y="1452244"/>
            <a:ext cx="9108504" cy="54057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300192" y="1820884"/>
            <a:ext cx="1944216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43391" y="5456654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4821" y="4941168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4821" y="4365104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4821" y="3789040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54821" y="3239264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46388" y="2646968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4821" y="2108622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57818" y="1529130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grpSp>
        <p:nvGrpSpPr>
          <p:cNvPr id="6" name="Grupo 17"/>
          <p:cNvGrpSpPr/>
          <p:nvPr/>
        </p:nvGrpSpPr>
        <p:grpSpPr>
          <a:xfrm>
            <a:off x="8388424" y="4561178"/>
            <a:ext cx="504056" cy="540747"/>
            <a:chOff x="323528" y="6309320"/>
            <a:chExt cx="504056" cy="540747"/>
          </a:xfrm>
        </p:grpSpPr>
        <p:cxnSp>
          <p:nvCxnSpPr>
            <p:cNvPr id="15" name="Conector reto 14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CaixaDeTexto 16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grpSp>
        <p:nvGrpSpPr>
          <p:cNvPr id="14" name="Grupo 18"/>
          <p:cNvGrpSpPr/>
          <p:nvPr/>
        </p:nvGrpSpPr>
        <p:grpSpPr>
          <a:xfrm>
            <a:off x="8388424" y="5388583"/>
            <a:ext cx="504056" cy="540747"/>
            <a:chOff x="323528" y="6309320"/>
            <a:chExt cx="504056" cy="540747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grpSp>
        <p:nvGrpSpPr>
          <p:cNvPr id="16" name="Grupo 21"/>
          <p:cNvGrpSpPr/>
          <p:nvPr/>
        </p:nvGrpSpPr>
        <p:grpSpPr>
          <a:xfrm>
            <a:off x="8388424" y="3709539"/>
            <a:ext cx="504056" cy="540747"/>
            <a:chOff x="323528" y="6309320"/>
            <a:chExt cx="504056" cy="540747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grpSp>
        <p:nvGrpSpPr>
          <p:cNvPr id="18" name="Grupo 24"/>
          <p:cNvGrpSpPr/>
          <p:nvPr/>
        </p:nvGrpSpPr>
        <p:grpSpPr>
          <a:xfrm>
            <a:off x="8388424" y="2893564"/>
            <a:ext cx="504056" cy="540747"/>
            <a:chOff x="323528" y="6309320"/>
            <a:chExt cx="504056" cy="540747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aixaDeTexto 26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grpSp>
        <p:nvGrpSpPr>
          <p:cNvPr id="19" name="Grupo 27"/>
          <p:cNvGrpSpPr/>
          <p:nvPr/>
        </p:nvGrpSpPr>
        <p:grpSpPr>
          <a:xfrm>
            <a:off x="8388424" y="1991750"/>
            <a:ext cx="504056" cy="540747"/>
            <a:chOff x="323528" y="6309320"/>
            <a:chExt cx="504056" cy="540747"/>
          </a:xfrm>
        </p:grpSpPr>
        <p:cxnSp>
          <p:nvCxnSpPr>
            <p:cNvPr id="29" name="Conector reto 28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CaixaDeTexto 29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pic>
        <p:nvPicPr>
          <p:cNvPr id="38" name="Imagem 37" descr="fig_base_9coast.gif"/>
          <p:cNvPicPr>
            <a:picLocks noChangeAspect="1"/>
          </p:cNvPicPr>
          <p:nvPr/>
        </p:nvPicPr>
        <p:blipFill>
          <a:blip r:embed="rId3"/>
          <a:srcRect t="8333" r="4166" b="5208"/>
          <a:stretch>
            <a:fillRect/>
          </a:stretch>
        </p:blipFill>
        <p:spPr>
          <a:xfrm>
            <a:off x="29736" y="-22"/>
            <a:ext cx="1629382" cy="1902336"/>
          </a:xfrm>
          <a:prstGeom prst="rect">
            <a:avLst/>
          </a:prstGeom>
        </p:spPr>
      </p:pic>
      <p:sp>
        <p:nvSpPr>
          <p:cNvPr id="39" name="CaixaDeTexto 38"/>
          <p:cNvSpPr txBox="1"/>
          <p:nvPr/>
        </p:nvSpPr>
        <p:spPr>
          <a:xfrm>
            <a:off x="1063600" y="13071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1020138" y="33232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318590" y="-1270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142976" y="59272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525434" y="66411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348641" y="6078142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2195736" y="48260"/>
            <a:ext cx="6499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VALIDATION – </a:t>
            </a:r>
            <a:r>
              <a:rPr lang="pt-BR" sz="2800" dirty="0" err="1" smtClean="0"/>
              <a:t>Storm</a:t>
            </a:r>
            <a:r>
              <a:rPr lang="pt-BR" sz="2800" dirty="0" smtClean="0"/>
              <a:t> Surges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4</a:t>
            </a:r>
          </a:p>
        </p:txBody>
      </p:sp>
    </p:spTree>
    <p:extLst>
      <p:ext uri="{BB962C8B-B14F-4D97-AF65-F5344CB8AC3E}">
        <p14:creationId xmlns="" xmlns:p14="http://schemas.microsoft.com/office/powerpoint/2010/main" val="12765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urge_1988.png"/>
          <p:cNvPicPr/>
          <p:nvPr/>
        </p:nvPicPr>
        <p:blipFill>
          <a:blip r:embed="rId2"/>
          <a:srcRect l="7382" b="3281"/>
          <a:stretch>
            <a:fillRect/>
          </a:stretch>
        </p:blipFill>
        <p:spPr>
          <a:xfrm>
            <a:off x="35496" y="1452244"/>
            <a:ext cx="9108504" cy="540578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355976" y="1817464"/>
            <a:ext cx="1944216" cy="4608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43391" y="5456654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54821" y="4941168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4821" y="4365104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4821" y="3789040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54821" y="3239264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46388" y="2646968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354821" y="2108622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57818" y="1529130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grpSp>
        <p:nvGrpSpPr>
          <p:cNvPr id="2" name="Grupo 12"/>
          <p:cNvGrpSpPr/>
          <p:nvPr/>
        </p:nvGrpSpPr>
        <p:grpSpPr>
          <a:xfrm>
            <a:off x="8388424" y="4553768"/>
            <a:ext cx="504056" cy="540747"/>
            <a:chOff x="323528" y="6309320"/>
            <a:chExt cx="504056" cy="540747"/>
          </a:xfrm>
        </p:grpSpPr>
        <p:cxnSp>
          <p:nvCxnSpPr>
            <p:cNvPr id="14" name="Conector reto 13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grpSp>
        <p:nvGrpSpPr>
          <p:cNvPr id="13" name="Grupo 15"/>
          <p:cNvGrpSpPr/>
          <p:nvPr/>
        </p:nvGrpSpPr>
        <p:grpSpPr>
          <a:xfrm>
            <a:off x="8388424" y="5381173"/>
            <a:ext cx="504056" cy="540747"/>
            <a:chOff x="323528" y="6309320"/>
            <a:chExt cx="504056" cy="540747"/>
          </a:xfrm>
        </p:grpSpPr>
        <p:cxnSp>
          <p:nvCxnSpPr>
            <p:cNvPr id="17" name="Conector reto 16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grpSp>
        <p:nvGrpSpPr>
          <p:cNvPr id="16" name="Grupo 18"/>
          <p:cNvGrpSpPr/>
          <p:nvPr/>
        </p:nvGrpSpPr>
        <p:grpSpPr>
          <a:xfrm>
            <a:off x="8388424" y="3702129"/>
            <a:ext cx="504056" cy="540747"/>
            <a:chOff x="323528" y="6309320"/>
            <a:chExt cx="504056" cy="540747"/>
          </a:xfrm>
        </p:grpSpPr>
        <p:cxnSp>
          <p:nvCxnSpPr>
            <p:cNvPr id="20" name="Conector reto 19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CaixaDeTexto 20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grpSp>
        <p:nvGrpSpPr>
          <p:cNvPr id="19" name="Grupo 21"/>
          <p:cNvGrpSpPr/>
          <p:nvPr/>
        </p:nvGrpSpPr>
        <p:grpSpPr>
          <a:xfrm>
            <a:off x="8388424" y="2886154"/>
            <a:ext cx="504056" cy="540747"/>
            <a:chOff x="323528" y="6309320"/>
            <a:chExt cx="504056" cy="540747"/>
          </a:xfrm>
        </p:grpSpPr>
        <p:cxnSp>
          <p:nvCxnSpPr>
            <p:cNvPr id="23" name="Conector reto 22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CaixaDeTexto 23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grpSp>
        <p:nvGrpSpPr>
          <p:cNvPr id="22" name="Grupo 24"/>
          <p:cNvGrpSpPr/>
          <p:nvPr/>
        </p:nvGrpSpPr>
        <p:grpSpPr>
          <a:xfrm>
            <a:off x="8388424" y="1984340"/>
            <a:ext cx="504056" cy="540747"/>
            <a:chOff x="323528" y="6309320"/>
            <a:chExt cx="504056" cy="540747"/>
          </a:xfrm>
        </p:grpSpPr>
        <p:cxnSp>
          <p:nvCxnSpPr>
            <p:cNvPr id="26" name="Conector reto 25"/>
            <p:cNvCxnSpPr/>
            <p:nvPr/>
          </p:nvCxnSpPr>
          <p:spPr>
            <a:xfrm>
              <a:off x="323528" y="6309320"/>
              <a:ext cx="2997" cy="54074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CaixaDeTexto 26"/>
            <p:cNvSpPr txBox="1"/>
            <p:nvPr/>
          </p:nvSpPr>
          <p:spPr>
            <a:xfrm>
              <a:off x="328729" y="6402814"/>
              <a:ext cx="4988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 smtClean="0"/>
                <a:t>1 m</a:t>
              </a:r>
              <a:endParaRPr lang="pt-BR" sz="1600" dirty="0"/>
            </a:p>
          </p:txBody>
        </p:sp>
      </p:grpSp>
      <p:pic>
        <p:nvPicPr>
          <p:cNvPr id="34" name="Imagem 33" descr="fig_base_9coast.gif"/>
          <p:cNvPicPr>
            <a:picLocks noChangeAspect="1"/>
          </p:cNvPicPr>
          <p:nvPr/>
        </p:nvPicPr>
        <p:blipFill>
          <a:blip r:embed="rId3"/>
          <a:srcRect t="8333" r="4166" b="5208"/>
          <a:stretch>
            <a:fillRect/>
          </a:stretch>
        </p:blipFill>
        <p:spPr>
          <a:xfrm>
            <a:off x="25368" y="-22"/>
            <a:ext cx="1629382" cy="1902336"/>
          </a:xfrm>
          <a:prstGeom prst="rect">
            <a:avLst/>
          </a:prstGeom>
        </p:spPr>
      </p:pic>
      <p:sp>
        <p:nvSpPr>
          <p:cNvPr id="30" name="CaixaDeTexto 29"/>
          <p:cNvSpPr txBox="1"/>
          <p:nvPr/>
        </p:nvSpPr>
        <p:spPr>
          <a:xfrm>
            <a:off x="1142976" y="7141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012800" y="176748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23886" y="584180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714348" y="71435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1406" y="1378494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sym typeface="Symbol"/>
              </a:rPr>
              <a:t>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57158" y="6090842"/>
            <a:ext cx="18473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pt-BR" sz="1600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2195736" y="48260"/>
            <a:ext cx="6499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VALIDATION – </a:t>
            </a:r>
            <a:r>
              <a:rPr lang="pt-BR" sz="2800" dirty="0" err="1" smtClean="0"/>
              <a:t>Storm</a:t>
            </a:r>
            <a:r>
              <a:rPr lang="pt-BR" sz="2800" dirty="0" smtClean="0"/>
              <a:t> Surges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4</a:t>
            </a:r>
          </a:p>
        </p:txBody>
      </p:sp>
    </p:spTree>
    <p:extLst>
      <p:ext uri="{BB962C8B-B14F-4D97-AF65-F5344CB8AC3E}">
        <p14:creationId xmlns="" xmlns:p14="http://schemas.microsoft.com/office/powerpoint/2010/main" val="69501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94524" y="48260"/>
            <a:ext cx="7763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SIMULTANEOUS FIELDS – </a:t>
            </a:r>
            <a:r>
              <a:rPr lang="pt-BR" sz="2800" dirty="0" err="1" smtClean="0"/>
              <a:t>Coastal</a:t>
            </a:r>
            <a:r>
              <a:rPr lang="pt-BR" sz="2800" dirty="0" smtClean="0"/>
              <a:t> </a:t>
            </a:r>
            <a:r>
              <a:rPr lang="pt-BR" sz="2800" dirty="0" err="1" smtClean="0"/>
              <a:t>elevation</a:t>
            </a:r>
            <a:endParaRPr lang="pt-BR" sz="2800" dirty="0" smtClean="0"/>
          </a:p>
          <a:p>
            <a:r>
              <a:rPr lang="pt-BR" sz="2800" dirty="0" smtClean="0"/>
              <a:t>				 </a:t>
            </a:r>
            <a:r>
              <a:rPr lang="pt-BR" sz="2800" dirty="0" err="1" smtClean="0"/>
              <a:t>Shelf</a:t>
            </a:r>
            <a:r>
              <a:rPr lang="pt-BR" sz="2800" dirty="0" smtClean="0"/>
              <a:t> </a:t>
            </a:r>
            <a:r>
              <a:rPr lang="pt-BR" sz="2800" dirty="0" err="1" smtClean="0"/>
              <a:t>wind</a:t>
            </a:r>
            <a:r>
              <a:rPr lang="pt-BR" sz="2800" dirty="0" smtClean="0"/>
              <a:t>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4</a:t>
            </a:r>
          </a:p>
        </p:txBody>
      </p:sp>
      <p:pic>
        <p:nvPicPr>
          <p:cNvPr id="3" name="Imagem 2" descr="ec_wmvec_1960100100-1961010100.gif"/>
          <p:cNvPicPr/>
          <p:nvPr/>
        </p:nvPicPr>
        <p:blipFill>
          <a:blip r:embed="rId2"/>
          <a:srcRect l="10308" r="1718"/>
          <a:stretch>
            <a:fillRect/>
          </a:stretch>
        </p:blipFill>
        <p:spPr>
          <a:xfrm>
            <a:off x="35496" y="1340768"/>
            <a:ext cx="9108504" cy="547260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33" r="4490" b="5167"/>
          <a:stretch/>
        </p:blipFill>
        <p:spPr>
          <a:xfrm>
            <a:off x="36886" y="6956"/>
            <a:ext cx="1152128" cy="135034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3850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96074" y="2216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1216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1216" y="3224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21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81216" y="4232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9786" y="52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2010" y="5744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1216" y="4725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5563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c_wmvec_1988070100-1988100100.gif"/>
          <p:cNvPicPr/>
          <p:nvPr/>
        </p:nvPicPr>
        <p:blipFill>
          <a:blip r:embed="rId2"/>
          <a:srcRect l="10308" r="1718"/>
          <a:stretch>
            <a:fillRect/>
          </a:stretch>
        </p:blipFill>
        <p:spPr>
          <a:xfrm>
            <a:off x="35496" y="1351210"/>
            <a:ext cx="9108504" cy="54621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3850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6074" y="2216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1216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1216" y="3224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121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216" y="4232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9786" y="52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010" y="5744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1216" y="4725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33" r="4490" b="5167"/>
          <a:stretch/>
        </p:blipFill>
        <p:spPr>
          <a:xfrm>
            <a:off x="36886" y="6956"/>
            <a:ext cx="1152128" cy="135034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394524" y="48260"/>
            <a:ext cx="77635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SIMULTANEOUS FIELDS – </a:t>
            </a:r>
            <a:r>
              <a:rPr lang="pt-BR" sz="2800" dirty="0" err="1" smtClean="0"/>
              <a:t>Coastal</a:t>
            </a:r>
            <a:r>
              <a:rPr lang="pt-BR" sz="2800" dirty="0" smtClean="0"/>
              <a:t> </a:t>
            </a:r>
            <a:r>
              <a:rPr lang="pt-BR" sz="2800" dirty="0" err="1" smtClean="0"/>
              <a:t>elevation</a:t>
            </a:r>
            <a:endParaRPr lang="pt-BR" sz="2800" dirty="0" smtClean="0"/>
          </a:p>
          <a:p>
            <a:r>
              <a:rPr lang="pt-BR" sz="2800" dirty="0" smtClean="0"/>
              <a:t>				 </a:t>
            </a:r>
            <a:r>
              <a:rPr lang="pt-BR" sz="2800" dirty="0" err="1" smtClean="0"/>
              <a:t>Shelf</a:t>
            </a:r>
            <a:r>
              <a:rPr lang="pt-BR" sz="2800" dirty="0" smtClean="0"/>
              <a:t> </a:t>
            </a:r>
            <a:r>
              <a:rPr lang="pt-BR" sz="2800" dirty="0" err="1" smtClean="0"/>
              <a:t>wind</a:t>
            </a:r>
            <a:r>
              <a:rPr lang="pt-BR" sz="2800" dirty="0" smtClean="0"/>
              <a:t>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4</a:t>
            </a:r>
          </a:p>
        </p:txBody>
      </p:sp>
    </p:spTree>
    <p:extLst>
      <p:ext uri="{BB962C8B-B14F-4D97-AF65-F5344CB8AC3E}">
        <p14:creationId xmlns="" xmlns:p14="http://schemas.microsoft.com/office/powerpoint/2010/main" val="34039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c-norm_wmvec_1960100100-1961010100.gif"/>
          <p:cNvPicPr/>
          <p:nvPr/>
        </p:nvPicPr>
        <p:blipFill>
          <a:blip r:embed="rId2"/>
          <a:srcRect l="10308" r="1718"/>
          <a:stretch>
            <a:fillRect/>
          </a:stretch>
        </p:blipFill>
        <p:spPr>
          <a:xfrm>
            <a:off x="35496" y="1340768"/>
            <a:ext cx="9108504" cy="54726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3850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6074" y="2216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1216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1216" y="3224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121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216" y="4232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9786" y="52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010" y="5744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1216" y="4725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394524" y="48260"/>
            <a:ext cx="7800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SIMULTANEOUS NORMALIZED FIELDS</a:t>
            </a:r>
          </a:p>
          <a:p>
            <a:r>
              <a:rPr lang="pt-BR" sz="2800" dirty="0" smtClean="0"/>
              <a:t>	</a:t>
            </a:r>
            <a:r>
              <a:rPr lang="pt-BR" sz="2800" dirty="0" err="1" smtClean="0"/>
              <a:t>Coastal</a:t>
            </a:r>
            <a:r>
              <a:rPr lang="pt-BR" sz="2800" dirty="0" smtClean="0"/>
              <a:t> </a:t>
            </a:r>
            <a:r>
              <a:rPr lang="pt-BR" sz="2800" dirty="0" err="1" smtClean="0"/>
              <a:t>elevation</a:t>
            </a:r>
            <a:r>
              <a:rPr lang="pt-BR" sz="2800" dirty="0" smtClean="0"/>
              <a:t> &amp; </a:t>
            </a:r>
            <a:r>
              <a:rPr lang="pt-BR" sz="2800" dirty="0" err="1" smtClean="0"/>
              <a:t>Shelf</a:t>
            </a:r>
            <a:r>
              <a:rPr lang="pt-BR" sz="2800" dirty="0" smtClean="0"/>
              <a:t> </a:t>
            </a:r>
            <a:r>
              <a:rPr lang="pt-BR" sz="2800" dirty="0" err="1" smtClean="0"/>
              <a:t>wind</a:t>
            </a:r>
            <a:r>
              <a:rPr lang="pt-BR" sz="2800" dirty="0" smtClean="0"/>
              <a:t>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4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33" r="4490" b="5167"/>
          <a:stretch/>
        </p:blipFill>
        <p:spPr>
          <a:xfrm>
            <a:off x="36886" y="6956"/>
            <a:ext cx="1152128" cy="13503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15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ec-norm_wmvec_1988070100-1988100100.gif"/>
          <p:cNvPicPr/>
          <p:nvPr/>
        </p:nvPicPr>
        <p:blipFill>
          <a:blip r:embed="rId2"/>
          <a:srcRect l="10308" r="1718"/>
          <a:stretch>
            <a:fillRect/>
          </a:stretch>
        </p:blipFill>
        <p:spPr>
          <a:xfrm>
            <a:off x="35496" y="1340769"/>
            <a:ext cx="9108504" cy="547260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3850" y="17008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9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96074" y="2216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8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81216" y="27089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7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1216" y="32244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6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1216" y="37170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1216" y="42325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4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9786" y="52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2010" y="57446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1216" y="47251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3</a:t>
            </a:r>
            <a:endParaRPr lang="pt-BR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33" r="4490" b="5167"/>
          <a:stretch/>
        </p:blipFill>
        <p:spPr>
          <a:xfrm>
            <a:off x="36886" y="6956"/>
            <a:ext cx="1152128" cy="135034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394524" y="48260"/>
            <a:ext cx="78009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SIMULTANEOUS NORMALIZED FIELDS</a:t>
            </a:r>
          </a:p>
          <a:p>
            <a:r>
              <a:rPr lang="pt-BR" sz="2800" dirty="0" smtClean="0"/>
              <a:t>	</a:t>
            </a:r>
            <a:r>
              <a:rPr lang="pt-BR" sz="2800" dirty="0" err="1" smtClean="0"/>
              <a:t>Coastal</a:t>
            </a:r>
            <a:r>
              <a:rPr lang="pt-BR" sz="2800" dirty="0" smtClean="0"/>
              <a:t> </a:t>
            </a:r>
            <a:r>
              <a:rPr lang="pt-BR" sz="2800" dirty="0" err="1" smtClean="0"/>
              <a:t>elevation</a:t>
            </a:r>
            <a:r>
              <a:rPr lang="pt-BR" sz="2800" dirty="0" smtClean="0"/>
              <a:t> &amp; </a:t>
            </a:r>
            <a:r>
              <a:rPr lang="pt-BR" sz="2800" dirty="0" err="1" smtClean="0"/>
              <a:t>Shelf</a:t>
            </a:r>
            <a:r>
              <a:rPr lang="pt-BR" sz="2800" dirty="0" smtClean="0"/>
              <a:t> </a:t>
            </a:r>
            <a:r>
              <a:rPr lang="pt-BR" sz="2800" dirty="0" err="1" smtClean="0"/>
              <a:t>wind</a:t>
            </a:r>
            <a:r>
              <a:rPr lang="pt-BR" sz="2800" dirty="0" smtClean="0"/>
              <a:t>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4</a:t>
            </a:r>
          </a:p>
        </p:txBody>
      </p:sp>
    </p:spTree>
    <p:extLst>
      <p:ext uri="{BB962C8B-B14F-4D97-AF65-F5344CB8AC3E}">
        <p14:creationId xmlns="" xmlns:p14="http://schemas.microsoft.com/office/powerpoint/2010/main" val="413709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0" y="2348880"/>
            <a:ext cx="23070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GENERATION</a:t>
            </a:r>
          </a:p>
          <a:p>
            <a:r>
              <a:rPr lang="pt-BR" sz="2800" b="1" dirty="0" smtClean="0"/>
              <a:t>ASPECTS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EXPERIMENT1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90" y="-165"/>
            <a:ext cx="3429165" cy="3429165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68" y="-165"/>
            <a:ext cx="3486526" cy="3429165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602" y="3429000"/>
            <a:ext cx="3486526" cy="3429165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80" y="3429000"/>
            <a:ext cx="3429165" cy="3429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714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456156" y="48260"/>
            <a:ext cx="4212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WESTERN SOUTH ATLANTIC</a:t>
            </a:r>
          </a:p>
        </p:txBody>
      </p:sp>
      <p:pic>
        <p:nvPicPr>
          <p:cNvPr id="6" name="Imagem 5" descr="westernSA_googleearth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668800" y="500042"/>
            <a:ext cx="5760720" cy="377888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3108" y="4429132"/>
            <a:ext cx="5027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pt-BR" sz="2400" dirty="0" smtClean="0"/>
              <a:t>50</a:t>
            </a:r>
            <a:r>
              <a:rPr lang="pt-BR" sz="2400" baseline="30000" dirty="0" smtClean="0"/>
              <a:t>o</a:t>
            </a:r>
            <a:r>
              <a:rPr lang="pt-BR" sz="2400" dirty="0" smtClean="0"/>
              <a:t>S - 20</a:t>
            </a:r>
            <a:r>
              <a:rPr lang="pt-BR" sz="2400" baseline="30000" dirty="0" smtClean="0"/>
              <a:t>o</a:t>
            </a:r>
            <a:r>
              <a:rPr lang="pt-BR" sz="2400" dirty="0" smtClean="0"/>
              <a:t>S ; 070</a:t>
            </a:r>
            <a:r>
              <a:rPr lang="pt-BR" sz="2400" baseline="30000" dirty="0" smtClean="0"/>
              <a:t>o</a:t>
            </a:r>
            <a:r>
              <a:rPr lang="pt-BR" sz="2400" dirty="0" smtClean="0"/>
              <a:t>W - 040</a:t>
            </a:r>
            <a:r>
              <a:rPr lang="pt-BR" sz="2400" baseline="30000" dirty="0" smtClean="0"/>
              <a:t>o</a:t>
            </a:r>
            <a:r>
              <a:rPr lang="pt-BR" sz="2400" dirty="0" smtClean="0"/>
              <a:t>W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400" dirty="0" err="1" smtClean="0"/>
              <a:t>distinct</a:t>
            </a:r>
            <a:r>
              <a:rPr lang="pt-BR" sz="2400" dirty="0" smtClean="0"/>
              <a:t> </a:t>
            </a:r>
            <a:r>
              <a:rPr lang="pt-BR" sz="2400" dirty="0" err="1" smtClean="0"/>
              <a:t>astronomical</a:t>
            </a:r>
            <a:r>
              <a:rPr lang="pt-BR" sz="2400" dirty="0" smtClean="0"/>
              <a:t> </a:t>
            </a:r>
            <a:r>
              <a:rPr lang="pt-BR" sz="2400" dirty="0" err="1" smtClean="0"/>
              <a:t>tidal</a:t>
            </a:r>
            <a:r>
              <a:rPr lang="pt-BR" sz="2400" dirty="0" smtClean="0"/>
              <a:t> amplitudes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400" dirty="0" smtClean="0"/>
              <a:t>La </a:t>
            </a:r>
            <a:r>
              <a:rPr lang="pt-BR" sz="2400" dirty="0" err="1" smtClean="0"/>
              <a:t>Plata</a:t>
            </a:r>
            <a:r>
              <a:rPr lang="pt-BR" sz="2400" dirty="0" smtClean="0"/>
              <a:t> </a:t>
            </a:r>
            <a:r>
              <a:rPr lang="pt-BR" sz="2400" dirty="0" err="1" smtClean="0"/>
              <a:t>River</a:t>
            </a:r>
            <a:endParaRPr lang="pt-BR" sz="2400" dirty="0" smtClean="0"/>
          </a:p>
          <a:p>
            <a:pPr marL="177800" indent="-177800">
              <a:buFont typeface="Arial" pitchFamily="34" charset="0"/>
              <a:buChar char="•"/>
            </a:pPr>
            <a:r>
              <a:rPr lang="pt-BR" sz="2400" dirty="0" err="1" smtClean="0"/>
              <a:t>different</a:t>
            </a:r>
            <a:r>
              <a:rPr lang="pt-BR" sz="2400" dirty="0" smtClean="0"/>
              <a:t> </a:t>
            </a:r>
            <a:r>
              <a:rPr lang="pt-BR" sz="2400" dirty="0" err="1" smtClean="0"/>
              <a:t>width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continental </a:t>
            </a:r>
            <a:r>
              <a:rPr lang="pt-BR" sz="2400" dirty="0" err="1" smtClean="0"/>
              <a:t>shelf</a:t>
            </a:r>
            <a:r>
              <a:rPr lang="pt-BR" sz="2400" dirty="0" smtClean="0"/>
              <a:t>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400" dirty="0" err="1" smtClean="0"/>
              <a:t>cyclogenetic</a:t>
            </a:r>
            <a:r>
              <a:rPr lang="pt-BR" sz="2400" dirty="0" smtClean="0"/>
              <a:t> </a:t>
            </a:r>
            <a:r>
              <a:rPr lang="pt-BR" sz="2400" dirty="0" err="1" smtClean="0"/>
              <a:t>region</a:t>
            </a:r>
            <a:r>
              <a:rPr lang="pt-BR" sz="2400" dirty="0" smtClean="0"/>
              <a:t> 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pt-BR" sz="2400" dirty="0" err="1" smtClean="0"/>
              <a:t>Brazil-Malvinas</a:t>
            </a:r>
            <a:r>
              <a:rPr lang="pt-BR" sz="2400" dirty="0" smtClean="0"/>
              <a:t> </a:t>
            </a:r>
            <a:r>
              <a:rPr lang="pt-BR" sz="2400" dirty="0" err="1" smtClean="0"/>
              <a:t>Confluence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0" y="2348880"/>
            <a:ext cx="23070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GENERATION</a:t>
            </a:r>
          </a:p>
          <a:p>
            <a:r>
              <a:rPr lang="pt-BR" sz="2800" b="1" dirty="0" smtClean="0"/>
              <a:t>ASPECTS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EXPERIMENT2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482" y="-2306"/>
            <a:ext cx="3486526" cy="342916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4524"/>
            <a:ext cx="3486526" cy="342916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39" y="3428834"/>
            <a:ext cx="3486526" cy="34291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66" y="3429000"/>
            <a:ext cx="3486526" cy="3429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0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2348880"/>
            <a:ext cx="23070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GENERATION</a:t>
            </a:r>
          </a:p>
          <a:p>
            <a:r>
              <a:rPr lang="pt-BR" sz="2800" b="1" dirty="0" smtClean="0"/>
              <a:t>ASPECTS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EXPERIMENT3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93" y="-165"/>
            <a:ext cx="3429165" cy="342916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22" y="1465"/>
            <a:ext cx="3429165" cy="34291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93" y="3428834"/>
            <a:ext cx="3429165" cy="342916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71" y="3428835"/>
            <a:ext cx="3429165" cy="3429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0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2348880"/>
            <a:ext cx="23070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GENERATION</a:t>
            </a:r>
          </a:p>
          <a:p>
            <a:r>
              <a:rPr lang="pt-BR" sz="2800" b="1" dirty="0" smtClean="0"/>
              <a:t>ASPECTS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EXPERIMENT4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332"/>
            <a:ext cx="3429165" cy="342916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307" y="3428834"/>
            <a:ext cx="3429165" cy="342916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2" y="3428835"/>
            <a:ext cx="3486526" cy="342916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131" y="-15954"/>
            <a:ext cx="3482803" cy="34828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90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058154" y="357166"/>
            <a:ext cx="2975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MODE EVOLUTION</a:t>
            </a:r>
          </a:p>
        </p:txBody>
      </p:sp>
      <p:pic>
        <p:nvPicPr>
          <p:cNvPr id="3" name="Imagem 2" descr="EC1_x_EC2_07Dec1960_17Dec1960_SinalCorrigido.tif"/>
          <p:cNvPicPr>
            <a:picLocks noChangeAspect="1"/>
          </p:cNvPicPr>
          <p:nvPr/>
        </p:nvPicPr>
        <p:blipFill>
          <a:blip r:embed="rId2" cstate="print"/>
          <a:srcRect l="4630" b="3483"/>
          <a:stretch>
            <a:fillRect/>
          </a:stretch>
        </p:blipFill>
        <p:spPr>
          <a:xfrm>
            <a:off x="571472" y="1673855"/>
            <a:ext cx="3856512" cy="3898285"/>
          </a:xfrm>
          <a:prstGeom prst="rect">
            <a:avLst/>
          </a:prstGeom>
        </p:spPr>
      </p:pic>
      <p:pic>
        <p:nvPicPr>
          <p:cNvPr id="4" name="Imagem 3" descr="EC1_x_EC2_21Aug1988_31Aug1988_SinalCorrigido.tif"/>
          <p:cNvPicPr/>
          <p:nvPr/>
        </p:nvPicPr>
        <p:blipFill>
          <a:blip r:embed="rId3" cstate="print"/>
          <a:srcRect l="4095" b="3483"/>
          <a:stretch>
            <a:fillRect/>
          </a:stretch>
        </p:blipFill>
        <p:spPr>
          <a:xfrm>
            <a:off x="5051583" y="1673855"/>
            <a:ext cx="3878135" cy="38982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42781" y="6021288"/>
            <a:ext cx="2859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err="1" smtClean="0"/>
              <a:t>December</a:t>
            </a:r>
            <a:r>
              <a:rPr lang="pt-BR" sz="2000" dirty="0" smtClean="0"/>
              <a:t>, 07 to 17, 1960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24971" y="6021288"/>
            <a:ext cx="2524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August, 21 to 31, 1988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68508" y="5572140"/>
            <a:ext cx="60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-EC1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6681478" y="5572140"/>
            <a:ext cx="60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-EC1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838" y="3429000"/>
            <a:ext cx="53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EC2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64531" y="3429000"/>
            <a:ext cx="53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EC2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74090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EC1_x_EC2_std123_01_515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56" y="782483"/>
            <a:ext cx="6719730" cy="600410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95729" y="48260"/>
            <a:ext cx="373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PROPAGATION ASPECTS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2071670" y="1214422"/>
            <a:ext cx="5214974" cy="49292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rot="10800000" flipV="1">
            <a:off x="2071670" y="1214422"/>
            <a:ext cx="5214974" cy="49292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058378" y="139569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356822" y="2181517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</a:t>
            </a:r>
            <a:endParaRPr lang="pt-BR" sz="2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357422" y="464344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</a:t>
            </a:r>
            <a:endParaRPr lang="pt-BR" sz="2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193238" y="5500702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5786446" y="55007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746600" y="47148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</a:t>
            </a:r>
            <a:endParaRPr lang="pt-BR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6715140" y="2214554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G</a:t>
            </a:r>
            <a:endParaRPr lang="pt-BR" sz="24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786446" y="135729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H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6" r="9250"/>
          <a:stretch/>
        </p:blipFill>
        <p:spPr>
          <a:xfrm>
            <a:off x="73907" y="692696"/>
            <a:ext cx="9011737" cy="54417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027442" y="48260"/>
            <a:ext cx="5053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COMPOSITES RUN1 ALL POINTS</a:t>
            </a:r>
          </a:p>
        </p:txBody>
      </p:sp>
    </p:spTree>
    <p:extLst>
      <p:ext uri="{BB962C8B-B14F-4D97-AF65-F5344CB8AC3E}">
        <p14:creationId xmlns="" xmlns:p14="http://schemas.microsoft.com/office/powerpoint/2010/main" val="333108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50" r="8875"/>
          <a:stretch/>
        </p:blipFill>
        <p:spPr>
          <a:xfrm>
            <a:off x="81216" y="692696"/>
            <a:ext cx="9039280" cy="54417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42975" y="48260"/>
            <a:ext cx="380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COMPOSITES RUN1 1std</a:t>
            </a:r>
          </a:p>
        </p:txBody>
      </p:sp>
    </p:spTree>
    <p:extLst>
      <p:ext uri="{BB962C8B-B14F-4D97-AF65-F5344CB8AC3E}">
        <p14:creationId xmlns="" xmlns:p14="http://schemas.microsoft.com/office/powerpoint/2010/main" val="42282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00" r="9000"/>
          <a:stretch/>
        </p:blipFill>
        <p:spPr>
          <a:xfrm>
            <a:off x="58356" y="692696"/>
            <a:ext cx="9052997" cy="544177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42975" y="48260"/>
            <a:ext cx="380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COMPOSITES RUN1 2std</a:t>
            </a:r>
          </a:p>
        </p:txBody>
      </p:sp>
    </p:spTree>
    <p:extLst>
      <p:ext uri="{BB962C8B-B14F-4D97-AF65-F5344CB8AC3E}">
        <p14:creationId xmlns="" xmlns:p14="http://schemas.microsoft.com/office/powerpoint/2010/main" val="3080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5" r="8875"/>
          <a:stretch/>
        </p:blipFill>
        <p:spPr>
          <a:xfrm>
            <a:off x="66937" y="685813"/>
            <a:ext cx="9052997" cy="54417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642975" y="48260"/>
            <a:ext cx="380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COMPOSITES RUN1 3std</a:t>
            </a:r>
          </a:p>
        </p:txBody>
      </p:sp>
    </p:spTree>
    <p:extLst>
      <p:ext uri="{BB962C8B-B14F-4D97-AF65-F5344CB8AC3E}">
        <p14:creationId xmlns="" xmlns:p14="http://schemas.microsoft.com/office/powerpoint/2010/main" val="33572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99" r="8751"/>
          <a:stretch/>
        </p:blipFill>
        <p:spPr>
          <a:xfrm>
            <a:off x="46926" y="685707"/>
            <a:ext cx="9080430" cy="54567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42975" y="48260"/>
            <a:ext cx="380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COMPOSITES RUN2 3std</a:t>
            </a:r>
          </a:p>
        </p:txBody>
      </p:sp>
    </p:spTree>
    <p:extLst>
      <p:ext uri="{BB962C8B-B14F-4D97-AF65-F5344CB8AC3E}">
        <p14:creationId xmlns="" xmlns:p14="http://schemas.microsoft.com/office/powerpoint/2010/main" val="203040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720" y="928670"/>
            <a:ext cx="846445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Prof</a:t>
            </a:r>
            <a:r>
              <a:rPr lang="pt-BR" sz="2400" dirty="0"/>
              <a:t>. George L</a:t>
            </a:r>
            <a:r>
              <a:rPr lang="pt-BR" sz="2400" dirty="0" smtClean="0"/>
              <a:t>. </a:t>
            </a:r>
            <a:r>
              <a:rPr lang="en-US" sz="2400" dirty="0" smtClean="0"/>
              <a:t>Mellor</a:t>
            </a:r>
            <a:r>
              <a:rPr lang="pt-BR" sz="2400" dirty="0" smtClean="0"/>
              <a:t> (</a:t>
            </a:r>
            <a:r>
              <a:rPr lang="pt-BR" sz="2400" dirty="0" err="1" smtClean="0"/>
              <a:t>turbulent</a:t>
            </a:r>
            <a:r>
              <a:rPr lang="pt-BR" sz="2400" dirty="0" smtClean="0"/>
              <a:t> </a:t>
            </a:r>
            <a:r>
              <a:rPr lang="pt-BR" sz="2400" dirty="0" err="1" smtClean="0"/>
              <a:t>closure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column</a:t>
            </a:r>
            <a:r>
              <a:rPr lang="pt-BR" sz="2400" dirty="0" smtClean="0"/>
              <a:t> </a:t>
            </a:r>
            <a:r>
              <a:rPr lang="pt-BR" sz="2400" dirty="0" err="1" smtClean="0"/>
              <a:t>model</a:t>
            </a:r>
            <a:r>
              <a:rPr lang="pt-BR" sz="2400" dirty="0" smtClean="0"/>
              <a:t>)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/>
              <a:t>Dr. Allan F. Blumberg </a:t>
            </a:r>
            <a:r>
              <a:rPr lang="pt-BR" sz="2400" dirty="0" smtClean="0"/>
              <a:t>(2D </a:t>
            </a:r>
            <a:r>
              <a:rPr lang="pt-BR" sz="2400" dirty="0" err="1" smtClean="0"/>
              <a:t>modeling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horizontal </a:t>
            </a:r>
            <a:r>
              <a:rPr lang="pt-BR" sz="2400" dirty="0" err="1" smtClean="0"/>
              <a:t>structure</a:t>
            </a:r>
            <a:r>
              <a:rPr lang="pt-BR" sz="2400" dirty="0" smtClean="0"/>
              <a:t> </a:t>
            </a:r>
            <a:r>
              <a:rPr lang="pt-BR" sz="2400" dirty="0" err="1" smtClean="0"/>
              <a:t>of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oceanic</a:t>
            </a:r>
            <a:r>
              <a:rPr lang="pt-BR" sz="2400" dirty="0" smtClean="0"/>
              <a:t> </a:t>
            </a:r>
            <a:r>
              <a:rPr lang="pt-BR" sz="2400" dirty="0" err="1" smtClean="0"/>
              <a:t>flow</a:t>
            </a:r>
            <a:r>
              <a:rPr lang="pt-BR" sz="2400" dirty="0" smtClean="0"/>
              <a:t>) </a:t>
            </a:r>
            <a:r>
              <a:rPr lang="pt-BR" sz="2400" dirty="0" err="1" smtClean="0"/>
              <a:t>developed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first</a:t>
            </a:r>
            <a:r>
              <a:rPr lang="pt-BR" sz="2400" dirty="0" smtClean="0"/>
              <a:t> </a:t>
            </a:r>
            <a:r>
              <a:rPr lang="pt-BR" sz="2400" dirty="0" err="1" smtClean="0"/>
              <a:t>public</a:t>
            </a:r>
            <a:r>
              <a:rPr lang="pt-BR" sz="2400" dirty="0" smtClean="0"/>
              <a:t> </a:t>
            </a:r>
            <a:r>
              <a:rPr lang="pt-BR" sz="2400" dirty="0" err="1" smtClean="0"/>
              <a:t>domain</a:t>
            </a:r>
            <a:r>
              <a:rPr lang="pt-BR" sz="2400" dirty="0" smtClean="0"/>
              <a:t> </a:t>
            </a:r>
            <a:r>
              <a:rPr lang="pt-BR" sz="2400" dirty="0" err="1" smtClean="0"/>
              <a:t>ocean</a:t>
            </a:r>
            <a:r>
              <a:rPr lang="pt-BR" sz="2400" dirty="0" smtClean="0"/>
              <a:t> </a:t>
            </a:r>
            <a:r>
              <a:rPr lang="pt-BR" sz="2400" dirty="0" err="1" smtClean="0"/>
              <a:t>model</a:t>
            </a:r>
            <a:r>
              <a:rPr lang="pt-BR" sz="2400" dirty="0" smtClean="0"/>
              <a:t> </a:t>
            </a:r>
            <a:r>
              <a:rPr lang="pt-BR" sz="2400" dirty="0" err="1" smtClean="0"/>
              <a:t>freelly</a:t>
            </a:r>
            <a:r>
              <a:rPr lang="pt-BR" sz="2400" dirty="0" smtClean="0"/>
              <a:t> </a:t>
            </a:r>
            <a:r>
              <a:rPr lang="pt-BR" sz="2400" dirty="0" err="1" smtClean="0"/>
              <a:t>available</a:t>
            </a:r>
            <a:r>
              <a:rPr lang="pt-BR" sz="2400" dirty="0" smtClean="0"/>
              <a:t> to internacional </a:t>
            </a:r>
            <a:r>
              <a:rPr lang="pt-BR" sz="2400" dirty="0" err="1" smtClean="0"/>
              <a:t>scientific</a:t>
            </a:r>
            <a:r>
              <a:rPr lang="pt-BR" sz="2400" dirty="0" smtClean="0"/>
              <a:t> </a:t>
            </a:r>
            <a:r>
              <a:rPr lang="en-US" sz="2400" dirty="0" smtClean="0"/>
              <a:t>community</a:t>
            </a:r>
          </a:p>
          <a:p>
            <a:pPr marL="720725" indent="-360363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i="1" dirty="0" smtClean="0"/>
              <a:t>Princeton </a:t>
            </a:r>
            <a:r>
              <a:rPr lang="pt-BR" sz="2400" i="1" dirty="0" err="1"/>
              <a:t>Ocean</a:t>
            </a:r>
            <a:r>
              <a:rPr lang="pt-BR" sz="2400" i="1" dirty="0"/>
              <a:t> </a:t>
            </a:r>
            <a:r>
              <a:rPr lang="pt-BR" sz="2400" i="1" dirty="0" err="1" smtClean="0"/>
              <a:t>Model</a:t>
            </a:r>
            <a:r>
              <a:rPr lang="pt-BR" sz="2400" dirty="0" smtClean="0"/>
              <a:t> (</a:t>
            </a:r>
            <a:r>
              <a:rPr lang="pt-BR" sz="2400" dirty="0"/>
              <a:t>BLUMBERG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/>
              <a:t>MELLOR, </a:t>
            </a:r>
            <a:r>
              <a:rPr lang="pt-BR" sz="2400" dirty="0" smtClean="0"/>
              <a:t>1983, </a:t>
            </a:r>
            <a:r>
              <a:rPr lang="pt-BR" sz="2400" dirty="0"/>
              <a:t>1987</a:t>
            </a:r>
            <a:r>
              <a:rPr lang="pt-BR" sz="2400" dirty="0" smtClean="0"/>
              <a:t>)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/>
              <a:t>Some </a:t>
            </a:r>
            <a:r>
              <a:rPr lang="pt-BR" sz="2400" dirty="0" err="1" smtClean="0"/>
              <a:t>customization</a:t>
            </a:r>
            <a:endParaRPr lang="pt-BR" sz="2400" dirty="0" smtClean="0"/>
          </a:p>
          <a:p>
            <a:pPr marL="725488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err="1" smtClean="0"/>
              <a:t>tidal</a:t>
            </a:r>
            <a:r>
              <a:rPr lang="pt-BR" sz="2400" dirty="0" smtClean="0"/>
              <a:t> </a:t>
            </a:r>
            <a:r>
              <a:rPr lang="pt-BR" sz="2400" dirty="0" err="1" smtClean="0"/>
              <a:t>potential</a:t>
            </a:r>
            <a:r>
              <a:rPr lang="pt-BR" sz="2400" dirty="0" smtClean="0"/>
              <a:t> </a:t>
            </a:r>
            <a:r>
              <a:rPr lang="pt-BR" sz="2400" dirty="0" err="1" smtClean="0"/>
              <a:t>generator</a:t>
            </a:r>
            <a:endParaRPr lang="pt-BR" sz="2400" dirty="0" smtClean="0"/>
          </a:p>
          <a:p>
            <a:pPr marL="725488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err="1" smtClean="0"/>
              <a:t>boundary</a:t>
            </a:r>
            <a:r>
              <a:rPr lang="pt-BR" sz="2400" dirty="0" smtClean="0"/>
              <a:t> </a:t>
            </a:r>
            <a:r>
              <a:rPr lang="pt-BR" sz="2400" dirty="0" err="1" smtClean="0"/>
              <a:t>conditions</a:t>
            </a:r>
            <a:r>
              <a:rPr lang="pt-BR" sz="2400" dirty="0" smtClean="0"/>
              <a:t> for </a:t>
            </a:r>
            <a:r>
              <a:rPr lang="pt-BR" sz="2400" dirty="0" err="1" smtClean="0"/>
              <a:t>tidal</a:t>
            </a:r>
            <a:r>
              <a:rPr lang="pt-BR" sz="2400" dirty="0" smtClean="0"/>
              <a:t> </a:t>
            </a:r>
            <a:r>
              <a:rPr lang="pt-BR" sz="2400" dirty="0" err="1" smtClean="0"/>
              <a:t>elevations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vertically</a:t>
            </a:r>
            <a:r>
              <a:rPr lang="pt-BR" sz="2400" dirty="0" smtClean="0"/>
              <a:t> </a:t>
            </a:r>
            <a:r>
              <a:rPr lang="pt-BR" sz="2400" dirty="0" err="1" smtClean="0"/>
              <a:t>integrated</a:t>
            </a:r>
            <a:r>
              <a:rPr lang="pt-BR" sz="2400" dirty="0" smtClean="0"/>
              <a:t> </a:t>
            </a:r>
            <a:r>
              <a:rPr lang="pt-BR" sz="2400" dirty="0" err="1" smtClean="0"/>
              <a:t>currents</a:t>
            </a:r>
            <a:endParaRPr lang="pt-BR" sz="2400" dirty="0" smtClean="0"/>
          </a:p>
          <a:p>
            <a:pPr marL="725488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err="1" smtClean="0"/>
              <a:t>spatial</a:t>
            </a:r>
            <a:r>
              <a:rPr lang="pt-BR" sz="2400" dirty="0" smtClean="0"/>
              <a:t> </a:t>
            </a:r>
            <a:r>
              <a:rPr lang="pt-BR" sz="2400" dirty="0" err="1" smtClean="0"/>
              <a:t>filtering</a:t>
            </a:r>
            <a:r>
              <a:rPr lang="pt-BR" sz="2400" dirty="0" smtClean="0"/>
              <a:t> </a:t>
            </a:r>
            <a:r>
              <a:rPr lang="pt-BR" sz="2400" dirty="0" err="1" smtClean="0"/>
              <a:t>during</a:t>
            </a:r>
            <a:r>
              <a:rPr lang="pt-BR" sz="2400" dirty="0" smtClean="0"/>
              <a:t> </a:t>
            </a:r>
            <a:r>
              <a:rPr lang="pt-BR" sz="2400" dirty="0" err="1" smtClean="0"/>
              <a:t>integration</a:t>
            </a:r>
            <a:endParaRPr lang="pt-BR" sz="2400" dirty="0" smtClean="0"/>
          </a:p>
          <a:p>
            <a:pPr marL="725488" indent="-371475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400" dirty="0" err="1" smtClean="0"/>
              <a:t>Newtonian</a:t>
            </a:r>
            <a:r>
              <a:rPr lang="pt-BR" sz="2400" dirty="0" smtClean="0"/>
              <a:t> </a:t>
            </a:r>
            <a:r>
              <a:rPr lang="pt-BR" sz="2400" dirty="0" err="1" smtClean="0"/>
              <a:t>relaxation</a:t>
            </a:r>
            <a:r>
              <a:rPr lang="pt-BR" sz="2400" dirty="0" smtClean="0"/>
              <a:t> to 3D </a:t>
            </a:r>
            <a:r>
              <a:rPr lang="pt-BR" sz="2400" dirty="0" err="1" smtClean="0"/>
              <a:t>temperature</a:t>
            </a:r>
            <a:r>
              <a:rPr lang="pt-BR" sz="2400" dirty="0" smtClean="0"/>
              <a:t> </a:t>
            </a:r>
            <a:r>
              <a:rPr lang="pt-BR" sz="2400" dirty="0" err="1" smtClean="0"/>
              <a:t>and</a:t>
            </a:r>
            <a:r>
              <a:rPr lang="pt-BR" sz="2400" dirty="0" smtClean="0"/>
              <a:t> </a:t>
            </a:r>
            <a:r>
              <a:rPr lang="pt-BR" sz="2400" dirty="0" err="1" smtClean="0"/>
              <a:t>salinity</a:t>
            </a:r>
            <a:r>
              <a:rPr lang="pt-BR" sz="2400" dirty="0" smtClean="0"/>
              <a:t> </a:t>
            </a:r>
            <a:r>
              <a:rPr lang="pt-BR" sz="2400" dirty="0" err="1" smtClean="0"/>
              <a:t>fields</a:t>
            </a:r>
            <a:endParaRPr lang="pt-BR" sz="2400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2990987" y="48260"/>
            <a:ext cx="3139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NUMERICAL</a:t>
            </a:r>
            <a:r>
              <a:rPr lang="pt-BR" sz="2800" dirty="0" smtClean="0"/>
              <a:t>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74" r="8751"/>
          <a:stretch/>
        </p:blipFill>
        <p:spPr>
          <a:xfrm>
            <a:off x="35496" y="677838"/>
            <a:ext cx="9094146" cy="545673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42975" y="48260"/>
            <a:ext cx="380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COMPOSITES RUN3 3std</a:t>
            </a:r>
          </a:p>
        </p:txBody>
      </p:sp>
    </p:spTree>
    <p:extLst>
      <p:ext uri="{BB962C8B-B14F-4D97-AF65-F5344CB8AC3E}">
        <p14:creationId xmlns="" xmlns:p14="http://schemas.microsoft.com/office/powerpoint/2010/main" val="41573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25" r="8251"/>
          <a:stretch/>
        </p:blipFill>
        <p:spPr>
          <a:xfrm>
            <a:off x="35496" y="604677"/>
            <a:ext cx="9062482" cy="584865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42975" y="48260"/>
            <a:ext cx="380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COMPOSITES RUN4 3std</a:t>
            </a:r>
          </a:p>
        </p:txBody>
      </p:sp>
    </p:spTree>
    <p:extLst>
      <p:ext uri="{BB962C8B-B14F-4D97-AF65-F5344CB8AC3E}">
        <p14:creationId xmlns="" xmlns:p14="http://schemas.microsoft.com/office/powerpoint/2010/main" val="41573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02769" cy="62289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901150" y="48260"/>
            <a:ext cx="330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FACTOR SEPARATION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02769" cy="622890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01150" y="48260"/>
            <a:ext cx="330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FACTOR SEPARATION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6896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02769" cy="622890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01150" y="48260"/>
            <a:ext cx="330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FACTOR SEPARATION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31299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02769" cy="622890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901150" y="48260"/>
            <a:ext cx="330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FACTOR SEPARATION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4229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epfact_jas1988.png"/>
          <p:cNvPicPr>
            <a:picLocks noChangeAspect="1"/>
          </p:cNvPicPr>
          <p:nvPr/>
        </p:nvPicPr>
        <p:blipFill>
          <a:blip r:embed="rId2"/>
          <a:srcRect t="6881"/>
          <a:stretch>
            <a:fillRect/>
          </a:stretch>
        </p:blipFill>
        <p:spPr>
          <a:xfrm>
            <a:off x="341197" y="343349"/>
            <a:ext cx="8302769" cy="580029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14348" y="6110607"/>
            <a:ext cx="817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 smtClean="0"/>
              <a:t>Tide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effect</a:t>
            </a:r>
            <a:r>
              <a:rPr lang="pt-BR" sz="2400" b="1" dirty="0" smtClean="0"/>
              <a:t>               </a:t>
            </a:r>
            <a:r>
              <a:rPr lang="pt-BR" sz="2400" b="1" dirty="0" smtClean="0">
                <a:solidFill>
                  <a:srgbClr val="0070C0"/>
                </a:solidFill>
              </a:rPr>
              <a:t>SLP </a:t>
            </a:r>
            <a:r>
              <a:rPr lang="pt-BR" sz="2400" b="1" dirty="0" err="1" smtClean="0">
                <a:solidFill>
                  <a:srgbClr val="0070C0"/>
                </a:solidFill>
              </a:rPr>
              <a:t>effect</a:t>
            </a:r>
            <a:r>
              <a:rPr lang="pt-BR" sz="2400" b="1" dirty="0" smtClean="0">
                <a:solidFill>
                  <a:srgbClr val="0070C0"/>
                </a:solidFill>
              </a:rPr>
              <a:t>                </a:t>
            </a:r>
            <a:r>
              <a:rPr lang="pt-BR" sz="2400" b="1" dirty="0" err="1" smtClean="0">
                <a:solidFill>
                  <a:srgbClr val="FF0000"/>
                </a:solidFill>
              </a:rPr>
              <a:t>Non</a:t>
            </a:r>
            <a:r>
              <a:rPr lang="pt-BR" sz="2400" b="1" dirty="0" smtClean="0">
                <a:solidFill>
                  <a:srgbClr val="FF0000"/>
                </a:solidFill>
              </a:rPr>
              <a:t> linear </a:t>
            </a:r>
            <a:r>
              <a:rPr lang="pt-BR" sz="2400" b="1" dirty="0" err="1" smtClean="0">
                <a:solidFill>
                  <a:srgbClr val="FF0000"/>
                </a:solidFill>
              </a:rPr>
              <a:t>effect</a:t>
            </a:r>
            <a:r>
              <a:rPr lang="pt-BR" sz="2400" b="1" dirty="0" smtClean="0">
                <a:solidFill>
                  <a:srgbClr val="FF0000"/>
                </a:solidFill>
              </a:rPr>
              <a:t> </a:t>
            </a:r>
            <a:r>
              <a:rPr lang="pt-BR" sz="2400" b="1" dirty="0" err="1" smtClean="0">
                <a:solidFill>
                  <a:srgbClr val="FF0000"/>
                </a:solidFill>
              </a:rPr>
              <a:t>Tide</a:t>
            </a:r>
            <a:r>
              <a:rPr lang="pt-BR" sz="2400" b="1" dirty="0" smtClean="0">
                <a:solidFill>
                  <a:srgbClr val="FF0000"/>
                </a:solidFill>
              </a:rPr>
              <a:t>/SLP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901150" y="48260"/>
            <a:ext cx="3304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FACTOR SEPARATION</a:t>
            </a:r>
          </a:p>
        </p:txBody>
      </p:sp>
      <p:cxnSp>
        <p:nvCxnSpPr>
          <p:cNvPr id="6" name="Conector reto 5"/>
          <p:cNvCxnSpPr/>
          <p:nvPr/>
        </p:nvCxnSpPr>
        <p:spPr>
          <a:xfrm rot="5400000">
            <a:off x="432229" y="4848543"/>
            <a:ext cx="107157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214282" y="466994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 cm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071538" y="571480"/>
            <a:ext cx="285752" cy="4429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02769" cy="62289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121442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Only</a:t>
            </a:r>
            <a:r>
              <a:rPr lang="pt-BR" sz="2400" b="1" dirty="0" smtClean="0"/>
              <a:t> 1988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56564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02769" cy="62289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121442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Only</a:t>
            </a:r>
            <a:r>
              <a:rPr lang="pt-BR" sz="2400" b="1" dirty="0" smtClean="0"/>
              <a:t> 1988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547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02769" cy="62289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121442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Only</a:t>
            </a:r>
            <a:r>
              <a:rPr lang="pt-BR" sz="2400" b="1" dirty="0" smtClean="0"/>
              <a:t> 1988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122864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241974" y="48260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MODEL DOMAIN</a:t>
            </a:r>
          </a:p>
        </p:txBody>
      </p:sp>
      <p:pic>
        <p:nvPicPr>
          <p:cNvPr id="5" name="Imagem 4" descr="bat_tsa.gif"/>
          <p:cNvPicPr>
            <a:picLocks noChangeAspect="1"/>
          </p:cNvPicPr>
          <p:nvPr/>
        </p:nvPicPr>
        <p:blipFill>
          <a:blip r:embed="rId2"/>
          <a:srcRect l="4411" t="5793" r="10242"/>
          <a:stretch>
            <a:fillRect/>
          </a:stretch>
        </p:blipFill>
        <p:spPr>
          <a:xfrm>
            <a:off x="357152" y="500041"/>
            <a:ext cx="4370800" cy="624535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788024" y="692696"/>
            <a:ext cx="42484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Tropical and South Atlantic: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85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S-30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N e 070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W-025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E</a:t>
            </a:r>
          </a:p>
          <a:p>
            <a:pPr marL="446088">
              <a:spcAft>
                <a:spcPts val="600"/>
              </a:spcAft>
            </a:pPr>
            <a:r>
              <a:rPr lang="en-US" sz="2400" b="1" dirty="0" smtClean="0"/>
              <a:t>0.5 x 0.5</a:t>
            </a:r>
            <a:r>
              <a:rPr lang="en-US" sz="2400" dirty="0" smtClean="0"/>
              <a:t> degree in lat/</a:t>
            </a:r>
            <a:r>
              <a:rPr lang="en-US" sz="2400" dirty="0" err="1" smtClean="0"/>
              <a:t>lon</a:t>
            </a:r>
            <a:endParaRPr lang="en-US" sz="2400" dirty="0" smtClean="0"/>
          </a:p>
          <a:p>
            <a:pPr marL="446088">
              <a:spcAft>
                <a:spcPts val="600"/>
              </a:spcAft>
            </a:pPr>
            <a:r>
              <a:rPr lang="en-US" sz="2400" b="1" dirty="0" smtClean="0"/>
              <a:t>36 sigma levels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Bathymetry: ETOPO1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Simulated period:</a:t>
            </a:r>
          </a:p>
          <a:p>
            <a:pPr marL="446088">
              <a:spcAft>
                <a:spcPts val="600"/>
              </a:spcAft>
            </a:pPr>
            <a:r>
              <a:rPr lang="en-US" sz="2400" b="1" dirty="0" smtClean="0"/>
              <a:t>01Jan1948-31Dec2010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Atmospheric forcing:</a:t>
            </a:r>
          </a:p>
          <a:p>
            <a:pPr marL="446088">
              <a:spcAft>
                <a:spcPts val="600"/>
              </a:spcAft>
            </a:pPr>
            <a:r>
              <a:rPr lang="en-US" sz="2400" b="1" dirty="0" smtClean="0"/>
              <a:t>NCEP Reanalysis I 6/6hr</a:t>
            </a:r>
          </a:p>
          <a:p>
            <a:pPr marL="182563" indent="-182563">
              <a:spcAft>
                <a:spcPts val="600"/>
              </a:spcAft>
            </a:pPr>
            <a:r>
              <a:rPr lang="en-US" sz="2400" dirty="0" smtClean="0"/>
              <a:t>Initial, boundary  conditions and Newtonian relaxation:</a:t>
            </a:r>
          </a:p>
          <a:p>
            <a:pPr marL="446088">
              <a:spcAft>
                <a:spcPts val="600"/>
              </a:spcAft>
            </a:pPr>
            <a:r>
              <a:rPr lang="en-US" sz="2400" b="1" dirty="0" smtClean="0"/>
              <a:t>SODA2.2.4 monthly values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02769" cy="62289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358082" y="1214422"/>
            <a:ext cx="1470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/>
              <a:t>Only</a:t>
            </a:r>
            <a:r>
              <a:rPr lang="pt-BR" sz="2400" b="1" dirty="0" smtClean="0"/>
              <a:t> 1988</a:t>
            </a:r>
            <a:endParaRPr lang="pt-BR" sz="2400" b="1" dirty="0"/>
          </a:p>
        </p:txBody>
      </p:sp>
    </p:spTree>
    <p:extLst>
      <p:ext uri="{BB962C8B-B14F-4D97-AF65-F5344CB8AC3E}">
        <p14:creationId xmlns="" xmlns:p14="http://schemas.microsoft.com/office/powerpoint/2010/main" val="24204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85318" y="48260"/>
            <a:ext cx="5012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DISCUSSION AND CONCLUSIONS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0034" y="928670"/>
            <a:ext cx="807249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astronomical constituents were well represented, although amplitude and phase errors occurs mainly in the southern portion of the analyzed domain; major phase differences for diurnal constituents, with 1 hour error and almost 50% in amplitudes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err="1" smtClean="0"/>
              <a:t>subtidal</a:t>
            </a:r>
            <a:r>
              <a:rPr lang="en-US" sz="2400" dirty="0" smtClean="0"/>
              <a:t> sea level oscillations were, in general, overestimated in central and northern Argentina and underestimated in Southeastern Brazil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from observations, one can observe more amplified events from Puerto </a:t>
            </a:r>
            <a:r>
              <a:rPr lang="en-US" sz="2400" dirty="0" err="1" smtClean="0"/>
              <a:t>Madryn</a:t>
            </a:r>
            <a:r>
              <a:rPr lang="en-US" sz="2400" dirty="0" smtClean="0"/>
              <a:t> to North, meaning that the main region for storm surge generation in the Western South Atlantic is located north of 45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S</a:t>
            </a:r>
            <a:endParaRPr lang="en-US" sz="2400" baseline="30000" dirty="0" smtClean="0"/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32537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0034" y="928670"/>
            <a:ext cx="821537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endParaRPr lang="en-US" sz="2400" smtClean="0"/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smtClean="0"/>
              <a:t>considering the simultaneous series of sea level at the coast and shlef wind:</a:t>
            </a:r>
          </a:p>
          <a:p>
            <a:pPr marL="892175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400" smtClean="0"/>
              <a:t>high frequency and higher values occur at southernmost locations (from north down to 45</a:t>
            </a:r>
            <a:r>
              <a:rPr lang="en-US" sz="2400" baseline="30000" smtClean="0"/>
              <a:t>o</a:t>
            </a:r>
            <a:r>
              <a:rPr lang="en-US" sz="2400" smtClean="0"/>
              <a:t>S)</a:t>
            </a:r>
          </a:p>
          <a:p>
            <a:pPr marL="892175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400" smtClean="0"/>
              <a:t>some events are generated north of 40</a:t>
            </a:r>
            <a:r>
              <a:rPr lang="en-US" sz="2400" baseline="30000" smtClean="0"/>
              <a:t>o</a:t>
            </a:r>
            <a:r>
              <a:rPr lang="en-US" sz="2400" smtClean="0"/>
              <a:t>S and their influence is over the northern part of the study region, but their amplitudes normally are not the biggest</a:t>
            </a:r>
          </a:p>
          <a:p>
            <a:pPr marL="892175" indent="-514350">
              <a:spcAft>
                <a:spcPts val="600"/>
              </a:spcAft>
              <a:buFont typeface="+mj-lt"/>
              <a:buAutoNum type="romanLcPeriod"/>
            </a:pPr>
            <a:r>
              <a:rPr lang="en-US" sz="2400" smtClean="0"/>
              <a:t>some events affect the whole region, negative or positive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085318" y="48260"/>
            <a:ext cx="4909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DISCUSSION AND CONCLUSIONS</a:t>
            </a:r>
          </a:p>
        </p:txBody>
      </p:sp>
    </p:spTree>
    <p:extLst>
      <p:ext uri="{BB962C8B-B14F-4D97-AF65-F5344CB8AC3E}">
        <p14:creationId xmlns="" xmlns:p14="http://schemas.microsoft.com/office/powerpoint/2010/main" val="84914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00034" y="928670"/>
            <a:ext cx="821537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combined EOF analysis shows the first two modes representing 50% of the joint variability of </a:t>
            </a:r>
            <a:r>
              <a:rPr lang="en-US" sz="2400" dirty="0" err="1" smtClean="0"/>
              <a:t>subtidal</a:t>
            </a:r>
            <a:r>
              <a:rPr lang="en-US" sz="2400" dirty="0" smtClean="0"/>
              <a:t> sea level and wind; including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modes, more than 75% of the variability is described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first two modes can be directly associated to the </a:t>
            </a:r>
            <a:r>
              <a:rPr lang="en-US" sz="2400" dirty="0" err="1" smtClean="0"/>
              <a:t>midltitude</a:t>
            </a:r>
            <a:r>
              <a:rPr lang="en-US" sz="2400" dirty="0" smtClean="0"/>
              <a:t> atmospheric systems, expressed by cyclonic and </a:t>
            </a:r>
            <a:r>
              <a:rPr lang="en-US" sz="2400" dirty="0" err="1" smtClean="0"/>
              <a:t>anticyclonic</a:t>
            </a:r>
            <a:r>
              <a:rPr lang="en-US" sz="2400" dirty="0" smtClean="0"/>
              <a:t> curvatures; within this context,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and 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modes can be distortions of the transients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time coefficients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and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modes show coherent alternation of polarity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tides and SLP are important and their combination improves the skill for extreme cases</a:t>
            </a:r>
          </a:p>
          <a:p>
            <a:pPr marL="177800" indent="-1778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SLP: not directly the inverted barometer effect, but its residual effect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085318" y="48260"/>
            <a:ext cx="4909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DISCUSSION AND CONCLUSIONS</a:t>
            </a:r>
          </a:p>
        </p:txBody>
      </p:sp>
    </p:spTree>
    <p:extLst>
      <p:ext uri="{BB962C8B-B14F-4D97-AF65-F5344CB8AC3E}">
        <p14:creationId xmlns="" xmlns:p14="http://schemas.microsoft.com/office/powerpoint/2010/main" val="201828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bat_tsa.gif"/>
          <p:cNvPicPr>
            <a:picLocks noChangeAspect="1"/>
          </p:cNvPicPr>
          <p:nvPr/>
        </p:nvPicPr>
        <p:blipFill>
          <a:blip r:embed="rId2"/>
          <a:srcRect l="4411" t="5793" r="10242"/>
          <a:stretch>
            <a:fillRect/>
          </a:stretch>
        </p:blipFill>
        <p:spPr>
          <a:xfrm>
            <a:off x="357152" y="500041"/>
            <a:ext cx="4370800" cy="6245359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788024" y="692696"/>
            <a:ext cx="42484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Tides at open boundaries: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TPXO7.1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River discharge: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Orinoco (34000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/s)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Amazonas (175000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/s)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La Plata (15000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/s)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Congo (4000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/s)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Niger (6000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/s)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Outputs: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1/1h surface fields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24/24h 3D fields</a:t>
            </a:r>
          </a:p>
          <a:p>
            <a:pPr marL="446088">
              <a:spcAft>
                <a:spcPts val="600"/>
              </a:spcAft>
            </a:pPr>
            <a:r>
              <a:rPr lang="en-US" sz="2400" dirty="0" smtClean="0"/>
              <a:t>Monthly averages 3D fields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Highlight: study region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241974" y="48260"/>
            <a:ext cx="26548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/>
              <a:t>MODEL DOMAIN</a:t>
            </a:r>
          </a:p>
        </p:txBody>
      </p:sp>
    </p:spTree>
    <p:extLst>
      <p:ext uri="{BB962C8B-B14F-4D97-AF65-F5344CB8AC3E}">
        <p14:creationId xmlns="" xmlns:p14="http://schemas.microsoft.com/office/powerpoint/2010/main" val="37828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357298"/>
            <a:ext cx="66247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Four simulations to combine different forcing: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Winds and Salt/Heat Fluxes (always considered)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Tides (on and off)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Sea </a:t>
            </a:r>
            <a:r>
              <a:rPr lang="en-US" sz="2400" dirty="0"/>
              <a:t>Level Pressure </a:t>
            </a:r>
            <a:r>
              <a:rPr lang="en-US" sz="2400" dirty="0" smtClean="0"/>
              <a:t>(on </a:t>
            </a:r>
            <a:r>
              <a:rPr lang="en-US" sz="2400" dirty="0"/>
              <a:t>and off)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 smtClean="0"/>
              <a:t>Experiment 1: wind, fluxes, tides, </a:t>
            </a:r>
            <a:r>
              <a:rPr lang="en-US" sz="2400" dirty="0" err="1" smtClean="0"/>
              <a:t>slp</a:t>
            </a: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/>
              <a:t>Experiment </a:t>
            </a:r>
            <a:r>
              <a:rPr lang="en-US" sz="2400" dirty="0" smtClean="0"/>
              <a:t>2: </a:t>
            </a:r>
            <a:r>
              <a:rPr lang="en-US" sz="2400" dirty="0"/>
              <a:t>wind, fluxes, </a:t>
            </a:r>
            <a:r>
              <a:rPr lang="en-US" sz="2400" dirty="0" smtClean="0"/>
              <a:t>tides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Experiment 3: </a:t>
            </a:r>
            <a:r>
              <a:rPr lang="en-US" sz="2400" dirty="0"/>
              <a:t>wind, fluxes, </a:t>
            </a:r>
            <a:r>
              <a:rPr lang="en-US" sz="2400" dirty="0" err="1" smtClean="0"/>
              <a:t>slp</a:t>
            </a: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Experiment </a:t>
            </a:r>
            <a:r>
              <a:rPr lang="en-US" sz="2400" dirty="0" smtClean="0"/>
              <a:t>4: </a:t>
            </a:r>
            <a:r>
              <a:rPr lang="en-US" sz="2400" dirty="0"/>
              <a:t>wind, </a:t>
            </a:r>
            <a:r>
              <a:rPr lang="en-US" sz="2400" dirty="0" smtClean="0"/>
              <a:t>fluxes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</p:txBody>
      </p:sp>
      <p:sp>
        <p:nvSpPr>
          <p:cNvPr id="7" name="CaixaDeTexto 6"/>
          <p:cNvSpPr txBox="1"/>
          <p:nvPr/>
        </p:nvSpPr>
        <p:spPr>
          <a:xfrm>
            <a:off x="1420993" y="428604"/>
            <a:ext cx="6319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STRATEGY FOR NUMERICAL EXPERIMENTS</a:t>
            </a:r>
          </a:p>
        </p:txBody>
      </p:sp>
    </p:spTree>
    <p:extLst>
      <p:ext uri="{BB962C8B-B14F-4D97-AF65-F5344CB8AC3E}">
        <p14:creationId xmlns="" xmlns:p14="http://schemas.microsoft.com/office/powerpoint/2010/main" val="52216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8886" y="48260"/>
            <a:ext cx="8530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VALIDATION – </a:t>
            </a:r>
            <a:r>
              <a:rPr lang="pt-BR" sz="2800" dirty="0" err="1" smtClean="0"/>
              <a:t>Semi-diurnal</a:t>
            </a:r>
            <a:r>
              <a:rPr lang="pt-BR" sz="2800" dirty="0" smtClean="0"/>
              <a:t> </a:t>
            </a:r>
            <a:r>
              <a:rPr lang="pt-BR" sz="2800" dirty="0" err="1" smtClean="0"/>
              <a:t>constituents</a:t>
            </a:r>
            <a:r>
              <a:rPr lang="pt-BR" sz="2800" dirty="0" smtClean="0"/>
              <a:t>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67683" y="620688"/>
            <a:ext cx="156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TPXO – M2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40152" y="620688"/>
            <a:ext cx="170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TPXO – S2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4452938" cy="57626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50751"/>
            <a:ext cx="4452938" cy="576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90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78886" y="48260"/>
            <a:ext cx="8530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VALIDATION – </a:t>
            </a:r>
            <a:r>
              <a:rPr lang="pt-BR" sz="2800" dirty="0" err="1" smtClean="0"/>
              <a:t>Semi-diurnal</a:t>
            </a:r>
            <a:r>
              <a:rPr lang="pt-BR" sz="2800" dirty="0" smtClean="0"/>
              <a:t> </a:t>
            </a:r>
            <a:r>
              <a:rPr lang="pt-BR" sz="2800" dirty="0" err="1" smtClean="0"/>
              <a:t>constituents</a:t>
            </a:r>
            <a:r>
              <a:rPr lang="pt-BR" sz="2800" dirty="0" smtClean="0"/>
              <a:t>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67683" y="620688"/>
            <a:ext cx="156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POM – M2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40152" y="620688"/>
            <a:ext cx="1708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POM – S2</a:t>
            </a:r>
            <a:endParaRPr lang="pt-BR" sz="2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0" y="1050751"/>
            <a:ext cx="4452938" cy="57626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36" y="1050751"/>
            <a:ext cx="4452938" cy="5762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1000_run1_WSA_O1K1M2S2.gif"/>
          <p:cNvPicPr>
            <a:picLocks noChangeAspect="1"/>
          </p:cNvPicPr>
          <p:nvPr/>
        </p:nvPicPr>
        <p:blipFill rotWithShape="1">
          <a:blip r:embed="rId2"/>
          <a:srcRect t="2294" b="48853"/>
          <a:stretch/>
        </p:blipFill>
        <p:spPr>
          <a:xfrm>
            <a:off x="1874490" y="3667884"/>
            <a:ext cx="4857750" cy="3071144"/>
          </a:xfrm>
          <a:prstGeom prst="rect">
            <a:avLst/>
          </a:prstGeom>
        </p:spPr>
      </p:pic>
      <p:pic>
        <p:nvPicPr>
          <p:cNvPr id="3" name="Imagem 2" descr="TPXO_WSA_O1K1M2S2.gif"/>
          <p:cNvPicPr>
            <a:picLocks noChangeAspect="1"/>
          </p:cNvPicPr>
          <p:nvPr/>
        </p:nvPicPr>
        <p:blipFill rotWithShape="1">
          <a:blip r:embed="rId3"/>
          <a:srcRect l="-1" t="2124" r="306" b="48853"/>
          <a:stretch/>
        </p:blipFill>
        <p:spPr>
          <a:xfrm>
            <a:off x="1877873" y="620688"/>
            <a:ext cx="4842937" cy="308183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85786" y="48260"/>
            <a:ext cx="7518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VALIDATION – </a:t>
            </a:r>
            <a:r>
              <a:rPr lang="pt-BR" sz="2800" dirty="0" err="1" smtClean="0"/>
              <a:t>Diurnal</a:t>
            </a:r>
            <a:r>
              <a:rPr lang="pt-BR" sz="2800" dirty="0" smtClean="0"/>
              <a:t> </a:t>
            </a:r>
            <a:r>
              <a:rPr lang="pt-BR" sz="2800" dirty="0" err="1" smtClean="0"/>
              <a:t>constituents</a:t>
            </a:r>
            <a:r>
              <a:rPr lang="pt-BR" sz="2800" dirty="0" smtClean="0"/>
              <a:t> – </a:t>
            </a:r>
            <a:r>
              <a:rPr lang="pt-BR" sz="2800" dirty="0" err="1" smtClean="0"/>
              <a:t>Experiment</a:t>
            </a:r>
            <a:r>
              <a:rPr lang="pt-BR" sz="2800" dirty="0" smtClean="0"/>
              <a:t> 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899592" y="1124744"/>
            <a:ext cx="844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TPXO</a:t>
            </a:r>
          </a:p>
          <a:p>
            <a:pPr algn="ctr"/>
            <a:r>
              <a:rPr lang="pt-BR" sz="2400" dirty="0" smtClean="0"/>
              <a:t>O1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52259" y="1124744"/>
            <a:ext cx="8440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TPXO</a:t>
            </a:r>
          </a:p>
          <a:p>
            <a:pPr algn="ctr"/>
            <a:r>
              <a:rPr lang="pt-BR" sz="2400" dirty="0"/>
              <a:t>K</a:t>
            </a:r>
            <a:r>
              <a:rPr lang="pt-BR" sz="2400" dirty="0" smtClean="0"/>
              <a:t>1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16712" y="429309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POM</a:t>
            </a:r>
          </a:p>
          <a:p>
            <a:pPr algn="ctr"/>
            <a:r>
              <a:rPr lang="pt-BR" sz="2400" dirty="0" smtClean="0"/>
              <a:t>O1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769379" y="4293096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400" dirty="0" smtClean="0"/>
              <a:t>POM</a:t>
            </a:r>
          </a:p>
          <a:p>
            <a:pPr algn="ctr"/>
            <a:r>
              <a:rPr lang="pt-BR" sz="2400" dirty="0"/>
              <a:t>K</a:t>
            </a:r>
            <a:r>
              <a:rPr lang="pt-BR" sz="2400" dirty="0" smtClean="0"/>
              <a:t>1</a:t>
            </a:r>
            <a:endParaRPr lang="pt-BR" sz="2400" dirty="0"/>
          </a:p>
        </p:txBody>
      </p:sp>
    </p:spTree>
    <p:extLst>
      <p:ext uri="{BB962C8B-B14F-4D97-AF65-F5344CB8AC3E}">
        <p14:creationId xmlns="" xmlns:p14="http://schemas.microsoft.com/office/powerpoint/2010/main" val="15979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867</Words>
  <Application>Microsoft Office PowerPoint</Application>
  <PresentationFormat>Apresentação na tela (4:3)</PresentationFormat>
  <Paragraphs>239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Storm surges in the Western South Atlantic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Storm surges in the Western South Atlantic</dc:title>
  <dc:creator>Tank1</dc:creator>
  <cp:lastModifiedBy>Tank1</cp:lastModifiedBy>
  <cp:revision>99</cp:revision>
  <dcterms:created xsi:type="dcterms:W3CDTF">2019-05-29T23:17:49Z</dcterms:created>
  <dcterms:modified xsi:type="dcterms:W3CDTF">2021-11-03T19:19:24Z</dcterms:modified>
</cp:coreProperties>
</file>