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6" r:id="rId2"/>
    <p:sldId id="257" r:id="rId3"/>
    <p:sldId id="258" r:id="rId4"/>
    <p:sldId id="270" r:id="rId5"/>
    <p:sldId id="259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60" r:id="rId15"/>
    <p:sldId id="262" r:id="rId16"/>
    <p:sldId id="276" r:id="rId17"/>
    <p:sldId id="271" r:id="rId18"/>
    <p:sldId id="274" r:id="rId19"/>
    <p:sldId id="272" r:id="rId20"/>
    <p:sldId id="273" r:id="rId21"/>
    <p:sldId id="277" r:id="rId22"/>
    <p:sldId id="278" r:id="rId23"/>
    <p:sldId id="279" r:id="rId24"/>
    <p:sldId id="280" r:id="rId25"/>
    <p:sldId id="281" r:id="rId26"/>
    <p:sldId id="275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6" r:id="rId48"/>
    <p:sldId id="302" r:id="rId49"/>
    <p:sldId id="307" r:id="rId50"/>
    <p:sldId id="308" r:id="rId51"/>
    <p:sldId id="303" r:id="rId52"/>
    <p:sldId id="304" r:id="rId53"/>
    <p:sldId id="309" r:id="rId54"/>
    <p:sldId id="310" r:id="rId55"/>
    <p:sldId id="311" r:id="rId56"/>
    <p:sldId id="312" r:id="rId57"/>
    <p:sldId id="313" r:id="rId58"/>
    <p:sldId id="314" r:id="rId59"/>
    <p:sldId id="318" r:id="rId60"/>
    <p:sldId id="305" r:id="rId6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99" autoAdjust="0"/>
    <p:restoredTop sz="9466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8" d="100"/>
        <a:sy n="198" d="100"/>
      </p:scale>
      <p:origin x="0" y="419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032DD3-91F9-4D14-B23A-9947777F4701}" type="datetimeFigureOut">
              <a:rPr lang="pt-BR" smtClean="0"/>
              <a:t>28/01/2014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17F197-D6A4-436D-96FB-2017ECF921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5835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7F197-D6A4-436D-96FB-2017ECF9212B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4372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7F197-D6A4-436D-96FB-2017ECF9212B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9286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C082A84-9DF3-49F9-991D-AED802587544}" type="slidenum">
              <a:rPr lang="pt-BR" altLang="pt-BR" smtClean="0"/>
              <a:pPr eaLnBrk="1" hangingPunct="1">
                <a:spcBef>
                  <a:spcPct val="0"/>
                </a:spcBef>
              </a:pPr>
              <a:t>38</a:t>
            </a:fld>
            <a:endParaRPr lang="pt-BR" altLang="pt-BR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pt-BR" alt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5CF35-EB2A-4575-9564-CB562B8D799C}" type="datetimeFigureOut">
              <a:rPr lang="pt-BR" smtClean="0"/>
              <a:t>28/01/2014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7FDC-1B38-4A27-BDF5-7CFEAD001D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7890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5CF35-EB2A-4575-9564-CB562B8D799C}" type="datetimeFigureOut">
              <a:rPr lang="pt-BR" smtClean="0"/>
              <a:t>28/01/2014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7FDC-1B38-4A27-BDF5-7CFEAD001D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4864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5CF35-EB2A-4575-9564-CB562B8D799C}" type="datetimeFigureOut">
              <a:rPr lang="pt-BR" smtClean="0"/>
              <a:t>28/01/2014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7FDC-1B38-4A27-BDF5-7CFEAD001D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4474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5CF35-EB2A-4575-9564-CB562B8D799C}" type="datetimeFigureOut">
              <a:rPr lang="pt-BR" smtClean="0"/>
              <a:t>28/01/2014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7FDC-1B38-4A27-BDF5-7CFEAD001D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4975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5CF35-EB2A-4575-9564-CB562B8D799C}" type="datetimeFigureOut">
              <a:rPr lang="pt-BR" smtClean="0"/>
              <a:t>28/01/2014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7FDC-1B38-4A27-BDF5-7CFEAD001D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5658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5CF35-EB2A-4575-9564-CB562B8D799C}" type="datetimeFigureOut">
              <a:rPr lang="pt-BR" smtClean="0"/>
              <a:t>28/01/2014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7FDC-1B38-4A27-BDF5-7CFEAD001D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4397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5CF35-EB2A-4575-9564-CB562B8D799C}" type="datetimeFigureOut">
              <a:rPr lang="pt-BR" smtClean="0"/>
              <a:t>28/01/2014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7FDC-1B38-4A27-BDF5-7CFEAD001D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0065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5CF35-EB2A-4575-9564-CB562B8D799C}" type="datetimeFigureOut">
              <a:rPr lang="pt-BR" smtClean="0"/>
              <a:t>28/01/2014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7FDC-1B38-4A27-BDF5-7CFEAD001D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5946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5CF35-EB2A-4575-9564-CB562B8D799C}" type="datetimeFigureOut">
              <a:rPr lang="pt-BR" smtClean="0"/>
              <a:t>28/01/2014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7FDC-1B38-4A27-BDF5-7CFEAD001D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0765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5CF35-EB2A-4575-9564-CB562B8D799C}" type="datetimeFigureOut">
              <a:rPr lang="pt-BR" smtClean="0"/>
              <a:t>28/01/2014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7FDC-1B38-4A27-BDF5-7CFEAD001D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6106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5CF35-EB2A-4575-9564-CB562B8D799C}" type="datetimeFigureOut">
              <a:rPr lang="pt-BR" smtClean="0"/>
              <a:t>28/01/2014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77FDC-1B38-4A27-BDF5-7CFEAD001D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6784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5CF35-EB2A-4575-9564-CB562B8D799C}" type="datetimeFigureOut">
              <a:rPr lang="pt-BR" smtClean="0"/>
              <a:t>28/01/2014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77FDC-1B38-4A27-BDF5-7CFEAD001D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1128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tacao.iag.usp.br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mwf.int/research/era/Monitoring/STREAM1/Observations/Coverage/Synop/18.html" TargetMode="External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en.allmetsat.com/index.html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stacao.iag.usp.br/instrumentos.php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eather.uwyo.edu/upperair/sounding.html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demet.aer.mil.br/consulta_msg/tabuleiro_online_ajuda.pdf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met.gov.br/portal/index.php?r=home/page&amp;page=sobre_inmet" TargetMode="External"/><Relationship Id="rId2" Type="http://schemas.openxmlformats.org/officeDocument/2006/relationships/hyperlink" Target="http://www.inmet.gov.br/portal/index.php?r=home2/index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meteocentre.com/info/symboles_meteo_en.gif" TargetMode="External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ptec.inpe.br/glossario.shtml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ptec.inpe.br/glossario.shtml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edemet.aer.mil.br/consulta_msg/consulta_de_mensagem.php?ID_REDEMET=gur7ffe7vr4s2bl16evh30rv21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met.gov.br/portal/index.php?r=estacoes/mapaEstacoes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demet.aer.mil.br/rede_estacoes.php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demet.aer.mil.br/rede_estacoes.php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Observações Meteorológicas</a:t>
            </a:r>
            <a:endParaRPr lang="pt-BR" dirty="0"/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695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4" t="6043" r="30257" b="51091"/>
          <a:stretch/>
        </p:blipFill>
        <p:spPr bwMode="auto">
          <a:xfrm>
            <a:off x="773104" y="3933056"/>
            <a:ext cx="3606326" cy="2204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7" t="5815" r="30654" b="47092"/>
          <a:stretch/>
        </p:blipFill>
        <p:spPr bwMode="auto">
          <a:xfrm>
            <a:off x="4860032" y="3933056"/>
            <a:ext cx="3580687" cy="2422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4" t="6076" r="30023" b="50664"/>
          <a:stretch/>
        </p:blipFill>
        <p:spPr bwMode="auto">
          <a:xfrm>
            <a:off x="4860032" y="545864"/>
            <a:ext cx="3614872" cy="222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83" t="6304" r="30471" b="49833"/>
          <a:stretch/>
        </p:blipFill>
        <p:spPr bwMode="auto">
          <a:xfrm>
            <a:off x="611560" y="545864"/>
            <a:ext cx="3597779" cy="2256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34" t="17698" r="51417" b="60038"/>
          <a:stretch/>
        </p:blipFill>
        <p:spPr bwMode="auto">
          <a:xfrm>
            <a:off x="2486824" y="1631179"/>
            <a:ext cx="1504061" cy="1145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382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8" r="24112" b="3967"/>
          <a:stretch/>
        </p:blipFill>
        <p:spPr bwMode="auto">
          <a:xfrm>
            <a:off x="0" y="225084"/>
            <a:ext cx="9144000" cy="632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532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5" r="51456" b="4143"/>
          <a:stretch/>
        </p:blipFill>
        <p:spPr bwMode="auto">
          <a:xfrm>
            <a:off x="879074" y="0"/>
            <a:ext cx="6357222" cy="685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102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" t="1163" r="39345" b="4133"/>
          <a:stretch/>
        </p:blipFill>
        <p:spPr bwMode="auto">
          <a:xfrm>
            <a:off x="899592" y="57343"/>
            <a:ext cx="7565794" cy="677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71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7504" y="6381328"/>
            <a:ext cx="6750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http://blog.metservice.com/wp-content/uploads/2010/03/GOS.jpg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563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12820"/>
            <a:ext cx="8229600" cy="679876"/>
          </a:xfrm>
        </p:spPr>
        <p:txBody>
          <a:bodyPr>
            <a:normAutofit/>
          </a:bodyPr>
          <a:lstStyle/>
          <a:p>
            <a:r>
              <a:rPr lang="pt-BR" sz="3200" dirty="0" smtClean="0"/>
              <a:t>Observações Meteorológicas - Transmissão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44781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Transmissão de dados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lvl="0" indent="-285750"/>
            <a:r>
              <a:rPr lang="pt-BR" dirty="0" smtClean="0"/>
              <a:t>Os dados devem ser transmitidos seguindo um padrão internacional.</a:t>
            </a:r>
          </a:p>
          <a:p>
            <a:r>
              <a:rPr lang="pt-BR" dirty="0" smtClean="0"/>
              <a:t>Codificação: </a:t>
            </a:r>
          </a:p>
          <a:p>
            <a:pPr lvl="1"/>
            <a:r>
              <a:rPr lang="pt-BR" dirty="0" smtClean="0"/>
              <a:t>Em terra: SYNOP (</a:t>
            </a:r>
            <a:r>
              <a:rPr lang="pt-BR" dirty="0" err="1" smtClean="0"/>
              <a:t>Surface</a:t>
            </a:r>
            <a:r>
              <a:rPr lang="pt-BR" dirty="0" smtClean="0"/>
              <a:t> </a:t>
            </a:r>
            <a:r>
              <a:rPr lang="pt-BR" dirty="0" err="1" smtClean="0"/>
              <a:t>Synoptic</a:t>
            </a:r>
            <a:r>
              <a:rPr lang="pt-BR" dirty="0" smtClean="0"/>
              <a:t> </a:t>
            </a:r>
            <a:r>
              <a:rPr lang="pt-BR" dirty="0" err="1" smtClean="0"/>
              <a:t>Observations</a:t>
            </a:r>
            <a:r>
              <a:rPr lang="pt-BR" dirty="0" smtClean="0"/>
              <a:t>) e METAR (</a:t>
            </a:r>
            <a:r>
              <a:rPr lang="pt-BR" dirty="0" err="1" smtClean="0"/>
              <a:t>METeorological</a:t>
            </a:r>
            <a:r>
              <a:rPr lang="pt-BR" dirty="0" smtClean="0"/>
              <a:t> </a:t>
            </a:r>
            <a:r>
              <a:rPr lang="pt-BR" dirty="0" err="1" smtClean="0"/>
              <a:t>Aerodrome</a:t>
            </a:r>
            <a:r>
              <a:rPr lang="pt-BR" dirty="0" smtClean="0"/>
              <a:t> </a:t>
            </a:r>
            <a:r>
              <a:rPr lang="pt-BR" dirty="0" err="1" smtClean="0"/>
              <a:t>Report</a:t>
            </a:r>
            <a:r>
              <a:rPr lang="pt-BR" dirty="0" smtClean="0"/>
              <a:t>)</a:t>
            </a:r>
          </a:p>
          <a:p>
            <a:pPr lvl="1"/>
            <a:r>
              <a:rPr lang="pt-BR" dirty="0" smtClean="0"/>
              <a:t>No oceano: SHIP e BUOY</a:t>
            </a:r>
          </a:p>
          <a:p>
            <a:pPr lvl="1"/>
            <a:r>
              <a:rPr lang="pt-BR" dirty="0" smtClean="0"/>
              <a:t>Por avião: AIRCRAFT</a:t>
            </a:r>
          </a:p>
          <a:p>
            <a:pPr lvl="1"/>
            <a:r>
              <a:rPr lang="pt-BR" dirty="0" err="1" smtClean="0"/>
              <a:t>Radiossondagem</a:t>
            </a:r>
            <a:r>
              <a:rPr lang="pt-BR" dirty="0" smtClean="0"/>
              <a:t>: TEMP e PILOT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5361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1" b="4631"/>
          <a:stretch/>
        </p:blipFill>
        <p:spPr bwMode="auto">
          <a:xfrm>
            <a:off x="52924" y="620688"/>
            <a:ext cx="9067088" cy="490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832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ecmwf.int/research/era/_pics/DC_00_SYNO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7334250" cy="509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32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ecmwf.int/research/era/_pics/DC_06_SYNO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7334250" cy="509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1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ecmwf.int/research/era/_pics/DC_12_SYNO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7334250" cy="509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91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Estação Meteorológica do IAG</a:t>
            </a:r>
            <a:endParaRPr lang="pt-BR" dirty="0"/>
          </a:p>
        </p:txBody>
      </p:sp>
      <p:pic>
        <p:nvPicPr>
          <p:cNvPr id="1026" name="Picture 2" descr="http://www5.usp.br/wp-content/uploads/portal20121122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20198"/>
            <a:ext cx="6869563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4139952" y="6043354"/>
            <a:ext cx="3495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Foto: Marcos Santos / USP Imagens</a:t>
            </a: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1371600" y="1340768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>
                <a:hlinkClick r:id="rId3"/>
              </a:rPr>
              <a:t>http://www.estacao.iag.usp.br/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7880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ecmwf.int/research/era/_pics/DC_18_SYNO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48680"/>
            <a:ext cx="7334250" cy="509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971600" y="5997614"/>
            <a:ext cx="7488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 smtClean="0">
                <a:hlinkClick r:id="rId3"/>
              </a:rPr>
              <a:t>http://www.ecmwf.int/research/era/Monitoring/STREAM1/Observations/Coverage/Synop/18.html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65043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ecmwf.int/research/era/_pics/DC_12_TEM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7334250" cy="509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82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Sites interessantes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052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28" b="3967"/>
          <a:stretch/>
        </p:blipFill>
        <p:spPr bwMode="auto">
          <a:xfrm>
            <a:off x="0" y="188640"/>
            <a:ext cx="9087206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696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54" b="39356"/>
          <a:stretch/>
        </p:blipFill>
        <p:spPr bwMode="auto">
          <a:xfrm>
            <a:off x="0" y="476672"/>
            <a:ext cx="8929386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700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25" b="3642"/>
          <a:stretch/>
        </p:blipFill>
        <p:spPr bwMode="auto">
          <a:xfrm>
            <a:off x="15437" y="46747"/>
            <a:ext cx="9093067" cy="6478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965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508104" y="6381328"/>
            <a:ext cx="3525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smtClean="0">
                <a:hlinkClick r:id="rId2"/>
              </a:rPr>
              <a:t>http://en.allmetsat.com/index.html</a:t>
            </a:r>
            <a:endParaRPr lang="pt-BR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5"/>
          <a:stretch/>
        </p:blipFill>
        <p:spPr bwMode="auto">
          <a:xfrm>
            <a:off x="0" y="332656"/>
            <a:ext cx="9144000" cy="494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755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8" b="3635"/>
          <a:stretch/>
        </p:blipFill>
        <p:spPr bwMode="auto">
          <a:xfrm>
            <a:off x="35496" y="632679"/>
            <a:ext cx="9049996" cy="4956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429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4000" dirty="0" smtClean="0"/>
              <a:t>Antes de avançarmos...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Localização Geográfica</a:t>
            </a:r>
          </a:p>
          <a:p>
            <a:pPr lvl="1" eaLnBrk="1" hangingPunct="1"/>
            <a:r>
              <a:rPr lang="pt-BR" altLang="pt-BR" smtClean="0"/>
              <a:t>América do Sul</a:t>
            </a:r>
          </a:p>
          <a:p>
            <a:pPr lvl="2" eaLnBrk="1" hangingPunct="1"/>
            <a:r>
              <a:rPr lang="pt-BR" altLang="pt-BR" smtClean="0"/>
              <a:t>1ª. Atividade: Mapa 1</a:t>
            </a:r>
          </a:p>
          <a:p>
            <a:pPr lvl="3" eaLnBrk="1" hangingPunct="1"/>
            <a:r>
              <a:rPr lang="pt-BR" altLang="pt-BR" smtClean="0"/>
              <a:t>5 minutos: individualmente</a:t>
            </a:r>
          </a:p>
          <a:p>
            <a:pPr lvl="3" eaLnBrk="1" hangingPunct="1"/>
            <a:r>
              <a:rPr lang="pt-BR" altLang="pt-BR" smtClean="0"/>
              <a:t>5 minutos: em grupo</a:t>
            </a:r>
          </a:p>
        </p:txBody>
      </p:sp>
    </p:spTree>
    <p:extLst>
      <p:ext uri="{BB962C8B-B14F-4D97-AF65-F5344CB8AC3E}">
        <p14:creationId xmlns:p14="http://schemas.microsoft.com/office/powerpoint/2010/main" val="238595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am_su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0"/>
            <a:ext cx="4813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18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Observações de superfície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484076" y="1710100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pt-BR" b="1" dirty="0"/>
              <a:t>Visibilidade Horizontal</a:t>
            </a:r>
          </a:p>
          <a:p>
            <a:r>
              <a:rPr lang="pt-BR" b="1" dirty="0"/>
              <a:t>Nebulosidade</a:t>
            </a:r>
          </a:p>
          <a:p>
            <a:r>
              <a:rPr lang="pt-BR" b="1" dirty="0"/>
              <a:t>Fenômenos Diversos</a:t>
            </a:r>
          </a:p>
          <a:p>
            <a:r>
              <a:rPr lang="pt-BR" b="1" dirty="0"/>
              <a:t>Pressão Atmosférica</a:t>
            </a:r>
          </a:p>
          <a:p>
            <a:r>
              <a:rPr lang="pt-BR" b="1" dirty="0"/>
              <a:t>Temperatura do Ar e do Bulbo Úmido</a:t>
            </a:r>
          </a:p>
          <a:p>
            <a:r>
              <a:rPr lang="pt-BR" b="1" dirty="0"/>
              <a:t>Temperatura Mínima e Máxima do Ar</a:t>
            </a:r>
          </a:p>
          <a:p>
            <a:r>
              <a:rPr lang="pt-BR" b="1" dirty="0"/>
              <a:t>Vento: Intensidade e Direção</a:t>
            </a:r>
          </a:p>
          <a:p>
            <a:r>
              <a:rPr lang="pt-BR" b="1" dirty="0"/>
              <a:t>Umidade Relativa do Ar</a:t>
            </a:r>
          </a:p>
          <a:p>
            <a:r>
              <a:rPr lang="pt-BR" b="1" dirty="0"/>
              <a:t>Temperatura do Solo</a:t>
            </a:r>
          </a:p>
          <a:p>
            <a:r>
              <a:rPr lang="pt-BR" b="1" dirty="0"/>
              <a:t>Evaporação</a:t>
            </a:r>
          </a:p>
          <a:p>
            <a:r>
              <a:rPr lang="pt-BR" b="1" dirty="0"/>
              <a:t>Precipitação</a:t>
            </a:r>
          </a:p>
          <a:p>
            <a:r>
              <a:rPr lang="pt-BR" b="1" dirty="0" err="1"/>
              <a:t>Irradiância</a:t>
            </a:r>
            <a:r>
              <a:rPr lang="pt-BR" b="1" dirty="0"/>
              <a:t> Média Diária</a:t>
            </a:r>
          </a:p>
          <a:p>
            <a:r>
              <a:rPr lang="pt-BR" b="1" dirty="0"/>
              <a:t>Duração do Brilho </a:t>
            </a:r>
            <a:r>
              <a:rPr lang="pt-BR" b="1" dirty="0" smtClean="0"/>
              <a:t>Solar</a:t>
            </a:r>
            <a:endParaRPr lang="pt-BR" b="1" dirty="0"/>
          </a:p>
        </p:txBody>
      </p:sp>
      <p:sp>
        <p:nvSpPr>
          <p:cNvPr id="3" name="Retângulo 2"/>
          <p:cNvSpPr/>
          <p:nvPr/>
        </p:nvSpPr>
        <p:spPr>
          <a:xfrm>
            <a:off x="1835696" y="1268760"/>
            <a:ext cx="5526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hlinkClick r:id="rId2"/>
              </a:rPr>
              <a:t>http://www.estacao.iag.usp.br/instrumentos.php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9571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0"/>
            <a:ext cx="4841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6"/>
          <p:cNvSpPr>
            <a:spLocks noChangeArrowheads="1"/>
          </p:cNvSpPr>
          <p:nvPr/>
        </p:nvSpPr>
        <p:spPr bwMode="auto">
          <a:xfrm>
            <a:off x="4716463" y="0"/>
            <a:ext cx="44275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BR" altLang="pt-BR" sz="1000"/>
              <a:t>http://www.guiageo-americas.com/mapas/mapa/mapa-americadosul.jpg</a:t>
            </a:r>
          </a:p>
        </p:txBody>
      </p:sp>
    </p:spTree>
    <p:extLst>
      <p:ext uri="{BB962C8B-B14F-4D97-AF65-F5344CB8AC3E}">
        <p14:creationId xmlns:p14="http://schemas.microsoft.com/office/powerpoint/2010/main" val="382851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0"/>
            <a:ext cx="4975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5394325" y="0"/>
            <a:ext cx="37496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000"/>
              <a:t>http://mapas.geographicguide.net/images/mapa-america-sul.jpg</a:t>
            </a:r>
          </a:p>
        </p:txBody>
      </p:sp>
    </p:spTree>
    <p:extLst>
      <p:ext uri="{BB962C8B-B14F-4D97-AF65-F5344CB8AC3E}">
        <p14:creationId xmlns:p14="http://schemas.microsoft.com/office/powerpoint/2010/main" val="321156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z="4000" dirty="0" smtClean="0"/>
              <a:t>Antes de avançarmos...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pt-BR" dirty="0" smtClean="0"/>
              <a:t>Localização Geográfica</a:t>
            </a:r>
          </a:p>
          <a:p>
            <a:pPr lvl="1" eaLnBrk="1" hangingPunct="1"/>
            <a:r>
              <a:rPr lang="pt-BR" altLang="pt-BR" dirty="0" smtClean="0"/>
              <a:t>América do Sul</a:t>
            </a:r>
          </a:p>
          <a:p>
            <a:pPr lvl="2" eaLnBrk="1" hangingPunct="1"/>
            <a:r>
              <a:rPr lang="pt-BR" altLang="pt-BR" dirty="0" smtClean="0"/>
              <a:t>1ª. Atividade: Mapa 1</a:t>
            </a:r>
          </a:p>
          <a:p>
            <a:pPr lvl="3" eaLnBrk="1" hangingPunct="1"/>
            <a:r>
              <a:rPr lang="pt-BR" altLang="pt-BR" dirty="0" smtClean="0"/>
              <a:t>5 minutos: individualmente</a:t>
            </a:r>
          </a:p>
          <a:p>
            <a:pPr lvl="3" eaLnBrk="1" hangingPunct="1"/>
            <a:r>
              <a:rPr lang="pt-BR" altLang="pt-BR" dirty="0" smtClean="0"/>
              <a:t>5 minutos: em grupo</a:t>
            </a:r>
          </a:p>
          <a:p>
            <a:pPr lvl="1" eaLnBrk="1" hangingPunct="1"/>
            <a:r>
              <a:rPr lang="pt-BR" altLang="pt-BR" dirty="0" smtClean="0"/>
              <a:t>Brasil</a:t>
            </a:r>
          </a:p>
          <a:p>
            <a:pPr lvl="2" eaLnBrk="1" hangingPunct="1"/>
            <a:r>
              <a:rPr lang="pt-BR" altLang="pt-BR" dirty="0" smtClean="0"/>
              <a:t>2ª. Atividade: Mapa 2</a:t>
            </a:r>
          </a:p>
          <a:p>
            <a:pPr lvl="3" eaLnBrk="1" hangingPunct="1"/>
            <a:r>
              <a:rPr lang="pt-BR" altLang="pt-BR" dirty="0" smtClean="0"/>
              <a:t>5 minutos: individualmente</a:t>
            </a:r>
          </a:p>
          <a:p>
            <a:pPr lvl="3" eaLnBrk="1" hangingPunct="1"/>
            <a:r>
              <a:rPr lang="pt-BR" altLang="pt-BR" dirty="0" smtClean="0"/>
              <a:t>5 minutos: em grupo</a:t>
            </a:r>
          </a:p>
          <a:p>
            <a:pPr lvl="3" eaLnBrk="1" hangingPunct="1"/>
            <a:endParaRPr lang="pt-BR" altLang="pt-BR" dirty="0" smtClean="0"/>
          </a:p>
        </p:txBody>
      </p:sp>
    </p:spTree>
    <p:extLst>
      <p:ext uri="{BB962C8B-B14F-4D97-AF65-F5344CB8AC3E}">
        <p14:creationId xmlns:p14="http://schemas.microsoft.com/office/powerpoint/2010/main" val="418676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mapa_b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-26988"/>
            <a:ext cx="6911975" cy="6911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74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-41275"/>
            <a:ext cx="7281862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0" y="6491288"/>
            <a:ext cx="1476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800"/>
              <a:t>Fonte: IBGE</a:t>
            </a:r>
          </a:p>
        </p:txBody>
      </p:sp>
    </p:spTree>
    <p:extLst>
      <p:ext uri="{BB962C8B-B14F-4D97-AF65-F5344CB8AC3E}">
        <p14:creationId xmlns:p14="http://schemas.microsoft.com/office/powerpoint/2010/main" val="322750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0"/>
            <a:ext cx="6765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5"/>
          <p:cNvSpPr>
            <a:spLocks noChangeArrowheads="1"/>
          </p:cNvSpPr>
          <p:nvPr/>
        </p:nvSpPr>
        <p:spPr bwMode="auto">
          <a:xfrm>
            <a:off x="0" y="6491288"/>
            <a:ext cx="5441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800"/>
              <a:t>http://www.brazadv.com.br/images/mapa_relevo.jpg</a:t>
            </a:r>
          </a:p>
        </p:txBody>
      </p:sp>
    </p:spTree>
    <p:extLst>
      <p:ext uri="{BB962C8B-B14F-4D97-AF65-F5344CB8AC3E}">
        <p14:creationId xmlns:p14="http://schemas.microsoft.com/office/powerpoint/2010/main" val="294891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ChangeArrowheads="1"/>
          </p:cNvSpPr>
          <p:nvPr/>
        </p:nvSpPr>
        <p:spPr bwMode="auto">
          <a:xfrm>
            <a:off x="0" y="5937250"/>
            <a:ext cx="8509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900"/>
              <a:t>http://3.bp.blogspot.com/_D6_UlKidjlE/Sb11U5xIkuI/AAAAAAAAAyQ/w7_ZZz8ZQBA/s400/Brasil+relevo+Classifica%C3%A7%C3%A3o+Aziz+Ab%C2%B4Saber.jpg</a:t>
            </a:r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25" y="0"/>
            <a:ext cx="6788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52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VENTO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3ª. Atividade:</a:t>
            </a:r>
          </a:p>
          <a:p>
            <a:pPr lvl="1" eaLnBrk="1" hangingPunct="1"/>
            <a:r>
              <a:rPr lang="pt-BR" altLang="pt-BR" smtClean="0"/>
              <a:t>Desenhar a rosa dos ventos com 16 direções (colocar as siglas e graus).</a:t>
            </a:r>
          </a:p>
        </p:txBody>
      </p:sp>
    </p:spTree>
    <p:extLst>
      <p:ext uri="{BB962C8B-B14F-4D97-AF65-F5344CB8AC3E}">
        <p14:creationId xmlns:p14="http://schemas.microsoft.com/office/powerpoint/2010/main" val="230948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" t="19196" r="42451" b="13782"/>
          <a:stretch>
            <a:fillRect/>
          </a:stretch>
        </p:blipFill>
        <p:spPr bwMode="auto">
          <a:xfrm>
            <a:off x="1692275" y="1700213"/>
            <a:ext cx="5505450" cy="490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2"/>
          <p:cNvSpPr txBox="1">
            <a:spLocks noChangeArrowheads="1"/>
          </p:cNvSpPr>
          <p:nvPr/>
        </p:nvSpPr>
        <p:spPr bwMode="auto">
          <a:xfrm>
            <a:off x="684213" y="0"/>
            <a:ext cx="2519362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1500"/>
              </a:spcBef>
              <a:buClr>
                <a:srgbClr val="000514"/>
              </a:buClr>
              <a:buFontTx/>
              <a:buNone/>
            </a:pPr>
            <a:r>
              <a:rPr lang="en-GB" altLang="pt-BR" sz="2400">
                <a:ea typeface="Lucida Sans Unicode" pitchFamily="34" charset="0"/>
                <a:cs typeface="Lucida Sans Unicode" pitchFamily="34" charset="0"/>
              </a:rPr>
              <a:t>Direção do vento</a:t>
            </a:r>
          </a:p>
        </p:txBody>
      </p:sp>
      <p:sp>
        <p:nvSpPr>
          <p:cNvPr id="17412" name="Text Box 3"/>
          <p:cNvSpPr txBox="1">
            <a:spLocks noChangeArrowheads="1"/>
          </p:cNvSpPr>
          <p:nvPr/>
        </p:nvSpPr>
        <p:spPr bwMode="auto">
          <a:xfrm>
            <a:off x="684213" y="476250"/>
            <a:ext cx="770413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1000"/>
              </a:spcBef>
              <a:buClr>
                <a:srgbClr val="FFFFFF"/>
              </a:buClr>
              <a:buFontTx/>
              <a:buNone/>
            </a:pPr>
            <a:r>
              <a:rPr lang="en-GB" altLang="pt-BR" sz="1600" b="1">
                <a:ea typeface="Lucida Sans Unicode" pitchFamily="34" charset="0"/>
                <a:cs typeface="Lucida Sans Unicode" pitchFamily="34" charset="0"/>
              </a:rPr>
              <a:t>A direção do vento é indicada pela direção de onde o vento é proveniente, ou seja, de onde ele vem. A direção é expressa tanto em termos da direção de onde ele provém como em termos do azimute, isto é, do ângulo que o vetor da direção forma com o Norte geográfico local. Assim, um vento de SE terá um ângulo de 135º.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4140200" y="1484313"/>
            <a:ext cx="792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1125"/>
              </a:spcBef>
              <a:buClr>
                <a:srgbClr val="FFFF66"/>
              </a:buClr>
              <a:buFontTx/>
              <a:buNone/>
            </a:pPr>
            <a:r>
              <a:rPr lang="en-GB" altLang="pt-BR" sz="1800">
                <a:ea typeface="Lucida Sans Unicode" pitchFamily="34" charset="0"/>
                <a:cs typeface="Lucida Sans Unicode" pitchFamily="34" charset="0"/>
              </a:rPr>
              <a:t>0</a:t>
            </a:r>
            <a:r>
              <a:rPr lang="en-GB" altLang="pt-BR" sz="1800" baseline="30000">
                <a:ea typeface="Lucida Sans Unicode" pitchFamily="34" charset="0"/>
                <a:cs typeface="Lucida Sans Unicode" pitchFamily="34" charset="0"/>
              </a:rPr>
              <a:t>o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6804025" y="4005263"/>
            <a:ext cx="792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1125"/>
              </a:spcBef>
              <a:buClr>
                <a:srgbClr val="FFFF66"/>
              </a:buClr>
              <a:buFontTx/>
              <a:buNone/>
            </a:pPr>
            <a:r>
              <a:rPr lang="en-GB" altLang="pt-BR" sz="1800">
                <a:ea typeface="Lucida Sans Unicode" pitchFamily="34" charset="0"/>
                <a:cs typeface="Lucida Sans Unicode" pitchFamily="34" charset="0"/>
              </a:rPr>
              <a:t>90</a:t>
            </a:r>
            <a:r>
              <a:rPr lang="en-GB" altLang="pt-BR" sz="1800" baseline="30000">
                <a:ea typeface="Lucida Sans Unicode" pitchFamily="34" charset="0"/>
                <a:cs typeface="Lucida Sans Unicode" pitchFamily="34" charset="0"/>
              </a:rPr>
              <a:t>o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4067175" y="6489700"/>
            <a:ext cx="792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1125"/>
              </a:spcBef>
              <a:buClr>
                <a:srgbClr val="FFFF66"/>
              </a:buClr>
              <a:buFontTx/>
              <a:buNone/>
            </a:pPr>
            <a:r>
              <a:rPr lang="en-GB" altLang="pt-BR" sz="1800">
                <a:ea typeface="Lucida Sans Unicode" pitchFamily="34" charset="0"/>
                <a:cs typeface="Lucida Sans Unicode" pitchFamily="34" charset="0"/>
              </a:rPr>
              <a:t>180</a:t>
            </a:r>
            <a:r>
              <a:rPr lang="en-GB" altLang="pt-BR" sz="1800" baseline="30000">
                <a:ea typeface="Lucida Sans Unicode" pitchFamily="34" charset="0"/>
                <a:cs typeface="Lucida Sans Unicode" pitchFamily="34" charset="0"/>
              </a:rPr>
              <a:t>o</a:t>
            </a: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971550" y="4005263"/>
            <a:ext cx="792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1125"/>
              </a:spcBef>
              <a:buClr>
                <a:srgbClr val="FFFF66"/>
              </a:buClr>
              <a:buFontTx/>
              <a:buNone/>
            </a:pPr>
            <a:r>
              <a:rPr lang="en-GB" altLang="pt-BR" sz="1800">
                <a:ea typeface="Lucida Sans Unicode" pitchFamily="34" charset="0"/>
                <a:cs typeface="Lucida Sans Unicode" pitchFamily="34" charset="0"/>
              </a:rPr>
              <a:t>270</a:t>
            </a:r>
            <a:r>
              <a:rPr lang="en-GB" altLang="pt-BR" sz="1800" baseline="30000">
                <a:ea typeface="Lucida Sans Unicode" pitchFamily="34" charset="0"/>
                <a:cs typeface="Lucida Sans Unicode" pitchFamily="34" charset="0"/>
              </a:rPr>
              <a:t>o</a:t>
            </a: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6084888" y="2276475"/>
            <a:ext cx="10810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1125"/>
              </a:spcBef>
              <a:buClr>
                <a:srgbClr val="FFFF66"/>
              </a:buClr>
              <a:buFontTx/>
              <a:buNone/>
            </a:pPr>
            <a:r>
              <a:rPr lang="en-GB" altLang="pt-BR" sz="1800">
                <a:ea typeface="Lucida Sans Unicode" pitchFamily="34" charset="0"/>
                <a:cs typeface="Lucida Sans Unicode" pitchFamily="34" charset="0"/>
              </a:rPr>
              <a:t>45</a:t>
            </a:r>
            <a:r>
              <a:rPr lang="en-GB" altLang="pt-BR" sz="1800" baseline="30000">
                <a:ea typeface="Lucida Sans Unicode" pitchFamily="34" charset="0"/>
                <a:cs typeface="Lucida Sans Unicode" pitchFamily="34" charset="0"/>
              </a:rPr>
              <a:t>o</a:t>
            </a: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5940425" y="5661025"/>
            <a:ext cx="15128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1125"/>
              </a:spcBef>
              <a:buClr>
                <a:srgbClr val="FFFF66"/>
              </a:buClr>
              <a:buFontTx/>
              <a:buNone/>
            </a:pPr>
            <a:r>
              <a:rPr lang="en-GB" altLang="pt-BR" sz="1800">
                <a:ea typeface="Lucida Sans Unicode" pitchFamily="34" charset="0"/>
                <a:cs typeface="Lucida Sans Unicode" pitchFamily="34" charset="0"/>
              </a:rPr>
              <a:t>135</a:t>
            </a:r>
            <a:r>
              <a:rPr lang="en-GB" altLang="pt-BR" sz="1800" baseline="30000">
                <a:ea typeface="Lucida Sans Unicode" pitchFamily="34" charset="0"/>
                <a:cs typeface="Lucida Sans Unicode" pitchFamily="34" charset="0"/>
              </a:rPr>
              <a:t>o</a:t>
            </a:r>
          </a:p>
        </p:txBody>
      </p:sp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1116013" y="5734050"/>
            <a:ext cx="15128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ts val="1125"/>
              </a:spcBef>
              <a:buClr>
                <a:srgbClr val="FFFF66"/>
              </a:buClr>
              <a:buFontTx/>
              <a:buNone/>
            </a:pPr>
            <a:r>
              <a:rPr lang="en-GB" altLang="pt-BR" sz="1800">
                <a:ea typeface="Lucida Sans Unicode" pitchFamily="34" charset="0"/>
                <a:cs typeface="Lucida Sans Unicode" pitchFamily="34" charset="0"/>
              </a:rPr>
              <a:t>225</a:t>
            </a:r>
            <a:r>
              <a:rPr lang="en-GB" altLang="pt-BR" sz="1800" baseline="30000">
                <a:ea typeface="Lucida Sans Unicode" pitchFamily="34" charset="0"/>
                <a:cs typeface="Lucida Sans Unicode" pitchFamily="34" charset="0"/>
              </a:rPr>
              <a:t>o</a:t>
            </a:r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1835150" y="2205038"/>
            <a:ext cx="679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1125"/>
              </a:spcBef>
              <a:buClr>
                <a:srgbClr val="FFFF66"/>
              </a:buClr>
              <a:buFontTx/>
              <a:buNone/>
            </a:pPr>
            <a:r>
              <a:rPr lang="en-GB" altLang="pt-BR" sz="1800">
                <a:ea typeface="Lucida Sans Unicode" pitchFamily="34" charset="0"/>
                <a:cs typeface="Lucida Sans Unicode" pitchFamily="34" charset="0"/>
              </a:rPr>
              <a:t>315</a:t>
            </a:r>
            <a:r>
              <a:rPr lang="en-GB" altLang="pt-BR" sz="1800" baseline="30000">
                <a:ea typeface="Lucida Sans Unicode" pitchFamily="34" charset="0"/>
                <a:cs typeface="Lucida Sans Unicode" pitchFamily="34" charset="0"/>
              </a:rPr>
              <a:t>o</a:t>
            </a:r>
          </a:p>
        </p:txBody>
      </p:sp>
      <p:sp>
        <p:nvSpPr>
          <p:cNvPr id="17421" name="Text Box 17"/>
          <p:cNvSpPr txBox="1">
            <a:spLocks noChangeArrowheads="1"/>
          </p:cNvSpPr>
          <p:nvPr/>
        </p:nvSpPr>
        <p:spPr bwMode="auto">
          <a:xfrm>
            <a:off x="5292725" y="1989138"/>
            <a:ext cx="10810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1125"/>
              </a:spcBef>
              <a:buClr>
                <a:srgbClr val="FFFF66"/>
              </a:buClr>
              <a:buFontTx/>
              <a:buNone/>
            </a:pPr>
            <a:r>
              <a:rPr lang="en-GB" altLang="pt-BR" sz="1800">
                <a:ea typeface="Lucida Sans Unicode" pitchFamily="34" charset="0"/>
                <a:cs typeface="Lucida Sans Unicode" pitchFamily="34" charset="0"/>
              </a:rPr>
              <a:t>22,5</a:t>
            </a:r>
            <a:r>
              <a:rPr lang="en-GB" altLang="pt-BR" sz="1800" baseline="30000">
                <a:ea typeface="Lucida Sans Unicode" pitchFamily="34" charset="0"/>
                <a:cs typeface="Lucida Sans Unicode" pitchFamily="34" charset="0"/>
              </a:rPr>
              <a:t>o</a:t>
            </a:r>
          </a:p>
        </p:txBody>
      </p:sp>
      <p:sp>
        <p:nvSpPr>
          <p:cNvPr id="17422" name="Text Box 18"/>
          <p:cNvSpPr txBox="1">
            <a:spLocks noChangeArrowheads="1"/>
          </p:cNvSpPr>
          <p:nvPr/>
        </p:nvSpPr>
        <p:spPr bwMode="auto">
          <a:xfrm>
            <a:off x="6443663" y="3213100"/>
            <a:ext cx="10810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1125"/>
              </a:spcBef>
              <a:buClr>
                <a:srgbClr val="FFFF66"/>
              </a:buClr>
              <a:buFontTx/>
              <a:buNone/>
            </a:pPr>
            <a:r>
              <a:rPr lang="en-GB" altLang="pt-BR" sz="1800">
                <a:ea typeface="Lucida Sans Unicode" pitchFamily="34" charset="0"/>
                <a:cs typeface="Lucida Sans Unicode" pitchFamily="34" charset="0"/>
              </a:rPr>
              <a:t>67,5</a:t>
            </a:r>
            <a:r>
              <a:rPr lang="en-GB" altLang="pt-BR" sz="1800" baseline="30000">
                <a:ea typeface="Lucida Sans Unicode" pitchFamily="34" charset="0"/>
                <a:cs typeface="Lucida Sans Unicode" pitchFamily="34" charset="0"/>
              </a:rPr>
              <a:t>o</a:t>
            </a:r>
          </a:p>
        </p:txBody>
      </p:sp>
      <p:sp>
        <p:nvSpPr>
          <p:cNvPr id="17423" name="Text Box 19"/>
          <p:cNvSpPr txBox="1">
            <a:spLocks noChangeArrowheads="1"/>
          </p:cNvSpPr>
          <p:nvPr/>
        </p:nvSpPr>
        <p:spPr bwMode="auto">
          <a:xfrm>
            <a:off x="6300788" y="4868863"/>
            <a:ext cx="10810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1125"/>
              </a:spcBef>
              <a:buClr>
                <a:srgbClr val="FFFF66"/>
              </a:buClr>
              <a:buFontTx/>
              <a:buNone/>
            </a:pPr>
            <a:r>
              <a:rPr lang="en-GB" altLang="pt-BR" sz="1800">
                <a:ea typeface="Lucida Sans Unicode" pitchFamily="34" charset="0"/>
                <a:cs typeface="Lucida Sans Unicode" pitchFamily="34" charset="0"/>
              </a:rPr>
              <a:t>112,5</a:t>
            </a:r>
            <a:r>
              <a:rPr lang="en-GB" altLang="pt-BR" sz="1800" baseline="30000">
                <a:ea typeface="Lucida Sans Unicode" pitchFamily="34" charset="0"/>
                <a:cs typeface="Lucida Sans Unicode" pitchFamily="34" charset="0"/>
              </a:rPr>
              <a:t>o</a:t>
            </a:r>
          </a:p>
        </p:txBody>
      </p:sp>
      <p:sp>
        <p:nvSpPr>
          <p:cNvPr id="17424" name="Text Box 20"/>
          <p:cNvSpPr txBox="1">
            <a:spLocks noChangeArrowheads="1"/>
          </p:cNvSpPr>
          <p:nvPr/>
        </p:nvSpPr>
        <p:spPr bwMode="auto">
          <a:xfrm>
            <a:off x="5219700" y="6092825"/>
            <a:ext cx="10810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1125"/>
              </a:spcBef>
              <a:buClr>
                <a:srgbClr val="FFFF66"/>
              </a:buClr>
              <a:buFontTx/>
              <a:buNone/>
            </a:pPr>
            <a:r>
              <a:rPr lang="en-GB" altLang="pt-BR" sz="1800">
                <a:ea typeface="Lucida Sans Unicode" pitchFamily="34" charset="0"/>
                <a:cs typeface="Lucida Sans Unicode" pitchFamily="34" charset="0"/>
              </a:rPr>
              <a:t>157,5</a:t>
            </a:r>
            <a:r>
              <a:rPr lang="en-GB" altLang="pt-BR" sz="1800" baseline="30000">
                <a:ea typeface="Lucida Sans Unicode" pitchFamily="34" charset="0"/>
                <a:cs typeface="Lucida Sans Unicode" pitchFamily="34" charset="0"/>
              </a:rPr>
              <a:t>o</a:t>
            </a:r>
          </a:p>
        </p:txBody>
      </p:sp>
      <p:sp>
        <p:nvSpPr>
          <p:cNvPr id="17425" name="Text Box 21"/>
          <p:cNvSpPr txBox="1">
            <a:spLocks noChangeArrowheads="1"/>
          </p:cNvSpPr>
          <p:nvPr/>
        </p:nvSpPr>
        <p:spPr bwMode="auto">
          <a:xfrm>
            <a:off x="2627313" y="6165850"/>
            <a:ext cx="10810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1125"/>
              </a:spcBef>
              <a:buClr>
                <a:srgbClr val="FFFF66"/>
              </a:buClr>
              <a:buFontTx/>
              <a:buNone/>
            </a:pPr>
            <a:r>
              <a:rPr lang="en-GB" altLang="pt-BR" sz="1800">
                <a:ea typeface="Lucida Sans Unicode" pitchFamily="34" charset="0"/>
                <a:cs typeface="Lucida Sans Unicode" pitchFamily="34" charset="0"/>
              </a:rPr>
              <a:t>202,5</a:t>
            </a:r>
            <a:r>
              <a:rPr lang="en-GB" altLang="pt-BR" sz="1800" baseline="30000">
                <a:ea typeface="Lucida Sans Unicode" pitchFamily="34" charset="0"/>
                <a:cs typeface="Lucida Sans Unicode" pitchFamily="34" charset="0"/>
              </a:rPr>
              <a:t>o</a:t>
            </a:r>
          </a:p>
        </p:txBody>
      </p:sp>
      <p:sp>
        <p:nvSpPr>
          <p:cNvPr id="17426" name="Text Box 22"/>
          <p:cNvSpPr txBox="1">
            <a:spLocks noChangeArrowheads="1"/>
          </p:cNvSpPr>
          <p:nvPr/>
        </p:nvSpPr>
        <p:spPr bwMode="auto">
          <a:xfrm>
            <a:off x="1116013" y="4797425"/>
            <a:ext cx="10810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1125"/>
              </a:spcBef>
              <a:buClr>
                <a:srgbClr val="FFFF66"/>
              </a:buClr>
              <a:buFontTx/>
              <a:buNone/>
            </a:pPr>
            <a:r>
              <a:rPr lang="en-GB" altLang="pt-BR" sz="1800">
                <a:ea typeface="Lucida Sans Unicode" pitchFamily="34" charset="0"/>
                <a:cs typeface="Lucida Sans Unicode" pitchFamily="34" charset="0"/>
              </a:rPr>
              <a:t>247,5</a:t>
            </a:r>
            <a:r>
              <a:rPr lang="en-GB" altLang="pt-BR" sz="1800" baseline="30000">
                <a:ea typeface="Lucida Sans Unicode" pitchFamily="34" charset="0"/>
                <a:cs typeface="Lucida Sans Unicode" pitchFamily="34" charset="0"/>
              </a:rPr>
              <a:t>o</a:t>
            </a:r>
          </a:p>
        </p:txBody>
      </p:sp>
      <p:sp>
        <p:nvSpPr>
          <p:cNvPr id="17427" name="Text Box 23"/>
          <p:cNvSpPr txBox="1">
            <a:spLocks noChangeArrowheads="1"/>
          </p:cNvSpPr>
          <p:nvPr/>
        </p:nvSpPr>
        <p:spPr bwMode="auto">
          <a:xfrm>
            <a:off x="1116013" y="3141663"/>
            <a:ext cx="10810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1125"/>
              </a:spcBef>
              <a:buClr>
                <a:srgbClr val="FFFF66"/>
              </a:buClr>
              <a:buFontTx/>
              <a:buNone/>
            </a:pPr>
            <a:r>
              <a:rPr lang="en-GB" altLang="pt-BR" sz="1800">
                <a:ea typeface="Lucida Sans Unicode" pitchFamily="34" charset="0"/>
                <a:cs typeface="Lucida Sans Unicode" pitchFamily="34" charset="0"/>
              </a:rPr>
              <a:t>292,5</a:t>
            </a:r>
            <a:r>
              <a:rPr lang="en-GB" altLang="pt-BR" sz="1800" baseline="30000">
                <a:ea typeface="Lucida Sans Unicode" pitchFamily="34" charset="0"/>
                <a:cs typeface="Lucida Sans Unicode" pitchFamily="34" charset="0"/>
              </a:rPr>
              <a:t>o</a:t>
            </a:r>
          </a:p>
        </p:txBody>
      </p:sp>
      <p:sp>
        <p:nvSpPr>
          <p:cNvPr id="17428" name="Text Box 24"/>
          <p:cNvSpPr txBox="1">
            <a:spLocks noChangeArrowheads="1"/>
          </p:cNvSpPr>
          <p:nvPr/>
        </p:nvSpPr>
        <p:spPr bwMode="auto">
          <a:xfrm>
            <a:off x="2627313" y="1773238"/>
            <a:ext cx="10810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1125"/>
              </a:spcBef>
              <a:buClr>
                <a:srgbClr val="FFFF66"/>
              </a:buClr>
              <a:buFontTx/>
              <a:buNone/>
            </a:pPr>
            <a:r>
              <a:rPr lang="en-GB" altLang="pt-BR" sz="1800">
                <a:ea typeface="Lucida Sans Unicode" pitchFamily="34" charset="0"/>
                <a:cs typeface="Lucida Sans Unicode" pitchFamily="34" charset="0"/>
              </a:rPr>
              <a:t>337,5</a:t>
            </a:r>
            <a:r>
              <a:rPr lang="en-GB" altLang="pt-BR" sz="1800" baseline="30000">
                <a:ea typeface="Lucida Sans Unicode" pitchFamily="34" charset="0"/>
                <a:cs typeface="Lucida Sans Unicode" pitchFamily="34" charset="0"/>
              </a:rPr>
              <a:t>o</a:t>
            </a:r>
          </a:p>
        </p:txBody>
      </p:sp>
      <p:sp>
        <p:nvSpPr>
          <p:cNvPr id="17429" name="Text Box 25"/>
          <p:cNvSpPr txBox="1">
            <a:spLocks noChangeArrowheads="1"/>
          </p:cNvSpPr>
          <p:nvPr/>
        </p:nvSpPr>
        <p:spPr bwMode="auto">
          <a:xfrm>
            <a:off x="7415213" y="1916113"/>
            <a:ext cx="1728787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800"/>
              <a:t>Pontos: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800"/>
              <a:t>-cardeais, colaterais e sub-colaterais</a:t>
            </a:r>
          </a:p>
        </p:txBody>
      </p:sp>
      <p:sp>
        <p:nvSpPr>
          <p:cNvPr id="17430" name="Text Box 26"/>
          <p:cNvSpPr txBox="1">
            <a:spLocks noChangeArrowheads="1"/>
          </p:cNvSpPr>
          <p:nvPr/>
        </p:nvSpPr>
        <p:spPr bwMode="auto">
          <a:xfrm>
            <a:off x="7092950" y="5661025"/>
            <a:ext cx="2051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pt-BR" altLang="pt-BR" sz="1800"/>
              <a:t>QUADRANTES E OCTANTES</a:t>
            </a:r>
          </a:p>
        </p:txBody>
      </p:sp>
    </p:spTree>
    <p:extLst>
      <p:ext uri="{BB962C8B-B14F-4D97-AF65-F5344CB8AC3E}">
        <p14:creationId xmlns:p14="http://schemas.microsoft.com/office/powerpoint/2010/main" val="12948630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VENTO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3ª. Atividade:</a:t>
            </a:r>
          </a:p>
          <a:p>
            <a:pPr lvl="1" eaLnBrk="1" hangingPunct="1"/>
            <a:r>
              <a:rPr lang="pt-BR" altLang="pt-BR" smtClean="0"/>
              <a:t>Desenhar a rosa dos ventos com 16 direções (colocar as siglas e graus).</a:t>
            </a:r>
          </a:p>
          <a:p>
            <a:pPr eaLnBrk="1" hangingPunct="1"/>
            <a:r>
              <a:rPr lang="pt-BR" altLang="pt-BR" smtClean="0"/>
              <a:t>4ª. Atividade:</a:t>
            </a:r>
          </a:p>
          <a:p>
            <a:pPr lvl="1" eaLnBrk="1" hangingPunct="1"/>
            <a:r>
              <a:rPr lang="pt-BR" altLang="pt-BR" smtClean="0"/>
              <a:t>Conversão de unidades</a:t>
            </a:r>
          </a:p>
        </p:txBody>
      </p:sp>
    </p:spTree>
    <p:extLst>
      <p:ext uri="{BB962C8B-B14F-4D97-AF65-F5344CB8AC3E}">
        <p14:creationId xmlns:p14="http://schemas.microsoft.com/office/powerpoint/2010/main" val="3609463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7504" y="6381328"/>
            <a:ext cx="6750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http://blog.metservice.com/wp-content/uploads/2010/03/GOS.jpg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563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12820"/>
            <a:ext cx="8229600" cy="679876"/>
          </a:xfrm>
        </p:spPr>
        <p:txBody>
          <a:bodyPr>
            <a:normAutofit/>
          </a:bodyPr>
          <a:lstStyle/>
          <a:p>
            <a:r>
              <a:rPr lang="pt-BR" sz="3200" dirty="0" smtClean="0"/>
              <a:t>Observações Meteorológicas – Coleta de dados</a:t>
            </a:r>
            <a:endParaRPr lang="pt-BR" sz="3200" dirty="0"/>
          </a:p>
        </p:txBody>
      </p:sp>
      <p:sp>
        <p:nvSpPr>
          <p:cNvPr id="4" name="Elipse 3"/>
          <p:cNvSpPr/>
          <p:nvPr/>
        </p:nvSpPr>
        <p:spPr>
          <a:xfrm>
            <a:off x="5868144" y="4437112"/>
            <a:ext cx="2592288" cy="2128882"/>
          </a:xfrm>
          <a:prstGeom prst="ellipse">
            <a:avLst/>
          </a:prstGeom>
          <a:noFill/>
          <a:ln w="666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772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Preencher a tabela abaixo:</a:t>
            </a:r>
          </a:p>
        </p:txBody>
      </p:sp>
      <p:pic>
        <p:nvPicPr>
          <p:cNvPr id="19459" name="Picture 5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268413"/>
            <a:ext cx="4310062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53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altLang="pt-BR" smtClean="0"/>
              <a:t>Velocidade do vento</a:t>
            </a:r>
          </a:p>
        </p:txBody>
      </p:sp>
      <p:pic>
        <p:nvPicPr>
          <p:cNvPr id="20483" name="Picture 48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268413"/>
            <a:ext cx="434657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752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pt-BR" dirty="0" smtClean="0"/>
              <a:t>Decodificação - METAR</a:t>
            </a:r>
            <a:endParaRPr lang="pt-BR" dirty="0"/>
          </a:p>
        </p:txBody>
      </p:sp>
      <p:pic>
        <p:nvPicPr>
          <p:cNvPr id="21506" name="Picture 2" descr="http://weather.uwyo.edu/upperair/sam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41714"/>
            <a:ext cx="5499992" cy="549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572000" y="657957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pt-BR" altLang="pt-BR" sz="1400" dirty="0">
                <a:hlinkClick r:id="rId3"/>
              </a:rPr>
              <a:t>http://weather.uwyo.edu/upperair/sounding.html</a:t>
            </a:r>
            <a:r>
              <a:rPr lang="pt-BR" altLang="pt-BR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675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5" t="5483" r="30561" b="28363"/>
          <a:stretch/>
        </p:blipFill>
        <p:spPr bwMode="auto">
          <a:xfrm>
            <a:off x="23112" y="0"/>
            <a:ext cx="3691783" cy="3402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ipse 3"/>
          <p:cNvSpPr/>
          <p:nvPr/>
        </p:nvSpPr>
        <p:spPr>
          <a:xfrm>
            <a:off x="2283" y="2708920"/>
            <a:ext cx="864096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6" t="17990" r="30160" b="4751"/>
          <a:stretch/>
        </p:blipFill>
        <p:spPr bwMode="auto">
          <a:xfrm>
            <a:off x="3786903" y="0"/>
            <a:ext cx="4817545" cy="682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355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67" b="41682"/>
          <a:stretch/>
        </p:blipFill>
        <p:spPr bwMode="auto">
          <a:xfrm>
            <a:off x="-14129" y="19374"/>
            <a:ext cx="4337877" cy="359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879" b="41544"/>
          <a:stretch/>
        </p:blipFill>
        <p:spPr bwMode="auto">
          <a:xfrm>
            <a:off x="4335498" y="0"/>
            <a:ext cx="4292669" cy="3608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883" b="41000"/>
          <a:stretch/>
        </p:blipFill>
        <p:spPr bwMode="auto">
          <a:xfrm>
            <a:off x="0" y="3618878"/>
            <a:ext cx="4292230" cy="3641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77" b="41310"/>
          <a:stretch/>
        </p:blipFill>
        <p:spPr bwMode="auto">
          <a:xfrm>
            <a:off x="4290656" y="3628461"/>
            <a:ext cx="4325815" cy="362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274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903" b="41710"/>
          <a:stretch/>
        </p:blipFill>
        <p:spPr bwMode="auto">
          <a:xfrm>
            <a:off x="0" y="0"/>
            <a:ext cx="4289989" cy="3597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37" b="41738"/>
          <a:stretch/>
        </p:blipFill>
        <p:spPr bwMode="auto">
          <a:xfrm>
            <a:off x="4273285" y="1725"/>
            <a:ext cx="4308231" cy="359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3" r="60900" b="41453"/>
          <a:stretch/>
        </p:blipFill>
        <p:spPr bwMode="auto">
          <a:xfrm>
            <a:off x="-53764" y="3588760"/>
            <a:ext cx="4317023" cy="361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57" b="41880"/>
          <a:stretch/>
        </p:blipFill>
        <p:spPr bwMode="auto">
          <a:xfrm>
            <a:off x="4263259" y="3588760"/>
            <a:ext cx="4317023" cy="358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251236" y="5158933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 smtClean="0"/>
              <a:t>Poucas</a:t>
            </a:r>
          </a:p>
          <a:p>
            <a:r>
              <a:rPr lang="pt-BR" sz="900" dirty="0" smtClean="0"/>
              <a:t>Esparsas</a:t>
            </a:r>
          </a:p>
          <a:p>
            <a:r>
              <a:rPr lang="pt-BR" sz="900" dirty="0" smtClean="0"/>
              <a:t>Nublado</a:t>
            </a:r>
          </a:p>
          <a:p>
            <a:r>
              <a:rPr lang="pt-BR" sz="900" dirty="0" smtClean="0"/>
              <a:t>Encoberto</a:t>
            </a:r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val="230658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92" b="41295"/>
          <a:stretch/>
        </p:blipFill>
        <p:spPr bwMode="auto">
          <a:xfrm>
            <a:off x="0" y="0"/>
            <a:ext cx="4324172" cy="362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162086" y="4221088"/>
            <a:ext cx="5362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Como a pressão varia com a altura?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4187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pt-BR" altLang="pt-BR" sz="1400"/>
              <a:t>Figure 1-17, page 18 in Lutgens and Tarbuck's </a:t>
            </a:r>
            <a:r>
              <a:rPr lang="pt-BR" altLang="pt-BR" sz="1400" i="1"/>
              <a:t>The Atmosphere</a:t>
            </a:r>
            <a:r>
              <a:rPr lang="pt-BR" altLang="pt-BR" sz="1400"/>
              <a:t>, 2001 </a:t>
            </a:r>
          </a:p>
        </p:txBody>
      </p:sp>
    </p:spTree>
    <p:extLst>
      <p:ext uri="{BB962C8B-B14F-4D97-AF65-F5344CB8AC3E}">
        <p14:creationId xmlns:p14="http://schemas.microsoft.com/office/powerpoint/2010/main" val="1066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063504" cy="42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Plotagem de METAR</a:t>
            </a: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2875228" y="6550223"/>
            <a:ext cx="62866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 smtClean="0">
                <a:hlinkClick r:id="rId3"/>
              </a:rPr>
              <a:t>http://www.redemet.aer.mil.br/consulta_msg/tabuleiro_online_ajuda.pdf</a:t>
            </a:r>
            <a:endParaRPr lang="pt-BR" sz="14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5652120" y="5733256"/>
            <a:ext cx="2376264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Nuvens baixas: &lt;6.500 pés</a:t>
            </a:r>
            <a:endParaRPr lang="pt-BR" sz="16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5992205" y="2780928"/>
            <a:ext cx="2468227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Nuvens altas: &gt;20.000 pés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202173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585370" y="636359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200" dirty="0" smtClean="0"/>
              <a:t>http://qualimetrics.com/wp-content/uploads/weather-map-symbols-863x1024.jpg</a:t>
            </a:r>
            <a:endParaRPr lang="pt-BR" sz="1200" dirty="0"/>
          </a:p>
        </p:txBody>
      </p:sp>
      <p:pic>
        <p:nvPicPr>
          <p:cNvPr id="46082" name="Picture 2" descr="http://qualimetrics.com/wp-content/uploads/weather-map-symbols-863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-2257"/>
            <a:ext cx="5754053" cy="682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7884368" y="1268760"/>
            <a:ext cx="50405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smtClean="0"/>
              <a:t>HN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1157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INMet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 smtClean="0"/>
              <a:t>Instituto Nacional de Meteorologia: </a:t>
            </a:r>
            <a:r>
              <a:rPr lang="pt-BR" dirty="0" smtClean="0">
                <a:hlinkClick r:id="rId2"/>
              </a:rPr>
              <a:t>http://www.inmet.gov.br/portal/index.php?r=home2/index</a:t>
            </a:r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r>
              <a:rPr lang="pt-BR" dirty="0"/>
              <a:t>A </a:t>
            </a:r>
            <a:r>
              <a:rPr lang="pt-BR" dirty="0">
                <a:solidFill>
                  <a:srgbClr val="FF0000"/>
                </a:solidFill>
              </a:rPr>
              <a:t>missão</a:t>
            </a:r>
            <a:r>
              <a:rPr lang="pt-BR" dirty="0"/>
              <a:t> do Instituto Nacional de Meteorologia (INMET), órgão do Ministério da Agricultura, Pecuária e Abastecimento, </a:t>
            </a:r>
            <a:r>
              <a:rPr lang="pt-BR" dirty="0">
                <a:solidFill>
                  <a:srgbClr val="FF0000"/>
                </a:solidFill>
              </a:rPr>
              <a:t>é prover informações meteorológicas </a:t>
            </a:r>
            <a:r>
              <a:rPr lang="pt-BR" dirty="0"/>
              <a:t>à sociedade brasileira e influir construtivamente no processo de tomada de decisão, contribuindo para o desenvolvimento sustentável do País. Esta missão é alcançada por meio de </a:t>
            </a:r>
            <a:r>
              <a:rPr lang="pt-BR" dirty="0">
                <a:solidFill>
                  <a:srgbClr val="FF0000"/>
                </a:solidFill>
              </a:rPr>
              <a:t>monitoramento, análise e previsão de tempo e de clima</a:t>
            </a:r>
            <a:r>
              <a:rPr lang="pt-BR" dirty="0"/>
              <a:t>, que se fundamentam em pesquisa aplicada, trabalho em parceria e ,compartilhamento do conhecimento, com ênfase em resultados práticos e confiáveis.</a:t>
            </a:r>
            <a:endParaRPr lang="pt-BR" dirty="0" smtClean="0"/>
          </a:p>
          <a:p>
            <a:pPr marL="0" indent="0" algn="r">
              <a:buNone/>
            </a:pPr>
            <a:r>
              <a:rPr lang="pt-BR" sz="2600" dirty="0" smtClean="0">
                <a:hlinkClick r:id="rId3"/>
              </a:rPr>
              <a:t>http://www.inmet.gov.br/portal/index.php?r=home/page&amp;page=sobre_inmet</a:t>
            </a:r>
            <a:endParaRPr lang="pt-BR" sz="2600" dirty="0"/>
          </a:p>
        </p:txBody>
      </p:sp>
    </p:spTree>
    <p:extLst>
      <p:ext uri="{BB962C8B-B14F-4D97-AF65-F5344CB8AC3E}">
        <p14:creationId xmlns:p14="http://schemas.microsoft.com/office/powerpoint/2010/main" val="60569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4599806" y="59166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400" dirty="0" smtClean="0"/>
              <a:t>http://tornado.sfsu.edu/geosciences/classes/m201/WeatherMapAnalysis/Weather_Symbols.jpg</a:t>
            </a:r>
            <a:endParaRPr lang="pt-BR" sz="1400" dirty="0"/>
          </a:p>
        </p:txBody>
      </p:sp>
      <p:pic>
        <p:nvPicPr>
          <p:cNvPr id="47106" name="Picture 2" descr="http://tornado.sfsu.edu/geosciences/classes/m201/WeatherMapAnalysis/Weather_Symbo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513"/>
            <a:ext cx="5256584" cy="686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7884368" y="1268760"/>
            <a:ext cx="50405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smtClean="0"/>
              <a:t>HN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571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meteocentre.com/info/symboles_meteo_e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5976664" cy="684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576029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pt-BR" sz="1200" dirty="0" smtClean="0">
                <a:hlinkClick r:id="rId3"/>
              </a:rPr>
              <a:t>http://meteocentre.com/info/symboles_meteo_en.gif</a:t>
            </a:r>
            <a:endParaRPr lang="pt-BR" sz="12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7884368" y="1268760"/>
            <a:ext cx="50405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smtClean="0"/>
              <a:t>HN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3168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tornado.sfsu.edu/geosciences/classes/m201/WeatherMapAnalysis/wxm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66676"/>
            <a:ext cx="10763250" cy="692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7740352" y="1196752"/>
            <a:ext cx="50405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smtClean="0"/>
              <a:t>HN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3940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3500438"/>
            <a:ext cx="8291512" cy="2625725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80000"/>
              </a:lnSpc>
            </a:pPr>
            <a:r>
              <a:rPr lang="pt-BR" sz="2400" smtClean="0"/>
              <a:t>FG: fog/neblina: </a:t>
            </a:r>
            <a:r>
              <a:rPr lang="pt-BR" sz="2400" b="1" smtClean="0"/>
              <a:t>Névoa Úmida ou Neblina:</a:t>
            </a:r>
            <a:r>
              <a:rPr lang="pt-BR" sz="2400" smtClean="0"/>
              <a:t> conjunto de microscópicas gotas de água suspensas na atmosfera. Provoca uma redução da visibilidade menor do que em condições de nevoeiro e é, freqüentemente, confundida com chuvisco. (CPTEC)</a:t>
            </a:r>
          </a:p>
          <a:p>
            <a:pPr eaLnBrk="1" hangingPunct="1">
              <a:lnSpc>
                <a:spcPct val="80000"/>
              </a:lnSpc>
            </a:pPr>
            <a:r>
              <a:rPr lang="pt-BR" sz="2400" b="1" smtClean="0"/>
              <a:t>Nevoeiro ou Cerração:</a:t>
            </a:r>
            <a:r>
              <a:rPr lang="pt-BR" sz="2400" smtClean="0"/>
              <a:t> massa de minúsculas gotas de água suspensas na atmosfera, próximas ou junto à superfície da Terra, que reduzem a visibilidade horizontal para menos de 1 Km.  (CPTEC)</a:t>
            </a:r>
          </a:p>
          <a:p>
            <a:pPr eaLnBrk="1" hangingPunct="1">
              <a:lnSpc>
                <a:spcPct val="80000"/>
              </a:lnSpc>
            </a:pPr>
            <a:r>
              <a:rPr lang="pt-BR" sz="2400" smtClean="0"/>
              <a:t>Visibilidade &lt; 1km</a:t>
            </a:r>
          </a:p>
        </p:txBody>
      </p:sp>
      <p:pic>
        <p:nvPicPr>
          <p:cNvPr id="14339" name="Picture 5" descr="fo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260350"/>
            <a:ext cx="396081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6"/>
          <p:cNvSpPr>
            <a:spLocks noChangeArrowheads="1"/>
          </p:cNvSpPr>
          <p:nvPr/>
        </p:nvSpPr>
        <p:spPr bwMode="auto">
          <a:xfrm>
            <a:off x="4416425" y="0"/>
            <a:ext cx="472757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800"/>
              <a:t>http://3.bp.blogspot.com/_F9xVOhqvuUg/TPzuYibimEI/AAAAAAAAAsA/jneR_xpomYg/s1600/fog.jpg</a:t>
            </a:r>
          </a:p>
        </p:txBody>
      </p:sp>
      <p:sp>
        <p:nvSpPr>
          <p:cNvPr id="14341" name="Rectangle 7"/>
          <p:cNvSpPr>
            <a:spLocks noChangeArrowheads="1"/>
          </p:cNvSpPr>
          <p:nvPr/>
        </p:nvSpPr>
        <p:spPr bwMode="auto">
          <a:xfrm>
            <a:off x="0" y="6491288"/>
            <a:ext cx="914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>
                <a:hlinkClick r:id="rId3"/>
              </a:rPr>
              <a:t>http://www.cptec.inpe.br/glossario.shtml#15</a:t>
            </a:r>
            <a:r>
              <a:rPr lang="pt-B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747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 descr="MistFor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260350"/>
            <a:ext cx="7272338" cy="363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8"/>
          <p:cNvSpPr>
            <a:spLocks noChangeArrowheads="1"/>
          </p:cNvSpPr>
          <p:nvPr/>
        </p:nvSpPr>
        <p:spPr bwMode="auto">
          <a:xfrm>
            <a:off x="1403350" y="4005263"/>
            <a:ext cx="52514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/>
              <a:t>http://www.khoras.net/Khoras/Planet/Forests/Mist%20Forest/MistForest.jpg</a:t>
            </a:r>
          </a:p>
        </p:txBody>
      </p:sp>
      <p:sp>
        <p:nvSpPr>
          <p:cNvPr id="15364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395288" y="4437063"/>
            <a:ext cx="8229600" cy="18002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pt-BR" sz="2400" smtClean="0"/>
              <a:t>BR (bruma/mist): suspensão de gotículas de água na camada atmosférica justaposta à superfície da Terra, reduzindo a visibilidade horizontal a não menos que 1km. É também referida como neblina.  </a:t>
            </a:r>
          </a:p>
          <a:p>
            <a:pPr eaLnBrk="1" hangingPunct="1">
              <a:lnSpc>
                <a:spcPct val="80000"/>
              </a:lnSpc>
            </a:pPr>
            <a:r>
              <a:rPr lang="pt-BR" sz="2400" smtClean="0"/>
              <a:t>Visibilidade &gt; 1 km, UR&gt;95% (obs. Aeronática UR&gt;80%)</a:t>
            </a:r>
          </a:p>
        </p:txBody>
      </p:sp>
      <p:sp>
        <p:nvSpPr>
          <p:cNvPr id="15365" name="Rectangle 11"/>
          <p:cNvSpPr>
            <a:spLocks noChangeArrowheads="1"/>
          </p:cNvSpPr>
          <p:nvPr/>
        </p:nvSpPr>
        <p:spPr bwMode="auto">
          <a:xfrm>
            <a:off x="0" y="6491288"/>
            <a:ext cx="914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>
                <a:hlinkClick r:id="rId3"/>
              </a:rPr>
              <a:t>http://www.cptec.inpe.br/glossario.shtml#15</a:t>
            </a:r>
            <a:r>
              <a:rPr lang="pt-B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126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type="title"/>
          </p:nvPr>
        </p:nvSpPr>
        <p:spPr>
          <a:xfrm>
            <a:off x="3203575" y="3860800"/>
            <a:ext cx="5327650" cy="360363"/>
          </a:xfrm>
        </p:spPr>
        <p:txBody>
          <a:bodyPr/>
          <a:lstStyle/>
          <a:p>
            <a:pPr eaLnBrk="1" hangingPunct="1"/>
            <a:r>
              <a:rPr lang="pt-BR" sz="1000" smtClean="0"/>
              <a:t>Fonte: CETESB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14400" y="4305300"/>
            <a:ext cx="8229600" cy="25527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sz="2400" smtClean="0"/>
              <a:t>HZ (haze) </a:t>
            </a:r>
            <a:r>
              <a:rPr lang="pt-BR" sz="2400" b="1" smtClean="0"/>
              <a:t>Névoa seca:</a:t>
            </a:r>
            <a:r>
              <a:rPr lang="pt-BR" sz="2400" smtClean="0"/>
              <a:t> suspensão de partículas de poeira fina e/ou fumaça no ar. Invisíveis a olho nu, as partículas reduzem a visibilidade e são, suficientemente, numerosas para dar ao ar um aspecto opaco (CPTEC). </a:t>
            </a:r>
          </a:p>
          <a:p>
            <a:pPr eaLnBrk="1" hangingPunct="1">
              <a:lnSpc>
                <a:spcPct val="90000"/>
              </a:lnSpc>
            </a:pPr>
            <a:r>
              <a:rPr lang="pt-BR" sz="2400" smtClean="0"/>
              <a:t>Visibilidade &gt;1 km, UR&lt;95% (obs. Aeron. UR&lt;80%)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0"/>
            <a:ext cx="5113338" cy="3835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073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3068638"/>
            <a:ext cx="8229600" cy="34178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sz="2800" smtClean="0"/>
              <a:t>FU (FUME) </a:t>
            </a:r>
            <a:r>
              <a:rPr lang="pt-BR" sz="2800" b="1" smtClean="0"/>
              <a:t>Fumaça:</a:t>
            </a:r>
            <a:r>
              <a:rPr lang="pt-BR" sz="2800" smtClean="0"/>
              <a:t> pequenas partículas suspensas no ar produzidas por combustão. Podem se transformar em neblina quando viajam por uma distância de 40 a 160 quilômetros ou mais ou ainda, quando as partículas maiores se dispersam. Neste caso, as partículas restantes se espalham amplamente pela atmosfera. (CPTEC)</a:t>
            </a:r>
          </a:p>
        </p:txBody>
      </p:sp>
      <p:pic>
        <p:nvPicPr>
          <p:cNvPr id="17411" name="Picture 5" descr="Queim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113" y="404813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Rectangle 6"/>
          <p:cNvSpPr>
            <a:spLocks noChangeArrowheads="1"/>
          </p:cNvSpPr>
          <p:nvPr/>
        </p:nvSpPr>
        <p:spPr bwMode="auto">
          <a:xfrm>
            <a:off x="395288" y="2708275"/>
            <a:ext cx="8164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/>
              <a:t>http://bp3.blogger.com/_I_bABiHcaBg/RriOge84d6I/AAAAAAAACNs/KIndhIzqbiQ/s320/Queimada.jpg</a:t>
            </a:r>
          </a:p>
        </p:txBody>
      </p:sp>
    </p:spTree>
    <p:extLst>
      <p:ext uri="{BB962C8B-B14F-4D97-AF65-F5344CB8AC3E}">
        <p14:creationId xmlns:p14="http://schemas.microsoft.com/office/powerpoint/2010/main" val="394880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4581525"/>
            <a:ext cx="8229600" cy="190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sz="2400" smtClean="0"/>
              <a:t>DZ (DRIZZLE) </a:t>
            </a:r>
            <a:r>
              <a:rPr lang="pt-BR" sz="2400" b="1" smtClean="0"/>
              <a:t>Chuvisco:</a:t>
            </a:r>
            <a:r>
              <a:rPr lang="pt-BR" sz="2400" smtClean="0"/>
              <a:t> precipitação que cai lentamente em forma de minúsculas gotas de água. </a:t>
            </a:r>
          </a:p>
          <a:p>
            <a:pPr eaLnBrk="1" hangingPunct="1">
              <a:lnSpc>
                <a:spcPct val="90000"/>
              </a:lnSpc>
            </a:pPr>
            <a:r>
              <a:rPr lang="pt-BR" sz="2400" b="1" smtClean="0"/>
              <a:t>Garoa:</a:t>
            </a:r>
            <a:r>
              <a:rPr lang="pt-BR" sz="2400" smtClean="0"/>
              <a:t> expressão regional do Brasil, principalmente de São Paulo, para expressar chuvisco.  </a:t>
            </a:r>
          </a:p>
          <a:p>
            <a:pPr eaLnBrk="1" hangingPunct="1">
              <a:lnSpc>
                <a:spcPct val="90000"/>
              </a:lnSpc>
            </a:pPr>
            <a:r>
              <a:rPr lang="pt-BR" sz="2400" smtClean="0"/>
              <a:t>CPTEC</a:t>
            </a:r>
          </a:p>
        </p:txBody>
      </p:sp>
      <p:pic>
        <p:nvPicPr>
          <p:cNvPr id="18435" name="Picture 5" descr="drizzl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675" y="260350"/>
            <a:ext cx="2770188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6"/>
          <p:cNvSpPr>
            <a:spLocks noChangeArrowheads="1"/>
          </p:cNvSpPr>
          <p:nvPr/>
        </p:nvSpPr>
        <p:spPr bwMode="auto">
          <a:xfrm>
            <a:off x="2700338" y="4149725"/>
            <a:ext cx="5276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http://www.geologywales.co.uk/storms/drizzle1.jpg</a:t>
            </a:r>
          </a:p>
        </p:txBody>
      </p:sp>
    </p:spTree>
    <p:extLst>
      <p:ext uri="{BB962C8B-B14F-4D97-AF65-F5344CB8AC3E}">
        <p14:creationId xmlns:p14="http://schemas.microsoft.com/office/powerpoint/2010/main" val="8161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365625"/>
            <a:ext cx="8229600" cy="1760538"/>
          </a:xfrm>
        </p:spPr>
        <p:txBody>
          <a:bodyPr/>
          <a:lstStyle/>
          <a:p>
            <a:pPr eaLnBrk="1" hangingPunct="1"/>
            <a:r>
              <a:rPr lang="pt-BR" sz="2800" b="1" smtClean="0"/>
              <a:t>GR (HAIL) Granizo:</a:t>
            </a:r>
            <a:r>
              <a:rPr lang="pt-BR" sz="2800" smtClean="0"/>
              <a:t> precipitação que se origina de nuvem cumulonimbo e que cai em forma de bolas ou pedaços irregulares de gelo. </a:t>
            </a:r>
          </a:p>
        </p:txBody>
      </p:sp>
      <p:pic>
        <p:nvPicPr>
          <p:cNvPr id="19459" name="Picture 5" descr="graniz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476250"/>
            <a:ext cx="47625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Rectangle 8"/>
          <p:cNvSpPr>
            <a:spLocks noChangeArrowheads="1"/>
          </p:cNvSpPr>
          <p:nvPr/>
        </p:nvSpPr>
        <p:spPr bwMode="auto">
          <a:xfrm>
            <a:off x="1116013" y="3933825"/>
            <a:ext cx="6927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http://1pic.files.wordpress.com/2009/08/granizo.jpg?w=500&amp;h=342</a:t>
            </a:r>
          </a:p>
        </p:txBody>
      </p:sp>
    </p:spTree>
    <p:extLst>
      <p:ext uri="{BB962C8B-B14F-4D97-AF65-F5344CB8AC3E}">
        <p14:creationId xmlns:p14="http://schemas.microsoft.com/office/powerpoint/2010/main" val="395763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Plotagem METAR </a:t>
            </a:r>
            <a:br>
              <a:rPr lang="pt-BR" dirty="0" smtClean="0"/>
            </a:br>
            <a:r>
              <a:rPr lang="pt-BR" dirty="0" smtClean="0"/>
              <a:t>Capitais do Brasil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SBRB,SBMN,SBBV,SBMQ,SBBE,SBPV,SBPJ,SBSL,SBTE,SBFZ,SBNT,SBJP,SBRF,SBMO,SBAR,SBSV,SBCY,SBCG,SBGO,SBBR,SBBH,SBVT,SBSP,SBRJ,SBCT,SBFL,SBPA</a:t>
            </a:r>
          </a:p>
          <a:p>
            <a:r>
              <a:rPr lang="pt-BR" dirty="0" smtClean="0">
                <a:hlinkClick r:id="rId2"/>
              </a:rPr>
              <a:t>http://www.redemet.aer.mil.br/consulta_msg/consulta_de_mensagem.php?ID_REDEMET=gur7ffe7vr4s2bl16evh30rv21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354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INMET</a:t>
            </a: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908209" y="1628800"/>
            <a:ext cx="52565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Sede </a:t>
            </a:r>
            <a:r>
              <a:rPr lang="pt-BR" dirty="0"/>
              <a:t>em </a:t>
            </a:r>
            <a:r>
              <a:rPr lang="pt-BR" dirty="0" smtClean="0"/>
              <a:t>Brasília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5</a:t>
            </a:r>
            <a:r>
              <a:rPr lang="pt-BR" dirty="0" smtClean="0"/>
              <a:t> Coordenações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 smtClean="0"/>
              <a:t>Sistemas de Comunicação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 smtClean="0"/>
              <a:t>Agrometeorologia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 smtClean="0"/>
              <a:t>Desenvolvimento e Pesquisa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 smtClean="0"/>
              <a:t>Modelagem Numérica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dirty="0" smtClean="0"/>
              <a:t>Apoio Operacional</a:t>
            </a: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10 </a:t>
            </a:r>
            <a:r>
              <a:rPr lang="pt-BR" dirty="0"/>
              <a:t>Distritos de Meteorologia (</a:t>
            </a:r>
            <a:r>
              <a:rPr lang="pt-BR" dirty="0" err="1"/>
              <a:t>DISMEs</a:t>
            </a:r>
            <a:r>
              <a:rPr lang="pt-BR" dirty="0" smtClean="0"/>
              <a:t>)</a:t>
            </a:r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9" t="17944" r="11402" b="12274"/>
          <a:stretch/>
        </p:blipFill>
        <p:spPr bwMode="auto">
          <a:xfrm>
            <a:off x="5292080" y="1268760"/>
            <a:ext cx="3024336" cy="54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ector de seta reta 4"/>
          <p:cNvCxnSpPr/>
          <p:nvPr/>
        </p:nvCxnSpPr>
        <p:spPr>
          <a:xfrm>
            <a:off x="4932040" y="3717032"/>
            <a:ext cx="21602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409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Referências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Manual de códigos meteorológicos – DECEA 2012</a:t>
            </a:r>
          </a:p>
          <a:p>
            <a:r>
              <a:rPr lang="pt-BR" dirty="0" smtClean="0"/>
              <a:t>Códigos Meteorológicos METAR e SPECI – DECEA 2012</a:t>
            </a:r>
          </a:p>
          <a:p>
            <a:r>
              <a:rPr lang="en-US" dirty="0"/>
              <a:t>Surface </a:t>
            </a:r>
            <a:r>
              <a:rPr lang="en-US" dirty="0" smtClean="0"/>
              <a:t>Weather Observations and Reports – NOAA 2005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4409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INMET</a:t>
            </a:r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7643" r="21121" b="14433"/>
          <a:stretch/>
        </p:blipFill>
        <p:spPr bwMode="auto">
          <a:xfrm>
            <a:off x="899592" y="1052736"/>
            <a:ext cx="7400396" cy="554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447256" y="6488668"/>
            <a:ext cx="6696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hlinkClick r:id="rId3"/>
              </a:rPr>
              <a:t>http://www.inmet.gov.br/portal/index.php?r=estacoes/mapaEstacoes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2339752" y="1124744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</a:t>
            </a:r>
            <a:r>
              <a:rPr lang="pt-BR" dirty="0" smtClean="0"/>
              <a:t>onvencionais e automáticas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1175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redemet.aer.mil.br/imagens/t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2656"/>
            <a:ext cx="7429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755576" y="1491466"/>
            <a:ext cx="7704856" cy="495520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Tahoma" pitchFamily="34" charset="0"/>
              </a:rPr>
              <a:t>Rede</a:t>
            </a:r>
            <a:r>
              <a:rPr kumimoji="0" lang="pt-BR" altLang="pt-BR" sz="16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Tahoma" pitchFamily="34" charset="0"/>
              </a:rPr>
              <a:t> </a:t>
            </a:r>
            <a:r>
              <a:rPr kumimoji="0" lang="pt-BR" altLang="pt-BR" sz="1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Tahoma" pitchFamily="34" charset="0"/>
              </a:rPr>
              <a:t>de Centros Meteorológicos 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cs typeface="Tahoma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Elabora informações meteorológicas visando o apoio à navegação aérea.</a:t>
            </a:r>
            <a:endParaRPr kumimoji="0" lang="pt-BR" altLang="pt-BR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Classificação:</a:t>
            </a:r>
            <a:endParaRPr kumimoji="0" lang="pt-BR" altLang="pt-BR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       •  Centro Nacional de Meteorologia Aeronáutica (CNMA)</a:t>
            </a:r>
            <a:endParaRPr kumimoji="0" lang="pt-BR" altLang="pt-BR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       •  Centros Meteorológicos de Vigilância (CMV)</a:t>
            </a:r>
            <a:endParaRPr kumimoji="0" lang="pt-BR" altLang="pt-BR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       •  Centros Meteorológicos de Aeródromo (CMA)</a:t>
            </a:r>
            <a:endParaRPr kumimoji="0" lang="pt-BR" altLang="pt-BR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       •  Centros Meteorológicos Militares (CMM)</a:t>
            </a:r>
            <a:endParaRPr kumimoji="0" lang="pt-BR" altLang="pt-BR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cs typeface="Tahoma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Centro Nacional de Meteorologia Aeronáutica (CNMA)</a:t>
            </a:r>
            <a:endParaRPr kumimoji="0" lang="pt-BR" altLang="pt-BR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       O CNMA é o principal Centro de Meteorologia do SISCEAB, tem por finalidade preparar cartas meteorológicas de tempo significativo e repassar aos demais centros da rede, as previsões recebidas dos WAFC e outras informações meteorológicas de interesse aeronáutico.</a:t>
            </a:r>
            <a:endParaRPr kumimoji="0" lang="pt-BR" altLang="pt-BR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cs typeface="Tahoma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Centro Meteorológico de Vigilância (CMV)</a:t>
            </a:r>
            <a:endParaRPr kumimoji="0" lang="pt-BR" altLang="pt-BR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       Os Centros Meteorológicos de Vigilância, associados ao ACC da FIR, têm por finalidade monitorar as condições meteorológicas reinantes de sua área de vigilância, visando apoiar os órgãos de Tráfego Aéreo e as aeronaves que voam no espaço aéreo sob responsabilidade do ACC.</a:t>
            </a:r>
            <a:endParaRPr kumimoji="0" lang="pt-BR" altLang="pt-BR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cs typeface="Tahoma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Centro Meteorológico de Aeródromo (CMA)</a:t>
            </a:r>
            <a:endParaRPr kumimoji="0" lang="pt-BR" altLang="pt-BR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       Centros meteorológicos localizados em aeródromos com a finalidade de prestar serviços e apoio meteorológico à navegação aérea, nos aeródromos em que estiverem instalados.</a:t>
            </a:r>
            <a:endParaRPr kumimoji="0" lang="pt-BR" altLang="pt-BR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cs typeface="Tahoma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Centro Meteorológico Militar (CMM)</a:t>
            </a:r>
            <a:endParaRPr kumimoji="0" lang="pt-BR" altLang="pt-BR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       Centros meteorológicos que têm por finalidade prestar apoio meteorológico específico à aviação militar.</a:t>
            </a:r>
            <a:endParaRPr kumimoji="0" lang="pt-BR" altLang="pt-BR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OBS: Requisitos de instalação e critérios para priorização dos Centros Meteorológicos estão na ICA 105-2.</a:t>
            </a:r>
            <a:endParaRPr kumimoji="0" lang="pt-BR" altLang="pt-BR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185592" y="6476018"/>
            <a:ext cx="59584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400" dirty="0" smtClean="0">
                <a:hlinkClick r:id="rId3"/>
              </a:rPr>
              <a:t>http://www.redemet.aer.mil.br/rede_estacoes.php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91521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redemet.aer.mil.br/imagens/t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2656"/>
            <a:ext cx="74295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3185592" y="6476018"/>
            <a:ext cx="59584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400" dirty="0" smtClean="0">
                <a:hlinkClick r:id="rId3"/>
              </a:rPr>
              <a:t>http://www.redemet.aer.mil.br/rede_estacoes.php</a:t>
            </a:r>
            <a:endParaRPr lang="pt-BR" sz="1400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331640" y="1556792"/>
            <a:ext cx="6840760" cy="42011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Tahoma" pitchFamily="34" charset="0"/>
              </a:rPr>
              <a:t>Rede de Estações Meteorológicas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1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cs typeface="Tahoma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       Coleta, processa e registra dados meteorológicos de superfície e altitude para a Meteorologia Aeronáutica em apoio a navegação aérea.</a:t>
            </a:r>
            <a:endParaRPr kumimoji="0" lang="pt-BR" altLang="pt-B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       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Classificação:</a:t>
            </a:r>
            <a:endParaRPr kumimoji="0" lang="pt-BR" altLang="pt-B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              •  Estações Meteorológicas de Superfície (EMS)</a:t>
            </a:r>
            <a:endParaRPr kumimoji="0" lang="pt-BR" altLang="pt-B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              •  Estações Meteorológicas de Altitude (EMA)</a:t>
            </a:r>
            <a:endParaRPr kumimoji="0" lang="pt-BR" altLang="pt-B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              •  Estações de Radares Meteorológicos (ERM)</a:t>
            </a:r>
            <a:endParaRPr kumimoji="0" lang="pt-BR" altLang="pt-B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1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cs typeface="Tahoma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1. Estação Meteorológica de Superfície (EMS)</a:t>
            </a:r>
            <a:endParaRPr kumimoji="0" lang="pt-BR" altLang="pt-B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       As Estações Meteorológicas de Superfície têm por finalidade efetuar a coleta e o processamento de dados meteorológicos à superfície para fins aeronáuticos e sinóticos. Devem ser instaladas nos aeródromos e fazem parte da rede básica da Organização Meteorológica Mundial (OMM), quando equipadas apropriadamente.</a:t>
            </a:r>
            <a:endParaRPr kumimoji="0" lang="pt-BR" altLang="pt-B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1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cs typeface="Tahoma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2. Estação Meteorológica de Altitude (EMA)</a:t>
            </a:r>
            <a:endParaRPr kumimoji="0" lang="pt-BR" altLang="pt-B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       As Estações Meteorológicas de Altitude têm por finalidade coletar, através de </a:t>
            </a:r>
            <a:r>
              <a:rPr kumimoji="0" lang="pt-BR" altLang="pt-BR" sz="1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Radiossodagem</a:t>
            </a:r>
            <a:r>
              <a:rPr kumimoji="0" lang="pt-BR" altLang="pt-BR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, dados de pressão, temperatura, umidade, direção e velocidade do vento, nos diversos níveis da atmosfera.</a:t>
            </a:r>
            <a:endParaRPr kumimoji="0" lang="pt-BR" altLang="pt-B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1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ahoma" pitchFamily="34" charset="0"/>
              <a:cs typeface="Tahoma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3. Estação de Radar Meteorológico (ERM)</a:t>
            </a:r>
            <a:endParaRPr kumimoji="0" lang="pt-BR" altLang="pt-BR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ahoma" pitchFamily="34" charset="0"/>
                <a:cs typeface="Tahoma" pitchFamily="34" charset="0"/>
              </a:rPr>
              <a:t>       As Estações de Radares Meteorológicos têm por finalidade fazer vigilância constante na área de cobertura dos radares e divulgar as informações obtidas por meio rápido e confiável aos Centros Meteorológicos de Vigilância.</a:t>
            </a:r>
            <a:endParaRPr kumimoji="0" lang="pt-BR" altLang="pt-BR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50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706</Words>
  <Application>Microsoft Office PowerPoint</Application>
  <PresentationFormat>Apresentação na tela (4:3)</PresentationFormat>
  <Paragraphs>192</Paragraphs>
  <Slides>60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60</vt:i4>
      </vt:variant>
    </vt:vector>
  </HeadingPairs>
  <TitlesOfParts>
    <vt:vector size="61" baseType="lpstr">
      <vt:lpstr>Tema do Office</vt:lpstr>
      <vt:lpstr>Observações Meteorológicas</vt:lpstr>
      <vt:lpstr>Estação Meteorológica do IAG</vt:lpstr>
      <vt:lpstr>Observações de superfície</vt:lpstr>
      <vt:lpstr>Observações Meteorológicas – Coleta de dados</vt:lpstr>
      <vt:lpstr>INMet</vt:lpstr>
      <vt:lpstr>INMET</vt:lpstr>
      <vt:lpstr>INMET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Observações Meteorológicas - Transmissão</vt:lpstr>
      <vt:lpstr>Transmissão de dados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Sites interessantes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Antes de avançarmos...</vt:lpstr>
      <vt:lpstr>Apresentação do PowerPoint</vt:lpstr>
      <vt:lpstr>Apresentação do PowerPoint</vt:lpstr>
      <vt:lpstr>Apresentação do PowerPoint</vt:lpstr>
      <vt:lpstr>Antes de avançarmos...</vt:lpstr>
      <vt:lpstr>Apresentação do PowerPoint</vt:lpstr>
      <vt:lpstr>Apresentação do PowerPoint</vt:lpstr>
      <vt:lpstr>Apresentação do PowerPoint</vt:lpstr>
      <vt:lpstr>Apresentação do PowerPoint</vt:lpstr>
      <vt:lpstr>VENTO</vt:lpstr>
      <vt:lpstr>Apresentação do PowerPoint</vt:lpstr>
      <vt:lpstr>VENTO</vt:lpstr>
      <vt:lpstr>Preencher a tabela abaixo:</vt:lpstr>
      <vt:lpstr>Velocidade do vento</vt:lpstr>
      <vt:lpstr>Decodificação - METAR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Plotagem de METAR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Fonte: CETESB</vt:lpstr>
      <vt:lpstr>Apresentação do PowerPoint</vt:lpstr>
      <vt:lpstr>Apresentação do PowerPoint</vt:lpstr>
      <vt:lpstr>Apresentação do PowerPoint</vt:lpstr>
      <vt:lpstr>Plotagem METAR  Capitais do Brasil</vt:lpstr>
      <vt:lpstr>Referências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Estação Meteorológica do IAG</dc:title>
  <dc:creator>ritaynoue</dc:creator>
  <cp:lastModifiedBy>ritaynoue</cp:lastModifiedBy>
  <cp:revision>31</cp:revision>
  <dcterms:created xsi:type="dcterms:W3CDTF">2014-01-08T13:57:41Z</dcterms:created>
  <dcterms:modified xsi:type="dcterms:W3CDTF">2014-01-28T16:09:53Z</dcterms:modified>
</cp:coreProperties>
</file>