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1" r:id="rId12"/>
    <p:sldId id="263" r:id="rId13"/>
    <p:sldId id="264" r:id="rId14"/>
    <p:sldId id="265" r:id="rId15"/>
    <p:sldId id="266" r:id="rId16"/>
    <p:sldId id="283" r:id="rId17"/>
    <p:sldId id="292" r:id="rId18"/>
    <p:sldId id="287" r:id="rId19"/>
    <p:sldId id="288" r:id="rId20"/>
    <p:sldId id="284" r:id="rId21"/>
    <p:sldId id="285" r:id="rId22"/>
    <p:sldId id="275" r:id="rId23"/>
    <p:sldId id="276" r:id="rId24"/>
    <p:sldId id="277" r:id="rId25"/>
    <p:sldId id="282" r:id="rId26"/>
    <p:sldId id="267" r:id="rId27"/>
    <p:sldId id="290" r:id="rId28"/>
    <p:sldId id="289" r:id="rId29"/>
    <p:sldId id="268" r:id="rId30"/>
    <p:sldId id="26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6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88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3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3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7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7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0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1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BE50-E5CB-4BA3-BEC1-8791A33F1275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ascal_(unidade)" TargetMode="External"/><Relationship Id="rId2" Type="http://schemas.openxmlformats.org/officeDocument/2006/relationships/hyperlink" Target="http://pt.wikipedia.org/wiki/Atm_(unidade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mHg" TargetMode="External"/><Relationship Id="rId4" Type="http://schemas.openxmlformats.org/officeDocument/2006/relationships/hyperlink" Target="http://pt.wikipedia.org/wiki/Bar_(unidad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1&amp;day=28&amp;hora=12&amp;min=30&amp;vte=T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synop?esc=8&amp;nav=Yes&amp;lat=30S&amp;lon=060W&amp;proy=orto&amp;base=bluem&amp;ano=2014&amp;mes=02&amp;day=03hora=12&amp;vpr=P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1&amp;day=28&amp;hora=12&amp;min=30&amp;vtd=T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Superfície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28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ERA-40: ECMWF, 40 anos: set1957-ago2002</a:t>
            </a:r>
          </a:p>
          <a:p>
            <a:pPr lvl="1"/>
            <a:r>
              <a:rPr lang="pt-BR" dirty="0" smtClean="0"/>
              <a:t>~125km, 60 níveis verticais (0,1hPa)</a:t>
            </a:r>
          </a:p>
          <a:p>
            <a:r>
              <a:rPr lang="pt-BR" dirty="0" smtClean="0"/>
              <a:t>ERA-Interim: ECMWF, 1979-pres</a:t>
            </a:r>
          </a:p>
          <a:p>
            <a:pPr lvl="1"/>
            <a:r>
              <a:rPr lang="pt-BR" dirty="0" smtClean="0"/>
              <a:t>~80km, 60 níveis verticais (0,1hPa)</a:t>
            </a:r>
          </a:p>
          <a:p>
            <a:r>
              <a:rPr lang="pt-BR" dirty="0" smtClean="0"/>
              <a:t>NCEP/NCAR </a:t>
            </a:r>
            <a:r>
              <a:rPr lang="pt-BR" dirty="0" err="1" smtClean="0"/>
              <a:t>Reanalysis</a:t>
            </a:r>
            <a:r>
              <a:rPr lang="pt-BR" dirty="0" smtClean="0"/>
              <a:t> I: 1948-pres</a:t>
            </a:r>
          </a:p>
          <a:p>
            <a:r>
              <a:rPr lang="pt-BR" dirty="0" smtClean="0"/>
              <a:t>NCEP/DOE </a:t>
            </a:r>
            <a:r>
              <a:rPr lang="pt-BR" dirty="0" err="1" smtClean="0"/>
              <a:t>Reanalysis</a:t>
            </a:r>
            <a:r>
              <a:rPr lang="pt-BR" dirty="0" smtClean="0"/>
              <a:t> II: 1979-pres</a:t>
            </a:r>
          </a:p>
          <a:p>
            <a:pPr lvl="1"/>
            <a:r>
              <a:rPr lang="pt-BR" dirty="0" smtClean="0"/>
              <a:t>2,5 </a:t>
            </a:r>
            <a:r>
              <a:rPr lang="pt-BR" baseline="30000" dirty="0" smtClean="0"/>
              <a:t>o </a:t>
            </a:r>
            <a:r>
              <a:rPr lang="pt-BR" dirty="0" smtClean="0"/>
              <a:t>x 2,5 </a:t>
            </a:r>
            <a:r>
              <a:rPr lang="pt-BR" baseline="30000" dirty="0" smtClean="0"/>
              <a:t>o</a:t>
            </a:r>
            <a:r>
              <a:rPr lang="pt-BR" dirty="0" smtClean="0"/>
              <a:t>, 17 níveis de pressão (10hPa)</a:t>
            </a:r>
          </a:p>
          <a:p>
            <a:r>
              <a:rPr lang="pt-BR" dirty="0" smtClean="0"/>
              <a:t>NCEP CFSR (</a:t>
            </a:r>
            <a:r>
              <a:rPr lang="pt-BR" dirty="0" err="1" smtClean="0"/>
              <a:t>Climate</a:t>
            </a:r>
            <a:r>
              <a:rPr lang="pt-BR" dirty="0" smtClean="0"/>
              <a:t> Forecast System </a:t>
            </a:r>
            <a:r>
              <a:rPr lang="pt-BR" dirty="0" err="1" smtClean="0"/>
              <a:t>Reanalysis</a:t>
            </a:r>
            <a:r>
              <a:rPr lang="pt-BR" dirty="0" smtClean="0"/>
              <a:t>): 1979-pres</a:t>
            </a:r>
          </a:p>
          <a:p>
            <a:pPr lvl="1"/>
            <a:r>
              <a:rPr lang="en-US" dirty="0"/>
              <a:t>0.3, 0.5, 1.0, 1.9, and 2.5 </a:t>
            </a:r>
            <a:r>
              <a:rPr lang="en-US" dirty="0" smtClean="0"/>
              <a:t>degree, </a:t>
            </a:r>
            <a:r>
              <a:rPr lang="pt-BR" dirty="0" smtClean="0"/>
              <a:t>níveis: f(variável)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488668"/>
            <a:ext cx="716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http://reanalyses.org/atmosphere/overview-current-reanalyses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14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956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628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1557337" y="485775"/>
            <a:ext cx="6029325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886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0"/>
          <a:stretch/>
        </p:blipFill>
        <p:spPr bwMode="auto">
          <a:xfrm>
            <a:off x="1552575" y="485775"/>
            <a:ext cx="60388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589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301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Pressão=???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690688"/>
            <a:ext cx="69246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63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P=F/A</a:t>
            </a:r>
          </a:p>
          <a:p>
            <a:r>
              <a:rPr lang="pt-BR" dirty="0" smtClean="0"/>
              <a:t>Atividade:</a:t>
            </a:r>
          </a:p>
          <a:p>
            <a:r>
              <a:rPr lang="pt-BR" dirty="0" smtClean="0"/>
              <a:t>Supondo </a:t>
            </a:r>
            <a:r>
              <a:rPr lang="pt-BR" dirty="0" err="1" smtClean="0"/>
              <a:t>Rt</a:t>
            </a:r>
            <a:r>
              <a:rPr lang="pt-BR" dirty="0" smtClean="0"/>
              <a:t>=6300km, calcule a massa da atmosfera terrestre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(unidades)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 × 10</a:t>
            </a:r>
            <a:r>
              <a:rPr lang="pt-BR" baseline="30000" dirty="0"/>
              <a:t>5</a:t>
            </a:r>
            <a:r>
              <a:rPr lang="pt-BR" dirty="0"/>
              <a:t> 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1013,25 </a:t>
            </a:r>
            <a:r>
              <a:rPr lang="pt-BR" dirty="0" err="1"/>
              <a:t>h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Hectopascals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1,033 kgf/cm² (Quilograma-força por centímetro quadrado)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 </a:t>
            </a:r>
            <a:r>
              <a:rPr lang="pt-BR" dirty="0">
                <a:hlinkClick r:id="rId4" tooltip="Bar (unidade)"/>
              </a:rPr>
              <a:t>bar</a:t>
            </a:r>
            <a:endParaRPr lang="pt-BR" dirty="0"/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14,6959487755 </a:t>
            </a:r>
            <a:r>
              <a:rPr lang="pt-BR" dirty="0" err="1"/>
              <a:t>psi</a:t>
            </a:r>
            <a:r>
              <a:rPr lang="pt-BR" dirty="0"/>
              <a:t> (libras por polegada quadrada)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760 </a:t>
            </a:r>
            <a:r>
              <a:rPr lang="pt-BR" dirty="0">
                <a:hlinkClick r:id="rId5" tooltip="MmHg"/>
              </a:rPr>
              <a:t>mmHg</a:t>
            </a:r>
            <a:r>
              <a:rPr lang="pt-BR" dirty="0"/>
              <a:t> (milímetros de mercúrio)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29,92126 </a:t>
            </a:r>
            <a:r>
              <a:rPr lang="pt-BR" dirty="0" err="1"/>
              <a:t>polHg</a:t>
            </a:r>
            <a:r>
              <a:rPr lang="pt-BR" dirty="0"/>
              <a:t> (polegadas de mercúrio)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9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 (isotermas)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www.ogimet.com/cgi-bin/gmetar?esc=8&amp;nav=Yes&amp;lat=30S&amp;lon=060W&amp;proy=orto&amp;base=single&amp;ano=2014&amp;mes=02&amp;day=03&amp;hora=12&amp;min=00&amp;vte=Te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66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92" b="41295"/>
          <a:stretch/>
        </p:blipFill>
        <p:spPr bwMode="auto">
          <a:xfrm>
            <a:off x="0" y="0"/>
            <a:ext cx="4324172" cy="362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62086" y="4221088"/>
            <a:ext cx="536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a pressão varia com a altura?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altLang="pt-BR" sz="1400"/>
              <a:t>Figure 1-17, page 18 in Lutgens and Tarbuck's </a:t>
            </a:r>
            <a:r>
              <a:rPr lang="pt-BR" altLang="pt-BR" sz="1400" i="1"/>
              <a:t>The Atmosphere</a:t>
            </a:r>
            <a:r>
              <a:rPr lang="pt-BR" altLang="pt-BR" sz="1400"/>
              <a:t>, 2001 </a:t>
            </a:r>
          </a:p>
        </p:txBody>
      </p:sp>
    </p:spTree>
    <p:extLst>
      <p:ext uri="{BB962C8B-B14F-4D97-AF65-F5344CB8AC3E}">
        <p14:creationId xmlns:p14="http://schemas.microsoft.com/office/powerpoint/2010/main" val="28394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 hidrostático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 smtClean="0"/>
              <a:t>Para que o volume de fluido esteja parado, ou seja, a resultante das forças aplicadas é igual a zero:</a:t>
            </a:r>
          </a:p>
        </p:txBody>
      </p:sp>
      <p:pic>
        <p:nvPicPr>
          <p:cNvPr id="64516" name="Picture 2" descr="File:Hydrostatic equilibriu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57563"/>
            <a:ext cx="43624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01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Equilíbrio hidrostático: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Atividade:</a:t>
            </a:r>
          </a:p>
          <a:p>
            <a:pPr eaLnBrk="1" hangingPunct="1"/>
            <a:r>
              <a:rPr lang="pt-BR" altLang="pt-BR" dirty="0" smtClean="0"/>
              <a:t>Calcule a variação de pressão (em </a:t>
            </a:r>
            <a:r>
              <a:rPr lang="pt-BR" altLang="pt-BR" dirty="0" err="1" smtClean="0"/>
              <a:t>hPa</a:t>
            </a:r>
            <a:r>
              <a:rPr lang="pt-BR" altLang="pt-BR" dirty="0" smtClean="0"/>
              <a:t>) para uma variação de 100m de altura supondo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=1kg.m</a:t>
            </a:r>
            <a:r>
              <a:rPr lang="pt-BR" altLang="pt-BR" baseline="30000" dirty="0" smtClean="0">
                <a:cs typeface="Arial" charset="0"/>
              </a:rPr>
              <a:t>-3</a:t>
            </a:r>
            <a:r>
              <a:rPr lang="pt-BR" altLang="pt-BR" dirty="0" smtClean="0">
                <a:cs typeface="Arial" charset="0"/>
              </a:rPr>
              <a:t> e g=10m.s</a:t>
            </a:r>
            <a:r>
              <a:rPr lang="pt-BR" altLang="pt-BR" baseline="30000" dirty="0" smtClean="0">
                <a:cs typeface="Arial" charset="0"/>
              </a:rPr>
              <a:t>-2</a:t>
            </a:r>
            <a:r>
              <a:rPr lang="pt-BR" altLang="pt-BR" dirty="0" smtClean="0">
                <a:cs typeface="Arial" charset="0"/>
              </a:rPr>
              <a:t>.</a:t>
            </a:r>
            <a:endParaRPr lang="el-GR" altLang="pt-BR" dirty="0" smtClean="0">
              <a:cs typeface="Arial" charset="0"/>
            </a:endParaRPr>
          </a:p>
          <a:p>
            <a:pPr eaLnBrk="1" hangingPunct="1"/>
            <a:endParaRPr lang="pt-BR" altLang="pt-BR" dirty="0" smtClean="0"/>
          </a:p>
        </p:txBody>
      </p:sp>
      <p:pic>
        <p:nvPicPr>
          <p:cNvPr id="655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68550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9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ym typeface="Symbol" pitchFamily="18" charset="2"/>
              </a:rPr>
              <a:t>p = 10hPa para cada 100 m de altura.</a:t>
            </a:r>
          </a:p>
          <a:p>
            <a:pPr eaLnBrk="1" hangingPunct="1"/>
            <a:endParaRPr lang="pt-BR" altLang="pt-BR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01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000" smtClean="0"/>
              <a:t>Redução da pressão ao nível médio do mar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1. Utilizando a equação hidrostática (valor fixo para cada estação)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2. Utilizando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(estimativa de </a:t>
            </a:r>
            <a:r>
              <a:rPr lang="pt-BR" altLang="pt-BR" sz="2800" dirty="0" err="1" smtClean="0"/>
              <a:t>Tv</a:t>
            </a:r>
            <a:r>
              <a:rPr lang="pt-BR" altLang="pt-BR" sz="2800" dirty="0" smtClean="0"/>
              <a:t> médio entre a superfície e o nível médio do mar).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Sabendo que a Estação do IAG utiliza a equação hidrostática, calcule a correção de pressão que deve ser utilizada para a redução da pressão ao nível médio do mar. Use os seguintes valores: Altitude=799,2m; g=9,805m.s</a:t>
            </a:r>
            <a:r>
              <a:rPr lang="pt-BR" altLang="pt-BR" sz="2800" baseline="30000" dirty="0" smtClean="0"/>
              <a:t>-2</a:t>
            </a:r>
            <a:r>
              <a:rPr lang="pt-BR" altLang="pt-BR" sz="2800" dirty="0" smtClean="0"/>
              <a:t>, </a:t>
            </a:r>
            <a:r>
              <a:rPr lang="el-GR" altLang="pt-BR" sz="2800" dirty="0" smtClean="0">
                <a:cs typeface="Arial" charset="0"/>
              </a:rPr>
              <a:t>ρ</a:t>
            </a:r>
            <a:r>
              <a:rPr lang="pt-BR" altLang="pt-BR" sz="2800" dirty="0" smtClean="0">
                <a:cs typeface="Arial" charset="0"/>
              </a:rPr>
              <a:t>=1,12kg.m</a:t>
            </a:r>
            <a:r>
              <a:rPr lang="pt-BR" altLang="pt-BR" sz="2800" baseline="30000" dirty="0" smtClean="0">
                <a:cs typeface="Arial" charset="0"/>
              </a:rPr>
              <a:t>-3</a:t>
            </a:r>
            <a:endParaRPr lang="el-GR" altLang="pt-BR" sz="2800" baseline="30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126876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Pest</a:t>
            </a:r>
            <a:r>
              <a:rPr lang="pt-BR" dirty="0"/>
              <a:t> </a:t>
            </a:r>
            <a:r>
              <a:rPr lang="pt-BR" dirty="0" smtClean="0"/>
              <a:t>– PNMM  = (799,2)*(-9,805*1,12)</a:t>
            </a:r>
          </a:p>
          <a:p>
            <a:r>
              <a:rPr lang="pt-BR" dirty="0"/>
              <a:t>P</a:t>
            </a:r>
            <a:r>
              <a:rPr lang="pt-BR" dirty="0" smtClean="0"/>
              <a:t>NMM = </a:t>
            </a:r>
            <a:r>
              <a:rPr lang="pt-BR" dirty="0" err="1"/>
              <a:t>P</a:t>
            </a:r>
            <a:r>
              <a:rPr lang="pt-BR" dirty="0" err="1" smtClean="0"/>
              <a:t>est</a:t>
            </a:r>
            <a:r>
              <a:rPr lang="pt-BR" dirty="0" smtClean="0"/>
              <a:t> + 8776,5 </a:t>
            </a:r>
            <a:r>
              <a:rPr lang="pt-BR" dirty="0" err="1" smtClean="0"/>
              <a:t>Pa</a:t>
            </a:r>
            <a:endParaRPr lang="pt-BR" dirty="0" smtClean="0"/>
          </a:p>
          <a:p>
            <a:r>
              <a:rPr lang="pt-BR" dirty="0" smtClean="0"/>
              <a:t>PNMM = </a:t>
            </a:r>
            <a:r>
              <a:rPr lang="pt-BR" dirty="0" err="1" smtClean="0"/>
              <a:t>Pest</a:t>
            </a:r>
            <a:r>
              <a:rPr lang="pt-BR" dirty="0" smtClean="0"/>
              <a:t> + 87,765hPa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1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P (isóbaras)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http://www.ogimet.com/cgi-bin/gsynop?esc=8&amp;nav=Yes&amp;lat=30S&amp;lon=060W&amp;proy=orto&amp;base=bluem&amp;ano=2014&amp;mes=02&amp;day=03hora=12&amp;vpr=Pr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2902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212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r="24125"/>
          <a:stretch/>
        </p:blipFill>
        <p:spPr bwMode="auto">
          <a:xfrm>
            <a:off x="2466975" y="485775"/>
            <a:ext cx="42100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204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</a:t>
            </a:r>
            <a:r>
              <a:rPr lang="pt-BR" dirty="0" err="1" smtClean="0"/>
              <a:t>Td</a:t>
            </a:r>
            <a:r>
              <a:rPr lang="pt-BR" dirty="0" smtClean="0"/>
              <a:t> (</a:t>
            </a:r>
            <a:r>
              <a:rPr lang="pt-BR" dirty="0" err="1" smtClean="0"/>
              <a:t>isodrosotermas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www.ogimet.com/cgi-bin/gmetar?esc=8&amp;nav=Yes&amp;lat=30S&amp;lon=060W&amp;proy=orto&amp;base=single&amp;ano=2014&amp;mes=02&amp;day=03&amp;hora=12&amp;min=00&amp;vtd=Td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814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/>
          <a:stretch/>
        </p:blipFill>
        <p:spPr bwMode="auto">
          <a:xfrm>
            <a:off x="1533525" y="485775"/>
            <a:ext cx="60769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742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8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4618856" y="162696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627240" y="23488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627240" y="306896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627240" y="376622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292080" y="169297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012160" y="170735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6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É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interpolar</a:t>
            </a:r>
            <a:r>
              <a:rPr lang="en-US" dirty="0" smtClean="0"/>
              <a:t> dados </a:t>
            </a:r>
            <a:r>
              <a:rPr lang="en-US" dirty="0" err="1" smtClean="0"/>
              <a:t>irregularmente</a:t>
            </a:r>
            <a:r>
              <a:rPr lang="en-US" dirty="0" smtClean="0"/>
              <a:t>  </a:t>
            </a:r>
            <a:r>
              <a:rPr lang="en-US" dirty="0" err="1" smtClean="0"/>
              <a:t>espaçados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grade </a:t>
            </a:r>
            <a:r>
              <a:rPr lang="en-US" dirty="0" err="1" smtClean="0"/>
              <a:t>fixa</a:t>
            </a:r>
            <a:endParaRPr lang="pt-BR" dirty="0"/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406545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</p:spTree>
    <p:extLst>
      <p:ext uri="{BB962C8B-B14F-4D97-AF65-F5344CB8AC3E}">
        <p14:creationId xmlns:p14="http://schemas.microsoft.com/office/powerpoint/2010/main" val="67624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INTERPOLAÇÃO DE BARNES</a:t>
            </a:r>
          </a:p>
          <a:p>
            <a:endParaRPr lang="en-US" sz="1600" dirty="0" smtClean="0"/>
          </a:p>
          <a:p>
            <a:r>
              <a:rPr lang="pt-BR" sz="1600" dirty="0" smtClean="0"/>
              <a:t>Esta </a:t>
            </a:r>
            <a:r>
              <a:rPr lang="pt-BR" sz="1600" dirty="0"/>
              <a:t>técnica </a:t>
            </a:r>
            <a:r>
              <a:rPr lang="pt-BR" sz="1600" dirty="0" smtClean="0"/>
              <a:t>consiste em </a:t>
            </a:r>
            <a:r>
              <a:rPr lang="pt-BR" sz="1600" dirty="0"/>
              <a:t>atribuir um peso para a observação em função da </a:t>
            </a:r>
            <a:r>
              <a:rPr lang="pt-BR" sz="1600" dirty="0" smtClean="0"/>
              <a:t>distância </a:t>
            </a:r>
            <a:r>
              <a:rPr lang="pt-BR" sz="1600" dirty="0"/>
              <a:t>entre a observação e o </a:t>
            </a:r>
            <a:r>
              <a:rPr lang="pt-BR" sz="1600" dirty="0" smtClean="0"/>
              <a:t>centro do </a:t>
            </a:r>
            <a:r>
              <a:rPr lang="pt-BR" sz="1600" dirty="0"/>
              <a:t>ponto de grade</a:t>
            </a:r>
            <a:r>
              <a:rPr lang="pt-BR" sz="1600" dirty="0" smtClean="0"/>
              <a:t>.</a:t>
            </a:r>
          </a:p>
          <a:p>
            <a:r>
              <a:rPr lang="pt-BR" sz="1600" dirty="0"/>
              <a:t>Neste esquema </a:t>
            </a:r>
            <a:r>
              <a:rPr lang="pt-BR" sz="1600" dirty="0" smtClean="0"/>
              <a:t>são atribuídos </a:t>
            </a:r>
            <a:r>
              <a:rPr lang="pt-BR" sz="1600" dirty="0"/>
              <a:t>pesos </a:t>
            </a:r>
            <a:r>
              <a:rPr lang="pt-BR" sz="1600" dirty="0" smtClean="0"/>
              <a:t>assumidos </a:t>
            </a:r>
            <a:r>
              <a:rPr lang="pt-BR" sz="1600" dirty="0"/>
              <a:t>de acordo com a distância entre o ponto de </a:t>
            </a:r>
            <a:r>
              <a:rPr lang="pt-BR" sz="1600" dirty="0" smtClean="0"/>
              <a:t>estação e </a:t>
            </a:r>
            <a:r>
              <a:rPr lang="pt-BR" sz="1600" dirty="0"/>
              <a:t>o ponto de </a:t>
            </a:r>
            <a:r>
              <a:rPr lang="pt-BR" sz="1600" dirty="0" smtClean="0"/>
              <a:t>grade;  quanto mais próximo do ponto de grade, maior o peso da estação.</a:t>
            </a:r>
          </a:p>
          <a:p>
            <a:r>
              <a:rPr lang="pt-BR" sz="1600" dirty="0" smtClean="0"/>
              <a:t>O valor atribuído a cada ponto de grade é o melhor ajuste dos valores ao seu redor (raio de influência).</a:t>
            </a:r>
          </a:p>
          <a:p>
            <a:r>
              <a:rPr lang="pt-BR" sz="1600" dirty="0" smtClean="0"/>
              <a:t>Ao se considerar várias estações para definir o valor do ponto de grade, ocorre uma suavização dos dados. O valor final, portanto, estará entre os valores máximo e mínimo das estações utilizadas.</a:t>
            </a:r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00485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216" y="6374190"/>
            <a:ext cx="678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http://avaliacaodemodelos.cptec.inpe.br/pdf/Metodologia_prec.pdf</a:t>
            </a:r>
          </a:p>
        </p:txBody>
      </p:sp>
    </p:spTree>
    <p:extLst>
      <p:ext uri="{BB962C8B-B14F-4D97-AF65-F5344CB8AC3E}">
        <p14:creationId xmlns:p14="http://schemas.microsoft.com/office/powerpoint/2010/main" val="161490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Reanálise</a:t>
            </a:r>
            <a:r>
              <a:rPr lang="en-US" dirty="0" smtClean="0"/>
              <a:t> é um </a:t>
            </a:r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de dados com o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assimilar</a:t>
            </a:r>
            <a:r>
              <a:rPr lang="en-US" dirty="0" smtClean="0"/>
              <a:t> dados </a:t>
            </a:r>
            <a:r>
              <a:rPr lang="en-US" dirty="0" err="1" smtClean="0"/>
              <a:t>observacionais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de tempo, </a:t>
            </a:r>
            <a:r>
              <a:rPr lang="en-US" dirty="0" err="1" smtClean="0"/>
              <a:t>utilizando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esquema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Reanálise</a:t>
            </a:r>
            <a:r>
              <a:rPr lang="en-US" dirty="0" smtClean="0"/>
              <a:t> = (dados </a:t>
            </a:r>
            <a:r>
              <a:rPr lang="en-US" dirty="0" err="1" smtClean="0"/>
              <a:t>observacionais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filtrados</a:t>
            </a:r>
            <a:r>
              <a:rPr lang="en-US" dirty="0" smtClean="0"/>
              <a:t>”) + (</a:t>
            </a:r>
            <a:r>
              <a:rPr lang="en-US" dirty="0" err="1" smtClean="0"/>
              <a:t>satélites</a:t>
            </a:r>
            <a:r>
              <a:rPr lang="en-US" dirty="0" smtClean="0"/>
              <a:t>) + (</a:t>
            </a:r>
            <a:r>
              <a:rPr lang="en-US" dirty="0" err="1" smtClean="0"/>
              <a:t>prognósticos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meteorológicos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3241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centros de meteorologia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European Centre for Medium-Range Weather </a:t>
            </a:r>
            <a:r>
              <a:rPr lang="en-US" dirty="0" smtClean="0"/>
              <a:t>Forecasts (E</a:t>
            </a:r>
            <a:r>
              <a:rPr lang="pt-BR" dirty="0" smtClean="0"/>
              <a:t>CMWF</a:t>
            </a:r>
            <a:r>
              <a:rPr lang="pt-BR" dirty="0"/>
              <a:t>)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Oceanic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Atmospheric</a:t>
            </a:r>
            <a:r>
              <a:rPr lang="pt-BR" dirty="0" smtClean="0"/>
              <a:t> </a:t>
            </a:r>
            <a:r>
              <a:rPr lang="pt-BR" dirty="0" err="1" smtClean="0"/>
              <a:t>Administration</a:t>
            </a:r>
            <a:r>
              <a:rPr lang="pt-BR" dirty="0" smtClean="0"/>
              <a:t> (NOAA)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Center for Environmental </a:t>
            </a:r>
            <a:r>
              <a:rPr lang="pt-BR" dirty="0" err="1" smtClean="0"/>
              <a:t>Prediction</a:t>
            </a:r>
            <a:r>
              <a:rPr lang="pt-BR" dirty="0" smtClean="0"/>
              <a:t> (NCEP)</a:t>
            </a:r>
          </a:p>
          <a:p>
            <a:r>
              <a:rPr lang="pt-BR" dirty="0" err="1" smtClean="0"/>
              <a:t>Japan</a:t>
            </a:r>
            <a:r>
              <a:rPr lang="pt-BR" dirty="0" smtClean="0"/>
              <a:t> </a:t>
            </a:r>
            <a:r>
              <a:rPr lang="pt-BR" dirty="0" err="1" smtClean="0"/>
              <a:t>Meteorological</a:t>
            </a:r>
            <a:r>
              <a:rPr lang="pt-BR" dirty="0" smtClean="0"/>
              <a:t> </a:t>
            </a:r>
            <a:r>
              <a:rPr lang="pt-BR" dirty="0" err="1" smtClean="0"/>
              <a:t>Agency</a:t>
            </a:r>
            <a:r>
              <a:rPr lang="pt-BR" dirty="0" smtClean="0"/>
              <a:t> (JMA)</a:t>
            </a:r>
          </a:p>
          <a:p>
            <a:r>
              <a:rPr lang="pt-BR" dirty="0" smtClean="0"/>
              <a:t>Bureau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Meteorology</a:t>
            </a:r>
            <a:r>
              <a:rPr lang="pt-BR" dirty="0" smtClean="0"/>
              <a:t> (</a:t>
            </a:r>
            <a:r>
              <a:rPr lang="pt-BR" dirty="0" err="1" smtClean="0"/>
              <a:t>BoM</a:t>
            </a:r>
            <a:r>
              <a:rPr lang="pt-BR" dirty="0" smtClean="0"/>
              <a:t> – </a:t>
            </a:r>
            <a:r>
              <a:rPr lang="pt-BR" dirty="0" err="1" smtClean="0"/>
              <a:t>Australia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76256" y="2253891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Dept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Commerce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488324" y="2766796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NOAA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62265" y="3312124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NWS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62265" y="3833856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NCEP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265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608</Words>
  <Application>Microsoft Office PowerPoint</Application>
  <PresentationFormat>Apresentação na tela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Análises de Superfície</vt:lpstr>
      <vt:lpstr>Análise T (isotermas)</vt:lpstr>
      <vt:lpstr>Análise Td (isodrosotermas)</vt:lpstr>
      <vt:lpstr>Interpolação</vt:lpstr>
      <vt:lpstr>Interpolação</vt:lpstr>
      <vt:lpstr>Análise objetiva</vt:lpstr>
      <vt:lpstr>Análise objetiva</vt:lpstr>
      <vt:lpstr>Reanálises</vt:lpstr>
      <vt:lpstr>Principais centros de meteorologia</vt:lpstr>
      <vt:lpstr>Principais reanálises</vt:lpstr>
      <vt:lpstr>ERA-INTERIM</vt:lpstr>
      <vt:lpstr>Apresentação do PowerPoint</vt:lpstr>
      <vt:lpstr>Apresentação do PowerPoint</vt:lpstr>
      <vt:lpstr>Apresentação do PowerPoint</vt:lpstr>
      <vt:lpstr>Apresentação do PowerPoint</vt:lpstr>
      <vt:lpstr>Pressão Atmosférica</vt:lpstr>
      <vt:lpstr>Apresentação do PowerPoint</vt:lpstr>
      <vt:lpstr>Pressão Atmosférica</vt:lpstr>
      <vt:lpstr>Pressão (unidades)</vt:lpstr>
      <vt:lpstr>Apresentação do PowerPoint</vt:lpstr>
      <vt:lpstr>Apresentação do PowerPoint</vt:lpstr>
      <vt:lpstr>Equilíbrio hidrostático</vt:lpstr>
      <vt:lpstr>Pressão</vt:lpstr>
      <vt:lpstr>Pressão</vt:lpstr>
      <vt:lpstr>Redução da pressão ao nível médio do mar</vt:lpstr>
      <vt:lpstr>Apresentação do PowerPoint</vt:lpstr>
      <vt:lpstr>Análise P (isóbaras)</vt:lpstr>
      <vt:lpstr>ERA-INTERIM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</dc:title>
  <dc:creator>ritaynoue</dc:creator>
  <cp:lastModifiedBy>ritaynoue</cp:lastModifiedBy>
  <cp:revision>14</cp:revision>
  <dcterms:created xsi:type="dcterms:W3CDTF">2014-01-28T13:49:05Z</dcterms:created>
  <dcterms:modified xsi:type="dcterms:W3CDTF">2014-01-29T12:09:47Z</dcterms:modified>
</cp:coreProperties>
</file>