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84" r:id="rId15"/>
    <p:sldId id="283" r:id="rId16"/>
    <p:sldId id="258" r:id="rId17"/>
    <p:sldId id="285" r:id="rId18"/>
    <p:sldId id="286" r:id="rId19"/>
    <p:sldId id="289" r:id="rId20"/>
    <p:sldId id="287" r:id="rId21"/>
    <p:sldId id="290" r:id="rId22"/>
    <p:sldId id="291" r:id="rId23"/>
    <p:sldId id="288" r:id="rId24"/>
    <p:sldId id="292" r:id="rId25"/>
    <p:sldId id="259" r:id="rId26"/>
    <p:sldId id="264" r:id="rId27"/>
    <p:sldId id="260" r:id="rId28"/>
    <p:sldId id="265" r:id="rId29"/>
    <p:sldId id="266" r:id="rId30"/>
    <p:sldId id="263" r:id="rId31"/>
    <p:sldId id="267" r:id="rId32"/>
    <p:sldId id="261" r:id="rId33"/>
    <p:sldId id="268" r:id="rId34"/>
    <p:sldId id="293" r:id="rId35"/>
    <p:sldId id="294" r:id="rId36"/>
    <p:sldId id="295" r:id="rId37"/>
    <p:sldId id="296" r:id="rId38"/>
    <p:sldId id="304" r:id="rId39"/>
    <p:sldId id="303" r:id="rId40"/>
    <p:sldId id="297" r:id="rId41"/>
    <p:sldId id="305" r:id="rId42"/>
    <p:sldId id="298" r:id="rId43"/>
    <p:sldId id="308" r:id="rId44"/>
    <p:sldId id="309" r:id="rId45"/>
    <p:sldId id="306" r:id="rId46"/>
    <p:sldId id="307" r:id="rId47"/>
    <p:sldId id="310" r:id="rId48"/>
    <p:sldId id="311" r:id="rId49"/>
    <p:sldId id="312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BF9-7B88-49AF-A1FF-0C4348893EA6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F598-B3A3-4F56-9100-85BD21960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9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DAF55-6253-487E-A057-33BDBF70F249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E0640-71D7-4C36-B74A-157A922B38BF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The horizontal wind vector, </a:t>
            </a:r>
            <a:r>
              <a:rPr lang="pt-BR" altLang="pt-BR" b="1" smtClean="0"/>
              <a:t>vH</a:t>
            </a:r>
            <a:r>
              <a:rPr lang="pt-BR" altLang="pt-BR" smtClean="0"/>
              <a:t>, is represented by the bold black line in the diagram below; </a:t>
            </a:r>
            <a:r>
              <a:rPr lang="pt-BR" altLang="pt-BR" b="1" smtClean="0"/>
              <a:t>i</a:t>
            </a:r>
            <a:r>
              <a:rPr lang="pt-BR" altLang="pt-BR" smtClean="0"/>
              <a:t> and </a:t>
            </a:r>
            <a:r>
              <a:rPr lang="pt-BR" altLang="pt-BR" b="1" smtClean="0"/>
              <a:t>j</a:t>
            </a:r>
            <a:r>
              <a:rPr lang="pt-BR" altLang="pt-BR" smtClean="0"/>
              <a:t> represent unit vectors towards East and North, respectively. Equations for converting horizontal wind vector information between the different notation conventions are given at the bottom of this page.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6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50F4-7587-4A0A-8621-487BD417C3AE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ral.ufsm.br/cograca/vetorial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2.bp.blogspot.com/_JJJ4o4Jcg48/TSG6ljcNXlI/AAAAAAAAYxU/hDrt3RNGlw8/s1600/vet+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_JJJ4o4Jcg48/TSG_okSYD9I/AAAAAAAAYxc/xGE_Ahzmzo8/s1600/vet+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_JJJ4o4Jcg48/TSHEW8pcuTI/AAAAAAAAYxk/iqFa417Rte0/s1600/vet+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universitario/vetores/oper_vetore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.gov.br/sonabra/maps/automatica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272808" cy="1752600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http://coral.ufsm.br/cograca/vetorial.pdf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3843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Vetor vento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3827462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Decomposição em suas componentes:</a:t>
            </a:r>
          </a:p>
          <a:p>
            <a:pPr lvl="1" eaLnBrk="1" hangingPunct="1"/>
            <a:r>
              <a:rPr lang="pt-BR" altLang="pt-BR" smtClean="0"/>
              <a:t>Zonal</a:t>
            </a:r>
          </a:p>
          <a:p>
            <a:pPr lvl="1" eaLnBrk="1" hangingPunct="1"/>
            <a:r>
              <a:rPr lang="pt-BR" altLang="pt-BR" smtClean="0"/>
              <a:t>Meridional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35400"/>
            <a:ext cx="38877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7388" y="6491288"/>
            <a:ext cx="4646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charset="0"/>
              </a:rPr>
              <a:t>http://mst.nerc.ac.uk/wind_vect_convs.html</a:t>
            </a:r>
          </a:p>
        </p:txBody>
      </p:sp>
    </p:spTree>
    <p:extLst>
      <p:ext uri="{BB962C8B-B14F-4D97-AF65-F5344CB8AC3E}">
        <p14:creationId xmlns:p14="http://schemas.microsoft.com/office/powerpoint/2010/main" val="206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  <a:p>
            <a:pPr eaLnBrk="1" hangingPunct="1"/>
            <a:r>
              <a:rPr lang="pt-BR" altLang="pt-BR" smtClean="0"/>
              <a:t>5ª. Atividade:</a:t>
            </a:r>
          </a:p>
          <a:p>
            <a:pPr lvl="1" eaLnBrk="1" hangingPunct="1"/>
            <a:r>
              <a:rPr lang="pt-BR" altLang="pt-BR" smtClean="0"/>
              <a:t>Decompor o vento em suas componentes zonal e meridional</a:t>
            </a:r>
          </a:p>
        </p:txBody>
      </p:sp>
    </p:spTree>
    <p:extLst>
      <p:ext uri="{BB962C8B-B14F-4D97-AF65-F5344CB8AC3E}">
        <p14:creationId xmlns:p14="http://schemas.microsoft.com/office/powerpoint/2010/main" val="3463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Decomposição do vento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27562" r="3691" b="36914"/>
          <a:stretch>
            <a:fillRect/>
          </a:stretch>
        </p:blipFill>
        <p:spPr bwMode="auto">
          <a:xfrm>
            <a:off x="0" y="1557338"/>
            <a:ext cx="50403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244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http://mst.nerc.ac.uk/wind_vect_convs.html</a:t>
            </a:r>
          </a:p>
        </p:txBody>
      </p:sp>
      <p:pic>
        <p:nvPicPr>
          <p:cNvPr id="25606" name="Picture 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6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5" name="Picture 6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5014" r="24381" b="10173"/>
          <a:stretch/>
        </p:blipFill>
        <p:spPr bwMode="auto">
          <a:xfrm>
            <a:off x="237391" y="3135727"/>
            <a:ext cx="3843126" cy="31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9394" r="22272" b="66869"/>
          <a:stretch/>
        </p:blipFill>
        <p:spPr bwMode="auto">
          <a:xfrm>
            <a:off x="3707904" y="5301208"/>
            <a:ext cx="5306291" cy="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http://2.bp.blogspot.com/_JJJ4o4Jcg48/TSG6ljcNXlI/AAAAAAAAYxU/hDrt3RNGlw8/s400/vet+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8100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772817"/>
            <a:ext cx="3394720" cy="2160240"/>
          </a:xfrm>
        </p:spPr>
        <p:txBody>
          <a:bodyPr/>
          <a:lstStyle/>
          <a:p>
            <a:r>
              <a:rPr lang="pt-BR" dirty="0" smtClean="0"/>
              <a:t>Qual o vento médio resultante das observações ao lado?</a:t>
            </a:r>
            <a:endParaRPr lang="pt-BR" dirty="0"/>
          </a:p>
        </p:txBody>
      </p:sp>
      <p:pic>
        <p:nvPicPr>
          <p:cNvPr id="4" name="Picture 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848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entre vetores</a:t>
            </a:r>
            <a:endParaRPr lang="pt-BR" dirty="0"/>
          </a:p>
        </p:txBody>
      </p:sp>
      <p:pic>
        <p:nvPicPr>
          <p:cNvPr id="7" name="Imagem 6" descr="http://4.bp.blogspot.com/_JJJ4o4Jcg48/TSG_okSYD9I/AAAAAAAAYxc/xGE_Ahzmzo8/s400/vet+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60640" cy="20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4.bp.blogspot.com/_JJJ4o4Jcg48/TSHEW8pcuTI/AAAAAAAAYxk/iqFa417Rte0/s400/vet+2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1937"/>
            <a:ext cx="5760640" cy="194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pic>
        <p:nvPicPr>
          <p:cNvPr id="14338" name="Picture 2" descr="subt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5356"/>
            <a:ext cx="6935546" cy="33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03648" y="604261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http://efisica.if.usp.br/mecanica/universitario/vetores/oper_vetores/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0" y="1340768"/>
            <a:ext cx="9162300" cy="51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http://www.meted.ucar.edu/dynamics/thermal_wind/navmenu.php?tab=1&amp;page=10.0.0&amp;type=text</a:t>
            </a:r>
          </a:p>
        </p:txBody>
      </p:sp>
    </p:spTree>
    <p:extLst>
      <p:ext uri="{BB962C8B-B14F-4D97-AF65-F5344CB8AC3E}">
        <p14:creationId xmlns:p14="http://schemas.microsoft.com/office/powerpoint/2010/main" val="4139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pt-BR" dirty="0" smtClean="0"/>
              <a:t>Vamos fazer a suposição que, em latitudes médias, o vento </a:t>
            </a:r>
            <a:r>
              <a:rPr lang="pt-BR" dirty="0" err="1" smtClean="0"/>
              <a:t>geostrófico</a:t>
            </a:r>
            <a:r>
              <a:rPr lang="pt-BR" dirty="0" smtClean="0"/>
              <a:t> possa ser aproximado pelo vento real.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Grandeza escalar x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Exemplos: ?</a:t>
            </a:r>
          </a:p>
          <a:p>
            <a:endParaRPr lang="pt-BR" dirty="0" smtClean="0"/>
          </a:p>
          <a:p>
            <a:r>
              <a:rPr lang="pt-BR" dirty="0"/>
              <a:t>A </a:t>
            </a:r>
            <a:r>
              <a:rPr lang="pt-BR" b="1" dirty="0"/>
              <a:t>grandeza escalar</a:t>
            </a:r>
            <a:r>
              <a:rPr lang="pt-BR" dirty="0"/>
              <a:t> fica perfeitamente definida quando dela se conhecem o valor numérico e a correspondente unidade (exemplos: volume, massa, temperatura, energia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A</a:t>
            </a:r>
            <a:r>
              <a:rPr lang="pt-BR" dirty="0"/>
              <a:t> </a:t>
            </a:r>
            <a:r>
              <a:rPr lang="pt-BR" b="1" dirty="0"/>
              <a:t>grandeza vetorial</a:t>
            </a:r>
            <a:r>
              <a:rPr lang="pt-BR" dirty="0"/>
              <a:t>, além do valor numérico e da unidade, necessita de direção e sentido para ser definida (exemplos: velocidade, aceleração, força, impulso, quantidade de movimento).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Vetor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 um ente matemático caracterizado por módulo, direção e sentido.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10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“Vento Térmico” = V500 – V1000</a:t>
            </a:r>
            <a:endParaRPr lang="pt-BR" dirty="0"/>
          </a:p>
        </p:txBody>
      </p:sp>
      <p:pic>
        <p:nvPicPr>
          <p:cNvPr id="16388" name="Picture 4" descr="http://master.iag.usp.br/perfis/Ezeiza/87576.201401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283968" cy="5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66503"/>
              </p:ext>
            </p:extLst>
          </p:nvPr>
        </p:nvGraphicFramePr>
        <p:xfrm>
          <a:off x="4499992" y="1139651"/>
          <a:ext cx="3960440" cy="555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Planilha" r:id="rId4" imgW="4486368" imgH="6296130" progId="Excel.Sheet.12">
                  <p:embed/>
                </p:oleObj>
              </mc:Choice>
              <mc:Fallback>
                <p:oleObj name="Planilha" r:id="rId4" imgW="4486368" imgH="629613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39651"/>
                        <a:ext cx="3960440" cy="5558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-4708" y="6581001"/>
            <a:ext cx="5872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http://master.iag.usp.br/ind.php?inic=00&amp;pos=1&amp;prod=sondagem</a:t>
            </a:r>
          </a:p>
        </p:txBody>
      </p:sp>
    </p:spTree>
    <p:extLst>
      <p:ext uri="{BB962C8B-B14F-4D97-AF65-F5344CB8AC3E}">
        <p14:creationId xmlns:p14="http://schemas.microsoft.com/office/powerpoint/2010/main" val="755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“Vento térmico” = V500 – V850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7" y="971550"/>
            <a:ext cx="7620000" cy="58864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79928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4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de vetores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583" r="20819" b="51515"/>
          <a:stretch/>
        </p:blipFill>
        <p:spPr bwMode="auto">
          <a:xfrm>
            <a:off x="290285" y="1916832"/>
            <a:ext cx="87376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301" r="20374" b="12440"/>
          <a:stretch/>
        </p:blipFill>
        <p:spPr bwMode="auto">
          <a:xfrm>
            <a:off x="971600" y="1628800"/>
            <a:ext cx="6912767" cy="49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2264" r="11309" b="22575"/>
          <a:stretch/>
        </p:blipFill>
        <p:spPr bwMode="auto">
          <a:xfrm>
            <a:off x="331794" y="1556792"/>
            <a:ext cx="86826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59979" r="16339" b="29055"/>
          <a:stretch/>
        </p:blipFill>
        <p:spPr bwMode="auto">
          <a:xfrm>
            <a:off x="2051720" y="5517232"/>
            <a:ext cx="5375305" cy="5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Atividade:</a:t>
            </a:r>
          </a:p>
          <a:p>
            <a:pPr lvl="1" eaLnBrk="1" hangingPunct="1"/>
            <a:r>
              <a:rPr lang="pt-BR" altLang="pt-BR" dirty="0" smtClean="0"/>
              <a:t>Desenhar a rosa dos ventos com 16 direções (colocar as siglas e graus).</a:t>
            </a:r>
          </a:p>
        </p:txBody>
      </p:sp>
    </p:spTree>
    <p:extLst>
      <p:ext uri="{BB962C8B-B14F-4D97-AF65-F5344CB8AC3E}">
        <p14:creationId xmlns:p14="http://schemas.microsoft.com/office/powerpoint/2010/main" val="46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Derivação</a:t>
            </a:r>
            <a:r>
              <a:rPr lang="pt-BR" dirty="0" smtClean="0"/>
              <a:t> e integração </a:t>
            </a:r>
            <a:r>
              <a:rPr lang="pt-BR" dirty="0" smtClean="0">
                <a:solidFill>
                  <a:srgbClr val="FF0000"/>
                </a:solidFill>
              </a:rPr>
              <a:t>de funções vetoriais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0707" r="11963" b="9117"/>
          <a:stretch/>
        </p:blipFill>
        <p:spPr bwMode="auto">
          <a:xfrm>
            <a:off x="679566" y="2348880"/>
            <a:ext cx="82117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Derivação de funções vetoriais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27580" r="12244" b="19418"/>
          <a:stretch/>
        </p:blipFill>
        <p:spPr bwMode="auto">
          <a:xfrm>
            <a:off x="452431" y="2060848"/>
            <a:ext cx="83396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529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Aproximação de derivadas utilizando o método de diferenças finitas centradas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2005"/>
            <a:ext cx="5200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&#10;\nabla T = \begin{pmatrix}&#10;{\frac{\partial T}{\partial x}},  &#10;{\frac{\partial T}{\partial y}}, &#10;{\frac{\partial T}{\partial z}}&#10;\end{p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547"/>
            <a:ext cx="293099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3643933" y="1772816"/>
            <a:ext cx="352003" cy="79208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850183" cy="34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5940152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80112" y="4229470"/>
            <a:ext cx="0" cy="56768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92704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140776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628149" y="2775927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 smtClean="0"/>
              <a:t>x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86252" y="4328645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/>
              <a:t>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88224" y="4193011"/>
            <a:ext cx="6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15" name="Elipse 14"/>
          <p:cNvSpPr/>
          <p:nvPr/>
        </p:nvSpPr>
        <p:spPr>
          <a:xfrm>
            <a:off x="6513691" y="4193011"/>
            <a:ext cx="95520" cy="135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Delta x e Delta y</a:t>
            </a:r>
            <a:br>
              <a:rPr lang="pt-BR" dirty="0" smtClean="0"/>
            </a:br>
            <a:r>
              <a:rPr lang="pt-BR" dirty="0" smtClean="0"/>
              <a:t>Sistema de coordenadas: </a:t>
            </a:r>
            <a:r>
              <a:rPr lang="pt-BR" dirty="0" err="1" smtClean="0"/>
              <a:t>lat</a:t>
            </a:r>
            <a:r>
              <a:rPr lang="pt-BR" dirty="0" smtClean="0"/>
              <a:t>/</a:t>
            </a:r>
            <a:r>
              <a:rPr lang="pt-BR" dirty="0" err="1" smtClean="0"/>
              <a:t>lon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8" y="1556792"/>
            <a:ext cx="3514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" y="1823492"/>
            <a:ext cx="41433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 &#10;\Delta^1_{\rm LONG}= \frac{\pi}{180}a \cos \phi \,\!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5859499"/>
            <a:ext cx="16478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14360" r="3483" b="36310"/>
          <a:stretch/>
        </p:blipFill>
        <p:spPr bwMode="auto">
          <a:xfrm>
            <a:off x="7308304" y="4893208"/>
            <a:ext cx="1656184" cy="19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 m(\phi)=\frac{\pi}{180}R\phi_{\rm degrees}= R\phi_{\rm radians}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9499"/>
            <a:ext cx="26479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9807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9196" r="42451" b="13782"/>
          <a:stretch>
            <a:fillRect/>
          </a:stretch>
        </p:blipFill>
        <p:spPr bwMode="auto">
          <a:xfrm>
            <a:off x="1692275" y="1700213"/>
            <a:ext cx="55054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4213" y="0"/>
            <a:ext cx="25193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514"/>
              </a:buClr>
              <a:buFontTx/>
              <a:buNone/>
            </a:pPr>
            <a:r>
              <a:rPr lang="en-GB" altLang="pt-BR" sz="2400">
                <a:ea typeface="Lucida Sans Unicode" pitchFamily="34" charset="0"/>
                <a:cs typeface="Lucida Sans Unicode" pitchFamily="34" charset="0"/>
              </a:rPr>
              <a:t>Direção do vento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7704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rgbClr val="FFFFFF"/>
              </a:buClr>
              <a:buFontTx/>
              <a:buNone/>
            </a:pPr>
            <a:r>
              <a:rPr lang="en-GB" altLang="pt-BR" sz="1600" b="1">
                <a:ea typeface="Lucida Sans Unicode" pitchFamily="34" charset="0"/>
                <a:cs typeface="Lucida Sans Unicode" pitchFamily="34" charset="0"/>
              </a:rPr>
              <a:t>A direção do vento é indicada pela direção de onde o vento é proveniente, ou seja, de onde ele vem. A direção é expressa tanto em termos da direção de onde ele provém como em termos do azimute, isto é, do ângulo que o vetor da direção forma com o Norte geográfico local. Assim, um vento de SE terá um ângulo de 135º.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4025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90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648970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180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270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45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940425" y="56610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135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16013" y="573405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835150" y="220503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315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5292725" y="19891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443663" y="32131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67,5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6300788" y="48688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112,5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219700" y="60928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157,5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2627313" y="616585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202,5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1116013" y="47974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247,5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1116013" y="31416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292,5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2627313" y="17732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337,5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7415213" y="1916113"/>
            <a:ext cx="17287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Pontos: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-cardeais, colaterais e sub-colaterais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7092950" y="566102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QUADRANTES E OCTANTES</a:t>
            </a:r>
          </a:p>
        </p:txBody>
      </p:sp>
    </p:spTree>
    <p:extLst>
      <p:ext uri="{BB962C8B-B14F-4D97-AF65-F5344CB8AC3E}">
        <p14:creationId xmlns:p14="http://schemas.microsoft.com/office/powerpoint/2010/main" val="385565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PNMM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5141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(850hPa)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(500hPa)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669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(250hPa)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7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</p:txBody>
      </p:sp>
    </p:spTree>
    <p:extLst>
      <p:ext uri="{BB962C8B-B14F-4D97-AF65-F5344CB8AC3E}">
        <p14:creationId xmlns:p14="http://schemas.microsoft.com/office/powerpoint/2010/main" val="3487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Preencher a tabela abaixo:</a:t>
            </a:r>
          </a:p>
        </p:txBody>
      </p:sp>
      <p:pic>
        <p:nvPicPr>
          <p:cNvPr id="19459" name="Picture 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100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Velocidade do vento</a:t>
            </a:r>
          </a:p>
        </p:txBody>
      </p:sp>
      <p:pic>
        <p:nvPicPr>
          <p:cNvPr id="20483" name="Picture 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46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/>
              <a:t>Observações da estação automática do INMET – Mirante de Santana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pt-BR" altLang="pt-BR" smtClean="0"/>
              <a:t>No internet Explorer</a:t>
            </a:r>
          </a:p>
          <a:p>
            <a:pPr eaLnBrk="1" hangingPunct="1"/>
            <a:r>
              <a:rPr lang="pt-BR" altLang="pt-BR" smtClean="0">
                <a:hlinkClick r:id="rId2"/>
              </a:rPr>
              <a:t>http://www.inmet.gov.br/sonabra/maps/automaticas.php</a:t>
            </a:r>
            <a:endParaRPr lang="pt-BR" altLang="pt-BR" smtClean="0"/>
          </a:p>
          <a:p>
            <a:pPr eaLnBrk="1" hangingPunct="1"/>
            <a:r>
              <a:rPr lang="pt-BR" altLang="pt-BR" smtClean="0"/>
              <a:t>Dados para os dias 04 e 05 de março de 2012.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72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35600" y="836613"/>
            <a:ext cx="936625" cy="60213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660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477</Words>
  <Application>Microsoft Office PowerPoint</Application>
  <PresentationFormat>Apresentação na tela (4:3)</PresentationFormat>
  <Paragraphs>100</Paragraphs>
  <Slides>49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Tema do Office</vt:lpstr>
      <vt:lpstr>Planilha</vt:lpstr>
      <vt:lpstr>Cálculo vetorial</vt:lpstr>
      <vt:lpstr>Grandeza escalar x vetorial</vt:lpstr>
      <vt:lpstr>VENTO</vt:lpstr>
      <vt:lpstr>Apresentação do PowerPoint</vt:lpstr>
      <vt:lpstr>VENTO</vt:lpstr>
      <vt:lpstr>Preencher a tabela abaixo:</vt:lpstr>
      <vt:lpstr>Velocidade do vento</vt:lpstr>
      <vt:lpstr>Observações da estação automática do INMET – Mirante de Santana</vt:lpstr>
      <vt:lpstr>Apresentação do PowerPoint</vt:lpstr>
      <vt:lpstr>Vetor vento</vt:lpstr>
      <vt:lpstr>VENTO</vt:lpstr>
      <vt:lpstr>Decomposição do vento</vt:lpstr>
      <vt:lpstr>Soma</vt:lpstr>
      <vt:lpstr>Exemplo: Vento médio</vt:lpstr>
      <vt:lpstr>Diferença entre vetores</vt:lpstr>
      <vt:lpstr>Diferença</vt:lpstr>
      <vt:lpstr>Exemplo: Vento térmico</vt:lpstr>
      <vt:lpstr>http://www.meted.ucar.edu/dynamics/thermal_wind/navmenu.php?tab=1&amp;page=10.0.0&amp;type=text</vt:lpstr>
      <vt:lpstr>Exemplo: Vento térmico</vt:lpstr>
      <vt:lpstr>“Vento Térmico” = V500 – V1000</vt:lpstr>
      <vt:lpstr>Apresentação do PowerPoint</vt:lpstr>
      <vt:lpstr>Apresentação do PowerPoint</vt:lpstr>
      <vt:lpstr>“Vento térmico” = V500 – V850</vt:lpstr>
      <vt:lpstr>Produto de vetores</vt:lpstr>
      <vt:lpstr>Produto Escalar</vt:lpstr>
      <vt:lpstr>Produto Escalar</vt:lpstr>
      <vt:lpstr>Produto Vetorial</vt:lpstr>
      <vt:lpstr>Produto Vetorial</vt:lpstr>
      <vt:lpstr>Produto Vetorial</vt:lpstr>
      <vt:lpstr>Cálculo vetorial</vt:lpstr>
      <vt:lpstr>Derivação de funções vetoriais</vt:lpstr>
      <vt:lpstr>Operadores Vetoriais</vt:lpstr>
      <vt:lpstr>Gradiente</vt:lpstr>
      <vt:lpstr>Exemplo: Gradiente Horizontal de Temperatura</vt:lpstr>
      <vt:lpstr>Aproximação de derivadas utilizando o método de diferenças finitas centradas</vt:lpstr>
      <vt:lpstr>Exemplo: Gradiente Horizontal de Temperatura</vt:lpstr>
      <vt:lpstr>Delta x e Delta y Sistema de coordenadas: lat/lon</vt:lpstr>
      <vt:lpstr>Apresentação do PowerPoint</vt:lpstr>
      <vt:lpstr>Apresentação do PowerPoint</vt:lpstr>
      <vt:lpstr>Exemplo: Gradiente de PNMM</vt:lpstr>
      <vt:lpstr>Apresentação do PowerPoint</vt:lpstr>
      <vt:lpstr>Exemplo: Gradiente de geopotencial (850hPa)</vt:lpstr>
      <vt:lpstr>Exemplo: Gradiente de geopotencial (500hPa)</vt:lpstr>
      <vt:lpstr>Exemplo: Gradiente de geopotencial (250hPa)</vt:lpstr>
      <vt:lpstr>Vento Geostrófico</vt:lpstr>
      <vt:lpstr>Apresentação do PowerPoint</vt:lpstr>
      <vt:lpstr>Apresentação do PowerPoint</vt:lpstr>
      <vt:lpstr>Apresentação do PowerPoint</vt:lpstr>
      <vt:lpstr>Advecção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Vetores</dc:title>
  <dc:creator>ritaynoue</dc:creator>
  <cp:lastModifiedBy>ritaynoue</cp:lastModifiedBy>
  <cp:revision>30</cp:revision>
  <dcterms:created xsi:type="dcterms:W3CDTF">2014-01-07T13:34:34Z</dcterms:created>
  <dcterms:modified xsi:type="dcterms:W3CDTF">2014-02-04T11:16:10Z</dcterms:modified>
</cp:coreProperties>
</file>