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85" r:id="rId20"/>
    <p:sldId id="273" r:id="rId21"/>
    <p:sldId id="286" r:id="rId22"/>
    <p:sldId id="287" r:id="rId23"/>
    <p:sldId id="288" r:id="rId24"/>
    <p:sldId id="290" r:id="rId25"/>
    <p:sldId id="274" r:id="rId26"/>
    <p:sldId id="291" r:id="rId27"/>
    <p:sldId id="292" r:id="rId28"/>
    <p:sldId id="294" r:id="rId29"/>
    <p:sldId id="293" r:id="rId30"/>
    <p:sldId id="295" r:id="rId31"/>
    <p:sldId id="275" r:id="rId32"/>
    <p:sldId id="296" r:id="rId33"/>
    <p:sldId id="297" r:id="rId34"/>
    <p:sldId id="276" r:id="rId35"/>
    <p:sldId id="300" r:id="rId36"/>
    <p:sldId id="298" r:id="rId37"/>
    <p:sldId id="299" r:id="rId38"/>
    <p:sldId id="301" r:id="rId39"/>
    <p:sldId id="277" r:id="rId40"/>
    <p:sldId id="278" r:id="rId41"/>
    <p:sldId id="279" r:id="rId42"/>
    <p:sldId id="302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F7D65A-A24D-4D8D-9697-62F233CE4D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413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F0F07-ED34-44D5-9F6F-DAE9C56D1404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14/04/09 – 12z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C99D-94E9-4724-8C0D-6CD5F584F9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40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5189-342E-4670-9243-D86903D785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673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1472-6AAD-4251-85DE-8FD279FE63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71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23A4-0BBD-4C9A-9EB5-E938B4559C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18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EF2A-D80F-4AB4-A519-B9B456774B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32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2E98-2415-49C8-A9A5-EF20D91884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526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FE9D-EDFE-44B1-80E4-B263F5997E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666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0073-2D27-4047-88D0-8DD385C8EA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64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E915-CB2A-4291-BDD5-DD74C74911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122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6DBD-3A12-4345-B85C-3FAC5D94D2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63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4DB7-0874-4AB6-8978-C90C6E8EF8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80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4CE5303-618F-4D6D-A34B-FDC746AD03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aulas_pos/sinotica09/carta_09041418/estacoes%20synop%20texto.txt" TargetMode="External"/><Relationship Id="rId2" Type="http://schemas.openxmlformats.org/officeDocument/2006/relationships/hyperlink" Target="http://www.wetterzentrale.de/klima/stnls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unisys.com/wxp/Appendices/Formats/SYNOP.html#111" TargetMode="External"/><Relationship Id="rId2" Type="http://schemas.openxmlformats.org/officeDocument/2006/relationships/hyperlink" Target="http://weather.unisys.com/wxp/Appendices/Formats/SYNOP.html#0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ather.unisys.com/wxp/Appendices/Formats/SYNOP.html#333" TargetMode="External"/><Relationship Id="rId4" Type="http://schemas.openxmlformats.org/officeDocument/2006/relationships/hyperlink" Target="http://weather.unisys.com/wxp/Appendices/Formats/SYNOP.html#22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00fff" TargetMode="External"/><Relationship Id="rId13" Type="http://schemas.openxmlformats.org/officeDocument/2006/relationships/hyperlink" Target="http://weather.unisys.com/wxp/Appendices/Formats/SYNOP.html#15" TargetMode="External"/><Relationship Id="rId18" Type="http://schemas.openxmlformats.org/officeDocument/2006/relationships/hyperlink" Target="http://weather.unisys.com/wxp/Appendices/Formats/SYNOP.html#222Dv" TargetMode="External"/><Relationship Id="rId26" Type="http://schemas.openxmlformats.org/officeDocument/2006/relationships/hyperlink" Target="http://weather.unisys.com/wxp/Appendices/Formats/SYNOP.html#27" TargetMode="External"/><Relationship Id="rId3" Type="http://schemas.openxmlformats.org/officeDocument/2006/relationships/hyperlink" Target="http://weather.unisys.com/wxp/Appendices/Formats/SYNOP.html#IIIII" TargetMode="External"/><Relationship Id="rId21" Type="http://schemas.openxmlformats.org/officeDocument/2006/relationships/hyperlink" Target="http://weather.unisys.com/wxp/Appendices/Formats/SYNOP.html#22" TargetMode="External"/><Relationship Id="rId34" Type="http://schemas.openxmlformats.org/officeDocument/2006/relationships/hyperlink" Target="http://weather.unisys.com/wxp/Appendices/Formats/SYNOP.html#36" TargetMode="External"/><Relationship Id="rId7" Type="http://schemas.openxmlformats.org/officeDocument/2006/relationships/hyperlink" Target="http://weather.unisys.com/wxp/Appendices/Formats/SYNOP.html#Nddff" TargetMode="External"/><Relationship Id="rId12" Type="http://schemas.openxmlformats.org/officeDocument/2006/relationships/hyperlink" Target="http://weather.unisys.com/wxp/Appendices/Formats/SYNOP.html#14" TargetMode="External"/><Relationship Id="rId17" Type="http://schemas.openxmlformats.org/officeDocument/2006/relationships/hyperlink" Target="http://weather.unisys.com/wxp/Appendices/Formats/SYNOP.html#19" TargetMode="External"/><Relationship Id="rId25" Type="http://schemas.openxmlformats.org/officeDocument/2006/relationships/hyperlink" Target="http://weather.unisys.com/wxp/Appendices/Formats/SYNOP.html#26" TargetMode="External"/><Relationship Id="rId33" Type="http://schemas.openxmlformats.org/officeDocument/2006/relationships/hyperlink" Target="http://weather.unisys.com/wxp/Appendices/Formats/SYNOP.html#35" TargetMode="External"/><Relationship Id="rId2" Type="http://schemas.openxmlformats.org/officeDocument/2006/relationships/hyperlink" Target="http://weather.unisys.com/wxp/Appendices/Formats/SYNOP.html#IIiii" TargetMode="External"/><Relationship Id="rId16" Type="http://schemas.openxmlformats.org/officeDocument/2006/relationships/hyperlink" Target="http://weather.unisys.com/wxp/Appendices/Formats/SYNOP.html#18" TargetMode="External"/><Relationship Id="rId20" Type="http://schemas.openxmlformats.org/officeDocument/2006/relationships/hyperlink" Target="http://weather.unisys.com/wxp/Appendices/Formats/SYNOP.html#21" TargetMode="External"/><Relationship Id="rId29" Type="http://schemas.openxmlformats.org/officeDocument/2006/relationships/hyperlink" Target="http://weather.unisys.com/wxp/Appendices/Formats/SYNOP.html#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iihVV" TargetMode="External"/><Relationship Id="rId11" Type="http://schemas.openxmlformats.org/officeDocument/2006/relationships/hyperlink" Target="http://weather.unisys.com/wxp/Appendices/Formats/SYNOP.html#13" TargetMode="External"/><Relationship Id="rId24" Type="http://schemas.openxmlformats.org/officeDocument/2006/relationships/hyperlink" Target="http://weather.unisys.com/wxp/Appendices/Formats/SYNOP.html#25" TargetMode="External"/><Relationship Id="rId32" Type="http://schemas.openxmlformats.org/officeDocument/2006/relationships/hyperlink" Target="http://weather.unisys.com/wxp/Appendices/Formats/SYNOP.html#34" TargetMode="External"/><Relationship Id="rId37" Type="http://schemas.openxmlformats.org/officeDocument/2006/relationships/hyperlink" Target="http://weather.unisys.com/wxp/Appendices/Formats/SYNOP.html#39" TargetMode="External"/><Relationship Id="rId5" Type="http://schemas.openxmlformats.org/officeDocument/2006/relationships/hyperlink" Target="http://weather.unisys.com/wxp/Appendices/Formats/SYNOP.html#99LLL" TargetMode="External"/><Relationship Id="rId15" Type="http://schemas.openxmlformats.org/officeDocument/2006/relationships/hyperlink" Target="http://weather.unisys.com/wxp/Appendices/Formats/SYNOP.html#17" TargetMode="External"/><Relationship Id="rId23" Type="http://schemas.openxmlformats.org/officeDocument/2006/relationships/hyperlink" Target="http://weather.unisys.com/wxp/Appendices/Formats/SYNOP.html#24" TargetMode="External"/><Relationship Id="rId28" Type="http://schemas.openxmlformats.org/officeDocument/2006/relationships/hyperlink" Target="http://weather.unisys.com/wxp/Appendices/Formats/SYNOP.html#30" TargetMode="External"/><Relationship Id="rId36" Type="http://schemas.openxmlformats.org/officeDocument/2006/relationships/hyperlink" Target="http://weather.unisys.com/wxp/Appendices/Formats/SYNOP.html#38" TargetMode="External"/><Relationship Id="rId10" Type="http://schemas.openxmlformats.org/officeDocument/2006/relationships/hyperlink" Target="http://weather.unisys.com/wxp/Appendices/Formats/SYNOP.html#12" TargetMode="External"/><Relationship Id="rId19" Type="http://schemas.openxmlformats.org/officeDocument/2006/relationships/hyperlink" Target="http://weather.unisys.com/wxp/Appendices/Formats/SYNOP.html#20" TargetMode="External"/><Relationship Id="rId31" Type="http://schemas.openxmlformats.org/officeDocument/2006/relationships/hyperlink" Target="http://weather.unisys.com/wxp/Appendices/Formats/SYNOP.html#33" TargetMode="External"/><Relationship Id="rId4" Type="http://schemas.openxmlformats.org/officeDocument/2006/relationships/hyperlink" Target="http://weather.unisys.com/wxp/Appendices/Formats/SYNOP.html#YYGGi" TargetMode="External"/><Relationship Id="rId9" Type="http://schemas.openxmlformats.org/officeDocument/2006/relationships/hyperlink" Target="http://weather.unisys.com/wxp/Appendices/Formats/SYNOP.html#11" TargetMode="External"/><Relationship Id="rId14" Type="http://schemas.openxmlformats.org/officeDocument/2006/relationships/hyperlink" Target="http://weather.unisys.com/wxp/Appendices/Formats/SYNOP.html#16" TargetMode="External"/><Relationship Id="rId22" Type="http://schemas.openxmlformats.org/officeDocument/2006/relationships/hyperlink" Target="http://weather.unisys.com/wxp/Appendices/Formats/SYNOP.html#23" TargetMode="External"/><Relationship Id="rId27" Type="http://schemas.openxmlformats.org/officeDocument/2006/relationships/hyperlink" Target="http://weather.unisys.com/wxp/Appendices/Formats/SYNOP.html#28" TargetMode="External"/><Relationship Id="rId30" Type="http://schemas.openxmlformats.org/officeDocument/2006/relationships/hyperlink" Target="http://weather.unisys.com/wxp/Appendices/Formats/SYNOP.html#32" TargetMode="External"/><Relationship Id="rId35" Type="http://schemas.openxmlformats.org/officeDocument/2006/relationships/hyperlink" Target="http://weather.unisys.com/wxp/Appendices/Formats/SYNOP.html#37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unisys.com/wxp/Appendices/Formats/SYNOP.html#14" TargetMode="External"/><Relationship Id="rId13" Type="http://schemas.openxmlformats.org/officeDocument/2006/relationships/hyperlink" Target="http://weather.unisys.com/wxp/Appendices/Formats/SYNOP.html#19" TargetMode="External"/><Relationship Id="rId3" Type="http://schemas.openxmlformats.org/officeDocument/2006/relationships/hyperlink" Target="http://weather.unisys.com/wxp/Appendices/Formats/SYNOP.html#Nddff" TargetMode="External"/><Relationship Id="rId7" Type="http://schemas.openxmlformats.org/officeDocument/2006/relationships/hyperlink" Target="http://weather.unisys.com/wxp/Appendices/Formats/SYNOP.html#13" TargetMode="External"/><Relationship Id="rId12" Type="http://schemas.openxmlformats.org/officeDocument/2006/relationships/hyperlink" Target="http://weather.unisys.com/wxp/Appendices/Formats/SYNOP.html#18" TargetMode="External"/><Relationship Id="rId2" Type="http://schemas.openxmlformats.org/officeDocument/2006/relationships/hyperlink" Target="http://weather.unisys.com/wxp/Appendices/Formats/SYNOP.html#iihV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ather.unisys.com/wxp/Appendices/Formats/SYNOP.html#12" TargetMode="External"/><Relationship Id="rId11" Type="http://schemas.openxmlformats.org/officeDocument/2006/relationships/hyperlink" Target="http://weather.unisys.com/wxp/Appendices/Formats/SYNOP.html#17" TargetMode="External"/><Relationship Id="rId5" Type="http://schemas.openxmlformats.org/officeDocument/2006/relationships/hyperlink" Target="http://weather.unisys.com/wxp/Appendices/Formats/SYNOP.html#11" TargetMode="External"/><Relationship Id="rId10" Type="http://schemas.openxmlformats.org/officeDocument/2006/relationships/hyperlink" Target="http://weather.unisys.com/wxp/Appendices/Formats/SYNOP.html#16" TargetMode="External"/><Relationship Id="rId4" Type="http://schemas.openxmlformats.org/officeDocument/2006/relationships/hyperlink" Target="http://weather.unisys.com/wxp/Appendices/Formats/SYNOP.html#00fff" TargetMode="External"/><Relationship Id="rId9" Type="http://schemas.openxmlformats.org/officeDocument/2006/relationships/hyperlink" Target="http://weather.unisys.com/wxp/Appendices/Formats/SYNOP.html#1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WMO</a:t>
            </a:r>
            <a:r>
              <a:rPr lang="pt-BR" altLang="pt-BR" sz="2000" dirty="0" smtClean="0"/>
              <a:t>, 1978: </a:t>
            </a:r>
            <a:r>
              <a:rPr lang="pt-BR" altLang="pt-BR" sz="2000" dirty="0" err="1" smtClean="0"/>
              <a:t>Compendium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Meteorology</a:t>
            </a:r>
            <a:r>
              <a:rPr lang="pt-BR" altLang="pt-BR" sz="2000" dirty="0" smtClean="0"/>
              <a:t>; </a:t>
            </a:r>
            <a:r>
              <a:rPr lang="pt-BR" altLang="pt-BR" sz="2000" dirty="0" err="1" smtClean="0"/>
              <a:t>Vol</a:t>
            </a:r>
            <a:r>
              <a:rPr lang="pt-BR" altLang="pt-BR" sz="2000" dirty="0" smtClean="0"/>
              <a:t> I, </a:t>
            </a:r>
            <a:r>
              <a:rPr lang="pt-BR" altLang="pt-BR" sz="2000" dirty="0" err="1" smtClean="0"/>
              <a:t>Part</a:t>
            </a:r>
            <a:r>
              <a:rPr lang="pt-BR" altLang="pt-BR" sz="2000" dirty="0" smtClean="0"/>
              <a:t> 3 – </a:t>
            </a:r>
            <a:r>
              <a:rPr lang="pt-BR" altLang="pt-BR" sz="2000" dirty="0" err="1" smtClean="0"/>
              <a:t>Synoptic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Meteorolgy</a:t>
            </a:r>
            <a:endParaRPr lang="pt-BR" altLang="pt-BR" sz="2000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err="1" smtClean="0"/>
              <a:t>Prepared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by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Defant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Mörth</a:t>
            </a:r>
            <a:endParaRPr lang="pt-BR" altLang="pt-BR" sz="2000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Disponível na biblioteca do IAG</a:t>
            </a:r>
          </a:p>
        </p:txBody>
      </p:sp>
      <p:sp>
        <p:nvSpPr>
          <p:cNvPr id="2051" name="Rectangle 3352"/>
          <p:cNvSpPr>
            <a:spLocks noChangeArrowheads="1"/>
          </p:cNvSpPr>
          <p:nvPr/>
        </p:nvSpPr>
        <p:spPr bwMode="auto">
          <a:xfrm>
            <a:off x="900113" y="18446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>
                <a:solidFill>
                  <a:schemeClr val="tx2"/>
                </a:solidFill>
              </a:rPr>
              <a:t>Cartas meteorológicas e dados sinóticos </a:t>
            </a:r>
            <a:br>
              <a:rPr lang="pt-BR" altLang="pt-BR" sz="4000" dirty="0">
                <a:solidFill>
                  <a:schemeClr val="tx2"/>
                </a:solidFill>
              </a:rPr>
            </a:br>
            <a:r>
              <a:rPr lang="pt-BR" altLang="pt-BR" sz="3600" dirty="0">
                <a:solidFill>
                  <a:schemeClr val="tx2"/>
                </a:solidFill>
              </a:rPr>
              <a:t>(plotagens, interpretação e análise) </a:t>
            </a:r>
            <a:br>
              <a:rPr lang="pt-BR" altLang="pt-BR" sz="3600" dirty="0">
                <a:solidFill>
                  <a:schemeClr val="tx2"/>
                </a:solidFill>
              </a:rPr>
            </a:br>
            <a:r>
              <a:rPr lang="pt-BR" altLang="pt-BR" sz="3600" dirty="0" smtClean="0">
                <a:solidFill>
                  <a:schemeClr val="tx2"/>
                </a:solidFill>
              </a:rPr>
              <a:t>SYNOP</a:t>
            </a:r>
            <a:endParaRPr lang="pt-BR" altLang="pt-B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Outras fontes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Estações oceanográficas</a:t>
            </a:r>
          </a:p>
          <a:p>
            <a:pPr eaLnBrk="1" hangingPunct="1"/>
            <a:r>
              <a:rPr lang="pt-BR" altLang="pt-BR" smtClean="0"/>
              <a:t>Satélites meteorológicos</a:t>
            </a:r>
          </a:p>
          <a:p>
            <a:pPr eaLnBrk="1" hangingPunct="1"/>
            <a:r>
              <a:rPr lang="pt-BR" altLang="pt-BR" smtClean="0"/>
              <a:t>Balões</a:t>
            </a:r>
          </a:p>
          <a:p>
            <a:pPr eaLnBrk="1" hangingPunct="1"/>
            <a:r>
              <a:rPr lang="pt-BR" altLang="pt-BR" smtClean="0"/>
              <a:t>Aviões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Rede sinótica básica de superfície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Região I – África</a:t>
            </a:r>
          </a:p>
          <a:p>
            <a:pPr eaLnBrk="1" hangingPunct="1"/>
            <a:r>
              <a:rPr lang="pt-BR" altLang="pt-BR" smtClean="0"/>
              <a:t>Região II – Ásia</a:t>
            </a:r>
          </a:p>
          <a:p>
            <a:pPr eaLnBrk="1" hangingPunct="1"/>
            <a:r>
              <a:rPr lang="pt-BR" altLang="pt-BR" smtClean="0"/>
              <a:t>Região III – América do Sul</a:t>
            </a:r>
          </a:p>
          <a:p>
            <a:pPr eaLnBrk="1" hangingPunct="1"/>
            <a:r>
              <a:rPr lang="pt-BR" altLang="pt-BR" smtClean="0"/>
              <a:t>Região IV – América do Norte e Central</a:t>
            </a:r>
          </a:p>
          <a:p>
            <a:pPr eaLnBrk="1" hangingPunct="1"/>
            <a:r>
              <a:rPr lang="pt-BR" altLang="pt-BR" smtClean="0"/>
              <a:t>Região V – Sudoeste do Pacífico</a:t>
            </a:r>
          </a:p>
          <a:p>
            <a:pPr eaLnBrk="1" hangingPunct="1"/>
            <a:r>
              <a:rPr lang="pt-BR" altLang="pt-BR" smtClean="0"/>
              <a:t>Região VI – Europa</a:t>
            </a:r>
          </a:p>
          <a:p>
            <a:pPr eaLnBrk="1" hangingPunct="1"/>
            <a:r>
              <a:rPr lang="pt-BR" altLang="pt-BR" smtClean="0"/>
              <a:t>Antártica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Número das estações</a:t>
            </a:r>
            <a:br>
              <a:rPr lang="pt-BR" altLang="pt-BR" sz="4000" smtClean="0"/>
            </a:br>
            <a:r>
              <a:rPr lang="pt-BR" altLang="pt-BR" sz="2800" smtClean="0">
                <a:hlinkClick r:id="rId2"/>
              </a:rPr>
              <a:t>http://www.wetterzentrale.de/klima/stnlst.html</a:t>
            </a:r>
            <a:endParaRPr lang="pt-BR" altLang="pt-BR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NUMBER CALL   NAME + COUNTRY/STATE   LAT   LON    ELEV (METERS)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010010 ENJA   JAN MAYEN(NOR-NAVY) NO 7056N 00840W 0009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020120        RITSEM              SN 6744N 01728E 0523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028010        KILPISJARVI         FI 6903N 02047E 0476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030010        MUCKLE FLUGGA (LH)  UK 6051N 00053W 0053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070020        BOULOGNE            FR 5044N 00136E 0074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080010        LA CORUNA CITY      SP 4322N 00825W 0067  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t-BR" sz="1600" smtClean="0"/>
              <a:t>085350        LISBON              PO 3843N 00909W 0095  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pt-BR" sz="1600" smtClean="0"/>
              <a:t>103810        BERLIN/DAHLEM       DL 5228N 01318E 0058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115180 LKPR   PRAGUE/RUZYNE       CZ 5006N 01417E 0365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150000        BOGUS ROMANIAN      RO 0000N 00000E 0261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161303 LIMP   PARMA             &amp; IY 4449N 01018E 0050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167010        ATHENS/FILADELFIA   GR 3803N 02340E 0138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716270 YUL    MONTREAL/DORVAL     CN 4528N 07345W 0036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725030 LGA    NEW YORK/LA GUARDIA NY 4046N 07354W 0009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600" smtClean="0"/>
              <a:t>766793 MMMX   MEXICO CITY/LICENCI MX 1926N 09906W 2238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820140        NORMANDIA           BZ 0330N 06010W 0700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/>
              <a:t>820170 SBOI   OIAPOQUE            BZ 0350N 05150W 0039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600" smtClean="0">
                <a:hlinkClick r:id="rId3" action="ppaction://hlinkfile"/>
              </a:rPr>
              <a:t>carta_09041418\estacoes synop texto.txt</a:t>
            </a:r>
            <a:endParaRPr lang="pt-BR" altLang="pt-BR" sz="1600" smtClean="0"/>
          </a:p>
          <a:p>
            <a:pPr eaLnBrk="1" hangingPunct="1">
              <a:lnSpc>
                <a:spcPct val="80000"/>
              </a:lnSpc>
            </a:pPr>
            <a:endParaRPr lang="en-US" altLang="pt-BR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Estações Brasil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82: estações </a:t>
            </a:r>
            <a:r>
              <a:rPr lang="pt-BR" altLang="pt-BR" dirty="0" smtClean="0"/>
              <a:t>ao norte </a:t>
            </a:r>
            <a:r>
              <a:rPr lang="pt-BR" altLang="pt-BR" dirty="0" smtClean="0"/>
              <a:t>de 10</a:t>
            </a:r>
            <a:r>
              <a:rPr lang="pt-BR" altLang="pt-BR" baseline="30000" dirty="0" smtClean="0"/>
              <a:t>o</a:t>
            </a:r>
            <a:r>
              <a:rPr lang="pt-BR" altLang="pt-BR" dirty="0" smtClean="0"/>
              <a:t>S</a:t>
            </a:r>
          </a:p>
          <a:p>
            <a:pPr eaLnBrk="1" hangingPunct="1"/>
            <a:r>
              <a:rPr lang="pt-BR" altLang="pt-BR" dirty="0" smtClean="0"/>
              <a:t>83: estações </a:t>
            </a:r>
            <a:r>
              <a:rPr lang="pt-BR" altLang="pt-BR" dirty="0" smtClean="0"/>
              <a:t>a sul </a:t>
            </a:r>
            <a:r>
              <a:rPr lang="pt-BR" altLang="pt-BR" dirty="0" smtClean="0"/>
              <a:t>de 10</a:t>
            </a:r>
            <a:r>
              <a:rPr lang="pt-BR" altLang="pt-BR" baseline="30000" dirty="0" smtClean="0"/>
              <a:t>o</a:t>
            </a:r>
            <a:r>
              <a:rPr lang="pt-BR" altLang="pt-BR" dirty="0" smtClean="0"/>
              <a:t>S</a:t>
            </a:r>
          </a:p>
          <a:p>
            <a:pPr eaLnBrk="1" hangingPunct="1"/>
            <a:r>
              <a:rPr lang="pt-BR" altLang="pt-BR" dirty="0" smtClean="0"/>
              <a:t>São Paulo:</a:t>
            </a:r>
          </a:p>
          <a:p>
            <a:pPr lvl="1" eaLnBrk="1" hangingPunct="1"/>
            <a:r>
              <a:rPr lang="pt-BR" altLang="pt-BR" sz="1800" dirty="0" smtClean="0"/>
              <a:t>837753 SBGR   GUARULHOS (CIV/MIL) BZ 2326S 04628W 0750   </a:t>
            </a:r>
          </a:p>
          <a:p>
            <a:pPr lvl="1" eaLnBrk="1" hangingPunct="1"/>
            <a:r>
              <a:rPr lang="pt-BR" altLang="pt-BR" sz="1800" dirty="0" smtClean="0"/>
              <a:t>837790 SBMT   MARTE (CIV/MIL)    BZ 2331S 04638W 0722   </a:t>
            </a:r>
          </a:p>
          <a:p>
            <a:pPr lvl="1" eaLnBrk="1" hangingPunct="1"/>
            <a:r>
              <a:rPr lang="pt-BR" altLang="pt-BR" sz="1800" dirty="0" smtClean="0"/>
              <a:t>837800 SBSP   SAO PAULO/CONGONHAS BZ 2337S 04639W 0803   </a:t>
            </a:r>
          </a:p>
          <a:p>
            <a:pPr lvl="1" eaLnBrk="1" hangingPunct="1"/>
            <a:r>
              <a:rPr lang="pt-BR" altLang="pt-BR" sz="1800" dirty="0" smtClean="0"/>
              <a:t>837810        SAO PAULO           BZ 2330S 04637W 0792   </a:t>
            </a:r>
          </a:p>
          <a:p>
            <a:pPr lvl="1" eaLnBrk="1" hangingPunct="1"/>
            <a:r>
              <a:rPr lang="pt-BR" altLang="pt-BR" sz="1800" dirty="0" smtClean="0"/>
              <a:t>83004 IAG</a:t>
            </a:r>
          </a:p>
          <a:p>
            <a:pPr eaLnBrk="1" hangingPunct="1"/>
            <a:endParaRPr lang="pt-BR" altLang="pt-BR" sz="2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Estações América do Sul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t-BR" sz="2800" smtClean="0"/>
              <a:t>802220 SKBO   BOGOTA/ELDORADO     CO 0442N 07408W 2548  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804150 SVMI   CARACAS/S. BOLIVAR  VN 1036N 06659W 0048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smtClean="0"/>
              <a:t>810020 SYTM   GEORGETOWN/TIMEHRI  GY 0630N 05815W 0030  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t-BR" sz="2800" smtClean="0"/>
              <a:t>812250 SMZY   ZANDERY/PARAMARIBO  SM 0527N 05512W 0015  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pt-BR" sz="2800" smtClean="0"/>
              <a:t>814050 SOCA   CAYENNE/ROCHAMBEAU  FG 0450N 05222W 0009  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América do Sul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04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840710 SEQU   QUITO/MARISCAL SUC&amp; EQ 0009S 07829W 2812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846280 SPIM   LIMA/JORGE CHAVEZ   PR 1200S 07707W 0013  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t-BR" sz="2000" smtClean="0"/>
              <a:t>852010 SLLP   LA PAZ/JFK INTL     BO 1631S 06811W 4014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855740 SCEL   PUDAHUEL/ARTURO MER CH 3323S 07047W 0476   Santiago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862180 SGAS   ASUNCION/SILVIO PET PY 2516S 05738W 0101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865800 SUMU   CARRASCO (CIV/MIL)  UY 3450S 05600W 0032   Montevideo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875760 SAEZ   BUENOS AIRES/EZEIZA AG 3449S 05832W 0020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smtClean="0"/>
              <a:t>888910 SFAL   STANLEY AIRPORT     FK 5141S 05746W 0023   </a:t>
            </a:r>
            <a:endParaRPr lang="pt-BR" altLang="pt-BR" sz="2000" smtClean="0"/>
          </a:p>
          <a:p>
            <a:pPr eaLnBrk="1" hangingPunct="1">
              <a:lnSpc>
                <a:spcPct val="80000"/>
              </a:lnSpc>
            </a:pPr>
            <a:endParaRPr lang="pt-BR" altLang="pt-BR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80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971550" y="1125538"/>
            <a:ext cx="20875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V="1">
            <a:off x="971550" y="908050"/>
            <a:ext cx="26638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667625" y="47625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81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>
            <a:off x="4787900" y="765175"/>
            <a:ext cx="2879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>
            <a:off x="5003800" y="765175"/>
            <a:ext cx="2663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 flipH="1">
            <a:off x="5292725" y="765175"/>
            <a:ext cx="2374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 flipH="1">
            <a:off x="6372225" y="20605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7956550" y="177323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82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956550" y="29241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83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 flipV="1">
            <a:off x="6227763" y="3068638"/>
            <a:ext cx="16573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250825" y="234950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84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971550" y="1989138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V="1">
            <a:off x="971550" y="26368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611188" y="41497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85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1331913" y="3573463"/>
            <a:ext cx="25193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 flipV="1">
            <a:off x="1331913" y="4437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7667625" y="41497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86</a:t>
            </a:r>
          </a:p>
        </p:txBody>
      </p:sp>
      <p:sp>
        <p:nvSpPr>
          <p:cNvPr id="17429" name="Line 23"/>
          <p:cNvSpPr>
            <a:spLocks noChangeShapeType="1"/>
          </p:cNvSpPr>
          <p:nvPr/>
        </p:nvSpPr>
        <p:spPr bwMode="auto">
          <a:xfrm flipH="1" flipV="1">
            <a:off x="5003800" y="4005263"/>
            <a:ext cx="25923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flipH="1">
            <a:off x="5148263" y="4365625"/>
            <a:ext cx="24479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1" name="Text Box 25"/>
          <p:cNvSpPr txBox="1">
            <a:spLocks noChangeArrowheads="1"/>
          </p:cNvSpPr>
          <p:nvPr/>
        </p:nvSpPr>
        <p:spPr bwMode="auto">
          <a:xfrm>
            <a:off x="611188" y="52292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87</a:t>
            </a:r>
          </a:p>
        </p:txBody>
      </p:sp>
      <p:sp>
        <p:nvSpPr>
          <p:cNvPr id="17432" name="Line 26"/>
          <p:cNvSpPr>
            <a:spLocks noChangeShapeType="1"/>
          </p:cNvSpPr>
          <p:nvPr/>
        </p:nvSpPr>
        <p:spPr bwMode="auto">
          <a:xfrm flipV="1">
            <a:off x="1258888" y="5229225"/>
            <a:ext cx="24495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3" name="Text Box 27"/>
          <p:cNvSpPr txBox="1">
            <a:spLocks noChangeArrowheads="1"/>
          </p:cNvSpPr>
          <p:nvPr/>
        </p:nvSpPr>
        <p:spPr bwMode="auto">
          <a:xfrm>
            <a:off x="7812088" y="573405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88</a:t>
            </a:r>
          </a:p>
        </p:txBody>
      </p:sp>
      <p:sp>
        <p:nvSpPr>
          <p:cNvPr id="17434" name="Line 28"/>
          <p:cNvSpPr>
            <a:spLocks noChangeShapeType="1"/>
          </p:cNvSpPr>
          <p:nvPr/>
        </p:nvSpPr>
        <p:spPr bwMode="auto">
          <a:xfrm flipH="1">
            <a:off x="5435600" y="6021388"/>
            <a:ext cx="23764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Código SYNOP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 smtClean="0"/>
              <a:t>“Surface Synoptic Observations”: SYNOP Data Format (FM-12)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smtClean="0"/>
              <a:t>Surface Synoptic Observations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smtClean="0"/>
              <a:t>Table of Contents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smtClean="0"/>
              <a:t>Surface Observations</a:t>
            </a:r>
            <a:r>
              <a:rPr lang="pt-BR" altLang="pt-BR" sz="28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>
                <a:hlinkClick r:id="rId2"/>
              </a:rPr>
              <a:t>000 Group - Identification and Location</a:t>
            </a:r>
            <a:r>
              <a:rPr lang="pt-BR" altLang="pt-BR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>
                <a:hlinkClick r:id="rId3"/>
              </a:rPr>
              <a:t>111 Group - Land Observations</a:t>
            </a:r>
            <a:r>
              <a:rPr lang="pt-BR" altLang="pt-BR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>
                <a:hlinkClick r:id="rId4"/>
              </a:rPr>
              <a:t>222 Group - Sea Surface Observations</a:t>
            </a:r>
            <a:r>
              <a:rPr lang="pt-BR" altLang="pt-BR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>
                <a:hlinkClick r:id="rId5"/>
              </a:rPr>
              <a:t>333 Group - Climatological Data</a:t>
            </a:r>
            <a:r>
              <a:rPr lang="pt-BR" altLang="pt-BR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Arquivo: LandSynopticCode.pdf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SYNOP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Syntax </a:t>
            </a:r>
          </a:p>
          <a:p>
            <a:pPr eaLnBrk="1" hangingPunct="1"/>
            <a:r>
              <a:rPr lang="pt-BR" altLang="pt-BR" sz="2800" smtClean="0">
                <a:hlinkClick r:id="rId2"/>
              </a:rPr>
              <a:t>IIiii</a:t>
            </a:r>
            <a:r>
              <a:rPr lang="pt-BR" altLang="pt-BR" sz="2800" smtClean="0"/>
              <a:t> or </a:t>
            </a:r>
            <a:r>
              <a:rPr lang="pt-BR" altLang="pt-BR" sz="2800" smtClean="0">
                <a:hlinkClick r:id="rId3"/>
              </a:rPr>
              <a:t>IIIII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4"/>
              </a:rPr>
              <a:t>YYGGi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5"/>
              </a:rPr>
              <a:t>99LLL QLLLL</a:t>
            </a:r>
            <a:r>
              <a:rPr lang="pt-BR" altLang="pt-BR" sz="2800" smtClean="0"/>
              <a:t/>
            </a:r>
            <a:br>
              <a:rPr lang="pt-BR" altLang="pt-BR" sz="2800" smtClean="0"/>
            </a:br>
            <a:r>
              <a:rPr lang="pt-BR" altLang="pt-BR" sz="2800" smtClean="0">
                <a:hlinkClick r:id="rId6"/>
              </a:rPr>
              <a:t>i</a:t>
            </a:r>
            <a:r>
              <a:rPr lang="pt-BR" altLang="pt-BR" sz="2800" baseline="-25000" smtClean="0">
                <a:hlinkClick r:id="rId6"/>
              </a:rPr>
              <a:t>R</a:t>
            </a:r>
            <a:r>
              <a:rPr lang="pt-BR" altLang="pt-BR" sz="2800" smtClean="0">
                <a:hlinkClick r:id="rId6"/>
              </a:rPr>
              <a:t>i</a:t>
            </a:r>
            <a:r>
              <a:rPr lang="pt-BR" altLang="pt-BR" sz="2800" baseline="-25000" smtClean="0">
                <a:hlinkClick r:id="rId6"/>
              </a:rPr>
              <a:t>X</a:t>
            </a:r>
            <a:r>
              <a:rPr lang="pt-BR" altLang="pt-BR" sz="2800" smtClean="0">
                <a:hlinkClick r:id="rId6"/>
              </a:rPr>
              <a:t>hVV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7"/>
              </a:rPr>
              <a:t>Nddff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8"/>
              </a:rPr>
              <a:t>00fff</a:t>
            </a:r>
            <a:r>
              <a:rPr lang="pt-BR" altLang="pt-BR" sz="2800" smtClean="0"/>
              <a:t> </a:t>
            </a:r>
            <a:r>
              <a:rPr lang="pt-BR" altLang="pt-BR" sz="2800" smtClean="0">
                <a:hlinkClick r:id="rId9"/>
              </a:rPr>
              <a:t>1sTTT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0"/>
              </a:rPr>
              <a:t>2sT</a:t>
            </a:r>
            <a:r>
              <a:rPr lang="pt-BR" altLang="pt-BR" sz="2800" baseline="-25000" smtClean="0">
                <a:hlinkClick r:id="rId10"/>
              </a:rPr>
              <a:t>d</a:t>
            </a:r>
            <a:r>
              <a:rPr lang="pt-BR" altLang="pt-BR" sz="2800" smtClean="0">
                <a:hlinkClick r:id="rId10"/>
              </a:rPr>
              <a:t>T</a:t>
            </a:r>
            <a:r>
              <a:rPr lang="pt-BR" altLang="pt-BR" sz="2800" baseline="-25000" smtClean="0">
                <a:hlinkClick r:id="rId10"/>
              </a:rPr>
              <a:t>d</a:t>
            </a:r>
            <a:r>
              <a:rPr lang="pt-BR" altLang="pt-BR" sz="2800" smtClean="0">
                <a:hlinkClick r:id="rId10"/>
              </a:rPr>
              <a:t>T</a:t>
            </a:r>
            <a:r>
              <a:rPr lang="pt-BR" altLang="pt-BR" sz="2800" baseline="-25000" smtClean="0">
                <a:hlinkClick r:id="rId10"/>
              </a:rPr>
              <a:t>d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1"/>
              </a:rPr>
              <a:t>3P</a:t>
            </a:r>
            <a:r>
              <a:rPr lang="pt-BR" altLang="pt-BR" sz="2800" baseline="-25000" smtClean="0">
                <a:hlinkClick r:id="rId11"/>
              </a:rPr>
              <a:t>0</a:t>
            </a:r>
            <a:r>
              <a:rPr lang="pt-BR" altLang="pt-BR" sz="2800" smtClean="0">
                <a:hlinkClick r:id="rId11"/>
              </a:rPr>
              <a:t>P</a:t>
            </a:r>
            <a:r>
              <a:rPr lang="pt-BR" altLang="pt-BR" sz="2800" baseline="-25000" smtClean="0">
                <a:hlinkClick r:id="rId11"/>
              </a:rPr>
              <a:t>0</a:t>
            </a:r>
            <a:r>
              <a:rPr lang="pt-BR" altLang="pt-BR" sz="2800" smtClean="0">
                <a:hlinkClick r:id="rId11"/>
              </a:rPr>
              <a:t>P</a:t>
            </a:r>
            <a:r>
              <a:rPr lang="pt-BR" altLang="pt-BR" sz="2800" baseline="-25000" smtClean="0">
                <a:hlinkClick r:id="rId11"/>
              </a:rPr>
              <a:t>0</a:t>
            </a:r>
            <a:r>
              <a:rPr lang="pt-BR" altLang="pt-BR" sz="2800" smtClean="0">
                <a:hlinkClick r:id="rId11"/>
              </a:rPr>
              <a:t>P</a:t>
            </a:r>
            <a:r>
              <a:rPr lang="pt-BR" altLang="pt-BR" sz="2800" baseline="-25000" smtClean="0"/>
              <a:t>0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2"/>
              </a:rPr>
              <a:t>4PPPP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3"/>
              </a:rPr>
              <a:t>5appp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4"/>
              </a:rPr>
              <a:t>6RRRt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5"/>
              </a:rPr>
              <a:t>7wwW</a:t>
            </a:r>
            <a:r>
              <a:rPr lang="pt-BR" altLang="pt-BR" sz="2800" baseline="-25000" smtClean="0">
                <a:hlinkClick r:id="rId15"/>
              </a:rPr>
              <a:t>1</a:t>
            </a:r>
            <a:r>
              <a:rPr lang="pt-BR" altLang="pt-BR" sz="2800" smtClean="0">
                <a:hlinkClick r:id="rId15"/>
              </a:rPr>
              <a:t>W</a:t>
            </a:r>
            <a:r>
              <a:rPr lang="pt-BR" altLang="pt-BR" sz="2800" baseline="-25000" smtClean="0"/>
              <a:t>2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6"/>
              </a:rPr>
              <a:t>8N</a:t>
            </a:r>
            <a:r>
              <a:rPr lang="pt-BR" altLang="pt-BR" sz="2800" baseline="-25000" smtClean="0">
                <a:hlinkClick r:id="rId16"/>
              </a:rPr>
              <a:t>h</a:t>
            </a:r>
            <a:r>
              <a:rPr lang="pt-BR" altLang="pt-BR" sz="2800" smtClean="0">
                <a:hlinkClick r:id="rId16"/>
              </a:rPr>
              <a:t>C</a:t>
            </a:r>
            <a:r>
              <a:rPr lang="pt-BR" altLang="pt-BR" sz="2800" baseline="-25000" smtClean="0">
                <a:hlinkClick r:id="rId16"/>
              </a:rPr>
              <a:t>L</a:t>
            </a:r>
            <a:r>
              <a:rPr lang="pt-BR" altLang="pt-BR" sz="2800" smtClean="0">
                <a:hlinkClick r:id="rId16"/>
              </a:rPr>
              <a:t>C</a:t>
            </a:r>
            <a:r>
              <a:rPr lang="pt-BR" altLang="pt-BR" sz="2800" baseline="-25000" smtClean="0">
                <a:hlinkClick r:id="rId16"/>
              </a:rPr>
              <a:t>M</a:t>
            </a:r>
            <a:r>
              <a:rPr lang="pt-BR" altLang="pt-BR" sz="2800" smtClean="0">
                <a:hlinkClick r:id="rId16"/>
              </a:rPr>
              <a:t>C</a:t>
            </a:r>
            <a:r>
              <a:rPr lang="pt-BR" altLang="pt-BR" sz="2800" baseline="-25000" smtClean="0"/>
              <a:t>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7"/>
              </a:rPr>
              <a:t>9GGgg</a:t>
            </a:r>
            <a:r>
              <a:rPr lang="pt-BR" altLang="pt-BR" sz="2800" smtClean="0"/>
              <a:t> </a:t>
            </a:r>
          </a:p>
          <a:p>
            <a:pPr eaLnBrk="1" hangingPunct="1">
              <a:buFontTx/>
              <a:buNone/>
            </a:pPr>
            <a:r>
              <a:rPr lang="pt-BR" altLang="pt-BR" sz="2800" smtClean="0"/>
              <a:t>	</a:t>
            </a:r>
            <a:r>
              <a:rPr lang="pt-BR" altLang="pt-BR" sz="2800" smtClean="0">
                <a:hlinkClick r:id="rId18"/>
              </a:rPr>
              <a:t>222Dv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9"/>
              </a:rPr>
              <a:t>0sTTT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0"/>
              </a:rPr>
              <a:t>1PPHH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1"/>
              </a:rPr>
              <a:t>2PPHH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2"/>
              </a:rPr>
              <a:t>3dddd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3"/>
              </a:rPr>
              <a:t>4PPHH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4"/>
              </a:rPr>
              <a:t>5PPHH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5"/>
              </a:rPr>
              <a:t>6IEER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6"/>
              </a:rPr>
              <a:t>70HHH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7"/>
              </a:rPr>
              <a:t>8aTTT</a:t>
            </a:r>
            <a:r>
              <a:rPr lang="pt-BR" altLang="pt-BR" sz="2800" smtClean="0"/>
              <a:t/>
            </a:r>
            <a:br>
              <a:rPr lang="pt-BR" altLang="pt-BR" sz="2800" smtClean="0"/>
            </a:br>
            <a:r>
              <a:rPr lang="pt-BR" altLang="pt-BR" sz="2800" smtClean="0"/>
              <a:t>333 </a:t>
            </a:r>
            <a:r>
              <a:rPr lang="pt-BR" altLang="pt-BR" sz="2800" smtClean="0">
                <a:hlinkClick r:id="rId28"/>
              </a:rPr>
              <a:t>0....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29"/>
              </a:rPr>
              <a:t>1sTTT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0"/>
              </a:rPr>
              <a:t>2sTTT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1"/>
              </a:rPr>
              <a:t>3Ejjj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2"/>
              </a:rPr>
              <a:t>4Esss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3"/>
              </a:rPr>
              <a:t>5jjjj jjjjj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4"/>
              </a:rPr>
              <a:t>6RRRt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5"/>
              </a:rPr>
              <a:t>7RRRR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6"/>
              </a:rPr>
              <a:t>8Nchh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7"/>
              </a:rPr>
              <a:t>9SSss</a:t>
            </a:r>
            <a:r>
              <a:rPr lang="pt-BR" altLang="pt-BR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Objetivo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Decodificar o código SYNOP</a:t>
            </a:r>
          </a:p>
          <a:p>
            <a:pPr eaLnBrk="1" hangingPunct="1"/>
            <a:r>
              <a:rPr lang="pt-BR" altLang="pt-BR" smtClean="0"/>
              <a:t>Plotar dados numa carta de superfície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Estações “terrestres”</a:t>
            </a:r>
            <a:br>
              <a:rPr lang="pt-BR" altLang="pt-BR" smtClean="0"/>
            </a:br>
            <a:r>
              <a:rPr lang="pt-BR" altLang="pt-BR" sz="2400" smtClean="0"/>
              <a:t>Arquivo SYNOP do MASTER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 smtClean="0"/>
              <a:t>IIiii </a:t>
            </a:r>
            <a:r>
              <a:rPr lang="pt-BR" altLang="pt-BR" sz="2800" smtClean="0">
                <a:hlinkClick r:id="rId2"/>
              </a:rPr>
              <a:t>iihVV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3"/>
              </a:rPr>
              <a:t>Nddff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4"/>
              </a:rPr>
              <a:t>00fff</a:t>
            </a:r>
            <a:r>
              <a:rPr lang="pt-BR" altLang="pt-BR" sz="2800" smtClean="0"/>
              <a:t> </a:t>
            </a:r>
            <a:r>
              <a:rPr lang="pt-BR" altLang="pt-BR" sz="2800" smtClean="0">
                <a:hlinkClick r:id="rId5"/>
              </a:rPr>
              <a:t>1sTTT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6"/>
              </a:rPr>
              <a:t>2sTTT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7"/>
              </a:rPr>
              <a:t>3PPPP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8"/>
              </a:rPr>
              <a:t>4PPPP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9"/>
              </a:rPr>
              <a:t>5appp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0"/>
              </a:rPr>
              <a:t>6RRRt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1"/>
              </a:rPr>
              <a:t>7wwWW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2"/>
              </a:rPr>
              <a:t>8NCCC</a:t>
            </a:r>
            <a:r>
              <a:rPr lang="pt-BR" altLang="pt-BR" sz="2800" smtClean="0"/>
              <a:t> </a:t>
            </a:r>
            <a:r>
              <a:rPr lang="pt-BR" altLang="pt-BR" sz="2800" smtClean="0">
                <a:hlinkClick r:id="rId13"/>
              </a:rPr>
              <a:t>9GGgg</a:t>
            </a:r>
            <a:r>
              <a:rPr lang="pt-BR" altLang="pt-BR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/>
              <a:t>IIiii – no. da estação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800" b="1" smtClean="0"/>
              <a:t>i</a:t>
            </a:r>
            <a:r>
              <a:rPr lang="pt-BR" altLang="pt-BR" sz="2800" b="1" baseline="-25000" smtClean="0"/>
              <a:t>R</a:t>
            </a:r>
            <a:r>
              <a:rPr lang="pt-BR" altLang="pt-BR" sz="2800" smtClean="0"/>
              <a:t> -- Precipitation indicator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 smtClean="0"/>
              <a:t>i</a:t>
            </a:r>
            <a:r>
              <a:rPr lang="pt-BR" altLang="pt-BR" sz="2800" b="1" baseline="-25000" smtClean="0"/>
              <a:t>x</a:t>
            </a:r>
            <a:r>
              <a:rPr lang="pt-BR" altLang="pt-BR" sz="2800" smtClean="0"/>
              <a:t> -- Station type and present and past weather indicator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 smtClean="0"/>
              <a:t>h</a:t>
            </a:r>
            <a:r>
              <a:rPr lang="pt-BR" altLang="pt-BR" sz="2800" smtClean="0"/>
              <a:t> -- Cloud base of lowest cloud seen (meters above ground)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 smtClean="0"/>
              <a:t>VV</a:t>
            </a:r>
            <a:r>
              <a:rPr lang="pt-BR" altLang="pt-BR" sz="2800" smtClean="0"/>
              <a:t> -- Visibility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369175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7323138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108700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0"/>
            <a:ext cx="512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smtClean="0"/>
              <a:t>IIiii </a:t>
            </a:r>
            <a:r>
              <a:rPr lang="pt-BR" altLang="pt-BR" sz="3200" smtClean="0">
                <a:hlinkClick r:id="rId2"/>
              </a:rPr>
              <a:t>i</a:t>
            </a:r>
            <a:r>
              <a:rPr lang="pt-BR" altLang="pt-BR" sz="3200" baseline="-25000" smtClean="0">
                <a:hlinkClick r:id="rId2"/>
              </a:rPr>
              <a:t>R</a:t>
            </a:r>
            <a:r>
              <a:rPr lang="pt-BR" altLang="pt-BR" sz="3200" smtClean="0">
                <a:hlinkClick r:id="rId2"/>
              </a:rPr>
              <a:t>i</a:t>
            </a:r>
            <a:r>
              <a:rPr lang="pt-BR" altLang="pt-BR" sz="3200" baseline="-25000" smtClean="0">
                <a:hlinkClick r:id="rId2"/>
              </a:rPr>
              <a:t>X</a:t>
            </a:r>
            <a:r>
              <a:rPr lang="pt-BR" altLang="pt-BR" sz="3200" smtClean="0">
                <a:hlinkClick r:id="rId2"/>
              </a:rPr>
              <a:t>hVV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3"/>
              </a:rPr>
              <a:t>Nddff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4"/>
              </a:rPr>
              <a:t>00fff</a:t>
            </a:r>
            <a:r>
              <a:rPr lang="pt-BR" altLang="pt-BR" sz="3200" smtClean="0"/>
              <a:t> </a:t>
            </a:r>
            <a:r>
              <a:rPr lang="pt-BR" altLang="pt-BR" sz="3200" smtClean="0">
                <a:hlinkClick r:id="rId5"/>
              </a:rPr>
              <a:t>1sTTT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6"/>
              </a:rPr>
              <a:t>2sT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>
                <a:hlinkClick r:id="rId6"/>
              </a:rPr>
              <a:t>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>
                <a:hlinkClick r:id="rId6"/>
              </a:rPr>
              <a:t>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7"/>
              </a:rPr>
              <a:t>3P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/>
              <a:t>0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8"/>
              </a:rPr>
              <a:t>4PPPP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9"/>
              </a:rPr>
              <a:t>5appp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0"/>
              </a:rPr>
              <a:t>6RRRt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1"/>
              </a:rPr>
              <a:t>7wwW</a:t>
            </a:r>
            <a:r>
              <a:rPr lang="pt-BR" altLang="pt-BR" sz="3200" baseline="-25000" smtClean="0">
                <a:hlinkClick r:id="rId11"/>
              </a:rPr>
              <a:t>1</a:t>
            </a:r>
            <a:r>
              <a:rPr lang="pt-BR" altLang="pt-BR" sz="3200" smtClean="0">
                <a:hlinkClick r:id="rId11"/>
              </a:rPr>
              <a:t>W</a:t>
            </a:r>
            <a:r>
              <a:rPr lang="pt-BR" altLang="pt-BR" sz="3200" baseline="-25000" smtClean="0"/>
              <a:t>2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2"/>
              </a:rPr>
              <a:t>8N</a:t>
            </a:r>
            <a:r>
              <a:rPr lang="pt-BR" altLang="pt-BR" sz="3200" baseline="-25000" smtClean="0">
                <a:hlinkClick r:id="rId12"/>
              </a:rPr>
              <a:t>h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>
                <a:hlinkClick r:id="rId12"/>
              </a:rPr>
              <a:t>L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>
                <a:hlinkClick r:id="rId12"/>
              </a:rPr>
              <a:t>M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/>
              <a:t>H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3"/>
              </a:rPr>
              <a:t>9GGgg</a:t>
            </a:r>
            <a:r>
              <a:rPr lang="pt-BR" altLang="pt-BR" sz="3200" smtClean="0"/>
              <a:t/>
            </a:r>
            <a:br>
              <a:rPr lang="pt-BR" altLang="pt-BR" sz="3200" smtClean="0"/>
            </a:br>
            <a:endParaRPr lang="pt-BR" altLang="pt-BR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N</a:t>
            </a:r>
            <a:r>
              <a:rPr lang="pt-BR" altLang="pt-BR" smtClean="0"/>
              <a:t> -- Total cloud cover </a:t>
            </a:r>
          </a:p>
          <a:p>
            <a:pPr eaLnBrk="1" hangingPunct="1"/>
            <a:r>
              <a:rPr lang="pt-BR" altLang="pt-BR" b="1" smtClean="0"/>
              <a:t>dd</a:t>
            </a:r>
            <a:r>
              <a:rPr lang="pt-BR" altLang="pt-BR" smtClean="0"/>
              <a:t> -- wind direction in 10s of degrees </a:t>
            </a:r>
            <a:br>
              <a:rPr lang="pt-BR" altLang="pt-BR" smtClean="0"/>
            </a:br>
            <a:r>
              <a:rPr lang="pt-BR" altLang="pt-BR" b="1" smtClean="0"/>
              <a:t>ff</a:t>
            </a:r>
            <a:r>
              <a:rPr lang="pt-BR" altLang="pt-BR" smtClean="0"/>
              <a:t> -- wind speed in units determined by wind type indicator (see above) </a:t>
            </a:r>
          </a:p>
          <a:p>
            <a:pPr eaLnBrk="1" hangingPunct="1"/>
            <a:r>
              <a:rPr lang="pt-BR" altLang="pt-BR" b="1" smtClean="0"/>
              <a:t>00fff</a:t>
            </a:r>
            <a:r>
              <a:rPr lang="pt-BR" altLang="pt-BR" smtClean="0"/>
              <a:t> (optional)</a:t>
            </a:r>
            <a:br>
              <a:rPr lang="pt-BR" altLang="pt-BR" smtClean="0"/>
            </a:br>
            <a:r>
              <a:rPr lang="pt-BR" altLang="pt-BR" b="1" smtClean="0"/>
              <a:t>fff</a:t>
            </a:r>
            <a:r>
              <a:rPr lang="pt-BR" altLang="pt-BR" smtClean="0"/>
              <a:t> -- wind speed if value greater than 100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5929313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1"/>
          <a:stretch>
            <a:fillRect/>
          </a:stretch>
        </p:blipFill>
        <p:spPr bwMode="auto">
          <a:xfrm>
            <a:off x="611188" y="0"/>
            <a:ext cx="979487" cy="66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38350"/>
            <a:ext cx="7559675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smtClean="0"/>
              <a:t>IIiii </a:t>
            </a:r>
            <a:r>
              <a:rPr lang="pt-BR" altLang="pt-BR" sz="3200" smtClean="0">
                <a:hlinkClick r:id="rId2"/>
              </a:rPr>
              <a:t>i</a:t>
            </a:r>
            <a:r>
              <a:rPr lang="pt-BR" altLang="pt-BR" sz="3200" baseline="-25000" smtClean="0">
                <a:hlinkClick r:id="rId2"/>
              </a:rPr>
              <a:t>R</a:t>
            </a:r>
            <a:r>
              <a:rPr lang="pt-BR" altLang="pt-BR" sz="3200" smtClean="0">
                <a:hlinkClick r:id="rId2"/>
              </a:rPr>
              <a:t>i</a:t>
            </a:r>
            <a:r>
              <a:rPr lang="pt-BR" altLang="pt-BR" sz="3200" baseline="-25000" smtClean="0">
                <a:hlinkClick r:id="rId2"/>
              </a:rPr>
              <a:t>X</a:t>
            </a:r>
            <a:r>
              <a:rPr lang="pt-BR" altLang="pt-BR" sz="3200" smtClean="0">
                <a:hlinkClick r:id="rId2"/>
              </a:rPr>
              <a:t>hVV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3"/>
              </a:rPr>
              <a:t>Nddff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4"/>
              </a:rPr>
              <a:t>00fff</a:t>
            </a:r>
            <a:r>
              <a:rPr lang="pt-BR" altLang="pt-BR" sz="3200" smtClean="0"/>
              <a:t> </a:t>
            </a:r>
            <a:r>
              <a:rPr lang="pt-BR" altLang="pt-BR" sz="3200" smtClean="0">
                <a:hlinkClick r:id="rId5"/>
              </a:rPr>
              <a:t>1sTTT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6"/>
              </a:rPr>
              <a:t>2sT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>
                <a:hlinkClick r:id="rId6"/>
              </a:rPr>
              <a:t>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>
                <a:hlinkClick r:id="rId6"/>
              </a:rPr>
              <a:t>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7"/>
              </a:rPr>
              <a:t>3P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/>
              <a:t>0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8"/>
              </a:rPr>
              <a:t>4PPPP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9"/>
              </a:rPr>
              <a:t>5appp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0"/>
              </a:rPr>
              <a:t>6RRRt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1"/>
              </a:rPr>
              <a:t>7wwW</a:t>
            </a:r>
            <a:r>
              <a:rPr lang="pt-BR" altLang="pt-BR" sz="3200" baseline="-25000" smtClean="0">
                <a:hlinkClick r:id="rId11"/>
              </a:rPr>
              <a:t>1</a:t>
            </a:r>
            <a:r>
              <a:rPr lang="pt-BR" altLang="pt-BR" sz="3200" smtClean="0">
                <a:hlinkClick r:id="rId11"/>
              </a:rPr>
              <a:t>W</a:t>
            </a:r>
            <a:r>
              <a:rPr lang="pt-BR" altLang="pt-BR" sz="3200" baseline="-25000" smtClean="0"/>
              <a:t>2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2"/>
              </a:rPr>
              <a:t>8N</a:t>
            </a:r>
            <a:r>
              <a:rPr lang="pt-BR" altLang="pt-BR" sz="3200" baseline="-25000" smtClean="0">
                <a:hlinkClick r:id="rId12"/>
              </a:rPr>
              <a:t>h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>
                <a:hlinkClick r:id="rId12"/>
              </a:rPr>
              <a:t>L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>
                <a:hlinkClick r:id="rId12"/>
              </a:rPr>
              <a:t>M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/>
              <a:t>H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3"/>
              </a:rPr>
              <a:t>9GGgg</a:t>
            </a:r>
            <a:r>
              <a:rPr lang="pt-BR" altLang="pt-BR" sz="3200" smtClean="0"/>
              <a:t/>
            </a:r>
            <a:br>
              <a:rPr lang="pt-BR" altLang="pt-BR" sz="3200" smtClean="0"/>
            </a:br>
            <a:endParaRPr lang="pt-BR" altLang="pt-BR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 smtClean="0"/>
              <a:t>1sTTT</a:t>
            </a:r>
            <a:r>
              <a:rPr lang="pt-BR" altLang="pt-BR" smtClean="0"/>
              <a:t> -- Temperature</a:t>
            </a:r>
            <a:br>
              <a:rPr lang="pt-BR" altLang="pt-BR" smtClean="0"/>
            </a:br>
            <a:r>
              <a:rPr lang="pt-BR" altLang="pt-BR" b="1" smtClean="0"/>
              <a:t>s</a:t>
            </a:r>
            <a:r>
              <a:rPr lang="pt-BR" altLang="pt-BR" smtClean="0"/>
              <a:t> -- sign of temperature (0=positive, 1=negative)</a:t>
            </a:r>
            <a:br>
              <a:rPr lang="pt-BR" altLang="pt-BR" smtClean="0"/>
            </a:br>
            <a:r>
              <a:rPr lang="pt-BR" altLang="pt-BR" b="1" smtClean="0"/>
              <a:t>TTT</a:t>
            </a:r>
            <a:r>
              <a:rPr lang="pt-BR" altLang="pt-BR" smtClean="0"/>
              <a:t> -- Temperature in .1 C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smtClean="0"/>
              <a:t>2sTTT</a:t>
            </a:r>
            <a:r>
              <a:rPr lang="pt-BR" altLang="pt-BR" smtClean="0"/>
              <a:t> -- Dewpoint</a:t>
            </a:r>
            <a:br>
              <a:rPr lang="pt-BR" altLang="pt-BR" smtClean="0"/>
            </a:br>
            <a:r>
              <a:rPr lang="pt-BR" altLang="pt-BR" b="1" smtClean="0"/>
              <a:t>s</a:t>
            </a:r>
            <a:r>
              <a:rPr lang="pt-BR" altLang="pt-BR" smtClean="0"/>
              <a:t> -- sign of temperature (0=positive, 1=negative, 9 = RH)</a:t>
            </a:r>
            <a:br>
              <a:rPr lang="pt-BR" altLang="pt-BR" smtClean="0"/>
            </a:br>
            <a:r>
              <a:rPr lang="pt-BR" altLang="pt-BR" b="1" smtClean="0"/>
              <a:t>TTT</a:t>
            </a:r>
            <a:r>
              <a:rPr lang="pt-BR" altLang="pt-BR" smtClean="0"/>
              <a:t> -- Dewpoint temperature in .1 C (if sign is 9, TTT is relative humidity)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Dados observacionais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Dados de superfície</a:t>
            </a:r>
          </a:p>
          <a:p>
            <a:pPr eaLnBrk="1" hangingPunct="1"/>
            <a:r>
              <a:rPr lang="pt-BR" altLang="pt-BR" smtClean="0"/>
              <a:t>Dados de altitude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smtClean="0"/>
              <a:t>IIiii </a:t>
            </a:r>
            <a:r>
              <a:rPr lang="pt-BR" altLang="pt-BR" sz="3200" smtClean="0">
                <a:hlinkClick r:id="rId2"/>
              </a:rPr>
              <a:t>i</a:t>
            </a:r>
            <a:r>
              <a:rPr lang="pt-BR" altLang="pt-BR" sz="3200" baseline="-25000" smtClean="0">
                <a:hlinkClick r:id="rId2"/>
              </a:rPr>
              <a:t>R</a:t>
            </a:r>
            <a:r>
              <a:rPr lang="pt-BR" altLang="pt-BR" sz="3200" smtClean="0">
                <a:hlinkClick r:id="rId2"/>
              </a:rPr>
              <a:t>i</a:t>
            </a:r>
            <a:r>
              <a:rPr lang="pt-BR" altLang="pt-BR" sz="3200" baseline="-25000" smtClean="0">
                <a:hlinkClick r:id="rId2"/>
              </a:rPr>
              <a:t>X</a:t>
            </a:r>
            <a:r>
              <a:rPr lang="pt-BR" altLang="pt-BR" sz="3200" smtClean="0">
                <a:hlinkClick r:id="rId2"/>
              </a:rPr>
              <a:t>hVV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3"/>
              </a:rPr>
              <a:t>Nddff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4"/>
              </a:rPr>
              <a:t>00fff</a:t>
            </a:r>
            <a:r>
              <a:rPr lang="pt-BR" altLang="pt-BR" sz="3200" smtClean="0"/>
              <a:t> </a:t>
            </a:r>
            <a:r>
              <a:rPr lang="pt-BR" altLang="pt-BR" sz="3200" smtClean="0">
                <a:hlinkClick r:id="rId5"/>
              </a:rPr>
              <a:t>1sTTT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6"/>
              </a:rPr>
              <a:t>2sT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>
                <a:hlinkClick r:id="rId6"/>
              </a:rPr>
              <a:t>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>
                <a:hlinkClick r:id="rId6"/>
              </a:rPr>
              <a:t>T</a:t>
            </a:r>
            <a:r>
              <a:rPr lang="pt-BR" altLang="pt-BR" sz="3200" baseline="-25000" smtClean="0">
                <a:hlinkClick r:id="rId6"/>
              </a:rPr>
              <a:t>d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7"/>
              </a:rPr>
              <a:t>3P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>
                <a:hlinkClick r:id="rId7"/>
              </a:rPr>
              <a:t>0</a:t>
            </a:r>
            <a:r>
              <a:rPr lang="pt-BR" altLang="pt-BR" sz="3200" smtClean="0">
                <a:hlinkClick r:id="rId7"/>
              </a:rPr>
              <a:t>P</a:t>
            </a:r>
            <a:r>
              <a:rPr lang="pt-BR" altLang="pt-BR" sz="3200" baseline="-25000" smtClean="0"/>
              <a:t>0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8"/>
              </a:rPr>
              <a:t>4PPPP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9"/>
              </a:rPr>
              <a:t>5appp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0"/>
              </a:rPr>
              <a:t>6RRRt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1"/>
              </a:rPr>
              <a:t>7wwW</a:t>
            </a:r>
            <a:r>
              <a:rPr lang="pt-BR" altLang="pt-BR" sz="3200" baseline="-25000" smtClean="0">
                <a:hlinkClick r:id="rId11"/>
              </a:rPr>
              <a:t>1</a:t>
            </a:r>
            <a:r>
              <a:rPr lang="pt-BR" altLang="pt-BR" sz="3200" smtClean="0">
                <a:hlinkClick r:id="rId11"/>
              </a:rPr>
              <a:t>W</a:t>
            </a:r>
            <a:r>
              <a:rPr lang="pt-BR" altLang="pt-BR" sz="3200" baseline="-25000" smtClean="0"/>
              <a:t>2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2"/>
              </a:rPr>
              <a:t>8N</a:t>
            </a:r>
            <a:r>
              <a:rPr lang="pt-BR" altLang="pt-BR" sz="3200" baseline="-25000" smtClean="0">
                <a:hlinkClick r:id="rId12"/>
              </a:rPr>
              <a:t>h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>
                <a:hlinkClick r:id="rId12"/>
              </a:rPr>
              <a:t>L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>
                <a:hlinkClick r:id="rId12"/>
              </a:rPr>
              <a:t>M</a:t>
            </a:r>
            <a:r>
              <a:rPr lang="pt-BR" altLang="pt-BR" sz="3200" smtClean="0">
                <a:hlinkClick r:id="rId12"/>
              </a:rPr>
              <a:t>C</a:t>
            </a:r>
            <a:r>
              <a:rPr lang="pt-BR" altLang="pt-BR" sz="3200" baseline="-25000" smtClean="0"/>
              <a:t>H</a:t>
            </a:r>
            <a:r>
              <a:rPr lang="pt-BR" altLang="pt-BR" sz="3200" smtClean="0"/>
              <a:t> </a:t>
            </a:r>
            <a:r>
              <a:rPr lang="pt-BR" altLang="pt-BR" sz="3200" smtClean="0">
                <a:hlinkClick r:id="rId13"/>
              </a:rPr>
              <a:t>9GGgg</a:t>
            </a:r>
            <a:r>
              <a:rPr lang="pt-BR" altLang="pt-BR" sz="3200" smtClean="0"/>
              <a:t/>
            </a:r>
            <a:br>
              <a:rPr lang="pt-BR" altLang="pt-BR" sz="3200" smtClean="0"/>
            </a:br>
            <a:endParaRPr lang="pt-BR" altLang="pt-BR" sz="32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3</a:t>
            </a:r>
            <a:r>
              <a:rPr lang="pt-BR" altLang="pt-BR" sz="2400" smtClean="0"/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-- Station pressure in 0.1 mb (thousandths digit omitted, last digit can be slash, then pressure in full mb)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4PPPP</a:t>
            </a:r>
            <a:r>
              <a:rPr lang="pt-BR" altLang="pt-BR" sz="2400" smtClean="0"/>
              <a:t> -- Sea level pressure in 0.1 mb (thousandths digit omitted, last digit can be slash, then pressure in full mb)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4ahhh</a:t>
            </a:r>
            <a:r>
              <a:rPr lang="pt-BR" altLang="pt-BR" sz="2400" smtClean="0"/>
              <a:t> -- Geopotential of nearest mandatory pressure level (use for high altitude stations where sea level pressure reduction is not accurate)</a:t>
            </a:r>
            <a:br>
              <a:rPr lang="pt-BR" altLang="pt-BR" sz="2400" smtClean="0"/>
            </a:br>
            <a:r>
              <a:rPr lang="pt-BR" altLang="pt-BR" sz="2400" b="1" smtClean="0"/>
              <a:t>a </a:t>
            </a:r>
            <a:r>
              <a:rPr lang="pt-BR" altLang="pt-BR" sz="2400" smtClean="0"/>
              <a:t>-- mandatory pressure level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b="1" smtClean="0"/>
              <a:t>	hhh</a:t>
            </a:r>
            <a:r>
              <a:rPr lang="pt-BR" altLang="pt-BR" sz="2400" smtClean="0"/>
              <a:t> -- geopotential height omitting thousandths digit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05025"/>
            <a:ext cx="54006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 smtClean="0"/>
              <a:t>5appp</a:t>
            </a:r>
            <a:r>
              <a:rPr lang="pt-BR" altLang="pt-BR" sz="2800" smtClean="0"/>
              <a:t> -- Pressure tendency over 3 hours</a:t>
            </a:r>
            <a:br>
              <a:rPr lang="pt-BR" altLang="pt-BR" sz="2800" smtClean="0"/>
            </a:br>
            <a:r>
              <a:rPr lang="pt-BR" altLang="pt-BR" sz="2800" b="1" smtClean="0"/>
              <a:t>a</a:t>
            </a:r>
            <a:r>
              <a:rPr lang="pt-BR" altLang="pt-BR" sz="2800" smtClean="0"/>
              <a:t> -- characteristics of pressure tendency         </a:t>
            </a:r>
            <a:r>
              <a:rPr lang="pt-BR" altLang="pt-BR" sz="2800" b="1" smtClean="0"/>
              <a:t>ppp</a:t>
            </a:r>
            <a:r>
              <a:rPr lang="pt-BR" altLang="pt-BR" sz="2800" smtClean="0"/>
              <a:t> -- 3 hour pressure change in 0.1 mb 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71643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2"/>
          <a:stretch>
            <a:fillRect/>
          </a:stretch>
        </p:blipFill>
        <p:spPr bwMode="auto">
          <a:xfrm>
            <a:off x="539750" y="1844675"/>
            <a:ext cx="9810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876675"/>
            <a:ext cx="53435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1684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b="1" smtClean="0"/>
              <a:t>6RRRt</a:t>
            </a:r>
            <a:r>
              <a:rPr lang="pt-BR" altLang="pt-BR" sz="2400" smtClean="0"/>
              <a:t> -- Liquid precipitation</a:t>
            </a:r>
            <a:br>
              <a:rPr lang="pt-BR" altLang="pt-BR" sz="2400" smtClean="0"/>
            </a:br>
            <a:r>
              <a:rPr lang="pt-BR" altLang="pt-BR" sz="2400" b="1" smtClean="0"/>
              <a:t>RRR</a:t>
            </a:r>
            <a:r>
              <a:rPr lang="pt-BR" altLang="pt-BR" sz="2400" smtClean="0"/>
              <a:t> -- Precipitation amount in mm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smtClean="0"/>
              <a:t>	t</a:t>
            </a:r>
            <a:r>
              <a:rPr lang="pt-BR" altLang="pt-BR" sz="2400" smtClean="0"/>
              <a:t> -- Duration over which precipitation amount measured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018213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512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7wwWW</a:t>
            </a:r>
            <a:r>
              <a:rPr lang="pt-BR" altLang="pt-BR" sz="2400" smtClean="0"/>
              <a:t> -- Present and past weather</a:t>
            </a:r>
            <a:br>
              <a:rPr lang="pt-BR" altLang="pt-BR" sz="2400" smtClean="0"/>
            </a:br>
            <a:r>
              <a:rPr lang="pt-BR" altLang="pt-BR" sz="2400" b="1" smtClean="0"/>
              <a:t>ww</a:t>
            </a:r>
            <a:r>
              <a:rPr lang="pt-BR" altLang="pt-BR" sz="2400" smtClean="0"/>
              <a:t> -- Present weather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b="1" smtClean="0"/>
              <a:t>	W1</a:t>
            </a:r>
            <a:r>
              <a:rPr lang="pt-BR" altLang="pt-BR" sz="2400" smtClean="0"/>
              <a:t> -- Past weather (type 1)</a:t>
            </a:r>
            <a:br>
              <a:rPr lang="pt-BR" altLang="pt-BR" sz="2400" smtClean="0"/>
            </a:br>
            <a:r>
              <a:rPr lang="pt-BR" altLang="pt-BR" sz="2400" b="1" smtClean="0"/>
              <a:t>W2</a:t>
            </a:r>
            <a:r>
              <a:rPr lang="pt-BR" altLang="pt-BR" sz="2400" smtClean="0"/>
              <a:t> -- Past weather (type 2) 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700213"/>
            <a:ext cx="4821238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114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b="1" smtClean="0"/>
              <a:t>8N</a:t>
            </a:r>
            <a:r>
              <a:rPr lang="pt-BR" altLang="pt-BR" sz="2000" b="1" baseline="-25000" smtClean="0"/>
              <a:t>H</a:t>
            </a:r>
            <a:r>
              <a:rPr lang="pt-BR" altLang="pt-BR" sz="2000" b="1" smtClean="0"/>
              <a:t>CCC</a:t>
            </a:r>
            <a:r>
              <a:rPr lang="pt-BR" altLang="pt-BR" sz="2000" smtClean="0"/>
              <a:t> -- Cloud type information</a:t>
            </a:r>
            <a:br>
              <a:rPr lang="pt-BR" altLang="pt-BR" sz="2000" smtClean="0"/>
            </a:br>
            <a:r>
              <a:rPr lang="pt-BR" altLang="pt-BR" sz="2000" b="1" smtClean="0"/>
              <a:t>N</a:t>
            </a:r>
            <a:r>
              <a:rPr lang="pt-BR" altLang="pt-BR" sz="2000" b="1" baseline="-25000" smtClean="0"/>
              <a:t>H</a:t>
            </a:r>
            <a:r>
              <a:rPr lang="pt-BR" altLang="pt-BR" sz="2000" smtClean="0"/>
              <a:t> -- Amount of low clouds covering sky, if no low clouds, the amount of the middle clouds</a:t>
            </a:r>
            <a:br>
              <a:rPr lang="pt-BR" altLang="pt-BR" sz="2000" smtClean="0"/>
            </a:br>
            <a:r>
              <a:rPr lang="pt-BR" altLang="pt-BR" sz="2000" b="1" smtClean="0"/>
              <a:t>C</a:t>
            </a:r>
            <a:r>
              <a:rPr lang="pt-BR" altLang="pt-BR" sz="2000" b="1" baseline="-25000" smtClean="0"/>
              <a:t>L</a:t>
            </a:r>
            <a:r>
              <a:rPr lang="pt-BR" altLang="pt-BR" sz="2000" smtClean="0"/>
              <a:t> -- Low cloud type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smtClean="0"/>
              <a:t>C</a:t>
            </a:r>
            <a:r>
              <a:rPr lang="pt-BR" altLang="pt-BR" sz="2000" b="1" baseline="-25000" smtClean="0"/>
              <a:t>M</a:t>
            </a:r>
            <a:r>
              <a:rPr lang="pt-BR" altLang="pt-BR" sz="2000" baseline="-25000" smtClean="0"/>
              <a:t> </a:t>
            </a:r>
            <a:r>
              <a:rPr lang="pt-BR" altLang="pt-BR" sz="2000" smtClean="0"/>
              <a:t>-- Middle cloud type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smtClean="0"/>
              <a:t>C</a:t>
            </a:r>
            <a:r>
              <a:rPr lang="pt-BR" altLang="pt-BR" sz="2000" b="1" baseline="-25000" smtClean="0"/>
              <a:t>H</a:t>
            </a:r>
            <a:r>
              <a:rPr lang="pt-BR" altLang="pt-BR" sz="2000" smtClean="0"/>
              <a:t> -- High cloud type 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908050"/>
            <a:ext cx="376078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1908175" y="37163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052638" y="37877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981200" y="29956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916238" y="37877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1908175" y="45085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1189038" y="32845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1044575" y="42926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684213" y="37877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1404938" y="43640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1404938" y="53006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Dados de superfície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Estações meteorológicas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smtClean="0"/>
              <a:t>Observação dos seguintes elementos (WMO):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Tempo presente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Tempo passado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Velocidade e direção do vento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Tipo e quantidade de nuvens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Visibilidade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Temperatura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Umidade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smtClean="0"/>
              <a:t>Pressão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/>
              <a:t>333 Group - </a:t>
            </a:r>
            <a:r>
              <a:rPr lang="en-US" altLang="pt-BR" sz="2400" smtClean="0"/>
              <a:t>Section 3 contains information that is needed within a particular WMO region, or a portion</a:t>
            </a:r>
            <a:br>
              <a:rPr lang="en-US" altLang="pt-BR" sz="2400" smtClean="0"/>
            </a:br>
            <a:r>
              <a:rPr lang="en-US" altLang="pt-BR" sz="2400" smtClean="0"/>
              <a:t>of a region – Brasil – Grupo III</a:t>
            </a:r>
            <a:endParaRPr lang="pt-BR" altLang="pt-BR" sz="2400" b="1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0....</a:t>
            </a:r>
            <a:r>
              <a:rPr lang="pt-BR" altLang="pt-BR" sz="2400" smtClean="0"/>
              <a:t> -- Regionally developed data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1sTTT</a:t>
            </a:r>
            <a:r>
              <a:rPr lang="pt-BR" altLang="pt-BR" sz="2400" smtClean="0"/>
              <a:t> -- Maximum temperature over previous 24 hours</a:t>
            </a:r>
            <a:br>
              <a:rPr lang="pt-BR" altLang="pt-BR" sz="2400" smtClean="0"/>
            </a:br>
            <a:r>
              <a:rPr lang="pt-BR" altLang="pt-BR" sz="2400" b="1" smtClean="0"/>
              <a:t>s</a:t>
            </a:r>
            <a:r>
              <a:rPr lang="pt-BR" altLang="pt-BR" sz="2400" smtClean="0"/>
              <a:t> -- sign of temperature (0=positive, 1=negative)</a:t>
            </a:r>
            <a:br>
              <a:rPr lang="pt-BR" altLang="pt-BR" sz="2400" smtClean="0"/>
            </a:br>
            <a:r>
              <a:rPr lang="pt-BR" altLang="pt-BR" sz="2400" b="1" smtClean="0"/>
              <a:t>TTT</a:t>
            </a:r>
            <a:r>
              <a:rPr lang="pt-BR" altLang="pt-BR" sz="2400" smtClean="0"/>
              <a:t> -- Temperature in .1 C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2sTTT</a:t>
            </a:r>
            <a:r>
              <a:rPr lang="pt-BR" altLang="pt-BR" sz="2400" smtClean="0"/>
              <a:t> -- Minimum temperature over previous 24 hours</a:t>
            </a:r>
            <a:br>
              <a:rPr lang="pt-BR" altLang="pt-BR" sz="2400" smtClean="0"/>
            </a:br>
            <a:r>
              <a:rPr lang="pt-BR" altLang="pt-BR" sz="2400" b="1" smtClean="0"/>
              <a:t>s</a:t>
            </a:r>
            <a:r>
              <a:rPr lang="pt-BR" altLang="pt-BR" sz="2400" smtClean="0"/>
              <a:t> -- sign of temperature (0=positive, 1=negative)</a:t>
            </a:r>
            <a:br>
              <a:rPr lang="pt-BR" altLang="pt-BR" sz="2400" smtClean="0"/>
            </a:br>
            <a:r>
              <a:rPr lang="pt-BR" altLang="pt-BR" sz="2400" b="1" smtClean="0"/>
              <a:t>TTT</a:t>
            </a:r>
            <a:r>
              <a:rPr lang="pt-BR" altLang="pt-BR" sz="2400" smtClean="0"/>
              <a:t> -- Temperature in .1 C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3Ejjj</a:t>
            </a:r>
            <a:r>
              <a:rPr lang="pt-BR" altLang="pt-BR" sz="2400" smtClean="0"/>
              <a:t> -- Regionally developed data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4Esss</a:t>
            </a:r>
            <a:r>
              <a:rPr lang="pt-BR" altLang="pt-BR" sz="2400" smtClean="0"/>
              <a:t> -- Snow depth </a:t>
            </a:r>
            <a:br>
              <a:rPr lang="pt-BR" altLang="pt-BR" sz="2400" smtClean="0"/>
            </a:br>
            <a:r>
              <a:rPr lang="pt-BR" altLang="pt-BR" sz="2400" b="1" smtClean="0"/>
              <a:t>E</a:t>
            </a:r>
            <a:r>
              <a:rPr lang="pt-BR" altLang="pt-BR" sz="2400" smtClean="0"/>
              <a:t> -- State of ground with snow cover 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smtClean="0"/>
          </a:p>
        </p:txBody>
      </p:sp>
      <p:sp>
        <p:nvSpPr>
          <p:cNvPr id="41988" name="Retângulo 1"/>
          <p:cNvSpPr>
            <a:spLocks noChangeArrowheads="1"/>
          </p:cNvSpPr>
          <p:nvPr/>
        </p:nvSpPr>
        <p:spPr bwMode="auto">
          <a:xfrm>
            <a:off x="1547813" y="6308725"/>
            <a:ext cx="745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http://weather.unisys.com/wxp/Appendices/Formats/SYNOP.html#333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sss</a:t>
            </a:r>
            <a:r>
              <a:rPr lang="pt-BR" altLang="pt-BR" sz="2400" smtClean="0"/>
              <a:t> -- snow depth in cm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5jjjj jjjjj</a:t>
            </a:r>
            <a:r>
              <a:rPr lang="pt-BR" altLang="pt-BR" sz="2400" smtClean="0"/>
              <a:t> -- Additional information (can be multiple groups)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6RRRt</a:t>
            </a:r>
            <a:r>
              <a:rPr lang="pt-BR" altLang="pt-BR" sz="2400" smtClean="0"/>
              <a:t> -- Liquid precipitation</a:t>
            </a:r>
            <a:br>
              <a:rPr lang="pt-BR" altLang="pt-BR" sz="2400" smtClean="0"/>
            </a:br>
            <a:r>
              <a:rPr lang="pt-BR" altLang="pt-BR" sz="2400" b="1" smtClean="0"/>
              <a:t>RRR</a:t>
            </a:r>
            <a:r>
              <a:rPr lang="pt-BR" altLang="pt-BR" sz="2400" smtClean="0"/>
              <a:t> -- Precipitation amount in mm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t</a:t>
            </a:r>
            <a:r>
              <a:rPr lang="pt-BR" altLang="pt-BR" sz="2400" smtClean="0"/>
              <a:t> -- Duration over which precipitation amount measured (para t=4, período = 24 horas)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7RRRR</a:t>
            </a:r>
            <a:r>
              <a:rPr lang="pt-BR" altLang="pt-BR" sz="2400" smtClean="0"/>
              <a:t> -- 24 hour precipitation in mm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8NChh</a:t>
            </a:r>
            <a:r>
              <a:rPr lang="pt-BR" altLang="pt-BR" sz="2400" smtClean="0"/>
              <a:t> -- Cloud layer data</a:t>
            </a:r>
            <a:br>
              <a:rPr lang="pt-BR" altLang="pt-BR" sz="2400" smtClean="0"/>
            </a:br>
            <a:r>
              <a:rPr lang="pt-BR" altLang="pt-BR" sz="2400" b="1" smtClean="0"/>
              <a:t>N</a:t>
            </a:r>
            <a:r>
              <a:rPr lang="pt-BR" altLang="pt-BR" sz="2400" smtClean="0"/>
              <a:t> -- cloud coverage of layer</a:t>
            </a:r>
            <a:br>
              <a:rPr lang="pt-BR" altLang="pt-BR" sz="2400" smtClean="0"/>
            </a:br>
            <a:r>
              <a:rPr lang="pt-BR" altLang="pt-BR" sz="2400" b="1" smtClean="0"/>
              <a:t>C</a:t>
            </a:r>
            <a:r>
              <a:rPr lang="pt-BR" altLang="pt-BR" sz="2400" smtClean="0"/>
              <a:t> -- genus of cloud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hh</a:t>
            </a:r>
            <a:r>
              <a:rPr lang="pt-BR" altLang="pt-BR" sz="2400" smtClean="0"/>
              <a:t> -- height of cloud base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 smtClean="0"/>
              <a:t>9SSss</a:t>
            </a:r>
            <a:r>
              <a:rPr lang="pt-BR" altLang="pt-BR" sz="2400" smtClean="0"/>
              <a:t> -- Supplementary information 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z="3200" b="1" smtClean="0"/>
              <a:t>333 Group - Special / Climatological Data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Plotando synop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pPr eaLnBrk="1" hangingPunct="1"/>
            <a:r>
              <a:rPr lang="pt-BR" altLang="pt-BR" sz="2400" smtClean="0"/>
              <a:t>Exemplo: Grupo 111 – SYNOP – Estação continental</a:t>
            </a:r>
          </a:p>
          <a:p>
            <a:pPr eaLnBrk="1" hangingPunct="1"/>
            <a:r>
              <a:rPr lang="pt-BR" altLang="pt-BR" sz="2400" smtClean="0"/>
              <a:t>IIiii 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R</a:t>
            </a:r>
            <a:r>
              <a:rPr lang="pt-BR" altLang="pt-BR" sz="2400" smtClean="0">
                <a:hlinkClick r:id="rId2"/>
              </a:rPr>
              <a:t>i</a:t>
            </a:r>
            <a:r>
              <a:rPr lang="pt-BR" altLang="pt-BR" sz="2400" baseline="-25000" smtClean="0">
                <a:hlinkClick r:id="rId2"/>
              </a:rPr>
              <a:t>X</a:t>
            </a:r>
            <a:r>
              <a:rPr lang="pt-BR" altLang="pt-BR" sz="2400" smtClean="0">
                <a:hlinkClick r:id="rId2"/>
              </a:rPr>
              <a:t>hVV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3"/>
              </a:rPr>
              <a:t>Nddff</a:t>
            </a:r>
            <a:r>
              <a:rPr lang="pt-BR" altLang="pt-BR" sz="2400" smtClean="0"/>
              <a:t> (</a:t>
            </a:r>
            <a:r>
              <a:rPr lang="pt-BR" altLang="pt-BR" sz="2400" smtClean="0">
                <a:hlinkClick r:id="rId4"/>
              </a:rPr>
              <a:t>00fff</a:t>
            </a:r>
            <a:r>
              <a:rPr lang="pt-BR" altLang="pt-BR" sz="2400" smtClean="0"/>
              <a:t>) </a:t>
            </a:r>
            <a:r>
              <a:rPr lang="pt-BR" altLang="pt-BR" sz="2400" smtClean="0">
                <a:hlinkClick r:id="rId5"/>
              </a:rPr>
              <a:t>1sTTT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6"/>
              </a:rPr>
              <a:t>2sT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>
                <a:hlinkClick r:id="rId6"/>
              </a:rPr>
              <a:t>T</a:t>
            </a:r>
            <a:r>
              <a:rPr lang="pt-BR" altLang="pt-BR" sz="2400" baseline="-25000" smtClean="0">
                <a:hlinkClick r:id="rId6"/>
              </a:rPr>
              <a:t>d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7"/>
              </a:rPr>
              <a:t>3P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>
                <a:hlinkClick r:id="rId7"/>
              </a:rPr>
              <a:t>0</a:t>
            </a:r>
            <a:r>
              <a:rPr lang="pt-BR" altLang="pt-BR" sz="2400" smtClean="0">
                <a:hlinkClick r:id="rId7"/>
              </a:rPr>
              <a:t>P</a:t>
            </a:r>
            <a:r>
              <a:rPr lang="pt-BR" altLang="pt-BR" sz="2400" baseline="-25000" smtClean="0"/>
              <a:t>0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8"/>
              </a:rPr>
              <a:t>4PPPP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9"/>
              </a:rPr>
              <a:t>5appp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0"/>
              </a:rPr>
              <a:t>6RRRt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1"/>
              </a:rPr>
              <a:t>7wwW</a:t>
            </a:r>
            <a:r>
              <a:rPr lang="pt-BR" altLang="pt-BR" sz="2400" baseline="-25000" smtClean="0">
                <a:hlinkClick r:id="rId11"/>
              </a:rPr>
              <a:t>1</a:t>
            </a:r>
            <a:r>
              <a:rPr lang="pt-BR" altLang="pt-BR" sz="2400" smtClean="0">
                <a:hlinkClick r:id="rId11"/>
              </a:rPr>
              <a:t>W</a:t>
            </a:r>
            <a:r>
              <a:rPr lang="pt-BR" altLang="pt-BR" sz="2400" baseline="-25000" smtClean="0"/>
              <a:t>2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2"/>
              </a:rPr>
              <a:t>8N</a:t>
            </a:r>
            <a:r>
              <a:rPr lang="pt-BR" altLang="pt-BR" sz="2400" baseline="-25000" smtClean="0">
                <a:hlinkClick r:id="rId12"/>
              </a:rPr>
              <a:t>h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L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>
                <a:hlinkClick r:id="rId12"/>
              </a:rPr>
              <a:t>M</a:t>
            </a:r>
            <a:r>
              <a:rPr lang="pt-BR" altLang="pt-BR" sz="2400" smtClean="0">
                <a:hlinkClick r:id="rId12"/>
              </a:rPr>
              <a:t>C</a:t>
            </a:r>
            <a:r>
              <a:rPr lang="pt-BR" altLang="pt-BR" sz="2400" baseline="-25000" smtClean="0"/>
              <a:t>H</a:t>
            </a:r>
            <a:r>
              <a:rPr lang="pt-BR" altLang="pt-BR" sz="2400" smtClean="0"/>
              <a:t> </a:t>
            </a:r>
            <a:r>
              <a:rPr lang="pt-BR" altLang="pt-BR" sz="2400" smtClean="0">
                <a:hlinkClick r:id="rId13"/>
              </a:rPr>
              <a:t>9GGgg</a:t>
            </a:r>
            <a:endParaRPr lang="pt-BR" altLang="pt-BR" sz="2400" smtClean="0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M        </a:t>
            </a:r>
            <a:r>
              <a:rPr lang="pt-BR" altLang="pt-BR" sz="2400">
                <a:solidFill>
                  <a:schemeClr val="hlink"/>
                </a:solidFill>
              </a:rPr>
              <a:t>PPP</a:t>
            </a:r>
            <a:endParaRPr lang="pt-BR" altLang="pt-BR" sz="2400" baseline="-25000">
              <a:solidFill>
                <a:schemeClr val="hlink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ppp 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W t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C</a:t>
            </a:r>
            <a:r>
              <a:rPr lang="pt-BR" altLang="pt-BR" sz="2400" baseline="-25000">
                <a:solidFill>
                  <a:schemeClr val="hlink"/>
                </a:solidFill>
              </a:rPr>
              <a:t>L</a:t>
            </a:r>
            <a:r>
              <a:rPr lang="pt-BR" alt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  <a:r>
              <a:rPr lang="pt-BR" altLang="pt-BR" sz="2400">
                <a:solidFill>
                  <a:schemeClr val="hlink"/>
                </a:solidFill>
              </a:rPr>
              <a:t>T</a:t>
            </a:r>
            <a:r>
              <a:rPr lang="pt-BR" alt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987675" y="1484313"/>
            <a:ext cx="792163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4716463" y="1412875"/>
            <a:ext cx="792162" cy="649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916238" y="2492375"/>
            <a:ext cx="792162" cy="649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059113" y="1989138"/>
            <a:ext cx="792162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779838" y="1989138"/>
            <a:ext cx="792162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4859338" y="1989138"/>
            <a:ext cx="936625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1979613" y="3500438"/>
            <a:ext cx="1296987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787900" y="3068638"/>
            <a:ext cx="936625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2339975" y="4724400"/>
            <a:ext cx="8636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4067175" y="4724400"/>
            <a:ext cx="8636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5003800" y="4724400"/>
            <a:ext cx="1296988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827088" y="5084763"/>
            <a:ext cx="10080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1908175" y="5084763"/>
            <a:ext cx="863600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2843213" y="5084763"/>
            <a:ext cx="10080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3851275" y="5084763"/>
            <a:ext cx="72072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Estação meteorológica de superfície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Adicionalmente:</a:t>
            </a:r>
          </a:p>
          <a:p>
            <a:pPr lvl="1" eaLnBrk="1" hangingPunct="1"/>
            <a:r>
              <a:rPr lang="pt-BR" altLang="pt-BR" smtClean="0"/>
              <a:t>Tendência de pressão</a:t>
            </a:r>
          </a:p>
          <a:p>
            <a:pPr lvl="1" eaLnBrk="1" hangingPunct="1"/>
            <a:r>
              <a:rPr lang="pt-BR" altLang="pt-BR" smtClean="0"/>
              <a:t>Temperaturas extremas</a:t>
            </a:r>
          </a:p>
          <a:p>
            <a:pPr lvl="1" eaLnBrk="1" hangingPunct="1"/>
            <a:r>
              <a:rPr lang="pt-BR" altLang="pt-BR" smtClean="0"/>
              <a:t>Quantidade de precipitação</a:t>
            </a:r>
          </a:p>
          <a:p>
            <a:pPr lvl="1" eaLnBrk="1" hangingPunct="1"/>
            <a:r>
              <a:rPr lang="pt-BR" altLang="pt-BR" smtClean="0"/>
              <a:t>Estado da superfície</a:t>
            </a:r>
          </a:p>
          <a:p>
            <a:pPr lvl="1" eaLnBrk="1" hangingPunct="1"/>
            <a:r>
              <a:rPr lang="pt-BR" altLang="pt-BR" smtClean="0"/>
              <a:t>Direção do movimento de nuvens</a:t>
            </a:r>
          </a:p>
          <a:p>
            <a:pPr lvl="1" eaLnBrk="1" hangingPunct="1"/>
            <a:r>
              <a:rPr lang="pt-BR" altLang="pt-BR" smtClean="0"/>
              <a:t>Fenômenos especiais</a:t>
            </a:r>
          </a:p>
          <a:p>
            <a:pPr lvl="1" eaLnBrk="1" hangingPunct="1"/>
            <a:endParaRPr lang="pt-BR" altLang="pt-B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Horários de observação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/>
              <a:t>Horários sinóticos principais:</a:t>
            </a:r>
          </a:p>
          <a:p>
            <a:pPr lvl="1" eaLnBrk="1" hangingPunct="1"/>
            <a:r>
              <a:rPr lang="pt-BR" altLang="pt-BR" sz="2400" smtClean="0"/>
              <a:t>0000 e 1200GMT</a:t>
            </a:r>
          </a:p>
          <a:p>
            <a:pPr lvl="1" eaLnBrk="1" hangingPunct="1"/>
            <a:r>
              <a:rPr lang="pt-BR" altLang="pt-BR" sz="2400" smtClean="0"/>
              <a:t>0600 e 1800GMT</a:t>
            </a:r>
          </a:p>
          <a:p>
            <a:pPr eaLnBrk="1" hangingPunct="1"/>
            <a:r>
              <a:rPr lang="pt-BR" altLang="pt-BR" sz="2800" smtClean="0"/>
              <a:t>Horários intermediários:</a:t>
            </a:r>
          </a:p>
          <a:p>
            <a:pPr lvl="1" eaLnBrk="1" hangingPunct="1"/>
            <a:r>
              <a:rPr lang="pt-BR" altLang="pt-BR" sz="2400" smtClean="0"/>
              <a:t>0300, 0900, 1500 e 2100GMT</a:t>
            </a:r>
          </a:p>
          <a:p>
            <a:pPr eaLnBrk="1" hangingPunct="1"/>
            <a:r>
              <a:rPr lang="pt-BR" altLang="pt-BR" sz="2800" smtClean="0"/>
              <a:t>Recomendação da OMM: observação da pressão deve ocorrer exatamente no horário sinótico; outros elementos num intervalo de 10 minutos antes do horário sinótico.</a:t>
            </a:r>
          </a:p>
          <a:p>
            <a:pPr eaLnBrk="1" hangingPunct="1"/>
            <a:endParaRPr lang="pt-BR" altLang="pt-BR" sz="2800" smtClean="0"/>
          </a:p>
          <a:p>
            <a:pPr eaLnBrk="1" hangingPunct="1"/>
            <a:endParaRPr lang="pt-BR" altLang="pt-BR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Dados de altitude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/>
              <a:t>Pressão, temperatura e umidade</a:t>
            </a:r>
          </a:p>
          <a:p>
            <a:pPr eaLnBrk="1" hangingPunct="1"/>
            <a:r>
              <a:rPr lang="pt-BR" altLang="pt-BR" sz="2800" smtClean="0"/>
              <a:t>Velocidade e direção do vento</a:t>
            </a:r>
          </a:p>
          <a:p>
            <a:pPr eaLnBrk="1" hangingPunct="1"/>
            <a:r>
              <a:rPr lang="pt-BR" altLang="pt-BR" sz="2800" smtClean="0"/>
              <a:t>Radiosondagem: velocidade de ascensão ~constante (300m.min</a:t>
            </a:r>
            <a:r>
              <a:rPr lang="pt-BR" altLang="pt-BR" sz="2800" baseline="30000" smtClean="0"/>
              <a:t>-1</a:t>
            </a:r>
            <a:r>
              <a:rPr lang="pt-BR" altLang="pt-BR" sz="2800" smtClean="0"/>
              <a:t>)</a:t>
            </a:r>
          </a:p>
          <a:p>
            <a:pPr eaLnBrk="1" hangingPunct="1"/>
            <a:r>
              <a:rPr lang="pt-BR" altLang="pt-BR" sz="2800" smtClean="0"/>
              <a:t>Horários: 0000 e 1200GMT</a:t>
            </a:r>
          </a:p>
          <a:p>
            <a:pPr eaLnBrk="1" hangingPunct="1"/>
            <a:r>
              <a:rPr lang="pt-BR" altLang="pt-BR" sz="2800" smtClean="0"/>
              <a:t>Início da sondagem normalmente ocorre uma hora antes do horário sinótico. Intervalo de tempo necessário para um balão subir do nível do mar a 100hPa (~16km).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Dados de altitude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Elementos a serem reportados: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Temperatura, depressão do ponto de orvalho (T-Td) e altura geopotencial nos níveis padrões de pressão: 1000, 850, 700, 500, 400, 300, 250, 150 e 100hPa, na troposfera, e 70, 50, 30, 20 e 10hPa na estratosfera.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Pontos especiais (onde tais elementos mostrem descontinuidades significativas)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Altura geopotencial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Geopotencial: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Altura geopotencial: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Eq. hipsométrica: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Aproximação:</a:t>
            </a:r>
          </a:p>
          <a:p>
            <a:pPr eaLnBrk="1" hangingPunct="1"/>
            <a:endParaRPr lang="pt-BR" altLang="pt-BR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1943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345598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25209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941888"/>
            <a:ext cx="45354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5364163" y="6381750"/>
            <a:ext cx="3571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400"/>
              <a:t>http://www.ofcm.gov/fmh3/pdf/12-app-d.pdf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1166</Words>
  <Application>Microsoft Office PowerPoint</Application>
  <PresentationFormat>Apresentação na tela (4:3)</PresentationFormat>
  <Paragraphs>296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Design padrão</vt:lpstr>
      <vt:lpstr>Apresentação do PowerPoint</vt:lpstr>
      <vt:lpstr>Objetivo</vt:lpstr>
      <vt:lpstr>Dados observacionais</vt:lpstr>
      <vt:lpstr>Dados de superfície</vt:lpstr>
      <vt:lpstr>Estação meteorológica de superfície</vt:lpstr>
      <vt:lpstr>Horários de observação</vt:lpstr>
      <vt:lpstr>Dados de altitude</vt:lpstr>
      <vt:lpstr>Dados de altitude</vt:lpstr>
      <vt:lpstr>Altura geopotencial</vt:lpstr>
      <vt:lpstr>Outras fontes</vt:lpstr>
      <vt:lpstr>Rede sinótica básica de superfície</vt:lpstr>
      <vt:lpstr>Número das estações http://www.wetterzentrale.de/klima/stnlst.html</vt:lpstr>
      <vt:lpstr>Estações Brasil</vt:lpstr>
      <vt:lpstr>Estações América do Sul</vt:lpstr>
      <vt:lpstr>América do Sul</vt:lpstr>
      <vt:lpstr>Apresentação do PowerPoint</vt:lpstr>
      <vt:lpstr>Código SYNOP</vt:lpstr>
      <vt:lpstr>SYNOP</vt:lpstr>
      <vt:lpstr>Plotando synop</vt:lpstr>
      <vt:lpstr>Estações “terrestres” Arquivo SYNOP do MASTER</vt:lpstr>
      <vt:lpstr>Apresentação do PowerPoint</vt:lpstr>
      <vt:lpstr>Apresentação do PowerPoint</vt:lpstr>
      <vt:lpstr>Apresentação do PowerPoint</vt:lpstr>
      <vt:lpstr>Plotando synop</vt:lpstr>
      <vt:lpstr>IIiii iRiXhVV Nddff 00fff 1sTTT 2sTdTdTd 3P0P0P0P0 4PPPP 5appp 6RRRt 7wwW1W2 8NhCLCMCH 9GGgg </vt:lpstr>
      <vt:lpstr>Apresentação do PowerPoint</vt:lpstr>
      <vt:lpstr>Apresentação do PowerPoint</vt:lpstr>
      <vt:lpstr>Plotando synop</vt:lpstr>
      <vt:lpstr>IIiii iRiXhVV Nddff 00fff 1sTTT 2sTdTdTd 3P0P0P0P0 4PPPP 5appp 6RRRt 7wwW1W2 8NhCLCMCH 9GGgg </vt:lpstr>
      <vt:lpstr>Plotando synop</vt:lpstr>
      <vt:lpstr>IIiii iRiXhVV Nddff 00fff 1sTTT 2sTdTdTd 3P0P0P0P0 4PPPP 5appp 6RRRt 7wwW1W2 8NhCLCMCH 9GGgg </vt:lpstr>
      <vt:lpstr>Apresentação do PowerPoint</vt:lpstr>
      <vt:lpstr>Plotando synop</vt:lpstr>
      <vt:lpstr>Apresentação do PowerPoint</vt:lpstr>
      <vt:lpstr>Plotando synop</vt:lpstr>
      <vt:lpstr>Apresentação do PowerPoint</vt:lpstr>
      <vt:lpstr>Apresentação do PowerPoint</vt:lpstr>
      <vt:lpstr>Plotando synop</vt:lpstr>
      <vt:lpstr>Apresentação do PowerPoint</vt:lpstr>
      <vt:lpstr>333 Group - Section 3 contains information that is needed within a particular WMO region, or a portion of a region – Brasil – Grupo III</vt:lpstr>
      <vt:lpstr>333 Group - Special / Climatological Data </vt:lpstr>
      <vt:lpstr>Plotando synop</vt:lpstr>
    </vt:vector>
  </TitlesOfParts>
  <Company>WinXP SP2 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ritaynoue</dc:creator>
  <cp:lastModifiedBy>ritaynoue</cp:lastModifiedBy>
  <cp:revision>19</cp:revision>
  <dcterms:created xsi:type="dcterms:W3CDTF">2009-05-05T17:22:45Z</dcterms:created>
  <dcterms:modified xsi:type="dcterms:W3CDTF">2014-08-21T11:43:52Z</dcterms:modified>
</cp:coreProperties>
</file>