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8" r:id="rId5"/>
    <p:sldId id="257" r:id="rId6"/>
    <p:sldId id="264" r:id="rId7"/>
    <p:sldId id="265" r:id="rId8"/>
    <p:sldId id="259" r:id="rId9"/>
    <p:sldId id="260" r:id="rId10"/>
    <p:sldId id="266" r:id="rId11"/>
    <p:sldId id="267" r:id="rId12"/>
    <p:sldId id="268" r:id="rId13"/>
    <p:sldId id="269" r:id="rId14"/>
    <p:sldId id="270" r:id="rId15"/>
    <p:sldId id="274" r:id="rId16"/>
    <p:sldId id="271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0D06-26F2-4BDD-AFF1-C6C95A0FBE80}" type="datetimeFigureOut">
              <a:rPr lang="pt-BR" smtClean="0"/>
              <a:t>13/05/2014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A4F7-02E4-4D2D-8325-E33F44AD71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1443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0D06-26F2-4BDD-AFF1-C6C95A0FBE80}" type="datetimeFigureOut">
              <a:rPr lang="pt-BR" smtClean="0"/>
              <a:t>13/05/2014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A4F7-02E4-4D2D-8325-E33F44AD71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9199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0D06-26F2-4BDD-AFF1-C6C95A0FBE80}" type="datetimeFigureOut">
              <a:rPr lang="pt-BR" smtClean="0"/>
              <a:t>13/05/2014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A4F7-02E4-4D2D-8325-E33F44AD71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6835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0D06-26F2-4BDD-AFF1-C6C95A0FBE80}" type="datetimeFigureOut">
              <a:rPr lang="pt-BR" smtClean="0"/>
              <a:t>13/05/2014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A4F7-02E4-4D2D-8325-E33F44AD71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165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0D06-26F2-4BDD-AFF1-C6C95A0FBE80}" type="datetimeFigureOut">
              <a:rPr lang="pt-BR" smtClean="0"/>
              <a:t>13/05/2014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A4F7-02E4-4D2D-8325-E33F44AD71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3795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0D06-26F2-4BDD-AFF1-C6C95A0FBE80}" type="datetimeFigureOut">
              <a:rPr lang="pt-BR" smtClean="0"/>
              <a:t>13/05/2014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A4F7-02E4-4D2D-8325-E33F44AD71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3641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0D06-26F2-4BDD-AFF1-C6C95A0FBE80}" type="datetimeFigureOut">
              <a:rPr lang="pt-BR" smtClean="0"/>
              <a:t>13/05/2014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A4F7-02E4-4D2D-8325-E33F44AD71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269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0D06-26F2-4BDD-AFF1-C6C95A0FBE80}" type="datetimeFigureOut">
              <a:rPr lang="pt-BR" smtClean="0"/>
              <a:t>13/05/2014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A4F7-02E4-4D2D-8325-E33F44AD71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196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0D06-26F2-4BDD-AFF1-C6C95A0FBE80}" type="datetimeFigureOut">
              <a:rPr lang="pt-BR" smtClean="0"/>
              <a:t>13/05/2014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A4F7-02E4-4D2D-8325-E33F44AD71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7570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0D06-26F2-4BDD-AFF1-C6C95A0FBE80}" type="datetimeFigureOut">
              <a:rPr lang="pt-BR" smtClean="0"/>
              <a:t>13/05/2014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A4F7-02E4-4D2D-8325-E33F44AD71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2898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0D06-26F2-4BDD-AFF1-C6C95A0FBE80}" type="datetimeFigureOut">
              <a:rPr lang="pt-BR" smtClean="0"/>
              <a:t>13/05/2014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A4F7-02E4-4D2D-8325-E33F44AD71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3265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0D06-26F2-4BDD-AFF1-C6C95A0FBE80}" type="datetimeFigureOut">
              <a:rPr lang="pt-BR" smtClean="0"/>
              <a:t>13/05/2014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1A4F7-02E4-4D2D-8325-E33F44AD71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9192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Análises altitude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0153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Para a distribuição de temperatura abaixo, como seria o campo de altura </a:t>
            </a:r>
            <a:r>
              <a:rPr lang="pt-BR" dirty="0" err="1" smtClean="0"/>
              <a:t>geopotencial</a:t>
            </a:r>
            <a:r>
              <a:rPr lang="pt-BR" dirty="0" smtClean="0"/>
              <a:t> de 850 </a:t>
            </a:r>
            <a:r>
              <a:rPr lang="pt-BR" dirty="0" err="1" smtClean="0"/>
              <a:t>hPa</a:t>
            </a:r>
            <a:r>
              <a:rPr lang="pt-BR" dirty="0"/>
              <a:t>?</a:t>
            </a:r>
          </a:p>
        </p:txBody>
      </p:sp>
      <p:pic>
        <p:nvPicPr>
          <p:cNvPr id="4" name="Imagem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0"/>
          <a:stretch/>
        </p:blipFill>
        <p:spPr bwMode="auto">
          <a:xfrm>
            <a:off x="251520" y="1844824"/>
            <a:ext cx="4770641" cy="50131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Imagem 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75"/>
          <a:stretch/>
        </p:blipFill>
        <p:spPr bwMode="auto">
          <a:xfrm>
            <a:off x="3923928" y="1844824"/>
            <a:ext cx="5102894" cy="50131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48272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50106"/>
          </a:xfrm>
        </p:spPr>
        <p:txBody>
          <a:bodyPr>
            <a:noAutofit/>
          </a:bodyPr>
          <a:lstStyle/>
          <a:p>
            <a:r>
              <a:rPr lang="pt-BR" sz="3200" dirty="0" err="1" smtClean="0"/>
              <a:t>Isoipsas</a:t>
            </a:r>
            <a:r>
              <a:rPr lang="pt-BR" sz="3200" dirty="0" smtClean="0"/>
              <a:t> (linhas de mesma altura </a:t>
            </a:r>
            <a:r>
              <a:rPr lang="pt-BR" sz="3200" dirty="0" err="1" smtClean="0"/>
              <a:t>geopotencial</a:t>
            </a:r>
            <a:r>
              <a:rPr lang="pt-BR" sz="3200" dirty="0" smtClean="0"/>
              <a:t>)</a:t>
            </a:r>
            <a:endParaRPr lang="pt-BR" sz="32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836712"/>
            <a:ext cx="7620000" cy="588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286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85775"/>
            <a:ext cx="7620000" cy="588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237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85775"/>
            <a:ext cx="7620000" cy="588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758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85775"/>
            <a:ext cx="7620000" cy="588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04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85775"/>
            <a:ext cx="7620000" cy="588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1209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85775"/>
            <a:ext cx="7620000" cy="588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234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Como a temperatura varia com a altura?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6211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2189"/>
            <a:ext cx="6624736" cy="6753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3027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Aproximação hidrostática</a:t>
            </a:r>
          </a:p>
        </p:txBody>
      </p:sp>
      <p:sp>
        <p:nvSpPr>
          <p:cNvPr id="68611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Tx/>
              <a:buChar char="•"/>
            </a:pPr>
            <a:endParaRPr lang="pt-BR" altLang="pt-BR" dirty="0" smtClean="0"/>
          </a:p>
          <a:p>
            <a:pPr marL="342900" lvl="1" indent="-342900">
              <a:buFontTx/>
              <a:buChar char="•"/>
            </a:pPr>
            <a:endParaRPr lang="pt-BR" altLang="pt-BR" dirty="0" smtClean="0"/>
          </a:p>
          <a:p>
            <a:pPr marL="342900" lvl="1" indent="-342900">
              <a:buFontTx/>
              <a:buChar char="•"/>
            </a:pPr>
            <a:r>
              <a:rPr lang="pt-BR" altLang="pt-BR" dirty="0" smtClean="0"/>
              <a:t>p = </a:t>
            </a:r>
            <a:r>
              <a:rPr lang="el-GR" altLang="pt-BR" dirty="0" smtClean="0">
                <a:cs typeface="Arial" charset="0"/>
              </a:rPr>
              <a:t>ρ</a:t>
            </a:r>
            <a:r>
              <a:rPr lang="pt-BR" altLang="pt-BR" dirty="0" smtClean="0">
                <a:cs typeface="Arial" charset="0"/>
              </a:rPr>
              <a:t>.</a:t>
            </a:r>
            <a:r>
              <a:rPr lang="pt-BR" altLang="pt-BR" dirty="0" err="1" smtClean="0">
                <a:cs typeface="Arial" charset="0"/>
              </a:rPr>
              <a:t>R</a:t>
            </a:r>
            <a:r>
              <a:rPr lang="pt-BR" altLang="pt-BR" baseline="-25000" dirty="0" err="1" smtClean="0">
                <a:cs typeface="Arial" charset="0"/>
              </a:rPr>
              <a:t>d</a:t>
            </a:r>
            <a:r>
              <a:rPr lang="pt-BR" altLang="pt-BR" dirty="0" err="1" smtClean="0">
                <a:cs typeface="Arial" charset="0"/>
              </a:rPr>
              <a:t>.T</a:t>
            </a:r>
            <a:r>
              <a:rPr lang="pt-BR" altLang="pt-BR" baseline="-25000" dirty="0" err="1" smtClean="0">
                <a:cs typeface="Arial" charset="0"/>
              </a:rPr>
              <a:t>v</a:t>
            </a:r>
            <a:endParaRPr lang="pt-BR" altLang="pt-BR" baseline="-25000" dirty="0" smtClean="0">
              <a:cs typeface="Arial" charset="0"/>
            </a:endParaRPr>
          </a:p>
          <a:p>
            <a:pPr marL="342900" lvl="1" indent="-342900">
              <a:buFontTx/>
              <a:buChar char="•"/>
            </a:pPr>
            <a:r>
              <a:rPr lang="pt-BR" altLang="pt-BR" dirty="0" err="1" smtClean="0">
                <a:cs typeface="Arial" charset="0"/>
              </a:rPr>
              <a:t>T</a:t>
            </a:r>
            <a:r>
              <a:rPr lang="pt-BR" altLang="pt-BR" baseline="-25000" dirty="0" err="1" smtClean="0">
                <a:cs typeface="Arial" charset="0"/>
              </a:rPr>
              <a:t>v</a:t>
            </a:r>
            <a:r>
              <a:rPr lang="pt-BR" altLang="pt-BR" baseline="-25000" dirty="0" smtClean="0">
                <a:cs typeface="Arial" charset="0"/>
              </a:rPr>
              <a:t> </a:t>
            </a:r>
            <a:r>
              <a:rPr lang="pt-BR" altLang="pt-BR" dirty="0" smtClean="0">
                <a:cs typeface="Arial" charset="0"/>
              </a:rPr>
              <a:t> = temperatura virtual de uma parcela úmida (é a temperatura na qual uma parcela seca teria a mesma pressão e densidade desta parcela úmida)</a:t>
            </a:r>
          </a:p>
          <a:p>
            <a:pPr marL="342900" lvl="1" indent="-342900">
              <a:buFontTx/>
              <a:buChar char="•"/>
            </a:pPr>
            <a:endParaRPr lang="pt-BR" altLang="pt-BR" dirty="0">
              <a:cs typeface="Arial" charset="0"/>
            </a:endParaRPr>
          </a:p>
          <a:p>
            <a:pPr marL="342900" lvl="1" indent="-342900">
              <a:buFontTx/>
              <a:buChar char="•"/>
            </a:pPr>
            <a:endParaRPr lang="pt-BR" altLang="pt-BR" dirty="0" smtClean="0">
              <a:cs typeface="Arial" charset="0"/>
            </a:endParaRPr>
          </a:p>
          <a:p>
            <a:pPr marL="342900" lvl="1" indent="-342900">
              <a:buFontTx/>
              <a:buChar char="•"/>
            </a:pPr>
            <a:r>
              <a:rPr lang="pt-BR" altLang="pt-BR" dirty="0" smtClean="0">
                <a:cs typeface="Arial" charset="0"/>
              </a:rPr>
              <a:t>W = razão de mistura do vapor d´água</a:t>
            </a:r>
          </a:p>
          <a:p>
            <a:pPr marL="342900" lvl="1" indent="-342900">
              <a:buFontTx/>
              <a:buChar char="•"/>
            </a:pPr>
            <a:endParaRPr lang="pt-BR" altLang="pt-BR" baseline="-25000" dirty="0">
              <a:cs typeface="Arial" charset="0"/>
            </a:endParaRPr>
          </a:p>
        </p:txBody>
      </p:sp>
      <p:pic>
        <p:nvPicPr>
          <p:cNvPr id="6861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63" y="1484784"/>
            <a:ext cx="1727200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81" t="52449" r="25887" b="35921"/>
          <a:stretch/>
        </p:blipFill>
        <p:spPr bwMode="auto">
          <a:xfrm>
            <a:off x="899592" y="4725144"/>
            <a:ext cx="2445704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1507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Equação Hipsométrica</a:t>
            </a:r>
          </a:p>
        </p:txBody>
      </p:sp>
      <p:sp>
        <p:nvSpPr>
          <p:cNvPr id="6758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2852738"/>
            <a:ext cx="8229600" cy="3273425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            = espessura da camada entre os níveis P1 e P2</a:t>
            </a:r>
          </a:p>
          <a:p>
            <a:pPr eaLnBrk="1" hangingPunct="1"/>
            <a:r>
              <a:rPr lang="pt-BR" altLang="pt-BR" dirty="0" smtClean="0"/>
              <a:t>Espessura da camada depende da sua temperatura média: quanto maior a temperatura média, maior será a espessura entre 2 níveis de pressão.</a:t>
            </a:r>
          </a:p>
        </p:txBody>
      </p:sp>
      <p:graphicFrame>
        <p:nvGraphicFramePr>
          <p:cNvPr id="67588" name="Object 4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61270871"/>
              </p:ext>
            </p:extLst>
          </p:nvPr>
        </p:nvGraphicFramePr>
        <p:xfrm>
          <a:off x="2108200" y="1484313"/>
          <a:ext cx="4784725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ção" r:id="rId3" imgW="1854000" imgH="431640" progId="Equation.3">
                  <p:embed/>
                </p:oleObj>
              </mc:Choice>
              <mc:Fallback>
                <p:oleObj name="Equação" r:id="rId3" imgW="1854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8200" y="1484313"/>
                        <a:ext cx="4784725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3160578"/>
              </p:ext>
            </p:extLst>
          </p:nvPr>
        </p:nvGraphicFramePr>
        <p:xfrm>
          <a:off x="827584" y="2852936"/>
          <a:ext cx="1253787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ção" r:id="rId5" imgW="469800" imgH="215640" progId="Equation.3">
                  <p:embed/>
                </p:oleObj>
              </mc:Choice>
              <mc:Fallback>
                <p:oleObj name="Equação" r:id="rId5" imgW="46980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7584" y="2852936"/>
                        <a:ext cx="1253787" cy="576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874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Altura </a:t>
            </a:r>
            <a:r>
              <a:rPr lang="pt-BR" dirty="0" err="1" smtClean="0"/>
              <a:t>geopotencial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err="1" smtClean="0"/>
              <a:t>Geopotencial</a:t>
            </a:r>
            <a:r>
              <a:rPr lang="pt-BR" dirty="0" smtClean="0"/>
              <a:t> </a:t>
            </a:r>
            <a:r>
              <a:rPr lang="el-GR" dirty="0" smtClean="0"/>
              <a:t>Φ</a:t>
            </a:r>
            <a:r>
              <a:rPr lang="pt-BR" dirty="0" smtClean="0"/>
              <a:t>(z) de um local na atmosfera é definido como  o trabalho que deve ser feito no sentido contrário do campo gravitacional da Terra para levantar a massa de 1kg desde o nível médio do mar até este local (z).</a:t>
            </a:r>
          </a:p>
          <a:p>
            <a:r>
              <a:rPr lang="pt-BR" dirty="0" smtClean="0"/>
              <a:t>Altura </a:t>
            </a:r>
            <a:r>
              <a:rPr lang="pt-BR" dirty="0" err="1" smtClean="0"/>
              <a:t>geopotencial</a:t>
            </a:r>
            <a:r>
              <a:rPr lang="pt-BR" dirty="0" smtClean="0"/>
              <a:t> (Z) é definida como:</a:t>
            </a:r>
          </a:p>
          <a:p>
            <a:endParaRPr lang="pt-BR" dirty="0" smtClean="0"/>
          </a:p>
          <a:p>
            <a:r>
              <a:rPr lang="pt-BR" dirty="0"/>
              <a:t> </a:t>
            </a:r>
            <a:r>
              <a:rPr lang="pt-BR" dirty="0" smtClean="0"/>
              <a:t>                   , onde g</a:t>
            </a:r>
            <a:r>
              <a:rPr lang="pt-BR" baseline="-25000" dirty="0" smtClean="0"/>
              <a:t>0</a:t>
            </a:r>
            <a:r>
              <a:rPr lang="pt-BR" dirty="0" smtClean="0"/>
              <a:t> é a aceleração da gravidade média na superfície da Terra (9,81 m.s</a:t>
            </a:r>
            <a:r>
              <a:rPr lang="pt-BR" baseline="30000" dirty="0" smtClean="0"/>
              <a:t>-2</a:t>
            </a:r>
            <a:r>
              <a:rPr lang="pt-BR" dirty="0" smtClean="0"/>
              <a:t>), unidade = </a:t>
            </a:r>
            <a:r>
              <a:rPr lang="pt-BR" dirty="0" err="1" smtClean="0"/>
              <a:t>mgp</a:t>
            </a:r>
            <a:endParaRPr lang="pt-BR" dirty="0"/>
          </a:p>
        </p:txBody>
      </p:sp>
      <p:graphicFrame>
        <p:nvGraphicFramePr>
          <p:cNvPr id="4" name="Objeto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79180728"/>
              </p:ext>
            </p:extLst>
          </p:nvPr>
        </p:nvGraphicFramePr>
        <p:xfrm>
          <a:off x="971600" y="4293096"/>
          <a:ext cx="163830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ção" r:id="rId3" imgW="634680" imgH="431640" progId="Equation.3">
                  <p:embed/>
                </p:oleObj>
              </mc:Choice>
              <mc:Fallback>
                <p:oleObj name="Equação" r:id="rId3" imgW="634680" imgH="43164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4293096"/>
                        <a:ext cx="1638300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1135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Z ~ z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638" y="1414463"/>
            <a:ext cx="6562725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9088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Espessura das camadas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2800" dirty="0" smtClean="0"/>
              <a:t>Atividade: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800" dirty="0" smtClean="0"/>
              <a:t>Dados:</a:t>
            </a:r>
          </a:p>
          <a:p>
            <a:pPr eaLnBrk="1" hangingPunct="1">
              <a:lnSpc>
                <a:spcPct val="80000"/>
              </a:lnSpc>
            </a:pPr>
            <a:endParaRPr lang="pt-BR" altLang="pt-BR" sz="2800" dirty="0" smtClean="0"/>
          </a:p>
          <a:p>
            <a:pPr eaLnBrk="1" hangingPunct="1">
              <a:lnSpc>
                <a:spcPct val="80000"/>
              </a:lnSpc>
            </a:pPr>
            <a:endParaRPr lang="pt-BR" altLang="pt-BR" sz="2800" dirty="0" smtClean="0"/>
          </a:p>
          <a:p>
            <a:pPr eaLnBrk="1" hangingPunct="1">
              <a:lnSpc>
                <a:spcPct val="80000"/>
              </a:lnSpc>
            </a:pPr>
            <a:endParaRPr lang="pt-BR" altLang="pt-BR" sz="2800" dirty="0" smtClean="0"/>
          </a:p>
          <a:p>
            <a:pPr eaLnBrk="1" hangingPunct="1">
              <a:lnSpc>
                <a:spcPct val="80000"/>
              </a:lnSpc>
            </a:pPr>
            <a:r>
              <a:rPr lang="pt-BR" altLang="pt-BR" sz="2800" dirty="0" smtClean="0"/>
              <a:t>Utilize a equação </a:t>
            </a:r>
            <a:r>
              <a:rPr lang="pt-BR" altLang="pt-BR" sz="2800" dirty="0" err="1" smtClean="0"/>
              <a:t>hipsométrica</a:t>
            </a:r>
            <a:r>
              <a:rPr lang="pt-BR" altLang="pt-BR" sz="2800" dirty="0" smtClean="0"/>
              <a:t> para estimar as espessuras entre as camadas: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800" dirty="0" err="1" smtClean="0"/>
              <a:t>Pbase</a:t>
            </a:r>
            <a:r>
              <a:rPr lang="pt-BR" altLang="pt-BR" sz="2800" dirty="0" smtClean="0"/>
              <a:t>=1000hPa/</a:t>
            </a:r>
            <a:r>
              <a:rPr lang="pt-BR" altLang="pt-BR" sz="2800" dirty="0" err="1" smtClean="0"/>
              <a:t>Ptopo</a:t>
            </a:r>
            <a:r>
              <a:rPr lang="pt-BR" altLang="pt-BR" sz="2800" dirty="0" smtClean="0"/>
              <a:t>=850,700, 500, 300 e 200 </a:t>
            </a:r>
            <a:r>
              <a:rPr lang="pt-BR" altLang="pt-BR" sz="2800" dirty="0" err="1" smtClean="0"/>
              <a:t>hPa</a:t>
            </a:r>
            <a:r>
              <a:rPr lang="pt-BR" altLang="pt-BR" sz="2800" dirty="0" smtClean="0"/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800" dirty="0" smtClean="0"/>
              <a:t>Supondo atmosfera totalmente seca e Rd/g</a:t>
            </a:r>
            <a:r>
              <a:rPr lang="pt-BR" altLang="pt-BR" sz="2800" baseline="-25000" dirty="0" smtClean="0"/>
              <a:t>0</a:t>
            </a:r>
            <a:r>
              <a:rPr lang="pt-BR" altLang="pt-BR" sz="2800" dirty="0" smtClean="0"/>
              <a:t>=29,3m/K</a:t>
            </a:r>
          </a:p>
          <a:p>
            <a:pPr eaLnBrk="1" hangingPunct="1">
              <a:lnSpc>
                <a:spcPct val="80000"/>
              </a:lnSpc>
            </a:pPr>
            <a:endParaRPr lang="pt-BR" altLang="pt-BR" sz="2800" dirty="0" smtClean="0"/>
          </a:p>
        </p:txBody>
      </p:sp>
      <p:pic>
        <p:nvPicPr>
          <p:cNvPr id="69636" name="Picture 9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700213"/>
            <a:ext cx="223202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605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Espessura entre camadas</a:t>
            </a:r>
          </a:p>
        </p:txBody>
      </p:sp>
      <p:pic>
        <p:nvPicPr>
          <p:cNvPr id="70659" name="Picture 28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325" y="1916113"/>
            <a:ext cx="6697663" cy="371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305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231</Words>
  <Application>Microsoft Office PowerPoint</Application>
  <PresentationFormat>Apresentação na tela (4:3)</PresentationFormat>
  <Paragraphs>31</Paragraphs>
  <Slides>16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8" baseType="lpstr">
      <vt:lpstr>Tema do Office</vt:lpstr>
      <vt:lpstr>Equação</vt:lpstr>
      <vt:lpstr>Análises altitude</vt:lpstr>
      <vt:lpstr>Como a temperatura varia com a altura?</vt:lpstr>
      <vt:lpstr>Apresentação do PowerPoint</vt:lpstr>
      <vt:lpstr>Aproximação hidrostática</vt:lpstr>
      <vt:lpstr>Equação Hipsométrica</vt:lpstr>
      <vt:lpstr>Altura geopotencial</vt:lpstr>
      <vt:lpstr>Z ~ z</vt:lpstr>
      <vt:lpstr>Espessura das camadas</vt:lpstr>
      <vt:lpstr>Espessura entre camadas</vt:lpstr>
      <vt:lpstr>Para a distribuição de temperatura abaixo, como seria o campo de altura geopotencial de 850 hPa?</vt:lpstr>
      <vt:lpstr>Isoipsas (linhas de mesma altura geopotencial)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Análises altitude</dc:title>
  <dc:creator>ritaynoue</dc:creator>
  <cp:lastModifiedBy>ritaynoue</cp:lastModifiedBy>
  <cp:revision>8</cp:revision>
  <dcterms:created xsi:type="dcterms:W3CDTF">2014-01-28T16:16:02Z</dcterms:created>
  <dcterms:modified xsi:type="dcterms:W3CDTF">2014-05-13T12:42:47Z</dcterms:modified>
</cp:coreProperties>
</file>