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57" r:id="rId14"/>
    <p:sldId id="284" r:id="rId15"/>
    <p:sldId id="283" r:id="rId16"/>
    <p:sldId id="258" r:id="rId17"/>
    <p:sldId id="285" r:id="rId18"/>
    <p:sldId id="286" r:id="rId19"/>
    <p:sldId id="289" r:id="rId20"/>
    <p:sldId id="287" r:id="rId21"/>
    <p:sldId id="290" r:id="rId22"/>
    <p:sldId id="291" r:id="rId23"/>
    <p:sldId id="288" r:id="rId24"/>
    <p:sldId id="292" r:id="rId25"/>
    <p:sldId id="259" r:id="rId26"/>
    <p:sldId id="264" r:id="rId27"/>
    <p:sldId id="260" r:id="rId28"/>
    <p:sldId id="265" r:id="rId29"/>
    <p:sldId id="266" r:id="rId30"/>
    <p:sldId id="263" r:id="rId31"/>
    <p:sldId id="267" r:id="rId32"/>
    <p:sldId id="261" r:id="rId33"/>
    <p:sldId id="268" r:id="rId34"/>
    <p:sldId id="319" r:id="rId35"/>
    <p:sldId id="313" r:id="rId36"/>
    <p:sldId id="314" r:id="rId37"/>
    <p:sldId id="315" r:id="rId38"/>
    <p:sldId id="316" r:id="rId39"/>
    <p:sldId id="317" r:id="rId40"/>
    <p:sldId id="318" r:id="rId41"/>
    <p:sldId id="293" r:id="rId42"/>
    <p:sldId id="295" r:id="rId43"/>
    <p:sldId id="296" r:id="rId44"/>
    <p:sldId id="303" r:id="rId45"/>
    <p:sldId id="297" r:id="rId46"/>
    <p:sldId id="305" r:id="rId47"/>
    <p:sldId id="298" r:id="rId48"/>
    <p:sldId id="308" r:id="rId49"/>
    <p:sldId id="309" r:id="rId50"/>
    <p:sldId id="306" r:id="rId51"/>
    <p:sldId id="320" r:id="rId52"/>
    <p:sldId id="321" r:id="rId53"/>
    <p:sldId id="322" r:id="rId54"/>
    <p:sldId id="311" r:id="rId55"/>
    <p:sldId id="310" r:id="rId56"/>
    <p:sldId id="307" r:id="rId57"/>
    <p:sldId id="323" r:id="rId58"/>
    <p:sldId id="324" r:id="rId59"/>
    <p:sldId id="325" r:id="rId6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4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66BF9-7B88-49AF-A1FF-0C4348893EA6}" type="datetimeFigureOut">
              <a:rPr lang="pt-BR" smtClean="0"/>
              <a:pPr/>
              <a:t>02/09/2014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0F598-B3A3-4F56-9100-85BD21960A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902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8DAF55-6253-487E-A057-33BDBF70F249}" type="slidenum">
              <a:rPr lang="pt-BR" altLang="pt-BR" smtClean="0"/>
              <a:pPr eaLnBrk="1" hangingPunct="1">
                <a:spcBef>
                  <a:spcPct val="0"/>
                </a:spcBef>
              </a:pPr>
              <a:t>4</a:t>
            </a:fld>
            <a:endParaRPr lang="pt-BR" altLang="pt-BR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CE0640-71D7-4C36-B74A-157A922B38BF}" type="slidenum">
              <a:rPr lang="pt-BR" altLang="pt-BR" smtClean="0"/>
              <a:pPr eaLnBrk="1" hangingPunct="1">
                <a:spcBef>
                  <a:spcPct val="0"/>
                </a:spcBef>
              </a:pPr>
              <a:t>10</a:t>
            </a:fld>
            <a:endParaRPr lang="pt-BR" altLang="pt-BR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smtClean="0"/>
              <a:t>The horizontal wind vector, </a:t>
            </a:r>
            <a:r>
              <a:rPr lang="pt-BR" altLang="pt-BR" b="1" smtClean="0"/>
              <a:t>vH</a:t>
            </a:r>
            <a:r>
              <a:rPr lang="pt-BR" altLang="pt-BR" smtClean="0"/>
              <a:t>, is represented by the bold black line in the diagram below; </a:t>
            </a:r>
            <a:r>
              <a:rPr lang="pt-BR" altLang="pt-BR" b="1" smtClean="0"/>
              <a:t>i</a:t>
            </a:r>
            <a:r>
              <a:rPr lang="pt-BR" altLang="pt-BR" smtClean="0"/>
              <a:t> and </a:t>
            </a:r>
            <a:r>
              <a:rPr lang="pt-BR" altLang="pt-BR" b="1" smtClean="0"/>
              <a:t>j</a:t>
            </a:r>
            <a:r>
              <a:rPr lang="pt-BR" altLang="pt-BR" smtClean="0"/>
              <a:t> represent unit vectors towards East and North, respectively. Equations for converting horizontal wind vector information between the different notation conventions are given at the bottom of this page.</a:t>
            </a:r>
          </a:p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0F598-B3A3-4F56-9100-85BD21960A7C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452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0F598-B3A3-4F56-9100-85BD21960A7C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757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0F4-7587-4A0A-8621-487BD417C3AE}" type="datetimeFigureOut">
              <a:rPr lang="pt-BR" smtClean="0"/>
              <a:pPr/>
              <a:t>02/09/2014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07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0F4-7587-4A0A-8621-487BD417C3AE}" type="datetimeFigureOut">
              <a:rPr lang="pt-BR" smtClean="0"/>
              <a:pPr/>
              <a:t>02/09/2014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51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0F4-7587-4A0A-8621-487BD417C3AE}" type="datetimeFigureOut">
              <a:rPr lang="pt-BR" smtClean="0"/>
              <a:pPr/>
              <a:t>02/09/2014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959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0F4-7587-4A0A-8621-487BD417C3AE}" type="datetimeFigureOut">
              <a:rPr lang="pt-BR" smtClean="0"/>
              <a:pPr/>
              <a:t>02/09/2014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59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0F4-7587-4A0A-8621-487BD417C3AE}" type="datetimeFigureOut">
              <a:rPr lang="pt-BR" smtClean="0"/>
              <a:pPr/>
              <a:t>02/09/2014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097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0F4-7587-4A0A-8621-487BD417C3AE}" type="datetimeFigureOut">
              <a:rPr lang="pt-BR" smtClean="0"/>
              <a:pPr/>
              <a:t>02/09/2014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1967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0F4-7587-4A0A-8621-487BD417C3AE}" type="datetimeFigureOut">
              <a:rPr lang="pt-BR" smtClean="0"/>
              <a:pPr/>
              <a:t>02/09/2014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20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0F4-7587-4A0A-8621-487BD417C3AE}" type="datetimeFigureOut">
              <a:rPr lang="pt-BR" smtClean="0"/>
              <a:pPr/>
              <a:t>02/09/2014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860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0F4-7587-4A0A-8621-487BD417C3AE}" type="datetimeFigureOut">
              <a:rPr lang="pt-BR" smtClean="0"/>
              <a:pPr/>
              <a:t>02/09/2014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79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0F4-7587-4A0A-8621-487BD417C3AE}" type="datetimeFigureOut">
              <a:rPr lang="pt-BR" smtClean="0"/>
              <a:pPr/>
              <a:t>02/09/2014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155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0F4-7587-4A0A-8621-487BD417C3AE}" type="datetimeFigureOut">
              <a:rPr lang="pt-BR" smtClean="0"/>
              <a:pPr/>
              <a:t>02/09/2014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0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750F4-7587-4A0A-8621-487BD417C3AE}" type="datetimeFigureOut">
              <a:rPr lang="pt-BR" smtClean="0"/>
              <a:pPr/>
              <a:t>02/09/2014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07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ral.ufsm.br/cograca/vetorial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2.bp.blogspot.com/_JJJ4o4Jcg48/TSG6ljcNXlI/AAAAAAAAYxU/hDrt3RNGlw8/s1600/vet+1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4.bp.blogspot.com/_JJJ4o4Jcg48/TSG_okSYD9I/AAAAAAAAYxc/xGE_Ahzmzo8/s1600/vet+2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hyperlink" Target="http://4.bp.blogspot.com/_JJJ4o4Jcg48/TSHEW8pcuTI/AAAAAAAAYxk/iqFa417Rte0/s1600/vet+22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fisica.if.usp.br/mecanica/universitario/vetores/oper_vetores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Excel_Worksheet1.xlsx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met.gov.br/sonabra/maps/automaticas.ph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Cálculo vetorial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4077072"/>
            <a:ext cx="7272808" cy="1752600"/>
          </a:xfrm>
        </p:spPr>
        <p:txBody>
          <a:bodyPr/>
          <a:lstStyle/>
          <a:p>
            <a:r>
              <a:rPr lang="pt-BR" dirty="0" smtClean="0">
                <a:hlinkClick r:id="rId2"/>
              </a:rPr>
              <a:t>http://coral.ufsm.br/cograca/vetorial.pdf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31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29600" cy="1384300"/>
          </a:xfrm>
        </p:spPr>
        <p:txBody>
          <a:bodyPr/>
          <a:lstStyle/>
          <a:p>
            <a:pPr algn="l" eaLnBrk="1" hangingPunct="1"/>
            <a:r>
              <a:rPr lang="pt-BR" altLang="pt-BR" smtClean="0"/>
              <a:t>Vetor vento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3827462" cy="4114800"/>
          </a:xfrm>
        </p:spPr>
        <p:txBody>
          <a:bodyPr/>
          <a:lstStyle/>
          <a:p>
            <a:pPr eaLnBrk="1" hangingPunct="1"/>
            <a:r>
              <a:rPr lang="pt-BR" altLang="pt-BR" smtClean="0"/>
              <a:t>Decomposição em suas componentes:</a:t>
            </a:r>
          </a:p>
          <a:p>
            <a:pPr lvl="1" eaLnBrk="1" hangingPunct="1"/>
            <a:r>
              <a:rPr lang="pt-BR" altLang="pt-BR" smtClean="0"/>
              <a:t>Zonal</a:t>
            </a:r>
          </a:p>
          <a:p>
            <a:pPr lvl="1" eaLnBrk="1" hangingPunct="1"/>
            <a:r>
              <a:rPr lang="pt-BR" altLang="pt-BR" smtClean="0"/>
              <a:t>Meridional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35400"/>
            <a:ext cx="3887788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908050"/>
            <a:ext cx="43910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4497388" y="6491288"/>
            <a:ext cx="46466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Tahoma" charset="0"/>
              </a:rPr>
              <a:t>http://mst.nerc.ac.uk/wind_vect_convs.html</a:t>
            </a:r>
          </a:p>
        </p:txBody>
      </p:sp>
    </p:spTree>
    <p:extLst>
      <p:ext uri="{BB962C8B-B14F-4D97-AF65-F5344CB8AC3E}">
        <p14:creationId xmlns:p14="http://schemas.microsoft.com/office/powerpoint/2010/main" val="20600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VENTO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3ª. Atividade:</a:t>
            </a:r>
          </a:p>
          <a:p>
            <a:pPr lvl="1" eaLnBrk="1" hangingPunct="1"/>
            <a:r>
              <a:rPr lang="pt-BR" altLang="pt-BR" smtClean="0"/>
              <a:t>Desenhar a rosa dos ventos com 16 direções (colocar as siglas e graus).</a:t>
            </a:r>
          </a:p>
          <a:p>
            <a:pPr eaLnBrk="1" hangingPunct="1"/>
            <a:r>
              <a:rPr lang="pt-BR" altLang="pt-BR" smtClean="0"/>
              <a:t>4ª. Atividade:</a:t>
            </a:r>
          </a:p>
          <a:p>
            <a:pPr lvl="1" eaLnBrk="1" hangingPunct="1"/>
            <a:r>
              <a:rPr lang="pt-BR" altLang="pt-BR" smtClean="0"/>
              <a:t>Conversão de unidades</a:t>
            </a:r>
          </a:p>
          <a:p>
            <a:pPr eaLnBrk="1" hangingPunct="1"/>
            <a:r>
              <a:rPr lang="pt-BR" altLang="pt-BR" smtClean="0"/>
              <a:t>5ª. Atividade:</a:t>
            </a:r>
          </a:p>
          <a:p>
            <a:pPr lvl="1" eaLnBrk="1" hangingPunct="1"/>
            <a:r>
              <a:rPr lang="pt-BR" altLang="pt-BR" smtClean="0"/>
              <a:t>Decompor o vento em suas componentes zonal e meridional</a:t>
            </a:r>
          </a:p>
        </p:txBody>
      </p:sp>
    </p:spTree>
    <p:extLst>
      <p:ext uri="{BB962C8B-B14F-4D97-AF65-F5344CB8AC3E}">
        <p14:creationId xmlns:p14="http://schemas.microsoft.com/office/powerpoint/2010/main" val="346397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Decomposição do vento</a:t>
            </a: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2" t="27562" r="3691" b="36914"/>
          <a:stretch>
            <a:fillRect/>
          </a:stretch>
        </p:blipFill>
        <p:spPr bwMode="auto">
          <a:xfrm>
            <a:off x="0" y="1557338"/>
            <a:ext cx="5040313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45125"/>
            <a:ext cx="24479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/>
              <a:t>http://mst.nerc.ac.uk/wind_vect_convs.html</a:t>
            </a:r>
          </a:p>
        </p:txBody>
      </p:sp>
      <p:pic>
        <p:nvPicPr>
          <p:cNvPr id="25606" name="Picture 4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708275"/>
            <a:ext cx="40671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05" name="Picture 6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508500"/>
            <a:ext cx="403225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76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Soma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1" t="15014" r="24381" b="10173"/>
          <a:stretch/>
        </p:blipFill>
        <p:spPr bwMode="auto">
          <a:xfrm>
            <a:off x="237391" y="3135727"/>
            <a:ext cx="3843126" cy="315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7" t="19394" r="22272" b="66869"/>
          <a:stretch/>
        </p:blipFill>
        <p:spPr bwMode="auto">
          <a:xfrm>
            <a:off x="3707904" y="5301208"/>
            <a:ext cx="5306291" cy="70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 descr="http://2.bp.blogspot.com/_JJJ4o4Jcg48/TSG6ljcNXlI/AAAAAAAAYxU/hDrt3RNGlw8/s400/vet+1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3810000" cy="140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402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Exemplo: Vento médio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92080" y="1772817"/>
            <a:ext cx="3394720" cy="2160240"/>
          </a:xfrm>
        </p:spPr>
        <p:txBody>
          <a:bodyPr/>
          <a:lstStyle/>
          <a:p>
            <a:r>
              <a:rPr lang="pt-BR" dirty="0" smtClean="0"/>
              <a:t>Qual o vento médio resultante das observações ao lado?</a:t>
            </a:r>
            <a:endParaRPr lang="pt-BR" dirty="0"/>
          </a:p>
        </p:txBody>
      </p:sp>
      <p:pic>
        <p:nvPicPr>
          <p:cNvPr id="4" name="Picture 6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60848"/>
            <a:ext cx="403225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3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Diferença entre vetores</a:t>
            </a:r>
            <a:endParaRPr lang="pt-BR" dirty="0"/>
          </a:p>
        </p:txBody>
      </p:sp>
      <p:pic>
        <p:nvPicPr>
          <p:cNvPr id="7" name="Imagem 6" descr="http://4.bp.blogspot.com/_JJJ4o4Jcg48/TSG_okSYD9I/AAAAAAAAYxc/xGE_Ahzmzo8/s400/vet+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5760640" cy="2083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http://4.bp.blogspot.com/_JJJ4o4Jcg48/TSHEW8pcuTI/AAAAAAAAYxk/iqFa417Rte0/s400/vet+22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71937"/>
            <a:ext cx="5760640" cy="1949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27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Diferença</a:t>
            </a:r>
            <a:endParaRPr lang="pt-BR" dirty="0"/>
          </a:p>
        </p:txBody>
      </p:sp>
      <p:pic>
        <p:nvPicPr>
          <p:cNvPr id="14338" name="Picture 2" descr="subtra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25356"/>
            <a:ext cx="6935546" cy="33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403648" y="6042614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3"/>
              </a:rPr>
              <a:t>http://efisica.if.usp.br/mecanica/universitario/vetores/oper_vetores/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675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Exemplo: Vento térmico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44767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2673"/>
            <a:ext cx="44481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Block Diagram Showing Relationship Between Heights, Thickness, and Winds"/>
          <p:cNvSpPr>
            <a:spLocks noChangeAspect="1" noChangeArrowheads="1"/>
          </p:cNvSpPr>
          <p:nvPr/>
        </p:nvSpPr>
        <p:spPr bwMode="auto">
          <a:xfrm>
            <a:off x="155575" y="-18288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7" descr="http://www.meted.ucar.edu/dynamics/thermal_wind/media/graphics/wind_layers.jpg"/>
          <p:cNvSpPr>
            <a:spLocks noChangeAspect="1" noChangeArrowheads="1"/>
          </p:cNvSpPr>
          <p:nvPr/>
        </p:nvSpPr>
        <p:spPr bwMode="auto">
          <a:xfrm>
            <a:off x="307975" y="-16764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32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00" y="1340768"/>
            <a:ext cx="9162300" cy="515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/>
              <a:t>http://www.meted.ucar.edu/dynamics/thermal_wind/navmenu.php?tab=1&amp;page=10.0.0&amp;type=text</a:t>
            </a:r>
          </a:p>
        </p:txBody>
      </p:sp>
    </p:spTree>
    <p:extLst>
      <p:ext uri="{BB962C8B-B14F-4D97-AF65-F5344CB8AC3E}">
        <p14:creationId xmlns:p14="http://schemas.microsoft.com/office/powerpoint/2010/main" val="41393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Exemplo: Vento térmico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553147"/>
          </a:xfrm>
        </p:spPr>
        <p:txBody>
          <a:bodyPr/>
          <a:lstStyle/>
          <a:p>
            <a:r>
              <a:rPr lang="pt-BR" dirty="0" smtClean="0"/>
              <a:t>Vamos fazer a suposição que, em latitudes médias, o vento </a:t>
            </a:r>
            <a:r>
              <a:rPr lang="pt-BR" dirty="0" err="1" smtClean="0"/>
              <a:t>geostrófico</a:t>
            </a:r>
            <a:r>
              <a:rPr lang="pt-BR" dirty="0" smtClean="0"/>
              <a:t> possa ser aproximado pelo vento real.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44767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2673"/>
            <a:ext cx="44481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Block Diagram Showing Relationship Between Heights, Thickness, and Winds"/>
          <p:cNvSpPr>
            <a:spLocks noChangeAspect="1" noChangeArrowheads="1"/>
          </p:cNvSpPr>
          <p:nvPr/>
        </p:nvSpPr>
        <p:spPr bwMode="auto">
          <a:xfrm>
            <a:off x="155575" y="-18288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7" descr="http://www.meted.ucar.edu/dynamics/thermal_wind/media/graphics/wind_layers.jpg"/>
          <p:cNvSpPr>
            <a:spLocks noChangeAspect="1" noChangeArrowheads="1"/>
          </p:cNvSpPr>
          <p:nvPr/>
        </p:nvSpPr>
        <p:spPr bwMode="auto">
          <a:xfrm>
            <a:off x="307975" y="-16764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0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Grandeza escalar x vetorial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Exemplos: ?</a:t>
            </a:r>
          </a:p>
          <a:p>
            <a:endParaRPr lang="pt-BR" dirty="0" smtClean="0"/>
          </a:p>
          <a:p>
            <a:r>
              <a:rPr lang="pt-BR" dirty="0"/>
              <a:t>A </a:t>
            </a:r>
            <a:r>
              <a:rPr lang="pt-BR" b="1" dirty="0"/>
              <a:t>grandeza escalar</a:t>
            </a:r>
            <a:r>
              <a:rPr lang="pt-BR" dirty="0"/>
              <a:t> fica perfeitamente definida quando dela se conhecem o valor numérico e a correspondente unidade (exemplos: volume, massa, temperatura, energia</a:t>
            </a:r>
            <a:r>
              <a:rPr lang="pt-BR" dirty="0" smtClean="0"/>
              <a:t>).</a:t>
            </a:r>
          </a:p>
          <a:p>
            <a:endParaRPr lang="pt-BR" dirty="0"/>
          </a:p>
          <a:p>
            <a:r>
              <a:rPr lang="pt-BR" dirty="0" smtClean="0"/>
              <a:t>A</a:t>
            </a:r>
            <a:r>
              <a:rPr lang="pt-BR" dirty="0"/>
              <a:t> </a:t>
            </a:r>
            <a:r>
              <a:rPr lang="pt-BR" b="1" dirty="0"/>
              <a:t>grandeza vetorial</a:t>
            </a:r>
            <a:r>
              <a:rPr lang="pt-BR" dirty="0"/>
              <a:t>, além do valor numérico e da unidade, necessita de direção e sentido para ser definida (exemplos: velocidade, aceleração, força, impulso, quantidade de movimento).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Vetor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É um ente matemático caracterizado por módulo, direção e sentido.</a:t>
            </a:r>
            <a:br>
              <a:rPr lang="pt-BR" dirty="0"/>
            </a:b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19103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“Vento Térmico” = V500 – V1000</a:t>
            </a:r>
            <a:endParaRPr lang="pt-BR" dirty="0"/>
          </a:p>
        </p:txBody>
      </p:sp>
      <p:pic>
        <p:nvPicPr>
          <p:cNvPr id="16388" name="Picture 4" descr="http://master.iag.usp.br/perfis/Ezeiza/87576.201401201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24744"/>
            <a:ext cx="4283968" cy="554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166503"/>
              </p:ext>
            </p:extLst>
          </p:nvPr>
        </p:nvGraphicFramePr>
        <p:xfrm>
          <a:off x="4499992" y="1139651"/>
          <a:ext cx="3960440" cy="5558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Planilha" r:id="rId4" imgW="4486368" imgH="6296130" progId="Excel.Sheet.12">
                  <p:embed/>
                </p:oleObj>
              </mc:Choice>
              <mc:Fallback>
                <p:oleObj name="Planilha" r:id="rId4" imgW="4486368" imgH="6296130" progId="Excel.Sheet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1139651"/>
                        <a:ext cx="3960440" cy="55580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/>
          <p:cNvSpPr/>
          <p:nvPr/>
        </p:nvSpPr>
        <p:spPr>
          <a:xfrm>
            <a:off x="-4708" y="6581001"/>
            <a:ext cx="58728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http://master.iag.usp.br/ind.php?inic=00&amp;pos=1&amp;prod=sondagem</a:t>
            </a:r>
          </a:p>
        </p:txBody>
      </p:sp>
    </p:spTree>
    <p:extLst>
      <p:ext uri="{BB962C8B-B14F-4D97-AF65-F5344CB8AC3E}">
        <p14:creationId xmlns:p14="http://schemas.microsoft.com/office/powerpoint/2010/main" val="75512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7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7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dirty="0" smtClean="0"/>
              <a:t>“Vento térmico” = V500 – V850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37" y="971550"/>
            <a:ext cx="7620000" cy="588645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39552" y="1484784"/>
            <a:ext cx="7992888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246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Produto de vetores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26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Produto Escalar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3" t="62761" r="38939" b="24040"/>
          <a:stretch/>
        </p:blipFill>
        <p:spPr bwMode="auto">
          <a:xfrm>
            <a:off x="1316652" y="1376772"/>
            <a:ext cx="346078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t="29899" r="34092" b="58788"/>
          <a:stretch/>
        </p:blipFill>
        <p:spPr bwMode="auto">
          <a:xfrm>
            <a:off x="1115616" y="2456892"/>
            <a:ext cx="464965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1" t="51914" r="24634" b="11723"/>
          <a:stretch/>
        </p:blipFill>
        <p:spPr bwMode="auto">
          <a:xfrm>
            <a:off x="1560983" y="3573016"/>
            <a:ext cx="6633445" cy="312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18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Produto Escalar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6" t="11583" r="20819" b="51515"/>
          <a:stretch/>
        </p:blipFill>
        <p:spPr bwMode="auto">
          <a:xfrm>
            <a:off x="290285" y="1916832"/>
            <a:ext cx="8737601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12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Produto Vetorial</a:t>
            </a: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6432" r="12122" b="17845"/>
          <a:stretch/>
        </p:blipFill>
        <p:spPr bwMode="auto">
          <a:xfrm>
            <a:off x="0" y="1484784"/>
            <a:ext cx="842139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96" y="3645024"/>
            <a:ext cx="2800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77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Produto Vetorial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9" t="10301" r="20374" b="12440"/>
          <a:stretch/>
        </p:blipFill>
        <p:spPr bwMode="auto">
          <a:xfrm>
            <a:off x="971600" y="1628800"/>
            <a:ext cx="6912767" cy="49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49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Produto Vetorial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7" t="22264" r="11309" b="22575"/>
          <a:stretch/>
        </p:blipFill>
        <p:spPr bwMode="auto">
          <a:xfrm>
            <a:off x="331794" y="1556792"/>
            <a:ext cx="8682603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6" t="59979" r="16339" b="29055"/>
          <a:stretch/>
        </p:blipFill>
        <p:spPr bwMode="auto">
          <a:xfrm>
            <a:off x="2051720" y="5517232"/>
            <a:ext cx="5375305" cy="56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8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VENTO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Atividade:</a:t>
            </a:r>
          </a:p>
          <a:p>
            <a:pPr lvl="1" eaLnBrk="1" hangingPunct="1"/>
            <a:r>
              <a:rPr lang="pt-BR" altLang="pt-BR" dirty="0" smtClean="0"/>
              <a:t>Desenhar a rosa dos ventos com 16 direções (colocar as siglas e graus).</a:t>
            </a:r>
          </a:p>
        </p:txBody>
      </p:sp>
    </p:spTree>
    <p:extLst>
      <p:ext uri="{BB962C8B-B14F-4D97-AF65-F5344CB8AC3E}">
        <p14:creationId xmlns:p14="http://schemas.microsoft.com/office/powerpoint/2010/main" val="4626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Cálculo vetorial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Derivação</a:t>
            </a:r>
            <a:r>
              <a:rPr lang="pt-BR" dirty="0" smtClean="0"/>
              <a:t> e integração </a:t>
            </a:r>
            <a:r>
              <a:rPr lang="pt-BR" dirty="0" smtClean="0">
                <a:solidFill>
                  <a:srgbClr val="FF0000"/>
                </a:solidFill>
              </a:rPr>
              <a:t>de funções vetoriais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2" t="40707" r="11963" b="9117"/>
          <a:stretch/>
        </p:blipFill>
        <p:spPr bwMode="auto">
          <a:xfrm>
            <a:off x="679566" y="2348880"/>
            <a:ext cx="821177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76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Derivação de funções vetoriais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7" t="27580" r="12244" b="19418"/>
          <a:stretch/>
        </p:blipFill>
        <p:spPr bwMode="auto">
          <a:xfrm>
            <a:off x="452431" y="2060848"/>
            <a:ext cx="8339611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36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Operadores Vetoriais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0" t="15328" r="10839" b="5187"/>
          <a:stretch/>
        </p:blipFill>
        <p:spPr bwMode="auto">
          <a:xfrm>
            <a:off x="567020" y="1628800"/>
            <a:ext cx="8012791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763688" y="2636912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/>
              <a:t>Operador </a:t>
            </a:r>
            <a:r>
              <a:rPr lang="pt-BR" sz="4800" dirty="0" err="1" smtClean="0"/>
              <a:t>Nabla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152956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Gradiente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3" t="16781" r="9812" b="32544"/>
          <a:stretch/>
        </p:blipFill>
        <p:spPr bwMode="auto">
          <a:xfrm>
            <a:off x="132058" y="1556792"/>
            <a:ext cx="876112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reto 3"/>
          <p:cNvCxnSpPr/>
          <p:nvPr/>
        </p:nvCxnSpPr>
        <p:spPr>
          <a:xfrm>
            <a:off x="1187624" y="3717032"/>
            <a:ext cx="2880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251520" y="3429000"/>
            <a:ext cx="8424936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832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Aproximação de derivadas utilizando o método de diferenças finitas centradas</a:t>
            </a:r>
            <a:endParaRPr lang="pt-B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82005"/>
            <a:ext cx="52006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&#10;\nabla T = \begin{pmatrix}&#10;{\frac{\partial T}{\partial x}},  &#10;{\frac{\partial T}{\partial y}}, &#10;{\frac{\partial T}{\partial z}}&#10;\end{pmatrix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62547"/>
            <a:ext cx="293099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de seta reta 3"/>
          <p:cNvCxnSpPr/>
          <p:nvPr/>
        </p:nvCxnSpPr>
        <p:spPr>
          <a:xfrm flipV="1">
            <a:off x="3643933" y="1772816"/>
            <a:ext cx="352003" cy="792089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52936"/>
            <a:ext cx="3850183" cy="342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de seta reta 6"/>
          <p:cNvCxnSpPr/>
          <p:nvPr/>
        </p:nvCxnSpPr>
        <p:spPr>
          <a:xfrm>
            <a:off x="5940152" y="3212976"/>
            <a:ext cx="648072" cy="0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5580112" y="4229470"/>
            <a:ext cx="0" cy="567682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6492704" y="3212976"/>
            <a:ext cx="648072" cy="0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>
            <a:off x="7140776" y="3212976"/>
            <a:ext cx="648072" cy="0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6628149" y="2775927"/>
            <a:ext cx="443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pt-BR" dirty="0" smtClean="0"/>
              <a:t>x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086252" y="4328645"/>
            <a:ext cx="443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pt-BR" dirty="0"/>
              <a:t>y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588224" y="4193011"/>
            <a:ext cx="69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x</a:t>
            </a:r>
            <a:r>
              <a:rPr lang="pt-BR" baseline="-25000" dirty="0" smtClean="0"/>
              <a:t>0</a:t>
            </a:r>
            <a:endParaRPr lang="pt-BR" baseline="-25000" dirty="0"/>
          </a:p>
        </p:txBody>
      </p:sp>
      <p:sp>
        <p:nvSpPr>
          <p:cNvPr id="15" name="Elipse 14"/>
          <p:cNvSpPr/>
          <p:nvPr/>
        </p:nvSpPr>
        <p:spPr>
          <a:xfrm>
            <a:off x="6513691" y="4193011"/>
            <a:ext cx="95520" cy="13563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24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850106"/>
          </a:xfrm>
        </p:spPr>
        <p:txBody>
          <a:bodyPr>
            <a:noAutofit/>
          </a:bodyPr>
          <a:lstStyle/>
          <a:p>
            <a:r>
              <a:rPr lang="pt-BR" sz="2800" dirty="0" smtClean="0"/>
              <a:t>Gradiente de altura </a:t>
            </a:r>
            <a:r>
              <a:rPr lang="pt-BR" sz="2800" dirty="0" err="1" smtClean="0"/>
              <a:t>geopotencial</a:t>
            </a:r>
            <a:r>
              <a:rPr lang="pt-BR" sz="2800" dirty="0" smtClean="0"/>
              <a:t> (</a:t>
            </a:r>
            <a:r>
              <a:rPr lang="pt-BR" sz="2800" dirty="0" err="1" smtClean="0"/>
              <a:t>damgp</a:t>
            </a:r>
            <a:r>
              <a:rPr lang="pt-BR" sz="2800" dirty="0" smtClean="0"/>
              <a:t>/10º </a:t>
            </a:r>
            <a:r>
              <a:rPr lang="pt-BR" sz="2800" dirty="0" err="1" smtClean="0"/>
              <a:t>lat</a:t>
            </a:r>
            <a:r>
              <a:rPr lang="pt-BR" sz="2800" dirty="0" smtClean="0"/>
              <a:t> ou </a:t>
            </a:r>
            <a:r>
              <a:rPr lang="pt-BR" sz="2800" dirty="0" err="1" smtClean="0"/>
              <a:t>lon</a:t>
            </a:r>
            <a:r>
              <a:rPr lang="pt-BR" sz="2800" dirty="0" smtClean="0"/>
              <a:t>)</a:t>
            </a:r>
            <a:endParaRPr lang="pt-BR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6712"/>
            <a:ext cx="7620000" cy="5886450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3059832" y="4437112"/>
            <a:ext cx="288032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6704757" y="4509120"/>
            <a:ext cx="288032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/>
          <p:cNvSpPr/>
          <p:nvPr/>
        </p:nvSpPr>
        <p:spPr>
          <a:xfrm>
            <a:off x="2699792" y="486916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6380721" y="486916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544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3059832" y="4077072"/>
            <a:ext cx="288032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6704757" y="4149080"/>
            <a:ext cx="288032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2699792" y="450912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6380721" y="450912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4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3059832" y="4077072"/>
            <a:ext cx="288032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6704757" y="4149080"/>
            <a:ext cx="288032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2699792" y="450912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6380721" y="450912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576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3059832" y="4077072"/>
            <a:ext cx="288032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6704757" y="4149080"/>
            <a:ext cx="288032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2699792" y="450912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6380721" y="450912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5530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3059832" y="4077072"/>
            <a:ext cx="288032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6704757" y="4149080"/>
            <a:ext cx="288032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2699792" y="450912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6380721" y="450912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8978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 t="19196" r="42451" b="13782"/>
          <a:stretch>
            <a:fillRect/>
          </a:stretch>
        </p:blipFill>
        <p:spPr bwMode="auto">
          <a:xfrm>
            <a:off x="1692275" y="1700213"/>
            <a:ext cx="5505450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684213" y="0"/>
            <a:ext cx="2519362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500"/>
              </a:spcBef>
              <a:buClr>
                <a:srgbClr val="000514"/>
              </a:buClr>
              <a:buFontTx/>
              <a:buNone/>
            </a:pPr>
            <a:r>
              <a:rPr lang="en-GB" altLang="pt-BR" sz="2400">
                <a:ea typeface="Lucida Sans Unicode" pitchFamily="34" charset="0"/>
                <a:cs typeface="Lucida Sans Unicode" pitchFamily="34" charset="0"/>
              </a:rPr>
              <a:t>Direção do vento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684213" y="476250"/>
            <a:ext cx="770413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000"/>
              </a:spcBef>
              <a:buClr>
                <a:srgbClr val="FFFFFF"/>
              </a:buClr>
              <a:buFontTx/>
              <a:buNone/>
            </a:pPr>
            <a:r>
              <a:rPr lang="en-GB" altLang="pt-BR" sz="1600" b="1">
                <a:ea typeface="Lucida Sans Unicode" pitchFamily="34" charset="0"/>
                <a:cs typeface="Lucida Sans Unicode" pitchFamily="34" charset="0"/>
              </a:rPr>
              <a:t>A direção do vento é indicada pela direção de onde o vento é proveniente, ou seja, de onde ele vem. A direção é expressa tanto em termos da direção de onde ele provém como em termos do azimute, isto é, do ângulo que o vetor da direção forma com o Norte geográfico local. Assim, um vento de SE terá um ângulo de 135º.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140200" y="1484313"/>
            <a:ext cx="792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0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804025" y="4005263"/>
            <a:ext cx="792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90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067175" y="6489700"/>
            <a:ext cx="792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180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971550" y="4005263"/>
            <a:ext cx="792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270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084888" y="2276475"/>
            <a:ext cx="1081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45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940425" y="5661025"/>
            <a:ext cx="1512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135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116013" y="5734050"/>
            <a:ext cx="1512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225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835150" y="2205038"/>
            <a:ext cx="679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315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21" name="Text Box 17"/>
          <p:cNvSpPr txBox="1">
            <a:spLocks noChangeArrowheads="1"/>
          </p:cNvSpPr>
          <p:nvPr/>
        </p:nvSpPr>
        <p:spPr bwMode="auto">
          <a:xfrm>
            <a:off x="5292725" y="1989138"/>
            <a:ext cx="1081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22,5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22" name="Text Box 18"/>
          <p:cNvSpPr txBox="1">
            <a:spLocks noChangeArrowheads="1"/>
          </p:cNvSpPr>
          <p:nvPr/>
        </p:nvSpPr>
        <p:spPr bwMode="auto">
          <a:xfrm>
            <a:off x="6443663" y="3213100"/>
            <a:ext cx="1081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67,5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23" name="Text Box 19"/>
          <p:cNvSpPr txBox="1">
            <a:spLocks noChangeArrowheads="1"/>
          </p:cNvSpPr>
          <p:nvPr/>
        </p:nvSpPr>
        <p:spPr bwMode="auto">
          <a:xfrm>
            <a:off x="6300788" y="4868863"/>
            <a:ext cx="1081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112,5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24" name="Text Box 20"/>
          <p:cNvSpPr txBox="1">
            <a:spLocks noChangeArrowheads="1"/>
          </p:cNvSpPr>
          <p:nvPr/>
        </p:nvSpPr>
        <p:spPr bwMode="auto">
          <a:xfrm>
            <a:off x="5219700" y="6092825"/>
            <a:ext cx="1081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157,5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25" name="Text Box 21"/>
          <p:cNvSpPr txBox="1">
            <a:spLocks noChangeArrowheads="1"/>
          </p:cNvSpPr>
          <p:nvPr/>
        </p:nvSpPr>
        <p:spPr bwMode="auto">
          <a:xfrm>
            <a:off x="2627313" y="6165850"/>
            <a:ext cx="1081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202,5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26" name="Text Box 22"/>
          <p:cNvSpPr txBox="1">
            <a:spLocks noChangeArrowheads="1"/>
          </p:cNvSpPr>
          <p:nvPr/>
        </p:nvSpPr>
        <p:spPr bwMode="auto">
          <a:xfrm>
            <a:off x="1116013" y="4797425"/>
            <a:ext cx="1081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247,5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27" name="Text Box 23"/>
          <p:cNvSpPr txBox="1">
            <a:spLocks noChangeArrowheads="1"/>
          </p:cNvSpPr>
          <p:nvPr/>
        </p:nvSpPr>
        <p:spPr bwMode="auto">
          <a:xfrm>
            <a:off x="1116013" y="3141663"/>
            <a:ext cx="1081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292,5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28" name="Text Box 24"/>
          <p:cNvSpPr txBox="1">
            <a:spLocks noChangeArrowheads="1"/>
          </p:cNvSpPr>
          <p:nvPr/>
        </p:nvSpPr>
        <p:spPr bwMode="auto">
          <a:xfrm>
            <a:off x="2627313" y="1773238"/>
            <a:ext cx="1081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337,5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29" name="Text Box 25"/>
          <p:cNvSpPr txBox="1">
            <a:spLocks noChangeArrowheads="1"/>
          </p:cNvSpPr>
          <p:nvPr/>
        </p:nvSpPr>
        <p:spPr bwMode="auto">
          <a:xfrm>
            <a:off x="7415213" y="1916113"/>
            <a:ext cx="172878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/>
              <a:t>Pontos: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/>
              <a:t>-cardeais, colaterais e sub-colaterais</a:t>
            </a:r>
          </a:p>
        </p:txBody>
      </p:sp>
      <p:sp>
        <p:nvSpPr>
          <p:cNvPr id="17430" name="Text Box 26"/>
          <p:cNvSpPr txBox="1">
            <a:spLocks noChangeArrowheads="1"/>
          </p:cNvSpPr>
          <p:nvPr/>
        </p:nvSpPr>
        <p:spPr bwMode="auto">
          <a:xfrm>
            <a:off x="7092950" y="5661025"/>
            <a:ext cx="2051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/>
              <a:t>QUADRANTES E OCTANTES</a:t>
            </a:r>
          </a:p>
        </p:txBody>
      </p:sp>
    </p:spTree>
    <p:extLst>
      <p:ext uri="{BB962C8B-B14F-4D97-AF65-F5344CB8AC3E}">
        <p14:creationId xmlns:p14="http://schemas.microsoft.com/office/powerpoint/2010/main" val="38556516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3059832" y="4077072"/>
            <a:ext cx="288032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6704757" y="4149080"/>
            <a:ext cx="288032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2699792" y="450912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6380721" y="450912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3368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pt-BR" sz="3200" dirty="0" smtClean="0"/>
              <a:t>Exemplo: Gradiente Horizontal de Temperatura</a:t>
            </a:r>
            <a:endParaRPr lang="pt-BR"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58" y="971550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2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pt-BR" sz="3200" dirty="0" smtClean="0"/>
              <a:t>Exemplo: Gradiente Horizontal de Temperatura</a:t>
            </a:r>
            <a:endParaRPr lang="pt-BR"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58" y="971550"/>
            <a:ext cx="7620000" cy="5886450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7380312" y="4797152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34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Delta x e Delta y</a:t>
            </a:r>
            <a:br>
              <a:rPr lang="pt-BR" dirty="0" smtClean="0"/>
            </a:br>
            <a:r>
              <a:rPr lang="pt-BR" dirty="0" smtClean="0"/>
              <a:t>Sistema de coordenadas: </a:t>
            </a:r>
            <a:r>
              <a:rPr lang="pt-BR" dirty="0" err="1" smtClean="0"/>
              <a:t>lat</a:t>
            </a:r>
            <a:r>
              <a:rPr lang="pt-BR" dirty="0" smtClean="0"/>
              <a:t>/</a:t>
            </a:r>
            <a:r>
              <a:rPr lang="pt-BR" dirty="0" err="1" smtClean="0"/>
              <a:t>lon</a:t>
            </a:r>
            <a:endParaRPr lang="pt-B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68" y="1556792"/>
            <a:ext cx="35147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75" y="1823492"/>
            <a:ext cx="41433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 &#10;\Delta^1_{\rm LONG}= \frac{\pi}{180}a \cos \phi \,\!&#10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8" y="5859499"/>
            <a:ext cx="164782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41" t="14360" r="3483" b="36310"/>
          <a:stretch/>
        </p:blipFill>
        <p:spPr bwMode="auto">
          <a:xfrm>
            <a:off x="7308304" y="4893208"/>
            <a:ext cx="1656184" cy="194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 m(\phi)=\frac{\pi}{180}R\phi_{\rm degrees}= R\phi_{\rm radians}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859499"/>
            <a:ext cx="264795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1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89807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0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pt-BR" sz="3200" dirty="0" smtClean="0"/>
              <a:t>Exemplo: Gradiente de PNMM</a:t>
            </a:r>
            <a:endParaRPr lang="pt-BR" sz="3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71550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2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65141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9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pt-BR" sz="3200" dirty="0" smtClean="0"/>
              <a:t>Exemplo: Gradiente de </a:t>
            </a:r>
            <a:r>
              <a:rPr lang="pt-BR" sz="3200" dirty="0" err="1" smtClean="0"/>
              <a:t>geopotencial</a:t>
            </a:r>
            <a:r>
              <a:rPr lang="pt-BR" sz="3200" dirty="0" smtClean="0"/>
              <a:t> (850hPa)</a:t>
            </a:r>
            <a:endParaRPr lang="pt-BR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71550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2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pt-BR" sz="3200" dirty="0" smtClean="0"/>
              <a:t>Exemplo: Gradiente de </a:t>
            </a:r>
            <a:r>
              <a:rPr lang="pt-BR" sz="3200" dirty="0" err="1" smtClean="0"/>
              <a:t>geopotencial</a:t>
            </a:r>
            <a:r>
              <a:rPr lang="pt-BR" sz="3200" dirty="0" smtClean="0"/>
              <a:t> (500hPa)</a:t>
            </a:r>
            <a:endParaRPr lang="pt-BR"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6669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2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pt-BR" sz="3200" dirty="0" smtClean="0"/>
              <a:t>Exemplo: Gradiente de </a:t>
            </a:r>
            <a:r>
              <a:rPr lang="pt-BR" sz="3200" dirty="0" err="1" smtClean="0"/>
              <a:t>geopotencial</a:t>
            </a:r>
            <a:r>
              <a:rPr lang="pt-BR" sz="3200" dirty="0" smtClean="0"/>
              <a:t> (250hPa)</a:t>
            </a:r>
            <a:endParaRPr lang="pt-BR"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6" y="971550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2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VENTO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3ª. Atividade:</a:t>
            </a:r>
          </a:p>
          <a:p>
            <a:pPr lvl="1" eaLnBrk="1" hangingPunct="1"/>
            <a:r>
              <a:rPr lang="pt-BR" altLang="pt-BR" smtClean="0"/>
              <a:t>Desenhar a rosa dos ventos com 16 direções (colocar as siglas e graus).</a:t>
            </a:r>
          </a:p>
          <a:p>
            <a:pPr eaLnBrk="1" hangingPunct="1"/>
            <a:r>
              <a:rPr lang="pt-BR" altLang="pt-BR" smtClean="0"/>
              <a:t>4ª. Atividade:</a:t>
            </a:r>
          </a:p>
          <a:p>
            <a:pPr lvl="1" eaLnBrk="1" hangingPunct="1"/>
            <a:r>
              <a:rPr lang="pt-BR" altLang="pt-BR" smtClean="0"/>
              <a:t>Conversão de unidades</a:t>
            </a:r>
          </a:p>
        </p:txBody>
      </p:sp>
    </p:spTree>
    <p:extLst>
      <p:ext uri="{BB962C8B-B14F-4D97-AF65-F5344CB8AC3E}">
        <p14:creationId xmlns:p14="http://schemas.microsoft.com/office/powerpoint/2010/main" val="348711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Vento </a:t>
            </a:r>
            <a:r>
              <a:rPr lang="pt-BR" dirty="0" err="1" smtClean="0"/>
              <a:t>Geostrófico</a:t>
            </a:r>
            <a:endParaRPr lang="pt-BR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76" y="1484783"/>
            <a:ext cx="398145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5411"/>
            <a:ext cx="2657475" cy="203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2739736"/>
            <a:ext cx="1990725" cy="1409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39736"/>
            <a:ext cx="3409950" cy="143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653136"/>
            <a:ext cx="1733550" cy="171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072" y="5091286"/>
            <a:ext cx="1905000" cy="838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289" y="5022428"/>
            <a:ext cx="2654765" cy="97591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64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850106"/>
          </a:xfrm>
        </p:spPr>
        <p:txBody>
          <a:bodyPr>
            <a:noAutofit/>
          </a:bodyPr>
          <a:lstStyle/>
          <a:p>
            <a:r>
              <a:rPr lang="pt-BR" sz="2800" dirty="0" smtClean="0"/>
              <a:t>Vento </a:t>
            </a:r>
            <a:r>
              <a:rPr lang="pt-BR" sz="2800" dirty="0" err="1" smtClean="0"/>
              <a:t>geostrófico</a:t>
            </a:r>
            <a:endParaRPr lang="pt-BR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6712"/>
            <a:ext cx="7620000" cy="5886450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3059832" y="4437112"/>
            <a:ext cx="288032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6704757" y="4509120"/>
            <a:ext cx="288032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/>
          <p:cNvSpPr/>
          <p:nvPr/>
        </p:nvSpPr>
        <p:spPr>
          <a:xfrm>
            <a:off x="2699792" y="486916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6380721" y="486916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6632"/>
            <a:ext cx="1905000" cy="838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88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3059832" y="4077072"/>
            <a:ext cx="288032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6704757" y="4149080"/>
            <a:ext cx="288032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2699792" y="450912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6380721" y="450912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6675"/>
            <a:ext cx="1905000" cy="838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52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3059832" y="4077072"/>
            <a:ext cx="288032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6704757" y="4149080"/>
            <a:ext cx="288032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2699792" y="450912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6380721" y="450912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5400"/>
            <a:ext cx="1905000" cy="838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8007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850hPa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505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500hPa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67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250hPa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610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Advecção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62" y="1772816"/>
            <a:ext cx="896783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195736" y="119675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transport of something from one region to another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43608" y="2996952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Depende de: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Intensidade do vento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Ângulo entre direção do vento e </a:t>
            </a:r>
            <a:r>
              <a:rPr lang="pt-BR" dirty="0" err="1" smtClean="0"/>
              <a:t>isolinhas</a:t>
            </a:r>
            <a:r>
              <a:rPr lang="pt-BR" dirty="0" smtClean="0"/>
              <a:t> da variável que está sendo </a:t>
            </a:r>
            <a:r>
              <a:rPr lang="pt-BR" dirty="0" err="1" smtClean="0"/>
              <a:t>advectada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2052" name="Picture 4" descr="http://ww2010.atmos.uiuc.edu/guides/mtr/af/adv/gifs/adv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364" y="4797152"/>
            <a:ext cx="42672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403648" y="6444977"/>
            <a:ext cx="7740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600" dirty="0"/>
              <a:t>http://ww2010.atmos.uiuc.edu/%28Gl%29/guides/mtr/af/adv/adv.rxml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6" t="53745" r="42291" b="20713"/>
          <a:stretch/>
        </p:blipFill>
        <p:spPr bwMode="auto">
          <a:xfrm>
            <a:off x="6804246" y="4106431"/>
            <a:ext cx="2272251" cy="181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79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Advecção</a:t>
            </a:r>
            <a:endParaRPr lang="pt-BR" dirty="0"/>
          </a:p>
        </p:txBody>
      </p:sp>
      <p:pic>
        <p:nvPicPr>
          <p:cNvPr id="3" name="Picture 4" descr="http://ww2010.atmos.uiuc.edu/guides/mtr/af/adv/gifs/adv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364" y="4797152"/>
            <a:ext cx="42672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6" t="53745" r="42291" b="20713"/>
          <a:stretch/>
        </p:blipFill>
        <p:spPr bwMode="auto">
          <a:xfrm>
            <a:off x="6804246" y="4106431"/>
            <a:ext cx="2272251" cy="181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899592" y="1556792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Positiva: valores maiores da variável sendo </a:t>
            </a:r>
            <a:r>
              <a:rPr lang="pt-BR" dirty="0" err="1" smtClean="0"/>
              <a:t>advectada</a:t>
            </a:r>
            <a:r>
              <a:rPr lang="pt-BR" dirty="0" smtClean="0"/>
              <a:t> para valores menores, resultando em aumento da variável na direção para onde o vento está soprando.</a:t>
            </a:r>
          </a:p>
          <a:p>
            <a:r>
              <a:rPr lang="pt-BR" dirty="0" smtClean="0"/>
              <a:t>Negativa: valores menores da variável sendo </a:t>
            </a:r>
            <a:r>
              <a:rPr lang="pt-BR" dirty="0" err="1" smtClean="0"/>
              <a:t>advectada</a:t>
            </a:r>
            <a:r>
              <a:rPr lang="pt-BR" dirty="0" smtClean="0"/>
              <a:t> para valores maiores, resultando em diminuição da variável na direção para onde o vento está soprando.</a:t>
            </a:r>
          </a:p>
        </p:txBody>
      </p:sp>
    </p:spTree>
    <p:extLst>
      <p:ext uri="{BB962C8B-B14F-4D97-AF65-F5344CB8AC3E}">
        <p14:creationId xmlns:p14="http://schemas.microsoft.com/office/powerpoint/2010/main" val="325093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err="1" smtClean="0"/>
              <a:t>Advecção</a:t>
            </a:r>
            <a:r>
              <a:rPr lang="pt-BR" sz="3600" b="1" dirty="0" smtClean="0"/>
              <a:t> de Temperatura em 850hPa</a:t>
            </a:r>
            <a:br>
              <a:rPr lang="pt-BR" sz="3600" b="1" dirty="0" smtClean="0"/>
            </a:br>
            <a:r>
              <a:rPr lang="pt-BR" sz="3600" b="1" dirty="0" smtClean="0"/>
              <a:t>como indicador de variação na superfície</a:t>
            </a:r>
            <a:endParaRPr lang="pt-BR" sz="3600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Advecção</a:t>
            </a:r>
            <a:r>
              <a:rPr lang="en-US" sz="2800" b="1" dirty="0" smtClean="0"/>
              <a:t> QUENTE </a:t>
            </a:r>
            <a:r>
              <a:rPr lang="en-US" sz="2800" dirty="0" err="1" smtClean="0"/>
              <a:t>em</a:t>
            </a:r>
            <a:r>
              <a:rPr lang="en-US" sz="2800" dirty="0" smtClean="0"/>
              <a:t> 850hPa </a:t>
            </a:r>
            <a:r>
              <a:rPr lang="en-US" sz="2800" dirty="0" err="1" smtClean="0"/>
              <a:t>pode</a:t>
            </a:r>
            <a:r>
              <a:rPr lang="en-US" sz="2800" dirty="0" smtClean="0"/>
              <a:t> </a:t>
            </a:r>
            <a:r>
              <a:rPr lang="en-US" sz="2800" dirty="0" err="1" smtClean="0"/>
              <a:t>ser</a:t>
            </a:r>
            <a:r>
              <a:rPr lang="en-US" sz="2800" dirty="0" smtClean="0"/>
              <a:t> um </a:t>
            </a:r>
            <a:r>
              <a:rPr lang="en-US" sz="2800" dirty="0" err="1" smtClean="0"/>
              <a:t>indicativo</a:t>
            </a:r>
            <a:r>
              <a:rPr lang="en-US" sz="2800" dirty="0" smtClean="0"/>
              <a:t> de </a:t>
            </a:r>
            <a:r>
              <a:rPr lang="en-US" sz="2800" dirty="0" err="1" smtClean="0"/>
              <a:t>aumento</a:t>
            </a:r>
            <a:r>
              <a:rPr lang="en-US" sz="2800" dirty="0" smtClean="0"/>
              <a:t> de </a:t>
            </a:r>
            <a:r>
              <a:rPr lang="en-US" sz="2800" dirty="0" err="1" smtClean="0"/>
              <a:t>temperatura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superfície</a:t>
            </a:r>
            <a:endParaRPr lang="en-US" sz="2800" dirty="0" smtClean="0"/>
          </a:p>
          <a:p>
            <a:r>
              <a:rPr lang="en-US" sz="2800" b="1" dirty="0" err="1" smtClean="0"/>
              <a:t>Advecção</a:t>
            </a:r>
            <a:r>
              <a:rPr lang="en-US" sz="2800" b="1" dirty="0" smtClean="0"/>
              <a:t> FRIA </a:t>
            </a:r>
            <a:r>
              <a:rPr lang="en-US" sz="2800" dirty="0" err="1" smtClean="0"/>
              <a:t>em</a:t>
            </a:r>
            <a:r>
              <a:rPr lang="en-US" sz="2800" dirty="0" smtClean="0"/>
              <a:t> 850hPa </a:t>
            </a:r>
            <a:r>
              <a:rPr lang="en-US" sz="2800" dirty="0" err="1" smtClean="0"/>
              <a:t>normalmente</a:t>
            </a:r>
            <a:r>
              <a:rPr lang="en-US" sz="2800" dirty="0" smtClean="0"/>
              <a:t> precede </a:t>
            </a:r>
            <a:r>
              <a:rPr lang="en-US" sz="2800" dirty="0" err="1" smtClean="0"/>
              <a:t>queda</a:t>
            </a:r>
            <a:r>
              <a:rPr lang="en-US" sz="2800" dirty="0" smtClean="0"/>
              <a:t> de </a:t>
            </a:r>
            <a:r>
              <a:rPr lang="en-US" sz="2800" dirty="0" err="1" smtClean="0"/>
              <a:t>temperatura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superfície</a:t>
            </a:r>
            <a:endParaRPr lang="en-US" sz="2800" dirty="0" smtClean="0"/>
          </a:p>
          <a:p>
            <a:r>
              <a:rPr lang="en-US" sz="2800" b="1" dirty="0" smtClean="0"/>
              <a:t>As </a:t>
            </a:r>
            <a:r>
              <a:rPr lang="en-US" sz="2800" b="1" dirty="0" err="1" smtClean="0"/>
              <a:t>regiões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maior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advecção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aquelas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quais</a:t>
            </a:r>
            <a:r>
              <a:rPr lang="en-US" sz="2800" b="1" dirty="0" smtClean="0"/>
              <a:t> as </a:t>
            </a:r>
            <a:r>
              <a:rPr lang="en-US" sz="2800" b="1" dirty="0" err="1" smtClean="0"/>
              <a:t>isoipsas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linhas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mesma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altura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geopotencial</a:t>
            </a:r>
            <a:r>
              <a:rPr lang="en-US" sz="2800" b="1" dirty="0" smtClean="0"/>
              <a:t>) e </a:t>
            </a:r>
            <a:r>
              <a:rPr lang="en-US" sz="2800" b="1" dirty="0" err="1" smtClean="0"/>
              <a:t>isotermas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quase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perpendiculares</a:t>
            </a:r>
            <a:r>
              <a:rPr lang="en-US" sz="28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024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Preencher a tabela abaixo:</a:t>
            </a:r>
          </a:p>
        </p:txBody>
      </p:sp>
      <p:pic>
        <p:nvPicPr>
          <p:cNvPr id="19459" name="Picture 5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268413"/>
            <a:ext cx="4310062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14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Velocidade do vento</a:t>
            </a:r>
          </a:p>
        </p:txBody>
      </p:sp>
      <p:pic>
        <p:nvPicPr>
          <p:cNvPr id="20483" name="Picture 4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268413"/>
            <a:ext cx="43465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4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4000" smtClean="0"/>
              <a:t>Observações da estação automática do INMET – Mirante de Santana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eaLnBrk="1" hangingPunct="1"/>
            <a:r>
              <a:rPr lang="pt-BR" altLang="pt-BR" smtClean="0"/>
              <a:t>No internet Explorer</a:t>
            </a:r>
          </a:p>
          <a:p>
            <a:pPr eaLnBrk="1" hangingPunct="1"/>
            <a:r>
              <a:rPr lang="pt-BR" altLang="pt-BR" smtClean="0">
                <a:hlinkClick r:id="rId2"/>
              </a:rPr>
              <a:t>http://www.inmet.gov.br/sonabra/maps/automaticas.php</a:t>
            </a:r>
            <a:endParaRPr lang="pt-BR" altLang="pt-BR" smtClean="0"/>
          </a:p>
          <a:p>
            <a:pPr eaLnBrk="1" hangingPunct="1"/>
            <a:r>
              <a:rPr lang="pt-BR" altLang="pt-BR" smtClean="0"/>
              <a:t>Dados para os dias 04 e 05 de março de 2012.</a:t>
            </a:r>
          </a:p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63727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5435600" y="836613"/>
            <a:ext cx="936625" cy="602138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</p:spTree>
    <p:extLst>
      <p:ext uri="{BB962C8B-B14F-4D97-AF65-F5344CB8AC3E}">
        <p14:creationId xmlns:p14="http://schemas.microsoft.com/office/powerpoint/2010/main" val="36607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632</Words>
  <Application>Microsoft Office PowerPoint</Application>
  <PresentationFormat>Apresentação na tela (4:3)</PresentationFormat>
  <Paragraphs>117</Paragraphs>
  <Slides>59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61" baseType="lpstr">
      <vt:lpstr>Tema do Office</vt:lpstr>
      <vt:lpstr>Planilha</vt:lpstr>
      <vt:lpstr>Cálculo vetorial</vt:lpstr>
      <vt:lpstr>Grandeza escalar x vetorial</vt:lpstr>
      <vt:lpstr>VENTO</vt:lpstr>
      <vt:lpstr>Apresentação do PowerPoint</vt:lpstr>
      <vt:lpstr>VENTO</vt:lpstr>
      <vt:lpstr>Preencher a tabela abaixo:</vt:lpstr>
      <vt:lpstr>Velocidade do vento</vt:lpstr>
      <vt:lpstr>Observações da estação automática do INMET – Mirante de Santana</vt:lpstr>
      <vt:lpstr>Apresentação do PowerPoint</vt:lpstr>
      <vt:lpstr>Vetor vento</vt:lpstr>
      <vt:lpstr>VENTO</vt:lpstr>
      <vt:lpstr>Decomposição do vento</vt:lpstr>
      <vt:lpstr>Soma</vt:lpstr>
      <vt:lpstr>Exemplo: Vento médio</vt:lpstr>
      <vt:lpstr>Diferença entre vetores</vt:lpstr>
      <vt:lpstr>Diferença</vt:lpstr>
      <vt:lpstr>Exemplo: Vento térmico</vt:lpstr>
      <vt:lpstr>http://www.meted.ucar.edu/dynamics/thermal_wind/navmenu.php?tab=1&amp;page=10.0.0&amp;type=text</vt:lpstr>
      <vt:lpstr>Exemplo: Vento térmico</vt:lpstr>
      <vt:lpstr>“Vento Térmico” = V500 – V1000</vt:lpstr>
      <vt:lpstr>Apresentação do PowerPoint</vt:lpstr>
      <vt:lpstr>Apresentação do PowerPoint</vt:lpstr>
      <vt:lpstr>“Vento térmico” = V500 – V850</vt:lpstr>
      <vt:lpstr>Produto de vetores</vt:lpstr>
      <vt:lpstr>Produto Escalar</vt:lpstr>
      <vt:lpstr>Produto Escalar</vt:lpstr>
      <vt:lpstr>Produto Vetorial</vt:lpstr>
      <vt:lpstr>Produto Vetorial</vt:lpstr>
      <vt:lpstr>Produto Vetorial</vt:lpstr>
      <vt:lpstr>Cálculo vetorial</vt:lpstr>
      <vt:lpstr>Derivação de funções vetoriais</vt:lpstr>
      <vt:lpstr>Operadores Vetoriais</vt:lpstr>
      <vt:lpstr>Gradiente</vt:lpstr>
      <vt:lpstr>Aproximação de derivadas utilizando o método de diferenças finitas centradas</vt:lpstr>
      <vt:lpstr>Gradiente de altura geopotencial (damgp/10º lat ou lon)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Exemplo: Gradiente Horizontal de Temperatura</vt:lpstr>
      <vt:lpstr>Exemplo: Gradiente Horizontal de Temperatura</vt:lpstr>
      <vt:lpstr>Delta x e Delta y Sistema de coordenadas: lat/lon</vt:lpstr>
      <vt:lpstr>Apresentação do PowerPoint</vt:lpstr>
      <vt:lpstr>Exemplo: Gradiente de PNMM</vt:lpstr>
      <vt:lpstr>Apresentação do PowerPoint</vt:lpstr>
      <vt:lpstr>Exemplo: Gradiente de geopotencial (850hPa)</vt:lpstr>
      <vt:lpstr>Exemplo: Gradiente de geopotencial (500hPa)</vt:lpstr>
      <vt:lpstr>Exemplo: Gradiente de geopotencial (250hPa)</vt:lpstr>
      <vt:lpstr>Vento Geostrófico</vt:lpstr>
      <vt:lpstr>Vento geostrófico</vt:lpstr>
      <vt:lpstr>Apresentação do PowerPoint</vt:lpstr>
      <vt:lpstr>Apresentação do PowerPoint</vt:lpstr>
      <vt:lpstr>850hPa</vt:lpstr>
      <vt:lpstr>Apresentação do PowerPoint</vt:lpstr>
      <vt:lpstr>Apresentação do PowerPoint</vt:lpstr>
      <vt:lpstr>Advecção</vt:lpstr>
      <vt:lpstr>Advecção</vt:lpstr>
      <vt:lpstr>Advecção de Temperatura em 850hPa como indicador de variação na superfície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Vetores</dc:title>
  <dc:creator>ritaynoue</dc:creator>
  <cp:lastModifiedBy>ritaynoue</cp:lastModifiedBy>
  <cp:revision>34</cp:revision>
  <dcterms:created xsi:type="dcterms:W3CDTF">2014-01-07T13:34:34Z</dcterms:created>
  <dcterms:modified xsi:type="dcterms:W3CDTF">2014-09-02T13:50:03Z</dcterms:modified>
</cp:coreProperties>
</file>