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81" d="100"/>
          <a:sy n="81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14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74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49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5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31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4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0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18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34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333D-4364-4F97-8A2B-79AB37EE315B}" type="datetimeFigureOut">
              <a:rPr lang="pt-BR" smtClean="0"/>
              <a:t>17/04/2015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0D471-8FF5-4138-BAFC-3B7B133D0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2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Coordenadas esféricas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http://www.met.wau.nl/education/atd/Practical../unit%202/Coord.html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068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Aproximação de derivadas utilizando o método de diferenças finitas centradas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82005"/>
            <a:ext cx="5200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&#10;\nabla T = \begin{pmatrix}&#10;{\frac{\partial T}{\partial x}},  &#10;{\frac{\partial T}{\partial y}}, &#10;{\frac{\partial T}{\partial z}}&#10;\end{p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62547"/>
            <a:ext cx="293099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de seta reta 3"/>
          <p:cNvCxnSpPr/>
          <p:nvPr/>
        </p:nvCxnSpPr>
        <p:spPr>
          <a:xfrm flipV="1">
            <a:off x="3643933" y="1772816"/>
            <a:ext cx="352003" cy="792089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850183" cy="342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de seta reta 6"/>
          <p:cNvCxnSpPr/>
          <p:nvPr/>
        </p:nvCxnSpPr>
        <p:spPr>
          <a:xfrm>
            <a:off x="5940152" y="3212976"/>
            <a:ext cx="648072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580112" y="4229470"/>
            <a:ext cx="0" cy="567682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6492704" y="3212976"/>
            <a:ext cx="648072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7140776" y="3212976"/>
            <a:ext cx="648072" cy="0"/>
          </a:xfrm>
          <a:prstGeom prst="straightConnector1">
            <a:avLst/>
          </a:prstGeom>
          <a:ln w="349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628149" y="2775927"/>
            <a:ext cx="44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pt-BR" dirty="0" smtClean="0"/>
              <a:t>x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086252" y="4328645"/>
            <a:ext cx="44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pt-BR" dirty="0"/>
              <a:t>y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588224" y="4193011"/>
            <a:ext cx="69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0</a:t>
            </a:r>
            <a:endParaRPr lang="pt-BR" baseline="-25000" dirty="0"/>
          </a:p>
        </p:txBody>
      </p:sp>
      <p:sp>
        <p:nvSpPr>
          <p:cNvPr id="15" name="Elipse 14"/>
          <p:cNvSpPr/>
          <p:nvPr/>
        </p:nvSpPr>
        <p:spPr>
          <a:xfrm>
            <a:off x="6513691" y="4193011"/>
            <a:ext cx="95520" cy="1356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3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CDIFF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err="1"/>
              <a:t>cdiff</a:t>
            </a:r>
            <a:r>
              <a:rPr lang="pt-BR" b="1" dirty="0"/>
              <a:t>(</a:t>
            </a:r>
            <a:r>
              <a:rPr lang="pt-BR" b="1" i="1" dirty="0" err="1"/>
              <a:t>expr,dim</a:t>
            </a:r>
            <a:r>
              <a:rPr lang="pt-BR" b="1" dirty="0"/>
              <a:t>)</a:t>
            </a:r>
            <a:endParaRPr lang="pt-BR" dirty="0"/>
          </a:p>
          <a:p>
            <a:r>
              <a:rPr lang="pt-BR" dirty="0"/>
              <a:t>Realiza uma operação de diferença centrada sobre a </a:t>
            </a:r>
            <a:r>
              <a:rPr lang="pt-BR" i="1" dirty="0" err="1"/>
              <a:t>expr</a:t>
            </a:r>
            <a:r>
              <a:rPr lang="pt-BR" dirty="0"/>
              <a:t> na direção especificada pela </a:t>
            </a:r>
            <a:r>
              <a:rPr lang="pt-BR" i="1" dirty="0"/>
              <a:t>dim</a:t>
            </a:r>
            <a:r>
              <a:rPr lang="pt-BR" dirty="0"/>
              <a:t>. A diferença é feita no espaço de grade e nenhum ajuste é feito para grades de espaços desiguais. O valor resultante em cada ponto de grade é o valor no ponto de grade mais um menos o valor no ponto de grade menos um. O argumento </a:t>
            </a:r>
            <a:r>
              <a:rPr lang="pt-BR" i="1" dirty="0" err="1"/>
              <a:t>dim</a:t>
            </a:r>
            <a:r>
              <a:rPr lang="pt-BR" dirty="0"/>
              <a:t> especifica a dimensão sobre a qual a diferença será tomada e deve ser um simples caractere: X, Y, Z, ou T.</a:t>
            </a:r>
          </a:p>
          <a:p>
            <a:r>
              <a:rPr lang="pt-BR" dirty="0"/>
              <a:t>O valor resultante nas bordas da grade são fixados para ausentes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059832" y="6381328"/>
            <a:ext cx="5940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http://www.cptec.inpe.br/ManualGrADS/gradfunccdiff.html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81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em </a:t>
            </a:r>
            <a:r>
              <a:rPr lang="pt-BR" dirty="0" err="1" smtClean="0"/>
              <a:t>lat</a:t>
            </a:r>
            <a:r>
              <a:rPr lang="pt-BR" dirty="0" smtClean="0"/>
              <a:t> e </a:t>
            </a:r>
            <a:r>
              <a:rPr lang="pt-BR" dirty="0" err="1" smtClean="0"/>
              <a:t>lon</a:t>
            </a:r>
            <a:r>
              <a:rPr lang="pt-BR" dirty="0" smtClean="0"/>
              <a:t> em graus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/>
              <a:t>Define r = 6.371e6 (raio da Terra em m)</a:t>
            </a:r>
          </a:p>
          <a:p>
            <a:r>
              <a:rPr lang="pt-BR" sz="2400" dirty="0" smtClean="0"/>
              <a:t>Define g2r = 3.1416/180 (transforma graus em radianos)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latr</a:t>
            </a:r>
            <a:r>
              <a:rPr lang="pt-BR" sz="2400" dirty="0" smtClean="0"/>
              <a:t> = </a:t>
            </a:r>
            <a:r>
              <a:rPr lang="pt-BR" sz="2400" dirty="0" err="1" smtClean="0"/>
              <a:t>lat</a:t>
            </a:r>
            <a:r>
              <a:rPr lang="pt-BR" sz="2400" dirty="0" smtClean="0"/>
              <a:t>*g2r (latitude em radianos)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lonr</a:t>
            </a:r>
            <a:r>
              <a:rPr lang="pt-BR" sz="2400" dirty="0" smtClean="0"/>
              <a:t> = </a:t>
            </a:r>
            <a:r>
              <a:rPr lang="pt-BR" sz="2400" dirty="0" err="1" smtClean="0"/>
              <a:t>lon</a:t>
            </a:r>
            <a:r>
              <a:rPr lang="pt-BR" sz="2400" dirty="0" smtClean="0"/>
              <a:t>*g2r (longitude em radianos)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dx</a:t>
            </a:r>
            <a:r>
              <a:rPr lang="pt-BR" sz="2400" dirty="0" smtClean="0"/>
              <a:t> = r *cos(</a:t>
            </a:r>
            <a:r>
              <a:rPr lang="pt-BR" sz="2400" dirty="0" err="1" smtClean="0"/>
              <a:t>latr</a:t>
            </a:r>
            <a:r>
              <a:rPr lang="pt-BR" sz="2400" dirty="0" smtClean="0"/>
              <a:t>)* </a:t>
            </a:r>
            <a:r>
              <a:rPr lang="pt-BR" sz="2400" dirty="0" err="1" smtClean="0"/>
              <a:t>cdiff</a:t>
            </a:r>
            <a:r>
              <a:rPr lang="pt-BR" sz="2400" dirty="0" smtClean="0"/>
              <a:t>(</a:t>
            </a:r>
            <a:r>
              <a:rPr lang="pt-BR" sz="2400" dirty="0" err="1" smtClean="0"/>
              <a:t>lonr,x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dy</a:t>
            </a:r>
            <a:r>
              <a:rPr lang="pt-BR" sz="2400" dirty="0" smtClean="0"/>
              <a:t> = r * </a:t>
            </a:r>
            <a:r>
              <a:rPr lang="pt-BR" sz="2400" dirty="0" err="1" smtClean="0"/>
              <a:t>cdiff</a:t>
            </a:r>
            <a:r>
              <a:rPr lang="pt-BR" sz="2400" dirty="0" smtClean="0"/>
              <a:t>(</a:t>
            </a:r>
            <a:r>
              <a:rPr lang="pt-BR" sz="2400" dirty="0" err="1" smtClean="0"/>
              <a:t>latr,y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dtx</a:t>
            </a:r>
            <a:r>
              <a:rPr lang="pt-BR" sz="2400" dirty="0" smtClean="0"/>
              <a:t> = </a:t>
            </a:r>
            <a:r>
              <a:rPr lang="pt-BR" sz="2400" dirty="0" err="1" smtClean="0"/>
              <a:t>cdiff</a:t>
            </a:r>
            <a:r>
              <a:rPr lang="pt-BR" sz="2400" dirty="0" smtClean="0"/>
              <a:t> (</a:t>
            </a:r>
            <a:r>
              <a:rPr lang="pt-BR" sz="2400" dirty="0" err="1" smtClean="0"/>
              <a:t>t,x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dty</a:t>
            </a:r>
            <a:r>
              <a:rPr lang="pt-BR" sz="2400" dirty="0" smtClean="0"/>
              <a:t> = </a:t>
            </a:r>
            <a:r>
              <a:rPr lang="pt-BR" sz="2400" dirty="0" err="1" smtClean="0"/>
              <a:t>cdiff</a:t>
            </a:r>
            <a:r>
              <a:rPr lang="pt-BR" sz="2400" dirty="0" smtClean="0"/>
              <a:t>(</a:t>
            </a:r>
            <a:r>
              <a:rPr lang="pt-BR" sz="2400" dirty="0" err="1" smtClean="0"/>
              <a:t>t,y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gradtx</a:t>
            </a:r>
            <a:r>
              <a:rPr lang="pt-BR" sz="2400" dirty="0" smtClean="0"/>
              <a:t> = </a:t>
            </a:r>
            <a:r>
              <a:rPr lang="pt-BR" sz="2400" dirty="0" err="1" smtClean="0"/>
              <a:t>dtx</a:t>
            </a:r>
            <a:r>
              <a:rPr lang="pt-BR" sz="2400" dirty="0" smtClean="0"/>
              <a:t>/</a:t>
            </a:r>
            <a:r>
              <a:rPr lang="pt-BR" sz="2400" dirty="0" err="1" smtClean="0"/>
              <a:t>dx</a:t>
            </a:r>
            <a:endParaRPr lang="pt-BR" sz="2400" dirty="0" smtClean="0"/>
          </a:p>
          <a:p>
            <a:r>
              <a:rPr lang="pt-BR" sz="2400" dirty="0" smtClean="0"/>
              <a:t>Define </a:t>
            </a:r>
            <a:r>
              <a:rPr lang="pt-BR" sz="2400" dirty="0" err="1" smtClean="0"/>
              <a:t>gradty</a:t>
            </a:r>
            <a:r>
              <a:rPr lang="pt-BR" sz="2400" dirty="0" smtClean="0"/>
              <a:t> = </a:t>
            </a:r>
            <a:r>
              <a:rPr lang="pt-BR" sz="2400" dirty="0" err="1" smtClean="0"/>
              <a:t>dty</a:t>
            </a:r>
            <a:r>
              <a:rPr lang="pt-BR" sz="2400" dirty="0" smtClean="0"/>
              <a:t>/</a:t>
            </a:r>
            <a:r>
              <a:rPr lang="pt-BR" sz="2400" dirty="0" err="1" smtClean="0"/>
              <a:t>dy</a:t>
            </a:r>
            <a:endParaRPr lang="pt-BR" sz="2400" dirty="0" smtClean="0"/>
          </a:p>
          <a:p>
            <a:r>
              <a:rPr lang="pt-BR" sz="2400" dirty="0" smtClean="0"/>
              <a:t>Display (</a:t>
            </a:r>
            <a:r>
              <a:rPr lang="pt-BR" sz="2400" dirty="0" err="1" smtClean="0"/>
              <a:t>gradtx</a:t>
            </a:r>
            <a:r>
              <a:rPr lang="pt-BR" sz="2400" dirty="0" smtClean="0"/>
              <a:t>, </a:t>
            </a:r>
            <a:r>
              <a:rPr lang="pt-BR" sz="2400" dirty="0" err="1" smtClean="0"/>
              <a:t>gradty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pic>
        <p:nvPicPr>
          <p:cNvPr id="5" name="Picture 2" descr="http://www.met.wau.nl/education/atd/Practical../unit%202/Eq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49"/>
          <a:stretch/>
        </p:blipFill>
        <p:spPr bwMode="auto">
          <a:xfrm>
            <a:off x="4572000" y="4077072"/>
            <a:ext cx="431800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Transformação de coordenadas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teoria</a:t>
            </a:r>
            <a:r>
              <a:rPr lang="en-US" dirty="0" smtClean="0"/>
              <a:t>, as </a:t>
            </a:r>
            <a:r>
              <a:rPr lang="en-US" dirty="0" err="1" smtClean="0"/>
              <a:t>equações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derivadas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coordenadas</a:t>
            </a:r>
            <a:r>
              <a:rPr lang="en-US" dirty="0" smtClean="0"/>
              <a:t> </a:t>
            </a:r>
            <a:r>
              <a:rPr lang="en-US" dirty="0" err="1" smtClean="0"/>
              <a:t>cartesiano</a:t>
            </a:r>
            <a:r>
              <a:rPr lang="en-US" dirty="0" smtClean="0"/>
              <a:t> (</a:t>
            </a:r>
            <a:r>
              <a:rPr lang="en-US" dirty="0" err="1" smtClean="0"/>
              <a:t>x,y,z</a:t>
            </a:r>
            <a:r>
              <a:rPr lang="en-US" dirty="0" smtClean="0"/>
              <a:t>); mas as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locais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numéricos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distribuídas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grade (</a:t>
            </a:r>
            <a:r>
              <a:rPr lang="en-US" dirty="0" err="1" smtClean="0"/>
              <a:t>supondo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Terra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esfera</a:t>
            </a:r>
            <a:r>
              <a:rPr lang="en-US" dirty="0" smtClean="0"/>
              <a:t> </a:t>
            </a:r>
            <a:r>
              <a:rPr lang="en-US" dirty="0" err="1" smtClean="0"/>
              <a:t>perfeita</a:t>
            </a:r>
            <a:r>
              <a:rPr lang="en-US" dirty="0" smtClean="0"/>
              <a:t>), </a:t>
            </a:r>
            <a:r>
              <a:rPr lang="en-US" dirty="0" err="1" smtClean="0"/>
              <a:t>utilizando</a:t>
            </a:r>
            <a:r>
              <a:rPr lang="en-US" dirty="0" smtClean="0"/>
              <a:t>-se as </a:t>
            </a:r>
            <a:r>
              <a:rPr lang="en-US" dirty="0" err="1" smtClean="0"/>
              <a:t>coordenadas</a:t>
            </a:r>
            <a:r>
              <a:rPr lang="en-US" dirty="0" smtClean="0"/>
              <a:t> </a:t>
            </a:r>
            <a:r>
              <a:rPr lang="en-US" dirty="0" err="1" smtClean="0"/>
              <a:t>esféricas</a:t>
            </a:r>
            <a:r>
              <a:rPr lang="en-US" dirty="0" smtClean="0"/>
              <a:t> (</a:t>
            </a:r>
            <a:r>
              <a:rPr lang="en-US" dirty="0" err="1" smtClean="0"/>
              <a:t>λ,φ,z</a:t>
            </a:r>
            <a:r>
              <a:rPr lang="en-US" dirty="0" smtClean="0"/>
              <a:t>), </a:t>
            </a:r>
            <a:r>
              <a:rPr lang="en-US" dirty="0" err="1" smtClean="0"/>
              <a:t>onde</a:t>
            </a:r>
            <a:endParaRPr lang="en-US" dirty="0" smtClean="0"/>
          </a:p>
          <a:p>
            <a:pPr lvl="1"/>
            <a:r>
              <a:rPr lang="en-US" dirty="0" smtClean="0"/>
              <a:t>λ é a </a:t>
            </a:r>
            <a:r>
              <a:rPr lang="en-US" dirty="0"/>
              <a:t>longitude (0º a</a:t>
            </a:r>
            <a:r>
              <a:rPr lang="en-US" dirty="0" smtClean="0"/>
              <a:t> </a:t>
            </a:r>
            <a:r>
              <a:rPr lang="en-US" dirty="0"/>
              <a:t>360º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/>
              <a:t>0 a</a:t>
            </a:r>
            <a:r>
              <a:rPr lang="en-US" dirty="0" smtClean="0"/>
              <a:t> </a:t>
            </a:r>
            <a:r>
              <a:rPr lang="en-US" dirty="0"/>
              <a:t>2π </a:t>
            </a:r>
            <a:r>
              <a:rPr lang="en-US" dirty="0" err="1" smtClean="0"/>
              <a:t>radianos</a:t>
            </a:r>
            <a:r>
              <a:rPr lang="en-US" dirty="0"/>
              <a:t>), </a:t>
            </a:r>
            <a:endParaRPr lang="en-US" dirty="0" smtClean="0"/>
          </a:p>
          <a:p>
            <a:pPr lvl="1"/>
            <a:r>
              <a:rPr lang="en-US" dirty="0" smtClean="0"/>
              <a:t>φ é a </a:t>
            </a:r>
            <a:r>
              <a:rPr lang="en-US" dirty="0"/>
              <a:t>latitude (-90º </a:t>
            </a:r>
            <a:r>
              <a:rPr lang="en-US" dirty="0" smtClean="0"/>
              <a:t>a </a:t>
            </a:r>
            <a:r>
              <a:rPr lang="en-US" dirty="0"/>
              <a:t>+90º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/>
              <a:t>-π/2 a</a:t>
            </a:r>
            <a:r>
              <a:rPr lang="en-US" dirty="0" smtClean="0"/>
              <a:t> </a:t>
            </a:r>
            <a:r>
              <a:rPr lang="en-US" dirty="0"/>
              <a:t>+π/2 radians</a:t>
            </a:r>
            <a:r>
              <a:rPr lang="en-US" dirty="0" smtClean="0"/>
              <a:t>), e</a:t>
            </a:r>
          </a:p>
          <a:p>
            <a:pPr lvl="1"/>
            <a:r>
              <a:rPr lang="en-US" dirty="0" smtClean="0"/>
              <a:t>z é a altitude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altura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 </a:t>
            </a:r>
            <a:r>
              <a:rPr lang="en-US" dirty="0" err="1" smtClean="0"/>
              <a:t>superfície</a:t>
            </a:r>
            <a:r>
              <a:rPr lang="en-US" dirty="0" smtClean="0"/>
              <a:t> (m)</a:t>
            </a:r>
          </a:p>
          <a:p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utilizam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coordenadas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a </a:t>
            </a:r>
            <a:r>
              <a:rPr lang="en-US" dirty="0" err="1" smtClean="0"/>
              <a:t>pressão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coordenada</a:t>
            </a:r>
            <a:r>
              <a:rPr lang="en-US" dirty="0" smtClean="0"/>
              <a:t> vertical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da </a:t>
            </a:r>
            <a:r>
              <a:rPr lang="en-US" dirty="0" err="1" smtClean="0"/>
              <a:t>altura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Portanto</a:t>
            </a:r>
            <a:r>
              <a:rPr lang="en-US" dirty="0" smtClean="0"/>
              <a:t>, para se </a:t>
            </a:r>
            <a:r>
              <a:rPr lang="en-US" dirty="0" err="1" smtClean="0"/>
              <a:t>utilizar</a:t>
            </a:r>
            <a:r>
              <a:rPr lang="en-US" dirty="0" smtClean="0"/>
              <a:t> dados </a:t>
            </a:r>
            <a:r>
              <a:rPr lang="en-US" dirty="0" err="1" smtClean="0"/>
              <a:t>fornecidos</a:t>
            </a:r>
            <a:r>
              <a:rPr lang="en-US" dirty="0" smtClean="0"/>
              <a:t> e </a:t>
            </a:r>
            <a:r>
              <a:rPr lang="en-US" dirty="0" err="1" smtClean="0"/>
              <a:t>uma</a:t>
            </a:r>
            <a:r>
              <a:rPr lang="en-US" dirty="0" smtClean="0"/>
              <a:t> grade de latitude e longitude, é </a:t>
            </a:r>
            <a:r>
              <a:rPr lang="en-US" dirty="0" err="1" smtClean="0"/>
              <a:t>preciso</a:t>
            </a:r>
            <a:r>
              <a:rPr lang="en-US" dirty="0" smtClean="0"/>
              <a:t> </a:t>
            </a:r>
            <a:r>
              <a:rPr lang="en-US" dirty="0" err="1" smtClean="0"/>
              <a:t>transformar</a:t>
            </a:r>
            <a:r>
              <a:rPr lang="en-US" dirty="0" smtClean="0"/>
              <a:t> as </a:t>
            </a:r>
            <a:r>
              <a:rPr lang="en-US" dirty="0" err="1" smtClean="0"/>
              <a:t>equações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(</a:t>
            </a:r>
            <a:r>
              <a:rPr lang="en-US" dirty="0" err="1"/>
              <a:t>x,y,z</a:t>
            </a:r>
            <a:r>
              <a:rPr lang="en-US" dirty="0"/>
              <a:t>) </a:t>
            </a:r>
            <a:r>
              <a:rPr lang="en-US" dirty="0" smtClean="0"/>
              <a:t>para o </a:t>
            </a:r>
            <a:r>
              <a:rPr lang="en-US" dirty="0" err="1" smtClean="0"/>
              <a:t>sistema</a:t>
            </a:r>
            <a:r>
              <a:rPr lang="en-US" dirty="0" smtClean="0"/>
              <a:t> (</a:t>
            </a:r>
            <a:r>
              <a:rPr lang="en-US" dirty="0" err="1"/>
              <a:t>λ,φ,z</a:t>
            </a:r>
            <a:r>
              <a:rPr lang="en-US" dirty="0" smtClean="0"/>
              <a:t>).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transformação</a:t>
            </a:r>
            <a:r>
              <a:rPr lang="en-US" dirty="0" smtClean="0"/>
              <a:t> é dada no Holton.</a:t>
            </a:r>
          </a:p>
        </p:txBody>
      </p:sp>
    </p:spTree>
    <p:extLst>
      <p:ext uri="{BB962C8B-B14F-4D97-AF65-F5344CB8AC3E}">
        <p14:creationId xmlns:p14="http://schemas.microsoft.com/office/powerpoint/2010/main" val="8553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977273"/>
              </p:ext>
            </p:extLst>
          </p:nvPr>
        </p:nvGraphicFramePr>
        <p:xfrm>
          <a:off x="251521" y="1700808"/>
          <a:ext cx="8797106" cy="3545945"/>
        </p:xfrm>
        <a:graphic>
          <a:graphicData uri="http://schemas.openxmlformats.org/drawingml/2006/table">
            <a:tbl>
              <a:tblPr/>
              <a:tblGrid>
                <a:gridCol w="2402433"/>
                <a:gridCol w="1319234"/>
                <a:gridCol w="2788655"/>
                <a:gridCol w="2286784"/>
              </a:tblGrid>
              <a:tr h="131543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effectLst/>
                          <a:latin typeface="Arial"/>
                        </a:rPr>
                        <a:t>Coordenada</a:t>
                      </a:r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effectLst/>
                          <a:latin typeface="Arial"/>
                        </a:rPr>
                        <a:t>Símbolo</a:t>
                      </a:r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effectLst/>
                          <a:latin typeface="Arial"/>
                        </a:rPr>
                        <a:t>Componente da velocidade</a:t>
                      </a:r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effectLst/>
                          <a:latin typeface="Arial"/>
                        </a:rPr>
                        <a:t>Vetor unitário</a:t>
                      </a:r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</a:tr>
              <a:tr h="743505"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/>
                        </a:rPr>
                        <a:t>Longitude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>
                          <a:effectLst/>
                          <a:latin typeface="Arial"/>
                        </a:rPr>
                        <a:t>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  <a:latin typeface="Arial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i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</a:tr>
              <a:tr h="743505"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/>
                        </a:rPr>
                        <a:t>Latitude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>
                          <a:effectLst/>
                          <a:latin typeface="Arial"/>
                        </a:rPr>
                        <a:t>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j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</a:tr>
              <a:tr h="74350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effectLst/>
                          <a:latin typeface="Arial"/>
                        </a:rPr>
                        <a:t>Raio </a:t>
                      </a:r>
                      <a:r>
                        <a:rPr lang="pt-BR" sz="2000" dirty="0">
                          <a:effectLst/>
                          <a:latin typeface="Arial"/>
                        </a:rPr>
                        <a:t>/ </a:t>
                      </a:r>
                      <a:r>
                        <a:rPr lang="pt-BR" sz="2000" dirty="0" smtClean="0">
                          <a:effectLst/>
                          <a:latin typeface="Arial"/>
                        </a:rPr>
                        <a:t>altura</a:t>
                      </a:r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  <a:latin typeface="Arial"/>
                        </a:rPr>
                        <a:t>r / 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  <a:latin typeface="Arial"/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effectLst/>
                          <a:latin typeface="Arial"/>
                        </a:rPr>
                        <a:t>k</a:t>
                      </a:r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95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96512"/>
              </p:ext>
            </p:extLst>
          </p:nvPr>
        </p:nvGraphicFramePr>
        <p:xfrm>
          <a:off x="323528" y="404664"/>
          <a:ext cx="7992888" cy="4464496"/>
        </p:xfrm>
        <a:graphic>
          <a:graphicData uri="http://schemas.openxmlformats.org/drawingml/2006/table">
            <a:tbl>
              <a:tblPr/>
              <a:tblGrid>
                <a:gridCol w="3996444"/>
                <a:gridCol w="3996444"/>
              </a:tblGrid>
              <a:tr h="11161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Arial"/>
                        </a:rPr>
                        <a:t>The gradient of a scalar Φ</a:t>
                      </a:r>
                      <a:endParaRPr lang="en-US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B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Cartesian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Spherical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124">
                <a:tc gridSpan="2"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Picture 1" descr="http://www.met.wau.nl/education/atd/Practical../unit%202/Eq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296432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met.wau.nl/education/atd/Practical../unit%202/Eq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85460"/>
            <a:ext cx="3543626" cy="79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6495536" y="4941168"/>
                <a:ext cx="2252540" cy="14773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dirty="0"/>
                        <m:t>∅</m:t>
                      </m:r>
                      <m:r>
                        <a:rPr lang="pt-BR" b="0" i="0" dirty="0" smtClean="0">
                          <a:latin typeface="Cambria Math"/>
                        </a:rPr>
                        <m:t>                   </m:t>
                      </m:r>
                      <m:r>
                        <a:rPr lang="pt-BR" b="0" i="1" dirty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0" i="1" dirty="0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r>
                  <a:rPr lang="pt-BR" dirty="0" smtClean="0"/>
                  <a:t>360º </a:t>
                </a:r>
                <a:r>
                  <a:rPr lang="pt-BR" dirty="0" err="1" smtClean="0"/>
                  <a:t>lat</a:t>
                </a:r>
                <a:r>
                  <a:rPr lang="pt-BR" dirty="0" smtClean="0"/>
                  <a:t>               2</a:t>
                </a:r>
                <a:r>
                  <a:rPr lang="pt-BR" dirty="0" smtClean="0">
                    <a:sym typeface="Symbol"/>
                  </a:rPr>
                  <a:t>r</a:t>
                </a:r>
              </a:p>
              <a:p>
                <a:endParaRPr lang="pt-BR" dirty="0">
                  <a:sym typeface="Symbol"/>
                </a:endParaRPr>
              </a:p>
              <a:p>
                <a:r>
                  <a:rPr lang="pt-BR" dirty="0" err="1" smtClean="0">
                    <a:sym typeface="Symbol"/>
                  </a:rPr>
                  <a:t>Δy</a:t>
                </a:r>
                <a:r>
                  <a:rPr lang="pt-BR" dirty="0" smtClean="0">
                    <a:sym typeface="Symbol"/>
                  </a:rPr>
                  <a:t> = r</a:t>
                </a:r>
                <a:r>
                  <a:rPr lang="pt-BR" dirty="0" smtClean="0">
                    <a:sym typeface="Symbol"/>
                  </a:rPr>
                  <a:t> </a:t>
                </a:r>
                <a:r>
                  <a:rPr lang="pt-BR" dirty="0" smtClean="0">
                    <a:sym typeface="Symbol"/>
                  </a:rPr>
                  <a:t>(</a:t>
                </a:r>
                <a:r>
                  <a:rPr lang="pt-BR" dirty="0" smtClean="0"/>
                  <a:t>2</a:t>
                </a:r>
                <a:r>
                  <a:rPr lang="pt-BR" dirty="0" smtClean="0">
                    <a:sym typeface="Symbol"/>
                  </a:rPr>
                  <a:t>/360º) *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pt-BR" dirty="0">
                        <a:latin typeface="Cambria Math"/>
                      </a:rPr>
                      <m:t>∅</m:t>
                    </m:r>
                  </m:oMath>
                </a14:m>
                <a:r>
                  <a:rPr lang="pt-BR" dirty="0" smtClean="0">
                    <a:sym typeface="Symbol"/>
                  </a:rPr>
                  <a:t> 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536" y="4941168"/>
                <a:ext cx="225254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215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3491880" y="4945030"/>
                <a:ext cx="2777812" cy="1477328"/>
              </a:xfrm>
              <a:prstGeom prst="rect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pt-BR" dirty="0" smtClean="0"/>
                        <m:t>λ</m:t>
                      </m:r>
                      <m:r>
                        <a:rPr lang="pt-BR" b="0" i="0" dirty="0" smtClean="0">
                          <a:latin typeface="Cambria Math"/>
                        </a:rPr>
                        <m:t>                   </m:t>
                      </m:r>
                      <m:r>
                        <a:rPr lang="pt-BR" b="0" i="1" dirty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0" i="1" dirty="0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r>
                  <a:rPr lang="pt-BR" dirty="0" smtClean="0"/>
                  <a:t>360º </a:t>
                </a:r>
                <a:r>
                  <a:rPr lang="pt-BR" dirty="0" err="1" smtClean="0"/>
                  <a:t>lon</a:t>
                </a:r>
                <a:r>
                  <a:rPr lang="pt-BR" dirty="0" err="1"/>
                  <a:t>g</a:t>
                </a:r>
                <a:r>
                  <a:rPr lang="pt-BR" dirty="0" smtClean="0"/>
                  <a:t>          2</a:t>
                </a:r>
                <a:r>
                  <a:rPr lang="pt-BR" dirty="0" smtClean="0">
                    <a:sym typeface="Symbol"/>
                  </a:rPr>
                  <a:t>rcos</a:t>
                </a:r>
                <a14:m>
                  <m:oMath xmlns:m="http://schemas.openxmlformats.org/officeDocument/2006/math">
                    <m:r>
                      <a:rPr lang="pt-BR" dirty="0" smtClean="0">
                        <a:latin typeface="Cambria Math"/>
                      </a:rPr>
                      <m:t>∅</m:t>
                    </m:r>
                  </m:oMath>
                </a14:m>
                <a:endParaRPr lang="pt-BR" dirty="0" smtClean="0">
                  <a:sym typeface="Symbol"/>
                </a:endParaRPr>
              </a:p>
              <a:p>
                <a:endParaRPr lang="pt-BR" dirty="0">
                  <a:sym typeface="Symbol"/>
                </a:endParaRPr>
              </a:p>
              <a:p>
                <a:r>
                  <a:rPr lang="pt-BR" dirty="0" err="1" smtClean="0">
                    <a:sym typeface="Symbol"/>
                  </a:rPr>
                  <a:t>Δx</a:t>
                </a:r>
                <a:r>
                  <a:rPr lang="pt-BR" dirty="0" smtClean="0">
                    <a:sym typeface="Symbol"/>
                  </a:rPr>
                  <a:t> = (</a:t>
                </a:r>
                <a:r>
                  <a:rPr lang="pt-BR" dirty="0" err="1" smtClean="0">
                    <a:sym typeface="Symbol"/>
                  </a:rPr>
                  <a:t>rcos</a:t>
                </a:r>
                <a14:m>
                  <m:oMath xmlns:m="http://schemas.openxmlformats.org/officeDocument/2006/math">
                    <m:r>
                      <a:rPr lang="pt-BR" dirty="0" smtClean="0">
                        <a:latin typeface="Cambria Math"/>
                      </a:rPr>
                      <m:t>∅</m:t>
                    </m:r>
                    <m:r>
                      <a:rPr lang="pt-BR" b="0" i="0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>
                    <a:sym typeface="Symbol"/>
                  </a:rPr>
                  <a:t>(</a:t>
                </a:r>
                <a:r>
                  <a:rPr lang="pt-BR" dirty="0" smtClean="0"/>
                  <a:t>2</a:t>
                </a:r>
                <a:r>
                  <a:rPr lang="pt-BR" dirty="0" smtClean="0">
                    <a:sym typeface="Symbol"/>
                  </a:rPr>
                  <a:t>/360º) *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pt-BR" dirty="0">
                        <a:latin typeface="Cambria Math"/>
                      </a:rPr>
                      <m:t>λ</m:t>
                    </m:r>
                  </m:oMath>
                </a14:m>
                <a:r>
                  <a:rPr lang="pt-BR" dirty="0" smtClean="0">
                    <a:sym typeface="Symbol"/>
                  </a:rPr>
                  <a:t> 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945030"/>
                <a:ext cx="2777812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1751"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H="1" flipV="1">
            <a:off x="7098624" y="4149080"/>
            <a:ext cx="52318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4797429" y="4149080"/>
            <a:ext cx="1070715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052" name="Picture 4" descr="http://sombrasdotempo.org/funcionamento/latitude_longitud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82450"/>
            <a:ext cx="23431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Conector de seta reta 20"/>
          <p:cNvCxnSpPr/>
          <p:nvPr/>
        </p:nvCxnSpPr>
        <p:spPr>
          <a:xfrm>
            <a:off x="1979712" y="4869032"/>
            <a:ext cx="2304256" cy="100811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21827"/>
              </p:ext>
            </p:extLst>
          </p:nvPr>
        </p:nvGraphicFramePr>
        <p:xfrm>
          <a:off x="611560" y="764704"/>
          <a:ext cx="7920880" cy="3960441"/>
        </p:xfrm>
        <a:graphic>
          <a:graphicData uri="http://schemas.openxmlformats.org/drawingml/2006/table">
            <a:tbl>
              <a:tblPr/>
              <a:tblGrid>
                <a:gridCol w="3960440"/>
                <a:gridCol w="3960440"/>
              </a:tblGrid>
              <a:tr h="132014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Arial"/>
                        </a:rPr>
                        <a:t>The horizontal divergence of a vector V</a:t>
                      </a:r>
                      <a:endParaRPr lang="en-US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B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Cartesian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Spherical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/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http://www.met.wau.nl/education/atd/Practical../unit%202/Eq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83038"/>
            <a:ext cx="1942773" cy="81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met.wau.nl/education/atd/Practical../unit%202/Eq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3983038"/>
            <a:ext cx="3368197" cy="81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46575"/>
              </p:ext>
            </p:extLst>
          </p:nvPr>
        </p:nvGraphicFramePr>
        <p:xfrm>
          <a:off x="683568" y="620688"/>
          <a:ext cx="7776864" cy="3608253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12027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Arial"/>
                        </a:rPr>
                        <a:t>The vorticity (vertical component of the rotation vector)</a:t>
                      </a:r>
                      <a:endParaRPr lang="en-US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B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02751"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Cartesian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Spherical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</a:tr>
              <a:tr h="1202751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7" name="Picture 1" descr="http://www.met.wau.nl/education/atd/Practical../unit%202/Eq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252" y="3564669"/>
            <a:ext cx="2541785" cy="70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met.wau.nl/education/atd/Practical../unit%202/Eq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64669"/>
            <a:ext cx="3927994" cy="74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00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70268"/>
              </p:ext>
            </p:extLst>
          </p:nvPr>
        </p:nvGraphicFramePr>
        <p:xfrm>
          <a:off x="899592" y="836712"/>
          <a:ext cx="7416824" cy="3392229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11307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Arial"/>
                        </a:rPr>
                        <a:t>The horizontal Laplacian of a scalar Φ</a:t>
                      </a:r>
                      <a:endParaRPr lang="en-US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B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30743"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Cartesian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Spherical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</a:tr>
              <a:tr h="1130743">
                <a:tc>
                  <a:txBody>
                    <a:bodyPr/>
                    <a:lstStyle/>
                    <a:p>
                      <a:pPr algn="ctr"/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1" name="Picture 1" descr="http://www.met.wau.nl/education/atd/Practical../unit%202/Eq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82" y="3530651"/>
            <a:ext cx="2572395" cy="90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met.wau.nl/education/atd/Practical../unit%202/Eq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679" y="4869160"/>
            <a:ext cx="6113339" cy="101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1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97945"/>
              </p:ext>
            </p:extLst>
          </p:nvPr>
        </p:nvGraphicFramePr>
        <p:xfrm>
          <a:off x="1043608" y="836712"/>
          <a:ext cx="7200800" cy="4032447"/>
        </p:xfrm>
        <a:graphic>
          <a:graphicData uri="http://schemas.openxmlformats.org/drawingml/2006/table">
            <a:tbl>
              <a:tblPr/>
              <a:tblGrid>
                <a:gridCol w="3600400"/>
                <a:gridCol w="3600400"/>
              </a:tblGrid>
              <a:tr h="13441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Arial"/>
                        </a:rPr>
                        <a:t>The horizontal advection of a scalar Φ</a:t>
                      </a:r>
                      <a:endParaRPr lang="en-US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B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Cartesian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  <a:latin typeface="Arial"/>
                        </a:rPr>
                        <a:t>Spherical coordinates</a:t>
                      </a:r>
                      <a:endParaRPr lang="pt-BR" sz="200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AA"/>
                    </a:solidFill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5" name="Picture 1" descr="http://www.met.wau.nl/education/atd/Practical../unit%202/Eq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56421"/>
            <a:ext cx="32223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met.wau.nl/education/atd/Practical../unit%202/Eq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01208"/>
            <a:ext cx="450500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8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calcular o gradiente horizontal de temperatura no </a:t>
            </a:r>
            <a:r>
              <a:rPr lang="pt-BR" dirty="0" err="1" smtClean="0"/>
              <a:t>grads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1" descr="http://www.met.wau.nl/education/atd/Practical../unit%202/Eq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296432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et.wau.nl/education/atd/Practical../unit%202/Eq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85460"/>
            <a:ext cx="3543626" cy="79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3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413</Words>
  <Application>Microsoft Office PowerPoint</Application>
  <PresentationFormat>Apresentação na tela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Coordenadas esféricas</vt:lpstr>
      <vt:lpstr>Transformação de coordenadas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Como calcular o gradiente horizontal de temperatura no grads?</vt:lpstr>
      <vt:lpstr>Aproximação de derivadas utilizando o método de diferenças finitas centradas</vt:lpstr>
      <vt:lpstr>CDIFF</vt:lpstr>
      <vt:lpstr>Dados em lat e lon em graus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Coordenadas esféricas</dc:title>
  <dc:creator>ritaynoue</dc:creator>
  <cp:lastModifiedBy>ritaynoue</cp:lastModifiedBy>
  <cp:revision>8</cp:revision>
  <dcterms:created xsi:type="dcterms:W3CDTF">2015-04-17T12:08:18Z</dcterms:created>
  <dcterms:modified xsi:type="dcterms:W3CDTF">2015-04-17T14:02:46Z</dcterms:modified>
</cp:coreProperties>
</file>