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311" r:id="rId12"/>
    <p:sldId id="304" r:id="rId13"/>
    <p:sldId id="274" r:id="rId14"/>
    <p:sldId id="276" r:id="rId15"/>
    <p:sldId id="292" r:id="rId16"/>
    <p:sldId id="273" r:id="rId17"/>
    <p:sldId id="293" r:id="rId18"/>
    <p:sldId id="257" r:id="rId19"/>
    <p:sldId id="278" r:id="rId20"/>
    <p:sldId id="294" r:id="rId21"/>
    <p:sldId id="259" r:id="rId22"/>
    <p:sldId id="291" r:id="rId23"/>
    <p:sldId id="295" r:id="rId24"/>
    <p:sldId id="300" r:id="rId25"/>
    <p:sldId id="299" r:id="rId26"/>
    <p:sldId id="303" r:id="rId27"/>
    <p:sldId id="296" r:id="rId28"/>
    <p:sldId id="301" r:id="rId29"/>
    <p:sldId id="307" r:id="rId30"/>
    <p:sldId id="302" r:id="rId31"/>
    <p:sldId id="308" r:id="rId32"/>
    <p:sldId id="309" r:id="rId33"/>
    <p:sldId id="306" r:id="rId34"/>
    <p:sldId id="31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C53E-FA7D-4099-81C1-D0F33B3FABB8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37D4-FE33-4DC2-BD6A-0270F737A2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41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7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29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23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29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2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44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22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18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91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59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64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95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5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AB1C-226A-4B77-9405-78401B595E50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8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Análise Sinótica de 22 de julho de 2013 – 12Z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Laboratório de Sinótica (03)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61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err="1" smtClean="0"/>
              <a:t>Advecção</a:t>
            </a:r>
            <a:r>
              <a:rPr lang="pt-BR" sz="3600" b="1" dirty="0" smtClean="0"/>
              <a:t> de Temperatura em 850hPa</a:t>
            </a:r>
            <a:br>
              <a:rPr lang="pt-BR" sz="3600" b="1" dirty="0" smtClean="0"/>
            </a:br>
            <a:r>
              <a:rPr lang="pt-BR" sz="3600" b="1" dirty="0" smtClean="0"/>
              <a:t>como indicador de variação na superfície</a:t>
            </a:r>
            <a:endParaRPr lang="pt-BR" sz="36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Advecção</a:t>
            </a:r>
            <a:r>
              <a:rPr lang="en-US" sz="2800" b="1" dirty="0" smtClean="0"/>
              <a:t> QUENTE </a:t>
            </a:r>
            <a:r>
              <a:rPr lang="en-US" sz="2800" dirty="0" err="1" smtClean="0"/>
              <a:t>em</a:t>
            </a:r>
            <a:r>
              <a:rPr lang="en-US" sz="2800" dirty="0" smtClean="0"/>
              <a:t> 850hPa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um </a:t>
            </a:r>
            <a:r>
              <a:rPr lang="en-US" sz="2800" dirty="0" err="1" smtClean="0"/>
              <a:t>indicativo</a:t>
            </a:r>
            <a:r>
              <a:rPr lang="en-US" sz="2800" dirty="0" smtClean="0"/>
              <a:t> de </a:t>
            </a:r>
            <a:r>
              <a:rPr lang="en-US" sz="2800" dirty="0" err="1" smtClean="0"/>
              <a:t>aumento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superfície</a:t>
            </a:r>
            <a:endParaRPr lang="en-US" sz="2800" dirty="0" smtClean="0"/>
          </a:p>
          <a:p>
            <a:r>
              <a:rPr lang="en-US" sz="2800" b="1" dirty="0" err="1" smtClean="0"/>
              <a:t>Advecção</a:t>
            </a:r>
            <a:r>
              <a:rPr lang="en-US" sz="2800" b="1" dirty="0" smtClean="0"/>
              <a:t> FRIA </a:t>
            </a:r>
            <a:r>
              <a:rPr lang="en-US" sz="2800" dirty="0" err="1" smtClean="0"/>
              <a:t>em</a:t>
            </a:r>
            <a:r>
              <a:rPr lang="en-US" sz="2800" dirty="0" smtClean="0"/>
              <a:t> 850hPa </a:t>
            </a:r>
            <a:r>
              <a:rPr lang="en-US" sz="2800" dirty="0" err="1" smtClean="0"/>
              <a:t>normalmente</a:t>
            </a:r>
            <a:r>
              <a:rPr lang="en-US" sz="2800" dirty="0" smtClean="0"/>
              <a:t> precede </a:t>
            </a:r>
            <a:r>
              <a:rPr lang="en-US" sz="2800" dirty="0" err="1" smtClean="0"/>
              <a:t>queda</a:t>
            </a:r>
            <a:r>
              <a:rPr lang="en-US" sz="2800" dirty="0" smtClean="0"/>
              <a:t> de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superfície</a:t>
            </a:r>
            <a:endParaRPr lang="en-US" sz="2800" dirty="0" smtClean="0"/>
          </a:p>
          <a:p>
            <a:r>
              <a:rPr lang="en-US" sz="2800" b="1" dirty="0" smtClean="0"/>
              <a:t>As </a:t>
            </a:r>
            <a:r>
              <a:rPr lang="en-US" sz="2800" b="1" dirty="0" err="1" smtClean="0"/>
              <a:t>regiões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maior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advecção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aquelas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quais</a:t>
            </a:r>
            <a:r>
              <a:rPr lang="en-US" sz="2800" b="1" dirty="0" smtClean="0"/>
              <a:t> as </a:t>
            </a:r>
            <a:r>
              <a:rPr lang="en-US" sz="2800" b="1" dirty="0" err="1" smtClean="0"/>
              <a:t>isoipsas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linhas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mesma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geopotencial</a:t>
            </a:r>
            <a:r>
              <a:rPr lang="en-US" sz="2800" b="1" dirty="0" smtClean="0"/>
              <a:t>) e </a:t>
            </a:r>
            <a:r>
              <a:rPr lang="en-US" sz="2800" b="1" dirty="0" err="1" smtClean="0"/>
              <a:t>isotermas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perpendiculares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5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cptec.inpe.br/~rgptimg/Produtos-Pagina/Satelite/Boletim-Tecnico/sat2013072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796"/>
            <a:ext cx="6840760" cy="67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1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2910" y="642918"/>
            <a:ext cx="77867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Os próximos exercícios devem ser feitos considerando: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Arquivo plevs_20130722.nc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Evento de 22 de julho de 2013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Latitude: entre 60oS e 20oN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Longitude: entre 100oW e 20oE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Para cada figura gerada, colocar o título: data, nível, variável e unidade.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Deixar o fundo branco (‘set display color </a:t>
            </a:r>
            <a:r>
              <a:rPr lang="pt-BR" sz="4000" dirty="0" err="1" smtClean="0"/>
              <a:t>white</a:t>
            </a:r>
            <a:r>
              <a:rPr lang="pt-BR" sz="4000" dirty="0" smtClean="0"/>
              <a:t>’)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xemplo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xemplo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Nível de 850hPa para a análise das 12UTC de 22 de julho de 2013 :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as </a:t>
            </a:r>
            <a:r>
              <a:rPr lang="pt-BR" dirty="0" err="1" smtClean="0"/>
              <a:t>isoipsas</a:t>
            </a:r>
            <a:r>
              <a:rPr lang="pt-BR" dirty="0" smtClean="0"/>
              <a:t> (</a:t>
            </a:r>
            <a:r>
              <a:rPr lang="pt-BR" dirty="0" err="1" smtClean="0"/>
              <a:t>contour</a:t>
            </a:r>
            <a:r>
              <a:rPr lang="pt-BR" dirty="0" smtClean="0"/>
              <a:t> preto a cada 3 </a:t>
            </a:r>
            <a:r>
              <a:rPr lang="pt-BR" dirty="0" err="1" smtClean="0"/>
              <a:t>damgp</a:t>
            </a:r>
            <a:r>
              <a:rPr lang="pt-BR" dirty="0" smtClean="0"/>
              <a:t>), as isotermas (</a:t>
            </a:r>
            <a:r>
              <a:rPr lang="pt-BR" dirty="0" err="1" smtClean="0"/>
              <a:t>contour</a:t>
            </a:r>
            <a:r>
              <a:rPr lang="pt-BR" dirty="0" smtClean="0"/>
              <a:t> vermelho a cada 3oC) e o vento (</a:t>
            </a:r>
            <a:r>
              <a:rPr lang="pt-BR" dirty="0" err="1" smtClean="0"/>
              <a:t>printim</a:t>
            </a:r>
            <a:r>
              <a:rPr lang="pt-BR" dirty="0" smtClean="0"/>
              <a:t> </a:t>
            </a:r>
            <a:r>
              <a:rPr lang="pt-BR" dirty="0" err="1" smtClean="0"/>
              <a:t>7a.gif</a:t>
            </a:r>
            <a:r>
              <a:rPr lang="pt-BR" dirty="0" smtClean="0"/>
              <a:t>).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 </a:t>
            </a:r>
            <a:r>
              <a:rPr lang="pt-BR" dirty="0" err="1" smtClean="0"/>
              <a:t>advecção</a:t>
            </a:r>
            <a:r>
              <a:rPr lang="pt-BR" dirty="0" smtClean="0"/>
              <a:t> de temperatura (</a:t>
            </a:r>
            <a:r>
              <a:rPr lang="pt-BR" dirty="0" err="1" smtClean="0"/>
              <a:t>shaded</a:t>
            </a:r>
            <a:r>
              <a:rPr lang="pt-BR" dirty="0" smtClean="0"/>
              <a:t>, </a:t>
            </a:r>
            <a:r>
              <a:rPr lang="pt-BR" dirty="0" err="1" smtClean="0"/>
              <a:t>printim</a:t>
            </a:r>
            <a:r>
              <a:rPr lang="pt-BR" dirty="0" smtClean="0"/>
              <a:t> 7b.</a:t>
            </a:r>
            <a:r>
              <a:rPr lang="pt-BR" dirty="0" err="1" smtClean="0"/>
              <a:t>gif</a:t>
            </a:r>
            <a:r>
              <a:rPr lang="pt-BR" dirty="0" smtClean="0"/>
              <a:t>).</a:t>
            </a:r>
          </a:p>
          <a:p>
            <a:r>
              <a:rPr lang="pt-BR" dirty="0" smtClean="0"/>
              <a:t>Identifique as regiões de </a:t>
            </a:r>
            <a:r>
              <a:rPr lang="pt-BR" dirty="0" err="1" smtClean="0"/>
              <a:t>advecção</a:t>
            </a:r>
            <a:r>
              <a:rPr lang="pt-BR" dirty="0" smtClean="0"/>
              <a:t> de temperatura mais intensas.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r>
              <a:rPr lang="pt-BR" dirty="0" smtClean="0"/>
              <a:t> de umidade em 850hPa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Importante</a:t>
            </a:r>
            <a:r>
              <a:rPr lang="en-US" dirty="0" smtClean="0"/>
              <a:t> para o </a:t>
            </a:r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precipitação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Maiores</a:t>
            </a:r>
            <a:r>
              <a:rPr lang="en-US" dirty="0" smtClean="0"/>
              <a:t> </a:t>
            </a:r>
            <a:r>
              <a:rPr lang="en-US" dirty="0" err="1" smtClean="0"/>
              <a:t>regiões</a:t>
            </a:r>
            <a:r>
              <a:rPr lang="en-US" dirty="0" smtClean="0"/>
              <a:t> de </a:t>
            </a:r>
            <a:r>
              <a:rPr lang="en-US" dirty="0" err="1" smtClean="0"/>
              <a:t>advecção</a:t>
            </a:r>
            <a:r>
              <a:rPr lang="en-US" dirty="0" smtClean="0"/>
              <a:t> de </a:t>
            </a:r>
            <a:r>
              <a:rPr lang="en-US" dirty="0" err="1" smtClean="0"/>
              <a:t>umidade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aquelas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as </a:t>
            </a:r>
            <a:r>
              <a:rPr lang="en-US" dirty="0" err="1" smtClean="0"/>
              <a:t>isoipsas</a:t>
            </a:r>
            <a:r>
              <a:rPr lang="en-US" dirty="0" smtClean="0"/>
              <a:t> (</a:t>
            </a:r>
            <a:r>
              <a:rPr lang="en-US" dirty="0" err="1" smtClean="0"/>
              <a:t>linhas</a:t>
            </a:r>
            <a:r>
              <a:rPr lang="en-US" dirty="0" smtClean="0"/>
              <a:t> de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altura</a:t>
            </a:r>
            <a:r>
              <a:rPr lang="en-US" dirty="0" smtClean="0"/>
              <a:t> </a:t>
            </a:r>
            <a:r>
              <a:rPr lang="en-US" dirty="0" err="1" smtClean="0"/>
              <a:t>geopotencial</a:t>
            </a:r>
            <a:r>
              <a:rPr lang="en-US" dirty="0" smtClean="0"/>
              <a:t>)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perpendiculares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isodrosotermas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r>
              <a:rPr lang="en-US" dirty="0" smtClean="0"/>
              <a:t> de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umidade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3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Nível de 850hPa para a análise das 12UTC de 22 de julho de 2013 :</a:t>
            </a:r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as </a:t>
            </a:r>
            <a:r>
              <a:rPr lang="pt-BR" sz="2400" dirty="0" err="1" smtClean="0"/>
              <a:t>isoipsas</a:t>
            </a:r>
            <a:r>
              <a:rPr lang="pt-BR" sz="2400" dirty="0" smtClean="0"/>
              <a:t> (</a:t>
            </a:r>
            <a:r>
              <a:rPr lang="pt-BR" sz="2400" dirty="0" err="1" smtClean="0"/>
              <a:t>contour</a:t>
            </a:r>
            <a:r>
              <a:rPr lang="pt-BR" sz="2400" dirty="0" smtClean="0"/>
              <a:t> preto/branco a cada 3 </a:t>
            </a:r>
            <a:r>
              <a:rPr lang="pt-BR" sz="2400" dirty="0" err="1" smtClean="0"/>
              <a:t>damgp</a:t>
            </a:r>
            <a:r>
              <a:rPr lang="pt-BR" sz="2400" dirty="0" smtClean="0"/>
              <a:t>), as </a:t>
            </a:r>
            <a:r>
              <a:rPr lang="pt-BR" sz="2400" dirty="0" err="1" smtClean="0"/>
              <a:t>isolinhas</a:t>
            </a:r>
            <a:r>
              <a:rPr lang="pt-BR" sz="2400" dirty="0" smtClean="0"/>
              <a:t> de umidade específica (</a:t>
            </a:r>
            <a:r>
              <a:rPr lang="pt-BR" sz="2400" dirty="0" err="1" smtClean="0"/>
              <a:t>contour</a:t>
            </a:r>
            <a:r>
              <a:rPr lang="pt-BR" sz="2400" dirty="0" smtClean="0"/>
              <a:t> vermelho a cada 2g/kg) e o vento (</a:t>
            </a:r>
            <a:r>
              <a:rPr lang="pt-BR" sz="2400" dirty="0" err="1" smtClean="0"/>
              <a:t>printim</a:t>
            </a:r>
            <a:r>
              <a:rPr lang="pt-BR" sz="2400" dirty="0" smtClean="0"/>
              <a:t> </a:t>
            </a:r>
            <a:r>
              <a:rPr lang="pt-BR" sz="2400" dirty="0" err="1" smtClean="0"/>
              <a:t>8a.gif</a:t>
            </a:r>
            <a:r>
              <a:rPr lang="pt-BR" sz="2400" dirty="0" smtClean="0"/>
              <a:t>).</a:t>
            </a:r>
          </a:p>
          <a:p>
            <a:r>
              <a:rPr lang="pt-BR" sz="2400" dirty="0" smtClean="0"/>
              <a:t>Plote a </a:t>
            </a:r>
            <a:r>
              <a:rPr lang="pt-BR" sz="2400" dirty="0" err="1" smtClean="0"/>
              <a:t>advecção</a:t>
            </a:r>
            <a:r>
              <a:rPr lang="pt-BR" sz="2400" dirty="0" smtClean="0"/>
              <a:t> de umidade específica (</a:t>
            </a:r>
            <a:r>
              <a:rPr lang="pt-BR" sz="2400" dirty="0" err="1" smtClean="0"/>
              <a:t>shaded</a:t>
            </a:r>
            <a:r>
              <a:rPr lang="pt-BR" sz="2400" dirty="0" smtClean="0"/>
              <a:t>, </a:t>
            </a:r>
            <a:r>
              <a:rPr lang="pt-BR" sz="2400" dirty="0" err="1" smtClean="0"/>
              <a:t>printim</a:t>
            </a:r>
            <a:r>
              <a:rPr lang="pt-BR" sz="2400" dirty="0" smtClean="0"/>
              <a:t> 8b.gif).</a:t>
            </a:r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Divergente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9636" r="11589" b="53147"/>
          <a:stretch/>
        </p:blipFill>
        <p:spPr bwMode="auto">
          <a:xfrm>
            <a:off x="179512" y="1967718"/>
            <a:ext cx="87942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3717032"/>
            <a:ext cx="8650282" cy="6269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1" y="4742414"/>
            <a:ext cx="8172400" cy="17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323528" y="2780928"/>
            <a:ext cx="2232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vento8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62761" r="38939" b="24040"/>
          <a:stretch/>
        </p:blipFill>
        <p:spPr bwMode="auto">
          <a:xfrm>
            <a:off x="1316652" y="1376772"/>
            <a:ext cx="346078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9899" r="34092" b="58788"/>
          <a:stretch/>
        </p:blipFill>
        <p:spPr bwMode="auto">
          <a:xfrm>
            <a:off x="1115616" y="2456892"/>
            <a:ext cx="46496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51914" r="24634" b="11723"/>
          <a:stretch/>
        </p:blipFill>
        <p:spPr bwMode="auto">
          <a:xfrm>
            <a:off x="1560983" y="3573016"/>
            <a:ext cx="6633445" cy="31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Nível de 850hPa: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 divergência do vento usando a fórmula: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Plote</a:t>
            </a:r>
            <a:r>
              <a:rPr lang="pt-BR" dirty="0" smtClean="0"/>
              <a:t> as linhas de corrente e o vento (</a:t>
            </a:r>
            <a:r>
              <a:rPr lang="pt-BR" dirty="0" err="1" smtClean="0"/>
              <a:t>fig</a:t>
            </a:r>
            <a:r>
              <a:rPr lang="pt-BR" dirty="0" smtClean="0"/>
              <a:t> 9.</a:t>
            </a:r>
            <a:r>
              <a:rPr lang="pt-BR" dirty="0" err="1" smtClean="0"/>
              <a:t>gif</a:t>
            </a:r>
            <a:r>
              <a:rPr lang="pt-BR" dirty="0" smtClean="0"/>
              <a:t>).</a:t>
            </a:r>
          </a:p>
          <a:p>
            <a:r>
              <a:rPr lang="pt-BR" dirty="0" smtClean="0"/>
              <a:t>Analise seu resultado.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571744"/>
            <a:ext cx="8172400" cy="17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Rotacional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47352" r="11495" b="9284"/>
          <a:stretch/>
        </p:blipFill>
        <p:spPr bwMode="auto">
          <a:xfrm>
            <a:off x="35496" y="1412776"/>
            <a:ext cx="9073934" cy="284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" y="4908599"/>
            <a:ext cx="9061137" cy="11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" y="4433292"/>
            <a:ext cx="8943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7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vento8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41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Nível 850hPa:</a:t>
            </a:r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do vento usando a fórmula: 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as </a:t>
            </a:r>
            <a:r>
              <a:rPr lang="pt-BR" sz="2400" dirty="0" err="1" smtClean="0"/>
              <a:t>isoipsas</a:t>
            </a:r>
            <a:r>
              <a:rPr lang="pt-BR" sz="2400" dirty="0" smtClean="0"/>
              <a:t> a cada 3 </a:t>
            </a:r>
            <a:r>
              <a:rPr lang="pt-BR" sz="2400" dirty="0" err="1" smtClean="0"/>
              <a:t>damgp</a:t>
            </a:r>
            <a:r>
              <a:rPr lang="pt-BR" sz="2400" dirty="0" smtClean="0"/>
              <a:t> (</a:t>
            </a:r>
            <a:r>
              <a:rPr lang="pt-BR" sz="2400" dirty="0" err="1" smtClean="0"/>
              <a:t>fig</a:t>
            </a:r>
            <a:r>
              <a:rPr lang="pt-BR" sz="2400" dirty="0" smtClean="0"/>
              <a:t> 10)</a:t>
            </a:r>
          </a:p>
          <a:p>
            <a:r>
              <a:rPr lang="pt-BR" sz="2400" dirty="0" smtClean="0"/>
              <a:t>Analise seu resultado: como é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nas regiões de baixa/cavado? Como é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nas regiões de alta/crista?</a:t>
            </a:r>
          </a:p>
          <a:p>
            <a:r>
              <a:rPr lang="pt-BR" sz="2400" dirty="0" smtClean="0"/>
              <a:t>(O que você espera com relação à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no Hemisfério Norte? Faça uma figura com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para o HN usando o plevs.nc das aulas anteriores. O resultado é consistente com o que você esperava?)</a:t>
            </a:r>
            <a:endParaRPr lang="pt-B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565918"/>
            <a:ext cx="8786842" cy="114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Plote  a espessura entre 500 e 1000hPa (</a:t>
            </a:r>
            <a:r>
              <a:rPr lang="pt-BR" dirty="0" err="1" smtClean="0"/>
              <a:t>contour</a:t>
            </a:r>
            <a:r>
              <a:rPr lang="pt-BR" dirty="0" smtClean="0"/>
              <a:t> preto/branco a cada 6 </a:t>
            </a:r>
            <a:r>
              <a:rPr lang="pt-BR" dirty="0" err="1" smtClean="0"/>
              <a:t>dam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 o vento térmico entre 500 e 1000hPa usando a fórmula (</a:t>
            </a:r>
            <a:r>
              <a:rPr lang="pt-BR" dirty="0" err="1" smtClean="0"/>
              <a:t>fig</a:t>
            </a:r>
            <a:r>
              <a:rPr lang="pt-BR" dirty="0" smtClean="0"/>
              <a:t> 11):</a:t>
            </a:r>
          </a:p>
          <a:p>
            <a:r>
              <a:rPr lang="pt-BR" dirty="0" smtClean="0"/>
              <a:t>VT = </a:t>
            </a:r>
            <a:r>
              <a:rPr lang="pt-BR" dirty="0" err="1" smtClean="0"/>
              <a:t>Vg</a:t>
            </a:r>
            <a:r>
              <a:rPr lang="pt-BR" dirty="0" smtClean="0"/>
              <a:t> (500hPa) – </a:t>
            </a:r>
            <a:r>
              <a:rPr lang="pt-BR" dirty="0" err="1" smtClean="0"/>
              <a:t>Vg</a:t>
            </a:r>
            <a:r>
              <a:rPr lang="pt-BR" dirty="0" smtClean="0"/>
              <a:t> (1000hPa) </a:t>
            </a:r>
          </a:p>
          <a:p>
            <a:r>
              <a:rPr lang="pt-BR" dirty="0" smtClean="0"/>
              <a:t>Analise o resultado.</a:t>
            </a:r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Analise seu resultado considerando que o vento térmico também é dado por:</a:t>
            </a:r>
          </a:p>
          <a:p>
            <a:endParaRPr lang="pt-BR" dirty="0"/>
          </a:p>
        </p:txBody>
      </p:sp>
      <p:pic>
        <p:nvPicPr>
          <p:cNvPr id="4098" name="Picture 2" descr="{\mathbf  {v}}_{T}={\frac  {R}{f}}\ln \left[{\frac  {p_{0}}{p_{1}}}\right]{\mathbf  {k}}\times \nabla _{p}{\bar  {T}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4714908" cy="1072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Veja como o vento </a:t>
            </a:r>
            <a:r>
              <a:rPr lang="pt-BR" dirty="0" err="1" smtClean="0"/>
              <a:t>geostrófico</a:t>
            </a:r>
            <a:r>
              <a:rPr lang="pt-BR" dirty="0" smtClean="0"/>
              <a:t> gira com a altura e relacione o sentido do giro com a </a:t>
            </a:r>
            <a:r>
              <a:rPr lang="pt-BR" dirty="0" err="1" smtClean="0"/>
              <a:t>advecção</a:t>
            </a:r>
            <a:r>
              <a:rPr lang="pt-BR" dirty="0" smtClean="0"/>
              <a:t> de temperatura (exercício 7).</a:t>
            </a:r>
          </a:p>
          <a:p>
            <a:r>
              <a:rPr lang="pt-BR" dirty="0" smtClean="0"/>
              <a:t>Dica: plote o vento em 1000hPa em preto/branco; plote o vento em 850hPa em vermelho e o vento em 500hPa em verde.</a:t>
            </a:r>
          </a:p>
          <a:p>
            <a:r>
              <a:rPr lang="pt-BR" dirty="0" smtClean="0"/>
              <a:t>Analise o giro do vento (de 1000 para 500hPa) nas regiões de forte </a:t>
            </a:r>
            <a:r>
              <a:rPr lang="pt-BR" dirty="0" err="1" smtClean="0"/>
              <a:t>advecção</a:t>
            </a:r>
            <a:r>
              <a:rPr lang="pt-BR" dirty="0" smtClean="0"/>
              <a:t> fria e forte </a:t>
            </a:r>
            <a:r>
              <a:rPr lang="pt-BR" dirty="0" err="1" smtClean="0"/>
              <a:t>advecção</a:t>
            </a:r>
            <a:r>
              <a:rPr lang="pt-BR" dirty="0" smtClean="0"/>
              <a:t> quente. (Se quiser, faça um zoom nesta área)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Vento </a:t>
            </a:r>
            <a:r>
              <a:rPr lang="pt-BR" dirty="0" err="1" smtClean="0"/>
              <a:t>Ageostrófico</a:t>
            </a:r>
            <a:r>
              <a:rPr lang="pt-BR" dirty="0" smtClean="0"/>
              <a:t>:</a:t>
            </a:r>
          </a:p>
          <a:p>
            <a:r>
              <a:rPr lang="pt-BR" dirty="0" err="1" smtClean="0"/>
              <a:t>Va</a:t>
            </a:r>
            <a:r>
              <a:rPr lang="pt-BR" dirty="0" smtClean="0"/>
              <a:t> = V - </a:t>
            </a:r>
            <a:r>
              <a:rPr lang="pt-BR" dirty="0" err="1" smtClean="0"/>
              <a:t>Vg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Plote o vento </a:t>
            </a:r>
            <a:r>
              <a:rPr lang="pt-BR" dirty="0" err="1" smtClean="0"/>
              <a:t>ageostrófico</a:t>
            </a:r>
            <a:r>
              <a:rPr lang="pt-BR" dirty="0" smtClean="0"/>
              <a:t> em 500hPa.</a:t>
            </a:r>
          </a:p>
          <a:p>
            <a:r>
              <a:rPr lang="pt-BR" dirty="0" smtClean="0"/>
              <a:t>Calcule o número de </a:t>
            </a:r>
            <a:r>
              <a:rPr lang="pt-BR" dirty="0" err="1" smtClean="0"/>
              <a:t>Rossby</a:t>
            </a:r>
            <a:r>
              <a:rPr lang="pt-BR" dirty="0" smtClean="0"/>
              <a:t> (</a:t>
            </a:r>
            <a:r>
              <a:rPr lang="pt-BR" dirty="0" err="1" smtClean="0"/>
              <a:t>fig</a:t>
            </a:r>
            <a:r>
              <a:rPr lang="pt-BR" dirty="0" smtClean="0"/>
              <a:t> 14):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</a:t>
            </a:r>
          </a:p>
          <a:p>
            <a:r>
              <a:rPr lang="pt-BR" dirty="0" smtClean="0"/>
              <a:t>                             , procure seu significado e interprete os resultados</a:t>
            </a:r>
          </a:p>
          <a:p>
            <a:r>
              <a:rPr lang="pt-BR" dirty="0" smtClean="0"/>
              <a:t>Dica: </a:t>
            </a:r>
            <a:endParaRPr lang="pt-BR" dirty="0"/>
          </a:p>
        </p:txBody>
      </p:sp>
      <p:pic>
        <p:nvPicPr>
          <p:cNvPr id="4098" name="Picture 2" descr="http://www.met.wau.nl/education/atd/Practical../unit%205/Figur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66" y="4422292"/>
            <a:ext cx="1804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75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Calcule a divergência do vento </a:t>
            </a:r>
            <a:r>
              <a:rPr lang="pt-BR" dirty="0" err="1" smtClean="0"/>
              <a:t>ageostrófico</a:t>
            </a:r>
            <a:r>
              <a:rPr lang="pt-BR" dirty="0" smtClean="0"/>
              <a:t> em 850hPa e compare com a divergência do exercício 9 (</a:t>
            </a:r>
            <a:r>
              <a:rPr lang="pt-BR" dirty="0" err="1" smtClean="0"/>
              <a:t>printim</a:t>
            </a:r>
            <a:r>
              <a:rPr lang="pt-BR" dirty="0" smtClean="0"/>
              <a:t> 15a.gif)</a:t>
            </a:r>
          </a:p>
          <a:p>
            <a:r>
              <a:rPr lang="pt-BR" dirty="0" smtClean="0"/>
              <a:t>Compare a divergência com a velocidade vertical para os níveis de 1000, 850, 500 e 250hPa (</a:t>
            </a:r>
            <a:r>
              <a:rPr lang="pt-BR" dirty="0" err="1" smtClean="0"/>
              <a:t>printim</a:t>
            </a:r>
            <a:r>
              <a:rPr lang="pt-BR" dirty="0" smtClean="0"/>
              <a:t> 15b, 15c, 15d e 5e.gif).</a:t>
            </a:r>
          </a:p>
          <a:p>
            <a:r>
              <a:rPr lang="pt-BR" dirty="0" smtClean="0"/>
              <a:t>Analise seus resultados: de uma maneira geral, como é o vento vertical em regiões de convergência em baixos (1000 e 850), médios (500) e altos (250hPa) níveis?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775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Jatos de altos níveis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6432" r="12122" b="17845"/>
          <a:stretch/>
        </p:blipFill>
        <p:spPr bwMode="auto">
          <a:xfrm>
            <a:off x="0" y="1484784"/>
            <a:ext cx="84213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6" y="3645024"/>
            <a:ext cx="280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Nível de 250hPa</a:t>
            </a:r>
          </a:p>
          <a:p>
            <a:r>
              <a:rPr lang="pt-BR" dirty="0" smtClean="0"/>
              <a:t>Plote </a:t>
            </a:r>
            <a:r>
              <a:rPr lang="pt-BR" dirty="0" err="1" smtClean="0"/>
              <a:t>isotacas</a:t>
            </a:r>
            <a:r>
              <a:rPr lang="pt-BR" dirty="0" smtClean="0"/>
              <a:t> do vento real (</a:t>
            </a:r>
            <a:r>
              <a:rPr lang="pt-BR" dirty="0" err="1" smtClean="0"/>
              <a:t>shaded</a:t>
            </a:r>
            <a:r>
              <a:rPr lang="pt-BR" dirty="0" smtClean="0"/>
              <a:t>), altura </a:t>
            </a:r>
            <a:r>
              <a:rPr lang="pt-BR" dirty="0" err="1" smtClean="0"/>
              <a:t>geopotencial</a:t>
            </a:r>
            <a:r>
              <a:rPr lang="pt-BR" dirty="0" smtClean="0"/>
              <a:t> (</a:t>
            </a:r>
            <a:r>
              <a:rPr lang="pt-BR" dirty="0" err="1" smtClean="0"/>
              <a:t>contour</a:t>
            </a:r>
            <a:r>
              <a:rPr lang="pt-BR" dirty="0" smtClean="0"/>
              <a:t>) e vento real (vector) – </a:t>
            </a:r>
            <a:r>
              <a:rPr lang="pt-BR" dirty="0" err="1" smtClean="0"/>
              <a:t>Fig</a:t>
            </a:r>
            <a:r>
              <a:rPr lang="pt-BR" dirty="0" smtClean="0"/>
              <a:t> 16a</a:t>
            </a:r>
          </a:p>
          <a:p>
            <a:r>
              <a:rPr lang="pt-BR" dirty="0" smtClean="0"/>
              <a:t>Por que existem as correntes de jato?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 divergência do vento real (</a:t>
            </a:r>
            <a:r>
              <a:rPr lang="pt-BR" dirty="0" err="1" smtClean="0"/>
              <a:t>shaded</a:t>
            </a:r>
            <a:r>
              <a:rPr lang="pt-BR" dirty="0" smtClean="0"/>
              <a:t>), as linhas de corrente do vento real e a altura </a:t>
            </a:r>
            <a:r>
              <a:rPr lang="pt-BR" dirty="0" err="1" smtClean="0"/>
              <a:t>geopotencial</a:t>
            </a:r>
            <a:r>
              <a:rPr lang="pt-BR" dirty="0" smtClean="0"/>
              <a:t> (</a:t>
            </a:r>
            <a:r>
              <a:rPr lang="pt-BR" dirty="0" err="1" smtClean="0"/>
              <a:t>contour</a:t>
            </a:r>
            <a:r>
              <a:rPr lang="pt-BR" dirty="0" smtClean="0"/>
              <a:t>) – </a:t>
            </a:r>
            <a:r>
              <a:rPr lang="pt-BR" dirty="0" err="1" smtClean="0"/>
              <a:t>Fig</a:t>
            </a:r>
            <a:r>
              <a:rPr lang="pt-BR" dirty="0" smtClean="0"/>
              <a:t> 16b</a:t>
            </a:r>
          </a:p>
          <a:p>
            <a:r>
              <a:rPr lang="pt-BR" dirty="0" smtClean="0"/>
              <a:t>Analise seus resultados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o meridiano de 65oW (longitude = constante) (set </a:t>
            </a:r>
            <a:r>
              <a:rPr lang="pt-BR" dirty="0" err="1" smtClean="0"/>
              <a:t>lon</a:t>
            </a:r>
            <a:r>
              <a:rPr lang="pt-BR" dirty="0" smtClean="0"/>
              <a:t> </a:t>
            </a:r>
            <a:r>
              <a:rPr lang="pt-BR" dirty="0" err="1" smtClean="0"/>
              <a:t>longitude_escolhida</a:t>
            </a:r>
            <a:r>
              <a:rPr lang="pt-BR" dirty="0" smtClean="0"/>
              <a:t>), entre as latitudes de 60oS a 10oN</a:t>
            </a:r>
          </a:p>
          <a:p>
            <a:r>
              <a:rPr lang="pt-BR" dirty="0" smtClean="0"/>
              <a:t>Faça um perfil vertical (set z 1 </a:t>
            </a:r>
            <a:r>
              <a:rPr lang="pt-BR" dirty="0" err="1" smtClean="0"/>
              <a:t>last</a:t>
            </a:r>
            <a:r>
              <a:rPr lang="pt-BR" dirty="0" smtClean="0"/>
              <a:t>)</a:t>
            </a:r>
          </a:p>
          <a:p>
            <a:r>
              <a:rPr lang="pt-BR" dirty="0" smtClean="0"/>
              <a:t>Plote </a:t>
            </a:r>
            <a:r>
              <a:rPr lang="pt-BR" dirty="0" err="1" smtClean="0"/>
              <a:t>isotacas</a:t>
            </a:r>
            <a:r>
              <a:rPr lang="pt-BR" dirty="0" smtClean="0"/>
              <a:t> do vento </a:t>
            </a:r>
            <a:r>
              <a:rPr lang="pt-BR" dirty="0" err="1" smtClean="0"/>
              <a:t>geostrófico</a:t>
            </a:r>
            <a:r>
              <a:rPr lang="pt-BR" dirty="0" smtClean="0"/>
              <a:t> (</a:t>
            </a:r>
            <a:r>
              <a:rPr lang="pt-BR" dirty="0" err="1" smtClean="0"/>
              <a:t>shaded</a:t>
            </a:r>
            <a:r>
              <a:rPr lang="pt-BR" dirty="0" smtClean="0"/>
              <a:t>), e temperatura (</a:t>
            </a:r>
            <a:r>
              <a:rPr lang="pt-BR" dirty="0" err="1" smtClean="0"/>
              <a:t>contour</a:t>
            </a:r>
            <a:r>
              <a:rPr lang="pt-BR" dirty="0" smtClean="0"/>
              <a:t>) – </a:t>
            </a:r>
            <a:r>
              <a:rPr lang="pt-BR" dirty="0" err="1" smtClean="0"/>
              <a:t>Fig</a:t>
            </a:r>
            <a:r>
              <a:rPr lang="pt-BR" dirty="0" smtClean="0"/>
              <a:t> 17 </a:t>
            </a:r>
          </a:p>
          <a:p>
            <a:r>
              <a:rPr lang="pt-BR" dirty="0" smtClean="0"/>
              <a:t>Analise seus resultados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Faça a análise de pressão reduzida ao nível da superfície e identifique:</a:t>
            </a:r>
          </a:p>
          <a:p>
            <a:r>
              <a:rPr lang="pt-BR" dirty="0" smtClean="0"/>
              <a:t>Centros de alta pressão e/ou baixa pressão</a:t>
            </a:r>
          </a:p>
          <a:p>
            <a:r>
              <a:rPr lang="pt-BR" dirty="0" smtClean="0"/>
              <a:t>Frentes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0.cptec.inpe.br/~rpreproc/cartas/synop20130722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Relacione os resultados dos exercícios 7 a 18.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Vetoriais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5328" r="10839" b="5187"/>
          <a:stretch/>
        </p:blipFill>
        <p:spPr bwMode="auto">
          <a:xfrm>
            <a:off x="567020" y="1628800"/>
            <a:ext cx="801279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63688" y="26369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Operador </a:t>
            </a:r>
            <a:r>
              <a:rPr lang="pt-BR" sz="4800" dirty="0" err="1" smtClean="0"/>
              <a:t>Nabla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603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Gradiente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6781" r="9812" b="32544"/>
          <a:stretch/>
        </p:blipFill>
        <p:spPr bwMode="auto">
          <a:xfrm>
            <a:off x="132058" y="1556792"/>
            <a:ext cx="87611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187624" y="3717032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51520" y="3429000"/>
            <a:ext cx="842493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2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Vento </a:t>
            </a:r>
            <a:r>
              <a:rPr lang="pt-BR" dirty="0" err="1" smtClean="0"/>
              <a:t>Geostrófico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6" y="1484783"/>
            <a:ext cx="39814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5411"/>
            <a:ext cx="265747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739736"/>
            <a:ext cx="19907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39736"/>
            <a:ext cx="340995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7335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72" y="5091286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89" y="5022428"/>
            <a:ext cx="2654765" cy="9759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0762"/>
            <a:ext cx="8722134" cy="171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" y="4194"/>
            <a:ext cx="8070503" cy="16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2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2" y="1772816"/>
            <a:ext cx="89678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95736" y="119675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 of something from one region to another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299695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Depende de: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Intensidade do vento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Ângulo entre direção do vento e </a:t>
            </a:r>
            <a:r>
              <a:rPr lang="pt-BR" dirty="0" err="1" smtClean="0"/>
              <a:t>isolinhas</a:t>
            </a:r>
            <a:r>
              <a:rPr lang="pt-BR" dirty="0" smtClean="0"/>
              <a:t> da variável que está sendo </a:t>
            </a:r>
            <a:r>
              <a:rPr lang="pt-BR" dirty="0" err="1" smtClean="0"/>
              <a:t>advectada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2" name="Picture 4" descr="http://ww2010.atmos.uiuc.edu/guides/mtr/af/adv/gifs/adv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4" y="4797152"/>
            <a:ext cx="4267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03648" y="6444977"/>
            <a:ext cx="7740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/>
              <a:t>http://ww2010.atmos.uiuc.edu/%28Gl%29/guides/mtr/af/adv/adv.rxml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53745" r="42291" b="20713"/>
          <a:stretch/>
        </p:blipFill>
        <p:spPr bwMode="auto">
          <a:xfrm>
            <a:off x="6804246" y="4106431"/>
            <a:ext cx="2272251" cy="18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6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  <p:pic>
        <p:nvPicPr>
          <p:cNvPr id="3" name="Picture 4" descr="http://ww2010.atmos.uiuc.edu/guides/mtr/af/adv/gifs/adv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4" y="4797152"/>
            <a:ext cx="4267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53745" r="42291" b="20713"/>
          <a:stretch/>
        </p:blipFill>
        <p:spPr bwMode="auto">
          <a:xfrm>
            <a:off x="6804246" y="4106431"/>
            <a:ext cx="2272251" cy="18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155679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Positiva: valores maiores da variável sendo </a:t>
            </a:r>
            <a:r>
              <a:rPr lang="pt-BR" dirty="0" err="1" smtClean="0"/>
              <a:t>advectada</a:t>
            </a:r>
            <a:r>
              <a:rPr lang="pt-BR" dirty="0" smtClean="0"/>
              <a:t> para valores menores, resultando em aumento da variável na direção para onde o vento está soprando.</a:t>
            </a:r>
          </a:p>
          <a:p>
            <a:r>
              <a:rPr lang="pt-BR" dirty="0" smtClean="0"/>
              <a:t>Negativa: valores menores da variável sendo </a:t>
            </a:r>
            <a:r>
              <a:rPr lang="pt-BR" dirty="0" err="1" smtClean="0"/>
              <a:t>advectada</a:t>
            </a:r>
            <a:r>
              <a:rPr lang="pt-BR" dirty="0" smtClean="0"/>
              <a:t> para valores maiores, resultando em diminuição da variável na direção para onde o vento está soprando.</a:t>
            </a:r>
          </a:p>
        </p:txBody>
      </p:sp>
    </p:spTree>
    <p:extLst>
      <p:ext uri="{BB962C8B-B14F-4D97-AF65-F5344CB8AC3E}">
        <p14:creationId xmlns:p14="http://schemas.microsoft.com/office/powerpoint/2010/main" val="19586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939</Words>
  <Application>Microsoft Office PowerPoint</Application>
  <PresentationFormat>Apresentação na tela (4:3)</PresentationFormat>
  <Paragraphs>107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Análise Sinótica de 22 de julho de 2013 – 12Z</vt:lpstr>
      <vt:lpstr>Produto Escalar</vt:lpstr>
      <vt:lpstr>Produto Vetorial</vt:lpstr>
      <vt:lpstr>Operadores Vetoriais</vt:lpstr>
      <vt:lpstr>Gradiente</vt:lpstr>
      <vt:lpstr>Vento Geostrófico</vt:lpstr>
      <vt:lpstr>Apresentação do PowerPoint</vt:lpstr>
      <vt:lpstr>Advecção</vt:lpstr>
      <vt:lpstr>Advecção</vt:lpstr>
      <vt:lpstr>Advecção de Temperatura em 850hPa como indicador de variação na superfície</vt:lpstr>
      <vt:lpstr>Apresentação do PowerPoint</vt:lpstr>
      <vt:lpstr>Apresentação do PowerPoint</vt:lpstr>
      <vt:lpstr>Exemplo</vt:lpstr>
      <vt:lpstr>Exemplo</vt:lpstr>
      <vt:lpstr>Exercício 7</vt:lpstr>
      <vt:lpstr>Advecção de umidade em 850hPa</vt:lpstr>
      <vt:lpstr>Exercício 8</vt:lpstr>
      <vt:lpstr>Divergente</vt:lpstr>
      <vt:lpstr>Apresentação do PowerPoint</vt:lpstr>
      <vt:lpstr>Exercício 9</vt:lpstr>
      <vt:lpstr>Rotacional</vt:lpstr>
      <vt:lpstr>Apresentação do PowerPoint</vt:lpstr>
      <vt:lpstr>Exercício 10</vt:lpstr>
      <vt:lpstr>Exercício 11</vt:lpstr>
      <vt:lpstr>Exercício 12</vt:lpstr>
      <vt:lpstr>Exercício 13</vt:lpstr>
      <vt:lpstr>Exercício 14</vt:lpstr>
      <vt:lpstr>Exercício 15</vt:lpstr>
      <vt:lpstr>Jatos de altos níveis</vt:lpstr>
      <vt:lpstr>Exercício 16</vt:lpstr>
      <vt:lpstr>Exercício 17</vt:lpstr>
      <vt:lpstr>Exercício 18</vt:lpstr>
      <vt:lpstr>Apresentação do PowerPoint</vt:lpstr>
      <vt:lpstr>Exercício 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Vetorial 2</dc:title>
  <dc:creator>ritaynoue</dc:creator>
  <cp:lastModifiedBy>ritaynoue</cp:lastModifiedBy>
  <cp:revision>34</cp:revision>
  <dcterms:created xsi:type="dcterms:W3CDTF">2014-02-04T11:14:51Z</dcterms:created>
  <dcterms:modified xsi:type="dcterms:W3CDTF">2015-05-22T15:52:31Z</dcterms:modified>
</cp:coreProperties>
</file>