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792432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749400"/>
            <a:ext cx="792432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386676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69920" y="1600200"/>
            <a:ext cx="386676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69920" y="3749400"/>
            <a:ext cx="386676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09480" y="3749400"/>
            <a:ext cx="386676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792432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09480" y="1600200"/>
            <a:ext cx="792432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Imagem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3320" y="1599840"/>
            <a:ext cx="5156640" cy="4114440"/>
          </a:xfrm>
          <a:prstGeom prst="rect">
            <a:avLst/>
          </a:prstGeom>
          <a:ln>
            <a:noFill/>
          </a:ln>
        </p:spPr>
      </p:pic>
      <p:pic>
        <p:nvPicPr>
          <p:cNvPr id="39" name="Imagem 3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3320" y="1599840"/>
            <a:ext cx="5156640" cy="41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609480" y="1600200"/>
            <a:ext cx="7924320" cy="411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792432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386676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69920" y="1600200"/>
            <a:ext cx="386676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609480" y="274680"/>
            <a:ext cx="792432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386676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09480" y="3749400"/>
            <a:ext cx="386676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69920" y="1600200"/>
            <a:ext cx="386676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0200"/>
            <a:ext cx="7924320" cy="411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386676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69920" y="1600200"/>
            <a:ext cx="386676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69920" y="3749400"/>
            <a:ext cx="386676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386676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69920" y="1600200"/>
            <a:ext cx="386676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749400"/>
            <a:ext cx="792432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792432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09480" y="3749400"/>
            <a:ext cx="792432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386676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69920" y="1600200"/>
            <a:ext cx="386676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69920" y="3749400"/>
            <a:ext cx="386676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09480" y="3749400"/>
            <a:ext cx="386676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792432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09480" y="1600200"/>
            <a:ext cx="792432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9" name="Imagem 7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3320" y="1599840"/>
            <a:ext cx="5156640" cy="4114440"/>
          </a:xfrm>
          <a:prstGeom prst="rect">
            <a:avLst/>
          </a:prstGeom>
          <a:ln>
            <a:noFill/>
          </a:ln>
        </p:spPr>
      </p:pic>
      <p:pic>
        <p:nvPicPr>
          <p:cNvPr id="80" name="Imagem 7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3320" y="1599840"/>
            <a:ext cx="5156640" cy="41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792432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386676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69920" y="1600200"/>
            <a:ext cx="386676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4680"/>
            <a:ext cx="792432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386676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09480" y="3749400"/>
            <a:ext cx="386676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69920" y="1600200"/>
            <a:ext cx="386676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386676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69920" y="1600200"/>
            <a:ext cx="386676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69920" y="3749400"/>
            <a:ext cx="386676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386676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69920" y="1600200"/>
            <a:ext cx="386676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749400"/>
            <a:ext cx="792432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pt-BR" sz="3000">
                <a:solidFill>
                  <a:srgbClr val="FFFFFF"/>
                </a:solidFill>
                <a:latin typeface="Arial Narrow"/>
              </a:rPr>
              <a:t>Click to edit the title text formatClique para editar o título mestre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5715000" y="6356520"/>
            <a:ext cx="15235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000">
                <a:solidFill>
                  <a:srgbClr val="FFFFFF"/>
                </a:solidFill>
                <a:latin typeface="Arial Narrow"/>
              </a:rPr>
              <a:t>3/11/15</a:t>
            </a:r>
            <a:endParaRPr/>
          </a:p>
        </p:txBody>
      </p:sp>
      <p:sp>
        <p:nvSpPr>
          <p:cNvPr id="3" name="PlaceHolder 3"/>
          <p:cNvSpPr>
            <a:spLocks noGrp="1"/>
          </p:cNvSpPr>
          <p:nvPr>
            <p:ph type="ftr"/>
          </p:nvPr>
        </p:nvSpPr>
        <p:spPr>
          <a:xfrm>
            <a:off x="6094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7543800" y="6356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F56475C-22E6-4042-8638-0F1EF2C9D6B8}" type="slidenum">
              <a:rPr lang="en-US" sz="1100">
                <a:solidFill>
                  <a:srgbClr val="FFFFFF"/>
                </a:solidFill>
                <a:latin typeface="Arial Narrow"/>
              </a:rPr>
              <a:pPr algn="r">
                <a:lnSpc>
                  <a:spcPct val="100000"/>
                </a:lnSpc>
              </a:pPr>
              <a:t>‹nº›</a:t>
            </a:fld>
            <a:endParaRPr/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0200"/>
            <a:ext cx="7924320" cy="41144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pt-BR" sz="1700">
                <a:solidFill>
                  <a:srgbClr val="FFFFFF"/>
                </a:solidFill>
                <a:latin typeface="Arial Narrow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1700">
                <a:solidFill>
                  <a:srgbClr val="FFFFFF"/>
                </a:solidFill>
                <a:latin typeface="Arial Narrow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1700">
                <a:solidFill>
                  <a:srgbClr val="FFFFFF"/>
                </a:solidFill>
                <a:latin typeface="Arial Narrow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1700">
                <a:solidFill>
                  <a:srgbClr val="FFFFFF"/>
                </a:solidFill>
                <a:latin typeface="Arial Narrow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1700">
                <a:solidFill>
                  <a:srgbClr val="FFFFFF"/>
                </a:solidFill>
                <a:latin typeface="Arial Narrow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1700">
                <a:solidFill>
                  <a:srgbClr val="FFFFFF"/>
                </a:solidFill>
                <a:latin typeface="Arial Narrow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1700">
                <a:solidFill>
                  <a:srgbClr val="FFFFFF"/>
                </a:solidFill>
                <a:latin typeface="Arial Narrow"/>
              </a:rPr>
              <a:t>Seventh Outline LevelClique para editar o texto mestre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pt-BR" sz="1700">
                <a:solidFill>
                  <a:srgbClr val="FFFFFF"/>
                </a:solidFill>
                <a:latin typeface="Arial Narrow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pt-BR" sz="1700">
                <a:solidFill>
                  <a:srgbClr val="FFFFFF"/>
                </a:solidFill>
                <a:latin typeface="Arial Narrow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pt-BR" sz="1700">
                <a:solidFill>
                  <a:srgbClr val="FFFFFF"/>
                </a:solidFill>
                <a:latin typeface="Arial Narrow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pt-BR" sz="1700">
                <a:solidFill>
                  <a:srgbClr val="FFFFFF"/>
                </a:solidFill>
                <a:latin typeface="Arial Narrow"/>
              </a:rPr>
              <a:t>Quinto nível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41" name="Picture 6"/>
          <p:cNvPicPr/>
          <p:nvPr/>
        </p:nvPicPr>
        <p:blipFill>
          <a:blip r:embed="rId14" cstate="print"/>
          <a:srcRect t="882044"/>
          <a:stretch>
            <a:fillRect/>
          </a:stretch>
        </p:blipFill>
        <p:spPr>
          <a:xfrm>
            <a:off x="0" y="0"/>
            <a:ext cx="9143640" cy="457164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dt"/>
          </p:nvPr>
        </p:nvSpPr>
        <p:spPr>
          <a:xfrm>
            <a:off x="5715000" y="6356520"/>
            <a:ext cx="15235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000">
                <a:solidFill>
                  <a:srgbClr val="FFFFFF"/>
                </a:solidFill>
                <a:latin typeface="Arial Narrow"/>
              </a:rPr>
              <a:t>3/11/15</a:t>
            </a:r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ftr"/>
          </p:nvPr>
        </p:nvSpPr>
        <p:spPr>
          <a:xfrm>
            <a:off x="6094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sldNum"/>
          </p:nvPr>
        </p:nvSpPr>
        <p:spPr>
          <a:xfrm>
            <a:off x="7543800" y="6356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EAFAC93-C15D-4A1F-A85A-F146CF4604A9}" type="slidenum">
              <a:rPr lang="en-US" sz="1100">
                <a:solidFill>
                  <a:srgbClr val="FFFFFF"/>
                </a:solidFill>
                <a:latin typeface="Arial Narrow"/>
              </a:rPr>
              <a:pPr algn="r">
                <a:lnSpc>
                  <a:spcPct val="100000"/>
                </a:lnSpc>
              </a:pPr>
              <a:t>‹nº›</a:t>
            </a:fld>
            <a:endParaRPr/>
          </a:p>
        </p:txBody>
      </p:sp>
      <p:sp>
        <p:nvSpPr>
          <p:cNvPr id="45" name="PlaceHolder 4"/>
          <p:cNvSpPr>
            <a:spLocks noGrp="1"/>
          </p:cNvSpPr>
          <p:nvPr>
            <p:ph type="title"/>
          </p:nvPr>
        </p:nvSpPr>
        <p:spPr>
          <a:xfrm>
            <a:off x="685800" y="2007720"/>
            <a:ext cx="7772040" cy="146952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pt-BR" sz="3200">
                <a:solidFill>
                  <a:srgbClr val="FFFFFF"/>
                </a:solidFill>
                <a:latin typeface="Arial Narrow"/>
              </a:rPr>
              <a:t>Click to edit the title text formatClique para editar o título mestre</a:t>
            </a:r>
            <a:endParaRPr/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 sz="1700">
                <a:latin typeface="Arial Narrow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1700">
                <a:latin typeface="Arial Narrow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1700">
                <a:latin typeface="Arial Narrow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1700">
                <a:latin typeface="Arial Narrow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Arial Narrow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Arial Narrow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Arial Narrow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0" y="36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82" name="TextShape 1"/>
          <p:cNvSpPr txBox="1"/>
          <p:nvPr/>
        </p:nvSpPr>
        <p:spPr>
          <a:xfrm>
            <a:off x="671040" y="228960"/>
            <a:ext cx="7924320" cy="114264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pt-BR" sz="3000">
                <a:solidFill>
                  <a:srgbClr val="FFFFFF"/>
                </a:solidFill>
                <a:latin typeface="Arial Narrow"/>
              </a:rPr>
              <a:t>LABORATÓRIO DE METEOROLOGIA SINÓTICA i  Introdução ao Linux e AO GRADs</a:t>
            </a: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520920" y="5487480"/>
            <a:ext cx="6702840" cy="1004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 Narrow"/>
              </a:rPr>
              <a:t>Profª Drª Rita Ynoue – e-mail: rita.ynoue@iag.usp.br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Arial Narrow"/>
              </a:rPr>
              <a:t>Monitor Gabriel Perez – e-mail: gabriel.martins.perez@usp.br</a:t>
            </a:r>
            <a:endParaRPr/>
          </a:p>
        </p:txBody>
      </p:sp>
      <p:sp>
        <p:nvSpPr>
          <p:cNvPr id="84" name="CustomShape 3"/>
          <p:cNvSpPr/>
          <p:nvPr/>
        </p:nvSpPr>
        <p:spPr>
          <a:xfrm>
            <a:off x="3383280" y="1371600"/>
            <a:ext cx="2905920" cy="943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Arial Narrow"/>
              </a:rPr>
              <a:t>IAG - USP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Arial Narrow"/>
              </a:rPr>
              <a:t>1º Semestre de 2015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00320" y="822960"/>
            <a:ext cx="8195040" cy="41652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 sz="2600" dirty="0" err="1">
                <a:solidFill>
                  <a:schemeClr val="bg1"/>
                </a:solidFill>
                <a:latin typeface="Arial"/>
              </a:rPr>
              <a:t>Digite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os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comandos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abaixo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 no terminal</a:t>
            </a:r>
            <a:endParaRPr dirty="0">
              <a:solidFill>
                <a:schemeClr val="bg1"/>
              </a:solidFill>
            </a:endParaRPr>
          </a:p>
          <a:p>
            <a:endParaRPr dirty="0"/>
          </a:p>
          <a:p>
            <a:pPr>
              <a:buSzPct val="45000"/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  <a:latin typeface="Arial"/>
              </a:rPr>
              <a:t> grads    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  <a:latin typeface="Arial"/>
              </a:rPr>
              <a:t> &lt;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enter&gt; 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/>
              </a:rPr>
              <a:t>sdfopen</a:t>
            </a:r>
            <a:r>
              <a:rPr lang="en-US" sz="2600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sup.nc      *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abre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 o 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arquivo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netcdf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  <a:latin typeface="Arial"/>
              </a:rPr>
              <a:t> d 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msl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                      *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exibe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 a 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variável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msl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Arial"/>
              </a:rPr>
              <a:t>d=display</a:t>
            </a:r>
            <a:endParaRPr dirty="0" smtClean="0">
              <a:solidFill>
                <a:schemeClr val="bg1"/>
              </a:solidFill>
            </a:endParaRPr>
          </a:p>
          <a:p>
            <a:pPr>
              <a:buSzPct val="45000"/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  <a:latin typeface="Arial"/>
              </a:rPr>
              <a:t> c                             * c = clear, </a:t>
            </a:r>
            <a:r>
              <a:rPr lang="en-US" sz="2600" dirty="0" err="1" smtClean="0">
                <a:solidFill>
                  <a:schemeClr val="bg1"/>
                </a:solidFill>
                <a:latin typeface="Arial"/>
              </a:rPr>
              <a:t>limpa</a:t>
            </a:r>
            <a:r>
              <a:rPr lang="en-US" sz="2600" dirty="0" smtClean="0">
                <a:solidFill>
                  <a:schemeClr val="bg1"/>
                </a:solidFill>
                <a:latin typeface="Arial"/>
              </a:rPr>
              <a:t> a </a:t>
            </a:r>
            <a:r>
              <a:rPr lang="en-US" sz="2600" dirty="0" err="1" smtClean="0">
                <a:solidFill>
                  <a:schemeClr val="bg1"/>
                </a:solidFill>
                <a:latin typeface="Arial"/>
              </a:rPr>
              <a:t>tela</a:t>
            </a:r>
            <a:endParaRPr dirty="0" smtClean="0">
              <a:solidFill>
                <a:schemeClr val="bg1"/>
              </a:solidFill>
            </a:endParaRPr>
          </a:p>
          <a:p>
            <a:pPr>
              <a:buSzPct val="45000"/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  <a:latin typeface="Arial"/>
              </a:rPr>
              <a:t> set 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lon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 -180 180     *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para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centralizar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 o 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mapa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em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lon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 0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  <a:latin typeface="Arial"/>
              </a:rPr>
              <a:t> d 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u10;v10               *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exibe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os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vetores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vento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  <a:latin typeface="Arial"/>
              </a:rPr>
              <a:t> d 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t2m                      *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exibe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 a </a:t>
            </a:r>
            <a:r>
              <a:rPr lang="en-US" sz="2600" dirty="0" err="1">
                <a:solidFill>
                  <a:schemeClr val="bg1"/>
                </a:solidFill>
                <a:latin typeface="Arial"/>
              </a:rPr>
              <a:t>temperatura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  <a:latin typeface="Arial"/>
              </a:rPr>
              <a:t> set </a:t>
            </a:r>
            <a:r>
              <a:rPr lang="en-US" sz="2600" dirty="0">
                <a:solidFill>
                  <a:schemeClr val="bg1"/>
                </a:solidFill>
                <a:latin typeface="Arial"/>
              </a:rPr>
              <a:t>t 2                     *t 1 = 1/2011, t 2 = 7/2011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609480" y="91440"/>
            <a:ext cx="7924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Arial Narrow"/>
              </a:rPr>
              <a:t>Escrevendo um script do </a:t>
            </a:r>
            <a:r>
              <a:rPr lang="pt-BR" sz="2800" dirty="0" err="1">
                <a:solidFill>
                  <a:schemeClr val="bg1"/>
                </a:solidFill>
                <a:latin typeface="Arial Narrow"/>
              </a:rPr>
              <a:t>Grads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741240" y="1351080"/>
            <a:ext cx="7948080" cy="38401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Arial"/>
              </a:rPr>
              <a:t>Abrir</a:t>
            </a:r>
            <a:r>
              <a:rPr lang="en-US" sz="2200" dirty="0" smtClean="0">
                <a:solidFill>
                  <a:schemeClr val="bg1"/>
                </a:solidFill>
                <a:latin typeface="Arial"/>
              </a:rPr>
              <a:t> um </a:t>
            </a:r>
            <a:r>
              <a:rPr lang="en-US" sz="2200" dirty="0" err="1" smtClean="0">
                <a:solidFill>
                  <a:schemeClr val="bg1"/>
                </a:solidFill>
                <a:latin typeface="Arial"/>
              </a:rPr>
              <a:t>outro</a:t>
            </a:r>
            <a:r>
              <a:rPr lang="en-US" sz="2200" dirty="0" smtClean="0">
                <a:solidFill>
                  <a:schemeClr val="bg1"/>
                </a:solidFill>
                <a:latin typeface="Arial"/>
              </a:rPr>
              <a:t> terminal de </a:t>
            </a:r>
            <a:r>
              <a:rPr lang="en-US" sz="2200" dirty="0" err="1" smtClean="0">
                <a:solidFill>
                  <a:schemeClr val="bg1"/>
                </a:solidFill>
                <a:latin typeface="Arial"/>
              </a:rPr>
              <a:t>comando</a:t>
            </a:r>
            <a:r>
              <a:rPr lang="en-US" sz="2200" b="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Arial"/>
              </a:rPr>
              <a:t>e</a:t>
            </a:r>
            <a:r>
              <a:rPr lang="en-US" sz="2200" b="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Arial"/>
              </a:rPr>
              <a:t>digitar</a:t>
            </a:r>
            <a:r>
              <a:rPr lang="en-US" sz="2200" b="1" dirty="0" smtClean="0">
                <a:solidFill>
                  <a:schemeClr val="bg1"/>
                </a:solidFill>
                <a:latin typeface="Arial"/>
              </a:rPr>
              <a:t>:</a:t>
            </a:r>
            <a:endParaRPr dirty="0" smtClean="0">
              <a:solidFill>
                <a:schemeClr val="bg1"/>
              </a:solidFill>
            </a:endParaRPr>
          </a:p>
          <a:p>
            <a:pPr>
              <a:buSzPct val="45000"/>
              <a:buFont typeface="StarSymbol"/>
              <a:buChar char=""/>
            </a:pP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en-US" sz="2200" dirty="0" err="1">
                <a:solidFill>
                  <a:schemeClr val="bg1"/>
                </a:solidFill>
                <a:latin typeface="Arial"/>
              </a:rPr>
              <a:t>gedit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script1.gs            *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abre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um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arquivo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do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tipo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grads script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en-US" sz="2200" dirty="0" smtClean="0">
                <a:solidFill>
                  <a:schemeClr val="bg1"/>
                </a:solidFill>
                <a:latin typeface="Arial"/>
              </a:rPr>
              <a:t>                                      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no editor de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texto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gedit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  <a:buFont typeface="StarSymbol"/>
              <a:buChar char=""/>
            </a:pP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en-US" sz="2200" dirty="0" err="1" smtClean="0">
                <a:solidFill>
                  <a:schemeClr val="bg1"/>
                </a:solidFill>
                <a:latin typeface="Arial"/>
              </a:rPr>
              <a:t>Obs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: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para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deixar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o terminal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desocupado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digite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&amp; no final do 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en-US" sz="2200" dirty="0" err="1">
                <a:solidFill>
                  <a:schemeClr val="bg1"/>
                </a:solidFill>
                <a:latin typeface="Arial"/>
              </a:rPr>
              <a:t>comando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  <a:buFont typeface="StarSymbol"/>
              <a:buChar char=""/>
            </a:pP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en-US" sz="2200" dirty="0" err="1">
                <a:solidFill>
                  <a:schemeClr val="bg1"/>
                </a:solidFill>
                <a:latin typeface="Arial"/>
              </a:rPr>
              <a:t>Dentro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do editor de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texto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colocar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os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mesmos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comandos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do</a:t>
            </a:r>
            <a:endParaRPr dirty="0">
              <a:solidFill>
                <a:schemeClr val="bg1"/>
              </a:solidFill>
            </a:endParaRPr>
          </a:p>
          <a:p>
            <a:pPr algn="just">
              <a:buSzPct val="45000"/>
            </a:pPr>
            <a:r>
              <a:rPr lang="en-US" sz="2200" dirty="0">
                <a:solidFill>
                  <a:schemeClr val="bg1"/>
                </a:solidFill>
                <a:latin typeface="Arial"/>
              </a:rPr>
              <a:t>grads,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mas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entre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aspas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simples. 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Alguns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comandos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deverão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</a:t>
            </a:r>
            <a:endParaRPr dirty="0">
              <a:solidFill>
                <a:schemeClr val="bg1"/>
              </a:solidFill>
            </a:endParaRPr>
          </a:p>
          <a:p>
            <a:pPr algn="just">
              <a:buSzPct val="45000"/>
            </a:pPr>
            <a:r>
              <a:rPr lang="en-US" sz="2200" dirty="0">
                <a:solidFill>
                  <a:schemeClr val="bg1"/>
                </a:solidFill>
                <a:latin typeface="Arial"/>
              </a:rPr>
              <a:t>ser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utilizados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sem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o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uso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das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aspas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simples,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mas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veremos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</a:t>
            </a:r>
            <a:endParaRPr dirty="0">
              <a:solidFill>
                <a:schemeClr val="bg1"/>
              </a:solidFill>
            </a:endParaRPr>
          </a:p>
          <a:p>
            <a:pPr algn="just">
              <a:buSzPct val="45000"/>
            </a:pPr>
            <a:r>
              <a:rPr lang="en-US" sz="2200" dirty="0" err="1">
                <a:solidFill>
                  <a:schemeClr val="bg1"/>
                </a:solidFill>
                <a:latin typeface="Arial"/>
              </a:rPr>
              <a:t>isso</a:t>
            </a:r>
            <a:r>
              <a:rPr lang="en-US" sz="22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/>
              </a:rPr>
              <a:t>depois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2800" dirty="0">
                <a:solidFill>
                  <a:schemeClr val="bg1"/>
                </a:solidFill>
                <a:latin typeface="Arial Narrow"/>
              </a:rPr>
              <a:t>Exemplo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609480" y="1600200"/>
            <a:ext cx="7924320" cy="411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</a:pPr>
            <a:r>
              <a:rPr lang="pt-BR" sz="2800" dirty="0">
                <a:solidFill>
                  <a:schemeClr val="bg1"/>
                </a:solidFill>
                <a:latin typeface="Arial Narrow"/>
              </a:rPr>
              <a:t>'</a:t>
            </a:r>
            <a:r>
              <a:rPr lang="pt-BR" sz="2800" dirty="0" err="1">
                <a:solidFill>
                  <a:schemeClr val="bg1"/>
                </a:solidFill>
                <a:latin typeface="Arial Narrow"/>
              </a:rPr>
              <a:t>reinit</a:t>
            </a:r>
            <a:r>
              <a:rPr lang="pt-BR" sz="2800" dirty="0">
                <a:solidFill>
                  <a:schemeClr val="bg1"/>
                </a:solidFill>
                <a:latin typeface="Arial Narrow"/>
              </a:rPr>
              <a:t>'               </a:t>
            </a:r>
            <a:r>
              <a:rPr lang="pt-BR" dirty="0">
                <a:solidFill>
                  <a:schemeClr val="bg1"/>
                </a:solidFill>
                <a:latin typeface="Arial Narrow"/>
              </a:rPr>
              <a:t>*reinicializa todas as variáveis e limpa a tela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pt-BR" sz="2800" dirty="0">
                <a:solidFill>
                  <a:schemeClr val="bg1"/>
                </a:solidFill>
                <a:latin typeface="Arial Narrow"/>
              </a:rPr>
              <a:t>'</a:t>
            </a:r>
            <a:r>
              <a:rPr lang="pt-BR" sz="2800" dirty="0" err="1">
                <a:solidFill>
                  <a:schemeClr val="bg1"/>
                </a:solidFill>
                <a:latin typeface="Arial Narrow"/>
              </a:rPr>
              <a:t>sdfopen</a:t>
            </a:r>
            <a:r>
              <a:rPr lang="pt-BR" sz="2800" dirty="0">
                <a:solidFill>
                  <a:schemeClr val="bg1"/>
                </a:solidFill>
                <a:latin typeface="Arial Narrow"/>
              </a:rPr>
              <a:t> </a:t>
            </a:r>
            <a:r>
              <a:rPr lang="pt-BR" sz="2800" dirty="0" err="1">
                <a:solidFill>
                  <a:schemeClr val="bg1"/>
                </a:solidFill>
                <a:latin typeface="Arial Narrow"/>
              </a:rPr>
              <a:t>sup.nc'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pt-BR" sz="2800" dirty="0">
                <a:solidFill>
                  <a:schemeClr val="bg1"/>
                </a:solidFill>
                <a:latin typeface="Arial Narrow"/>
              </a:rPr>
              <a:t>'set </a:t>
            </a:r>
            <a:r>
              <a:rPr lang="pt-BR" sz="2800" dirty="0" err="1">
                <a:solidFill>
                  <a:schemeClr val="bg1"/>
                </a:solidFill>
                <a:latin typeface="Arial Narrow"/>
              </a:rPr>
              <a:t>lon</a:t>
            </a:r>
            <a:r>
              <a:rPr lang="pt-BR" sz="2800" dirty="0">
                <a:solidFill>
                  <a:schemeClr val="bg1"/>
                </a:solidFill>
                <a:latin typeface="Arial Narrow"/>
              </a:rPr>
              <a:t> -180 180'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pt-BR" sz="2800" dirty="0">
                <a:solidFill>
                  <a:schemeClr val="bg1"/>
                </a:solidFill>
                <a:latin typeface="Arial Narrow"/>
              </a:rPr>
              <a:t>'d </a:t>
            </a:r>
            <a:r>
              <a:rPr lang="pt-BR" sz="2800" dirty="0" err="1">
                <a:solidFill>
                  <a:schemeClr val="bg1"/>
                </a:solidFill>
                <a:latin typeface="Arial Narrow"/>
              </a:rPr>
              <a:t>msl</a:t>
            </a:r>
            <a:r>
              <a:rPr lang="pt-BR" sz="2800" dirty="0">
                <a:solidFill>
                  <a:schemeClr val="bg1"/>
                </a:solidFill>
                <a:latin typeface="Arial Narrow"/>
              </a:rPr>
              <a:t>/100'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  <a:buFont typeface="StarSymbol"/>
              <a:buChar char=""/>
            </a:pP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pt-BR" sz="2800" dirty="0">
                <a:solidFill>
                  <a:schemeClr val="bg1"/>
                </a:solidFill>
                <a:latin typeface="Arial Narrow"/>
              </a:rPr>
              <a:t>Agora salve o arquivo de texto e digite no terminal do </a:t>
            </a:r>
            <a:r>
              <a:rPr lang="pt-BR" sz="2800" dirty="0" err="1">
                <a:solidFill>
                  <a:schemeClr val="bg1"/>
                </a:solidFill>
                <a:latin typeface="Arial Narrow"/>
              </a:rPr>
              <a:t>grads</a:t>
            </a:r>
            <a:r>
              <a:rPr lang="pt-BR" sz="2800" dirty="0">
                <a:solidFill>
                  <a:schemeClr val="bg1"/>
                </a:solidFill>
                <a:latin typeface="Arial Narrow"/>
              </a:rPr>
              <a:t> script1.gs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  <a:buFont typeface="StarSymbol"/>
              <a:buChar char="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609480" y="1600200"/>
            <a:ext cx="7924320" cy="411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</a:pPr>
            <a:r>
              <a:rPr lang="pt-BR" sz="2600" dirty="0">
                <a:solidFill>
                  <a:schemeClr val="bg1"/>
                </a:solidFill>
                <a:latin typeface="Arial Narrow"/>
              </a:rPr>
              <a:t>set – especifica quando, onde e como as variáveis serão </a:t>
            </a:r>
            <a:r>
              <a:rPr lang="pt-BR" sz="2600" dirty="0" err="1">
                <a:solidFill>
                  <a:schemeClr val="bg1"/>
                </a:solidFill>
                <a:latin typeface="Arial Narrow"/>
              </a:rPr>
              <a:t>plotadas</a:t>
            </a:r>
            <a:r>
              <a:rPr lang="pt-BR" sz="2600" dirty="0">
                <a:solidFill>
                  <a:schemeClr val="bg1"/>
                </a:solidFill>
                <a:latin typeface="Arial Narrow"/>
              </a:rPr>
              <a:t>, por exemplo: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pt-BR" sz="2600" dirty="0">
                <a:solidFill>
                  <a:schemeClr val="bg1"/>
                </a:solidFill>
                <a:latin typeface="Arial Narrow"/>
              </a:rPr>
              <a:t>'set t 1'   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pt-BR" sz="2600" dirty="0">
                <a:solidFill>
                  <a:schemeClr val="bg1"/>
                </a:solidFill>
                <a:latin typeface="Arial Narrow"/>
              </a:rPr>
              <a:t>'set </a:t>
            </a:r>
            <a:r>
              <a:rPr lang="pt-BR" sz="2600" dirty="0" err="1">
                <a:solidFill>
                  <a:schemeClr val="bg1"/>
                </a:solidFill>
                <a:latin typeface="Arial Narrow"/>
              </a:rPr>
              <a:t>lat</a:t>
            </a:r>
            <a:r>
              <a:rPr lang="pt-BR" sz="2600" dirty="0">
                <a:solidFill>
                  <a:schemeClr val="bg1"/>
                </a:solidFill>
                <a:latin typeface="Arial Narrow"/>
              </a:rPr>
              <a:t> -30 30'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pt-BR" sz="2600" dirty="0">
                <a:solidFill>
                  <a:schemeClr val="bg1"/>
                </a:solidFill>
                <a:latin typeface="Arial Narrow"/>
              </a:rPr>
              <a:t>'set </a:t>
            </a:r>
            <a:r>
              <a:rPr lang="pt-BR" sz="2600" dirty="0" err="1">
                <a:solidFill>
                  <a:schemeClr val="bg1"/>
                </a:solidFill>
                <a:latin typeface="Arial Narrow"/>
              </a:rPr>
              <a:t>gxout</a:t>
            </a:r>
            <a:r>
              <a:rPr lang="pt-BR" sz="2600" dirty="0">
                <a:solidFill>
                  <a:schemeClr val="bg1"/>
                </a:solidFill>
                <a:latin typeface="Arial Narrow"/>
              </a:rPr>
              <a:t> </a:t>
            </a:r>
            <a:r>
              <a:rPr lang="pt-BR" sz="2600" dirty="0" err="1">
                <a:solidFill>
                  <a:schemeClr val="bg1"/>
                </a:solidFill>
                <a:latin typeface="Arial Narrow"/>
              </a:rPr>
              <a:t>shaded</a:t>
            </a:r>
            <a:r>
              <a:rPr lang="pt-BR" sz="2600" dirty="0">
                <a:solidFill>
                  <a:schemeClr val="bg1"/>
                </a:solidFill>
                <a:latin typeface="Arial Narrow"/>
              </a:rPr>
              <a:t>'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  <a:buFont typeface="StarSymbol"/>
              <a:buChar char=""/>
            </a:pP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pt-BR" sz="2600" dirty="0">
                <a:solidFill>
                  <a:schemeClr val="bg1"/>
                </a:solidFill>
                <a:latin typeface="Arial Narrow"/>
              </a:rPr>
              <a:t>define – permite a criação de novas variáveis: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pt-BR" sz="2600" dirty="0">
                <a:solidFill>
                  <a:schemeClr val="bg1"/>
                </a:solidFill>
                <a:latin typeface="Arial Narrow"/>
              </a:rPr>
              <a:t>'define </a:t>
            </a:r>
            <a:r>
              <a:rPr lang="pt-BR" sz="2600" dirty="0" err="1">
                <a:solidFill>
                  <a:schemeClr val="bg1"/>
                </a:solidFill>
                <a:latin typeface="Arial Narrow"/>
              </a:rPr>
              <a:t>temp</a:t>
            </a:r>
            <a:r>
              <a:rPr lang="pt-BR" sz="2600" dirty="0">
                <a:solidFill>
                  <a:schemeClr val="bg1"/>
                </a:solidFill>
                <a:latin typeface="Arial Narrow"/>
              </a:rPr>
              <a:t> = t -273.15'</a:t>
            </a:r>
            <a:r>
              <a:rPr lang="pt-BR" sz="2600" dirty="0">
                <a:latin typeface="Arial Narrow"/>
              </a:rPr>
              <a:t>	</a:t>
            </a:r>
            <a:endParaRPr dirty="0"/>
          </a:p>
        </p:txBody>
      </p:sp>
      <p:sp>
        <p:nvSpPr>
          <p:cNvPr id="113" name="TextShape 2"/>
          <p:cNvSpPr txBox="1"/>
          <p:nvPr/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3200" dirty="0">
                <a:solidFill>
                  <a:schemeClr val="bg1"/>
                </a:solidFill>
                <a:latin typeface="Arial Narrow"/>
              </a:rPr>
              <a:t>Mais alguns detalhes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611560" y="0"/>
            <a:ext cx="7924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2800" dirty="0">
                <a:solidFill>
                  <a:schemeClr val="bg1"/>
                </a:solidFill>
                <a:latin typeface="Arial Narrow"/>
              </a:rPr>
              <a:t>Exercícios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539552" y="980728"/>
            <a:ext cx="7924320" cy="411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</a:pPr>
            <a:r>
              <a:rPr lang="pt-BR" sz="2000" dirty="0">
                <a:solidFill>
                  <a:schemeClr val="bg1"/>
                </a:solidFill>
              </a:rPr>
              <a:t>1 ) Mostre a pressão reduzida ao nível médio do mar (em </a:t>
            </a:r>
            <a:r>
              <a:rPr lang="pt-BR" sz="2000" dirty="0" err="1">
                <a:solidFill>
                  <a:schemeClr val="bg1"/>
                </a:solidFill>
              </a:rPr>
              <a:t>hPa</a:t>
            </a:r>
            <a:r>
              <a:rPr lang="pt-BR" sz="2000" dirty="0">
                <a:solidFill>
                  <a:schemeClr val="bg1"/>
                </a:solidFill>
              </a:rPr>
              <a:t>) com intervalos de 4hPa e o vento horizontal em janeiro de 2011 para a região compreendida entre</a:t>
            </a:r>
            <a:endParaRPr sz="2000"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pt-BR" sz="2000" dirty="0">
                <a:solidFill>
                  <a:schemeClr val="bg1"/>
                </a:solidFill>
              </a:rPr>
              <a:t>– Latitudes: 90ºS e 0º</a:t>
            </a:r>
            <a:endParaRPr sz="2000"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pt-BR" sz="2000" dirty="0">
                <a:solidFill>
                  <a:schemeClr val="bg1"/>
                </a:solidFill>
              </a:rPr>
              <a:t>– Longitudes: 90ºW e </a:t>
            </a:r>
            <a:r>
              <a:rPr lang="pt-BR" sz="2000" dirty="0" err="1">
                <a:solidFill>
                  <a:schemeClr val="bg1"/>
                </a:solidFill>
              </a:rPr>
              <a:t>20ºE</a:t>
            </a:r>
            <a:endParaRPr sz="2000" dirty="0">
              <a:solidFill>
                <a:schemeClr val="bg1"/>
              </a:solidFill>
            </a:endParaRPr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</p:txBody>
      </p:sp>
      <p:sp>
        <p:nvSpPr>
          <p:cNvPr id="116" name="TextShape 3"/>
          <p:cNvSpPr txBox="1"/>
          <p:nvPr/>
        </p:nvSpPr>
        <p:spPr>
          <a:xfrm>
            <a:off x="467544" y="2636912"/>
            <a:ext cx="8424936" cy="25275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2000" dirty="0">
                <a:solidFill>
                  <a:schemeClr val="bg1"/>
                </a:solidFill>
              </a:rPr>
              <a:t>2) </a:t>
            </a:r>
            <a:r>
              <a:rPr lang="en-US" sz="2000" dirty="0" err="1">
                <a:solidFill>
                  <a:schemeClr val="bg1"/>
                </a:solidFill>
              </a:rPr>
              <a:t>Mostre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temperatura</a:t>
            </a:r>
            <a:r>
              <a:rPr lang="en-US" sz="2000" dirty="0">
                <a:solidFill>
                  <a:schemeClr val="bg1"/>
                </a:solidFill>
              </a:rPr>
              <a:t> (</a:t>
            </a:r>
            <a:r>
              <a:rPr lang="en-US" sz="2000" dirty="0" err="1">
                <a:solidFill>
                  <a:schemeClr val="bg1"/>
                </a:solidFill>
              </a:rPr>
              <a:t>em</a:t>
            </a:r>
            <a:r>
              <a:rPr lang="en-US" sz="2000" dirty="0">
                <a:solidFill>
                  <a:schemeClr val="bg1"/>
                </a:solidFill>
              </a:rPr>
              <a:t> ºC) com </a:t>
            </a:r>
            <a:r>
              <a:rPr lang="en-US" sz="2000" dirty="0" err="1">
                <a:solidFill>
                  <a:schemeClr val="bg1"/>
                </a:solidFill>
              </a:rPr>
              <a:t>intervalos</a:t>
            </a:r>
            <a:r>
              <a:rPr lang="en-US" sz="2000" dirty="0">
                <a:solidFill>
                  <a:schemeClr val="bg1"/>
                </a:solidFill>
              </a:rPr>
              <a:t> de 5ºC e as </a:t>
            </a:r>
            <a:r>
              <a:rPr lang="en-US" sz="2000" dirty="0" err="1">
                <a:solidFill>
                  <a:schemeClr val="bg1"/>
                </a:solidFill>
              </a:rPr>
              <a:t>linhas</a:t>
            </a:r>
            <a:r>
              <a:rPr lang="en-US" sz="2000" dirty="0">
                <a:solidFill>
                  <a:schemeClr val="bg1"/>
                </a:solidFill>
              </a:rPr>
              <a:t> de </a:t>
            </a:r>
            <a:r>
              <a:rPr lang="en-US" sz="2000" dirty="0" err="1">
                <a:solidFill>
                  <a:schemeClr val="bg1"/>
                </a:solidFill>
              </a:rPr>
              <a:t>corrente</a:t>
            </a:r>
            <a:r>
              <a:rPr lang="en-US" sz="2000" dirty="0">
                <a:solidFill>
                  <a:schemeClr val="bg1"/>
                </a:solidFill>
              </a:rPr>
              <a:t> (</a:t>
            </a:r>
            <a:r>
              <a:rPr lang="en-US" sz="2000" dirty="0" err="1">
                <a:solidFill>
                  <a:schemeClr val="bg1"/>
                </a:solidFill>
              </a:rPr>
              <a:t>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cor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branca</a:t>
            </a:r>
            <a:r>
              <a:rPr lang="en-US" sz="2000" dirty="0">
                <a:solidFill>
                  <a:schemeClr val="bg1"/>
                </a:solidFill>
              </a:rPr>
              <a:t> se o </a:t>
            </a:r>
            <a:r>
              <a:rPr lang="en-US" sz="2000" dirty="0" err="1">
                <a:solidFill>
                  <a:schemeClr val="bg1"/>
                </a:solidFill>
              </a:rPr>
              <a:t>fundo</a:t>
            </a:r>
            <a:r>
              <a:rPr lang="en-US" sz="2000" dirty="0">
                <a:solidFill>
                  <a:schemeClr val="bg1"/>
                </a:solidFill>
              </a:rPr>
              <a:t> for </a:t>
            </a:r>
            <a:r>
              <a:rPr lang="en-US" sz="2000" dirty="0" err="1">
                <a:solidFill>
                  <a:schemeClr val="bg1"/>
                </a:solidFill>
              </a:rPr>
              <a:t>preto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cor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preta</a:t>
            </a:r>
            <a:r>
              <a:rPr lang="en-US" sz="2000" dirty="0">
                <a:solidFill>
                  <a:schemeClr val="bg1"/>
                </a:solidFill>
              </a:rPr>
              <a:t> se o</a:t>
            </a:r>
            <a:endParaRPr sz="2000" dirty="0">
              <a:solidFill>
                <a:schemeClr val="bg1"/>
              </a:solidFill>
            </a:endParaRPr>
          </a:p>
          <a:p>
            <a:pPr algn="just"/>
            <a:r>
              <a:rPr lang="en-US" sz="2000" dirty="0" err="1">
                <a:solidFill>
                  <a:schemeClr val="bg1"/>
                </a:solidFill>
              </a:rPr>
              <a:t>fundo</a:t>
            </a:r>
            <a:r>
              <a:rPr lang="en-US" sz="2000" dirty="0">
                <a:solidFill>
                  <a:schemeClr val="bg1"/>
                </a:solidFill>
              </a:rPr>
              <a:t> for </a:t>
            </a:r>
            <a:r>
              <a:rPr lang="en-US" sz="2000" dirty="0" err="1">
                <a:solidFill>
                  <a:schemeClr val="bg1"/>
                </a:solidFill>
              </a:rPr>
              <a:t>branco</a:t>
            </a:r>
            <a:r>
              <a:rPr lang="en-US" sz="2000" dirty="0">
                <a:solidFill>
                  <a:schemeClr val="bg1"/>
                </a:solidFill>
              </a:rPr>
              <a:t>) </a:t>
            </a:r>
            <a:r>
              <a:rPr lang="en-US" sz="2000" dirty="0" err="1">
                <a:solidFill>
                  <a:schemeClr val="bg1"/>
                </a:solidFill>
              </a:rPr>
              <a:t>em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julho</a:t>
            </a:r>
            <a:r>
              <a:rPr lang="en-US" sz="2000" dirty="0">
                <a:solidFill>
                  <a:schemeClr val="bg1"/>
                </a:solidFill>
              </a:rPr>
              <a:t> de 2011 </a:t>
            </a:r>
            <a:r>
              <a:rPr lang="en-US" sz="2000" dirty="0" err="1">
                <a:solidFill>
                  <a:schemeClr val="bg1"/>
                </a:solidFill>
              </a:rPr>
              <a:t>para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região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compreendida</a:t>
            </a:r>
            <a:r>
              <a:rPr lang="en-US" sz="2000" dirty="0">
                <a:solidFill>
                  <a:schemeClr val="bg1"/>
                </a:solidFill>
              </a:rPr>
              <a:t> entre:</a:t>
            </a:r>
            <a:endParaRPr sz="2000" dirty="0">
              <a:solidFill>
                <a:schemeClr val="bg1"/>
              </a:solidFill>
            </a:endParaRPr>
          </a:p>
          <a:p>
            <a:endParaRPr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– Latitudes: 40ºN e 40ºS</a:t>
            </a:r>
            <a:endParaRPr sz="2000" dirty="0">
              <a:solidFill>
                <a:schemeClr val="bg1"/>
              </a:solidFill>
            </a:endParaRPr>
          </a:p>
          <a:p>
            <a:endParaRPr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– Longitudes: 20ºE e 150ºE</a:t>
            </a:r>
            <a:endParaRPr sz="2000" dirty="0">
              <a:solidFill>
                <a:schemeClr val="bg1"/>
              </a:solidFill>
            </a:endParaRPr>
          </a:p>
          <a:p>
            <a:endParaRPr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3) </a:t>
            </a:r>
            <a:r>
              <a:rPr lang="en-US" sz="2000" dirty="0" err="1">
                <a:solidFill>
                  <a:schemeClr val="bg1"/>
                </a:solidFill>
              </a:rPr>
              <a:t>Calcule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diferença</a:t>
            </a:r>
            <a:r>
              <a:rPr lang="en-US" sz="2000" dirty="0">
                <a:solidFill>
                  <a:schemeClr val="bg1"/>
                </a:solidFill>
              </a:rPr>
              <a:t> de </a:t>
            </a:r>
            <a:r>
              <a:rPr lang="en-US" sz="2000" dirty="0" err="1">
                <a:solidFill>
                  <a:schemeClr val="bg1"/>
                </a:solidFill>
              </a:rPr>
              <a:t>temperatura</a:t>
            </a:r>
            <a:r>
              <a:rPr lang="en-US" sz="2000" dirty="0">
                <a:solidFill>
                  <a:schemeClr val="bg1"/>
                </a:solidFill>
              </a:rPr>
              <a:t> entre Janeiro e </a:t>
            </a:r>
            <a:r>
              <a:rPr lang="en-US" sz="2000" dirty="0" err="1">
                <a:solidFill>
                  <a:schemeClr val="bg1"/>
                </a:solidFill>
              </a:rPr>
              <a:t>Julho</a:t>
            </a:r>
            <a:r>
              <a:rPr lang="en-US" sz="2000" dirty="0">
                <a:solidFill>
                  <a:schemeClr val="bg1"/>
                </a:solidFill>
              </a:rPr>
              <a:t> de 2011 </a:t>
            </a:r>
            <a:r>
              <a:rPr lang="en-US" sz="2000" dirty="0" err="1">
                <a:solidFill>
                  <a:schemeClr val="bg1"/>
                </a:solidFill>
              </a:rPr>
              <a:t>para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todo</a:t>
            </a:r>
            <a:r>
              <a:rPr lang="en-US" sz="2000" dirty="0">
                <a:solidFill>
                  <a:schemeClr val="bg1"/>
                </a:solidFill>
              </a:rPr>
              <a:t> o </a:t>
            </a:r>
            <a:r>
              <a:rPr lang="en-US" sz="2000" dirty="0" err="1">
                <a:solidFill>
                  <a:schemeClr val="bg1"/>
                </a:solidFill>
              </a:rPr>
              <a:t>domínio</a:t>
            </a:r>
            <a:endParaRPr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609480" y="1600200"/>
            <a:ext cx="7924320" cy="411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endParaRPr dirty="0"/>
          </a:p>
        </p:txBody>
      </p:sp>
      <p:sp>
        <p:nvSpPr>
          <p:cNvPr id="118" name="TextShape 2"/>
          <p:cNvSpPr txBox="1"/>
          <p:nvPr/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2800" dirty="0">
                <a:solidFill>
                  <a:schemeClr val="bg1"/>
                </a:solidFill>
                <a:latin typeface="Arial Narrow"/>
              </a:rPr>
              <a:t>Coordenadas esféricas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19" name="TextShape 3"/>
          <p:cNvSpPr txBox="1"/>
          <p:nvPr/>
        </p:nvSpPr>
        <p:spPr>
          <a:xfrm>
            <a:off x="802800" y="1605600"/>
            <a:ext cx="7320600" cy="24771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</a:pPr>
            <a:r>
              <a:rPr lang="en-US" sz="2800" dirty="0" err="1">
                <a:solidFill>
                  <a:schemeClr val="bg1"/>
                </a:solidFill>
                <a:latin typeface="Arial"/>
              </a:rPr>
              <a:t>Leia</a:t>
            </a:r>
            <a:r>
              <a:rPr lang="en-US" sz="2800" dirty="0">
                <a:solidFill>
                  <a:schemeClr val="bg1"/>
                </a:solidFill>
                <a:latin typeface="Arial"/>
              </a:rPr>
              <a:t> o </a:t>
            </a:r>
            <a:r>
              <a:rPr lang="en-US" sz="2800" dirty="0" err="1">
                <a:solidFill>
                  <a:schemeClr val="bg1"/>
                </a:solidFill>
                <a:latin typeface="Arial"/>
              </a:rPr>
              <a:t>texto</a:t>
            </a:r>
            <a:r>
              <a:rPr lang="en-US" sz="28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/>
              </a:rPr>
              <a:t>sobre</a:t>
            </a:r>
            <a:r>
              <a:rPr lang="en-US" sz="28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/>
              </a:rPr>
              <a:t>coordenadas</a:t>
            </a:r>
            <a:r>
              <a:rPr lang="en-US" sz="28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/>
              </a:rPr>
              <a:t>esféricas</a:t>
            </a:r>
            <a:r>
              <a:rPr lang="en-US" sz="2800" dirty="0">
                <a:solidFill>
                  <a:schemeClr val="bg1"/>
                </a:solidFill>
                <a:latin typeface="Arial"/>
              </a:rPr>
              <a:t>: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en-US" sz="2800" dirty="0">
                <a:solidFill>
                  <a:schemeClr val="bg1"/>
                </a:solidFill>
                <a:latin typeface="Arial"/>
              </a:rPr>
              <a:t>http://www.met.wau.nl/education/atd/Practical../unit%202/Coord.html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  <a:buFont typeface="StarSymbol"/>
              <a:buChar char=""/>
            </a:pP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en-US" sz="2800" dirty="0" err="1">
                <a:solidFill>
                  <a:schemeClr val="bg1"/>
                </a:solidFill>
                <a:latin typeface="Arial"/>
              </a:rPr>
              <a:t>Leia</a:t>
            </a:r>
            <a:r>
              <a:rPr lang="en-US" sz="2800" dirty="0">
                <a:solidFill>
                  <a:schemeClr val="bg1"/>
                </a:solidFill>
                <a:latin typeface="Arial"/>
              </a:rPr>
              <a:t> o </a:t>
            </a:r>
            <a:r>
              <a:rPr lang="en-US" sz="2800" dirty="0" err="1">
                <a:solidFill>
                  <a:schemeClr val="bg1"/>
                </a:solidFill>
                <a:latin typeface="Arial"/>
              </a:rPr>
              <a:t>texto</a:t>
            </a:r>
            <a:r>
              <a:rPr lang="en-US" sz="28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/>
              </a:rPr>
              <a:t>sobre</a:t>
            </a:r>
            <a:r>
              <a:rPr lang="en-US" sz="2800" dirty="0">
                <a:solidFill>
                  <a:schemeClr val="bg1"/>
                </a:solidFill>
                <a:latin typeface="Arial"/>
              </a:rPr>
              <a:t> o </a:t>
            </a:r>
            <a:r>
              <a:rPr lang="en-US" sz="2800" dirty="0" err="1">
                <a:solidFill>
                  <a:schemeClr val="bg1"/>
                </a:solidFill>
                <a:latin typeface="Arial"/>
              </a:rPr>
              <a:t>comando</a:t>
            </a:r>
            <a:r>
              <a:rPr lang="en-US" sz="28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/>
              </a:rPr>
              <a:t>cdiff</a:t>
            </a:r>
            <a:r>
              <a:rPr lang="en-US" sz="2800" dirty="0">
                <a:solidFill>
                  <a:schemeClr val="bg1"/>
                </a:solidFill>
                <a:latin typeface="Arial"/>
              </a:rPr>
              <a:t>: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en-US" sz="2800" dirty="0">
                <a:solidFill>
                  <a:schemeClr val="bg1"/>
                </a:solidFill>
                <a:latin typeface="Arial"/>
              </a:rPr>
              <a:t>http://www.met.wau.nl/education/atd/Practical../</a:t>
            </a:r>
            <a:r>
              <a:rPr lang="en-US" sz="2800" dirty="0" err="1">
                <a:solidFill>
                  <a:schemeClr val="bg1"/>
                </a:solidFill>
                <a:latin typeface="Arial"/>
              </a:rPr>
              <a:t>gadoc</a:t>
            </a:r>
            <a:r>
              <a:rPr lang="en-US" sz="2800" dirty="0">
                <a:solidFill>
                  <a:schemeClr val="bg1"/>
                </a:solidFill>
                <a:latin typeface="Arial"/>
              </a:rPr>
              <a:t>/gradfunccdiff.html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  <a:buFont typeface="StarSymbol"/>
              <a:buChar char="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2800" dirty="0" err="1">
                <a:solidFill>
                  <a:schemeClr val="bg1"/>
                </a:solidFill>
                <a:latin typeface="Arial Narrow"/>
              </a:rPr>
              <a:t>Exercícos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609480" y="1600200"/>
            <a:ext cx="7924320" cy="411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</a:pPr>
            <a:r>
              <a:rPr lang="pt-BR" sz="2600" dirty="0">
                <a:solidFill>
                  <a:schemeClr val="bg1"/>
                </a:solidFill>
                <a:latin typeface="Arial Narrow"/>
              </a:rPr>
              <a:t>4) Calcular o gradiente de temperatura, </a:t>
            </a:r>
            <a:r>
              <a:rPr lang="pt-BR" sz="2600" dirty="0" err="1">
                <a:solidFill>
                  <a:schemeClr val="bg1"/>
                </a:solidFill>
                <a:latin typeface="Arial Narrow"/>
              </a:rPr>
              <a:t>advecção</a:t>
            </a:r>
            <a:r>
              <a:rPr lang="pt-BR" sz="2600" dirty="0">
                <a:solidFill>
                  <a:schemeClr val="bg1"/>
                </a:solidFill>
                <a:latin typeface="Arial Narrow"/>
              </a:rPr>
              <a:t> de temperatura e </a:t>
            </a:r>
            <a:r>
              <a:rPr lang="pt-BR" sz="2600" dirty="0" err="1">
                <a:solidFill>
                  <a:schemeClr val="bg1"/>
                </a:solidFill>
                <a:latin typeface="Arial Narrow"/>
              </a:rPr>
              <a:t>plotar</a:t>
            </a:r>
            <a:r>
              <a:rPr lang="pt-BR" sz="2600" dirty="0">
                <a:solidFill>
                  <a:schemeClr val="bg1"/>
                </a:solidFill>
                <a:latin typeface="Arial Narrow"/>
              </a:rPr>
              <a:t>: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pt-BR" sz="2600" dirty="0">
                <a:solidFill>
                  <a:schemeClr val="bg1"/>
                </a:solidFill>
                <a:latin typeface="Arial Narrow"/>
              </a:rPr>
              <a:t>- </a:t>
            </a:r>
            <a:r>
              <a:rPr lang="pt-BR" sz="2600" dirty="0" err="1">
                <a:solidFill>
                  <a:schemeClr val="bg1"/>
                </a:solidFill>
                <a:latin typeface="Arial Narrow"/>
              </a:rPr>
              <a:t>Advecção</a:t>
            </a:r>
            <a:r>
              <a:rPr lang="pt-BR" sz="2600" dirty="0">
                <a:solidFill>
                  <a:schemeClr val="bg1"/>
                </a:solidFill>
                <a:latin typeface="Arial Narrow"/>
              </a:rPr>
              <a:t> de temperatura (</a:t>
            </a:r>
            <a:r>
              <a:rPr lang="pt-BR" sz="2600" dirty="0" err="1">
                <a:solidFill>
                  <a:schemeClr val="bg1"/>
                </a:solidFill>
                <a:latin typeface="Arial Narrow"/>
              </a:rPr>
              <a:t>shaded</a:t>
            </a:r>
            <a:r>
              <a:rPr lang="pt-BR" sz="2600" dirty="0">
                <a:solidFill>
                  <a:schemeClr val="bg1"/>
                </a:solidFill>
                <a:latin typeface="Arial Narrow"/>
              </a:rPr>
              <a:t>)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pt-BR" sz="2600" dirty="0">
                <a:solidFill>
                  <a:schemeClr val="bg1"/>
                </a:solidFill>
                <a:latin typeface="Arial Narrow"/>
              </a:rPr>
              <a:t>- Temperatura (</a:t>
            </a:r>
            <a:r>
              <a:rPr lang="pt-BR" sz="2600" dirty="0" err="1">
                <a:solidFill>
                  <a:schemeClr val="bg1"/>
                </a:solidFill>
                <a:latin typeface="Arial Narrow"/>
              </a:rPr>
              <a:t>contour</a:t>
            </a:r>
            <a:r>
              <a:rPr lang="pt-BR" sz="2600" dirty="0">
                <a:solidFill>
                  <a:schemeClr val="bg1"/>
                </a:solidFill>
                <a:latin typeface="Arial Narrow"/>
              </a:rPr>
              <a:t>)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pt-BR" sz="2600" dirty="0">
                <a:solidFill>
                  <a:schemeClr val="bg1"/>
                </a:solidFill>
                <a:latin typeface="Arial Narrow"/>
              </a:rPr>
              <a:t>- Vento (</a:t>
            </a:r>
            <a:r>
              <a:rPr lang="pt-BR" sz="2600" dirty="0" smtClean="0">
                <a:solidFill>
                  <a:schemeClr val="bg1"/>
                </a:solidFill>
                <a:latin typeface="Arial Narrow"/>
              </a:rPr>
              <a:t>vetor)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09480" y="851760"/>
            <a:ext cx="7924320" cy="411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</a:pPr>
            <a:r>
              <a:rPr lang="pt-BR" sz="2800" dirty="0">
                <a:solidFill>
                  <a:schemeClr val="bg1"/>
                </a:solidFill>
                <a:latin typeface="Arial Narrow"/>
              </a:rPr>
              <a:t>5) calcular o gradiente de pressão </a:t>
            </a:r>
            <a:r>
              <a:rPr lang="pt-BR" sz="2800" dirty="0" err="1">
                <a:solidFill>
                  <a:schemeClr val="bg1"/>
                </a:solidFill>
                <a:latin typeface="Arial Narrow"/>
              </a:rPr>
              <a:t>horizontale</a:t>
            </a:r>
            <a:r>
              <a:rPr lang="pt-BR" sz="2800" dirty="0">
                <a:solidFill>
                  <a:schemeClr val="bg1"/>
                </a:solidFill>
                <a:latin typeface="Arial Narrow"/>
              </a:rPr>
              <a:t> calcular o vento </a:t>
            </a:r>
            <a:r>
              <a:rPr lang="pt-BR" sz="2800" dirty="0" err="1">
                <a:solidFill>
                  <a:schemeClr val="bg1"/>
                </a:solidFill>
                <a:latin typeface="Arial Narrow"/>
              </a:rPr>
              <a:t>geostrófico</a:t>
            </a:r>
            <a:r>
              <a:rPr lang="pt-BR" sz="2800" dirty="0">
                <a:solidFill>
                  <a:schemeClr val="bg1"/>
                </a:solidFill>
                <a:latin typeface="Arial Narrow"/>
              </a:rPr>
              <a:t> segundo a definição: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</a:pPr>
            <a:endParaRPr lang="pt-BR" sz="2800" dirty="0" smtClean="0">
              <a:latin typeface="Arial Narrow"/>
            </a:endParaRPr>
          </a:p>
          <a:p>
            <a:pPr>
              <a:buSzPct val="45000"/>
            </a:pPr>
            <a:endParaRPr lang="pt-BR" sz="2800" dirty="0">
              <a:latin typeface="Arial Narrow"/>
            </a:endParaRPr>
          </a:p>
          <a:p>
            <a:pPr>
              <a:buSzPct val="45000"/>
            </a:pPr>
            <a:endParaRPr lang="pt-BR" sz="2800" dirty="0" smtClean="0">
              <a:latin typeface="Arial Narrow"/>
            </a:endParaRPr>
          </a:p>
          <a:p>
            <a:pPr>
              <a:buSzPct val="45000"/>
            </a:pPr>
            <a:r>
              <a:rPr lang="pt-BR" sz="2800" dirty="0" smtClean="0">
                <a:solidFill>
                  <a:schemeClr val="bg1"/>
                </a:solidFill>
                <a:latin typeface="Arial Narrow"/>
              </a:rPr>
              <a:t>Considere </a:t>
            </a:r>
            <a:r>
              <a:rPr lang="pt-BR" sz="2800" dirty="0">
                <a:solidFill>
                  <a:schemeClr val="bg1"/>
                </a:solidFill>
                <a:latin typeface="Arial Narrow"/>
              </a:rPr>
              <a:t>densidade = 1kg/m³ e </a:t>
            </a:r>
            <a:r>
              <a:rPr lang="pt-BR" sz="2800" dirty="0" err="1">
                <a:solidFill>
                  <a:schemeClr val="bg1"/>
                </a:solidFill>
                <a:latin typeface="Arial Narrow"/>
              </a:rPr>
              <a:t>plote</a:t>
            </a:r>
            <a:r>
              <a:rPr lang="pt-BR" sz="2800" dirty="0">
                <a:solidFill>
                  <a:schemeClr val="bg1"/>
                </a:solidFill>
                <a:latin typeface="Arial Narrow"/>
              </a:rPr>
              <a:t> o vento </a:t>
            </a:r>
            <a:r>
              <a:rPr lang="pt-BR" sz="2800" dirty="0" err="1">
                <a:solidFill>
                  <a:schemeClr val="bg1"/>
                </a:solidFill>
                <a:latin typeface="Arial Narrow"/>
              </a:rPr>
              <a:t>geostrífico</a:t>
            </a:r>
            <a:r>
              <a:rPr lang="pt-BR" sz="2800" dirty="0">
                <a:solidFill>
                  <a:schemeClr val="bg1"/>
                </a:solidFill>
                <a:latin typeface="Arial Narrow"/>
              </a:rPr>
              <a:t> o vento e a pressão reduzida ao nível médio do mar.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123" name="Imagem 1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69480" y="2287080"/>
            <a:ext cx="1723320" cy="1304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2800" dirty="0">
                <a:solidFill>
                  <a:schemeClr val="bg1"/>
                </a:solidFill>
                <a:latin typeface="Arial Narrow"/>
              </a:rPr>
              <a:t>Lista de comandos do </a:t>
            </a:r>
            <a:r>
              <a:rPr lang="pt-BR" sz="2800" dirty="0" err="1">
                <a:solidFill>
                  <a:schemeClr val="bg1"/>
                </a:solidFill>
                <a:latin typeface="Arial Narrow"/>
              </a:rPr>
              <a:t>grads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609480" y="1600200"/>
            <a:ext cx="7924320" cy="411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</a:pPr>
            <a:r>
              <a:rPr lang="pt-BR" sz="1700" dirty="0">
                <a:solidFill>
                  <a:schemeClr val="bg1"/>
                </a:solidFill>
                <a:latin typeface="Arial Narrow"/>
              </a:rPr>
              <a:t>http://www.iges.org/grads/gadoc/commandsatt.html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  <a:buFont typeface="StarSymbol"/>
              <a:buChar char="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pt-BR" sz="3000">
                <a:solidFill>
                  <a:srgbClr val="FFFFFF"/>
                </a:solidFill>
                <a:latin typeface="Arial Narrow"/>
              </a:rPr>
              <a:t>O que é o Shell (terminal)? 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609480" y="1600200"/>
            <a:ext cx="7924320" cy="4114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800">
                <a:solidFill>
                  <a:srgbClr val="FFFFFF"/>
                </a:solidFill>
                <a:latin typeface="Arial Narrow"/>
              </a:rPr>
              <a:t>Interpretador de linhas de comandos que faz a interface entre o usuário e o sistema operacional (kernel)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800">
                <a:solidFill>
                  <a:srgbClr val="FFFFFF"/>
                </a:solidFill>
                <a:latin typeface="Arial Narrow"/>
              </a:rPr>
              <a:t>Também pode servir como linguagem de script (shell script) para realizar tarefas mais complicadas (p. ex. agrupar arquivos de texto ou baixar dados automaticamente da web)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611640" y="620640"/>
            <a:ext cx="7924320" cy="4114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800">
                <a:solidFill>
                  <a:srgbClr val="FFFFFF"/>
                </a:solidFill>
                <a:latin typeface="Arial Narrow"/>
              </a:rPr>
              <a:t>O Shell utilizado na maioria das distribuições do Linux atualmente é o BASH, para acessá-lo no Debian clique em Aplicações      Acessórios      Terminal</a:t>
            </a:r>
            <a:endParaRPr/>
          </a:p>
        </p:txBody>
      </p:sp>
      <p:pic>
        <p:nvPicPr>
          <p:cNvPr id="88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23640" y="2493000"/>
            <a:ext cx="5238360" cy="3933360"/>
          </a:xfrm>
          <a:prstGeom prst="rect">
            <a:avLst/>
          </a:prstGeom>
          <a:ln>
            <a:noFill/>
          </a:ln>
        </p:spPr>
      </p:pic>
      <p:sp>
        <p:nvSpPr>
          <p:cNvPr id="90" name="CustomShape 3"/>
          <p:cNvSpPr/>
          <p:nvPr/>
        </p:nvSpPr>
        <p:spPr>
          <a:xfrm>
            <a:off x="4139952" y="1772816"/>
            <a:ext cx="215640" cy="360"/>
          </a:xfrm>
          <a:prstGeom prst="straightConnector1">
            <a:avLst/>
          </a:prstGeom>
          <a:noFill/>
          <a:ln w="9360">
            <a:solidFill>
              <a:srgbClr val="7E97AD"/>
            </a:solidFill>
            <a:round/>
            <a:tailEnd type="arrow" w="med" len="med"/>
          </a:ln>
        </p:spPr>
      </p:sp>
      <p:cxnSp>
        <p:nvCxnSpPr>
          <p:cNvPr id="7" name="Conector de seta reta 6"/>
          <p:cNvCxnSpPr/>
          <p:nvPr/>
        </p:nvCxnSpPr>
        <p:spPr>
          <a:xfrm>
            <a:off x="2195736" y="177281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11640" y="25200"/>
            <a:ext cx="7924320" cy="11426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pt-BR" sz="3000">
                <a:solidFill>
                  <a:srgbClr val="FFFFFF"/>
                </a:solidFill>
                <a:latin typeface="Arial Narrow"/>
              </a:rPr>
              <a:t>Comandos básicos do shell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611640" y="1556640"/>
            <a:ext cx="7924320" cy="4114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1700">
                <a:solidFill>
                  <a:srgbClr val="FFFFFF"/>
                </a:solidFill>
                <a:latin typeface="Arial Narrow"/>
              </a:rPr>
              <a:t>pwd – identifica o diretório atual (Present Work Directory)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1700">
                <a:solidFill>
                  <a:srgbClr val="FFFFFF"/>
                </a:solidFill>
                <a:latin typeface="Arial Narrow"/>
              </a:rPr>
              <a:t>ls – lista o conteúdo do diretório atual (LiSt)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1700">
                <a:solidFill>
                  <a:srgbClr val="FFFFFF"/>
                </a:solidFill>
                <a:latin typeface="Arial Narrow"/>
              </a:rPr>
              <a:t>cd &lt;diretorio_destino&gt; – muda para o diretório de destino (Change Directory)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pt-BR" sz="1700">
                <a:solidFill>
                  <a:srgbClr val="FFFFFF"/>
                </a:solidFill>
                <a:latin typeface="Arial Narrow"/>
              </a:rPr>
              <a:t>Dica: Se a pasta de destino estiver dentro do diretório atual não é necessário digitar o caminho completo (../../../diretorio_destino) basta digitar somente cd e o nome da pasta desejada. Para retornar ao diretório anterior existe o comando cd –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1700">
                <a:solidFill>
                  <a:srgbClr val="FFFFFF"/>
                </a:solidFill>
                <a:latin typeface="Arial Narrow"/>
              </a:rPr>
              <a:t>mkdir &lt;nome&gt; - Cria um diretório com o nome especificado (MaKe Directory)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1700">
                <a:solidFill>
                  <a:srgbClr val="FFFFFF"/>
                </a:solidFill>
                <a:latin typeface="Arial Narrow"/>
              </a:rPr>
              <a:t>rmdir &lt;nome&gt; - Remove um diretório com o nome especificado (ReMove Directory)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1700">
                <a:solidFill>
                  <a:srgbClr val="FFFFFF"/>
                </a:solidFill>
                <a:latin typeface="Arial Narrow"/>
              </a:rPr>
              <a:t>cp &lt;file1&gt; &lt;file2&gt; - Copia arquivo ou diretório.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pt-BR" sz="1700">
                <a:solidFill>
                  <a:srgbClr val="FFFFFF"/>
                </a:solidFill>
                <a:latin typeface="Arial Narrow"/>
              </a:rPr>
              <a:t>Se o arquivo ou diretório desejado reside dentro do diretório atual utilizamos o comando: cp picture.jpg picture-02.jpg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pt-BR" sz="1700">
                <a:solidFill>
                  <a:srgbClr val="FFFFFF"/>
                </a:solidFill>
                <a:latin typeface="Arial Narrow"/>
              </a:rPr>
              <a:t>Se o arquivo ou diretório reside em outro diretório devemos especificar o caminho completo: cp /home/chuck/pictures/picture.jpg /home/chuck/backup/picture.jpg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1700">
                <a:solidFill>
                  <a:srgbClr val="FFFFFF"/>
                </a:solidFill>
                <a:latin typeface="Arial Narrow"/>
              </a:rPr>
              <a:t>mv &lt;file1&gt; &lt;file2&gt; - Pode ser usado para renomear um arquivo ou para movê-lo (sem copiar) entre diretórios, a utilização se dá da mesma maneira que o comando cp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09480" y="274680"/>
            <a:ext cx="8168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2800" dirty="0">
                <a:solidFill>
                  <a:schemeClr val="bg1"/>
                </a:solidFill>
                <a:latin typeface="Arial Narrow"/>
              </a:rPr>
              <a:t>Como obter os dados da reanálise ERA-INTERIM do ECMWF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609480" y="1600200"/>
            <a:ext cx="7924320" cy="411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Font typeface="StarSymbol"/>
              <a:buAutoNum type="arabicParenR"/>
            </a:pPr>
            <a:r>
              <a:rPr lang="en-US" sz="20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/>
              </a:rPr>
              <a:t>Inscrever</a:t>
            </a:r>
            <a:r>
              <a:rPr lang="en-US" sz="2000" dirty="0">
                <a:solidFill>
                  <a:schemeClr val="bg1"/>
                </a:solidFill>
                <a:latin typeface="Arial"/>
              </a:rPr>
              <a:t>-se no site: https://apps.ecmwf.int/registration</a:t>
            </a:r>
            <a:r>
              <a:rPr lang="en-US" sz="2000" dirty="0" smtClean="0">
                <a:solidFill>
                  <a:schemeClr val="bg1"/>
                </a:solidFill>
                <a:latin typeface="Arial"/>
              </a:rPr>
              <a:t>/</a:t>
            </a:r>
          </a:p>
          <a:p>
            <a:endParaRPr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Arial"/>
              </a:rPr>
              <a:t>2) </a:t>
            </a:r>
            <a:r>
              <a:rPr lang="en-US" sz="2000" dirty="0" err="1">
                <a:solidFill>
                  <a:schemeClr val="bg1"/>
                </a:solidFill>
                <a:latin typeface="Arial"/>
              </a:rPr>
              <a:t>Aguardar</a:t>
            </a:r>
            <a:r>
              <a:rPr lang="en-US" sz="2000" dirty="0">
                <a:solidFill>
                  <a:schemeClr val="bg1"/>
                </a:solidFill>
                <a:latin typeface="Arial"/>
              </a:rPr>
              <a:t> o e-mail e </a:t>
            </a:r>
            <a:r>
              <a:rPr lang="en-US" sz="2000" dirty="0" err="1">
                <a:solidFill>
                  <a:schemeClr val="bg1"/>
                </a:solidFill>
                <a:latin typeface="Arial"/>
              </a:rPr>
              <a:t>confirmar</a:t>
            </a:r>
            <a:r>
              <a:rPr lang="en-US" sz="20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</a:rPr>
              <a:t>inscrição</a:t>
            </a:r>
            <a:endParaRPr lang="en-US" sz="2000" dirty="0" smtClean="0">
              <a:solidFill>
                <a:schemeClr val="bg1"/>
              </a:solidFill>
              <a:latin typeface="Arial"/>
            </a:endParaRPr>
          </a:p>
          <a:p>
            <a:endParaRPr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Arial"/>
              </a:rPr>
              <a:t>3)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</a:rPr>
              <a:t>Entrar</a:t>
            </a:r>
            <a:r>
              <a:rPr lang="en-US" sz="2000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/>
              </a:rPr>
              <a:t>na</a:t>
            </a:r>
            <a:r>
              <a:rPr lang="en-US" sz="20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/>
              </a:rPr>
              <a:t>página</a:t>
            </a:r>
            <a:r>
              <a:rPr lang="en-US" sz="2000" dirty="0">
                <a:solidFill>
                  <a:schemeClr val="bg1"/>
                </a:solidFill>
                <a:latin typeface="Arial"/>
              </a:rPr>
              <a:t> http://apps.ecmwf.int/datasets/data/interim_full_daily</a:t>
            </a:r>
            <a:r>
              <a:rPr lang="en-US" sz="2000" dirty="0" smtClean="0">
                <a:solidFill>
                  <a:schemeClr val="bg1"/>
                </a:solidFill>
                <a:latin typeface="Arial"/>
              </a:rPr>
              <a:t>/</a:t>
            </a:r>
          </a:p>
          <a:p>
            <a:endParaRPr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Arial"/>
              </a:rPr>
              <a:t>4)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</a:rPr>
              <a:t>Selecionar</a:t>
            </a:r>
            <a:r>
              <a:rPr lang="en-US" sz="2000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/>
              </a:rPr>
              <a:t>os</a:t>
            </a:r>
            <a:r>
              <a:rPr lang="en-US" sz="20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/>
              </a:rPr>
              <a:t>meses</a:t>
            </a:r>
            <a:r>
              <a:rPr lang="en-US" sz="2000" dirty="0">
                <a:solidFill>
                  <a:schemeClr val="bg1"/>
                </a:solidFill>
                <a:latin typeface="Arial"/>
              </a:rPr>
              <a:t> de Janeiro e </a:t>
            </a:r>
            <a:r>
              <a:rPr lang="en-US" sz="2000" dirty="0" err="1">
                <a:solidFill>
                  <a:schemeClr val="bg1"/>
                </a:solidFill>
                <a:latin typeface="Arial"/>
              </a:rPr>
              <a:t>Julho</a:t>
            </a:r>
            <a:r>
              <a:rPr lang="en-US" sz="2000" dirty="0">
                <a:solidFill>
                  <a:schemeClr val="bg1"/>
                </a:solidFill>
                <a:latin typeface="Arial"/>
              </a:rPr>
              <a:t> de 2011 e as </a:t>
            </a:r>
            <a:r>
              <a:rPr lang="en-US" sz="2000" dirty="0" err="1">
                <a:solidFill>
                  <a:schemeClr val="bg1"/>
                </a:solidFill>
                <a:latin typeface="Arial"/>
              </a:rPr>
              <a:t>variáveis</a:t>
            </a:r>
            <a:r>
              <a:rPr lang="en-US" sz="2000" dirty="0">
                <a:solidFill>
                  <a:schemeClr val="bg1"/>
                </a:solidFill>
                <a:latin typeface="Arial"/>
              </a:rPr>
              <a:t>: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endParaRPr lang="en-US" sz="2000" dirty="0" smtClean="0">
              <a:solidFill>
                <a:schemeClr val="bg1"/>
              </a:solidFill>
              <a:latin typeface="Arial"/>
            </a:endParaRPr>
          </a:p>
          <a:p>
            <a:pPr>
              <a:buSzPct val="45000"/>
            </a:pPr>
            <a:r>
              <a:rPr lang="en-US" sz="2000" dirty="0" smtClean="0">
                <a:solidFill>
                  <a:schemeClr val="bg1"/>
                </a:solidFill>
                <a:latin typeface="Arial"/>
              </a:rPr>
              <a:t>- 10 </a:t>
            </a:r>
            <a:r>
              <a:rPr lang="en-US" sz="2000" dirty="0" err="1">
                <a:solidFill>
                  <a:schemeClr val="bg1"/>
                </a:solidFill>
                <a:latin typeface="Arial"/>
              </a:rPr>
              <a:t>metre</a:t>
            </a:r>
            <a:r>
              <a:rPr lang="en-US" sz="2000" dirty="0">
                <a:solidFill>
                  <a:schemeClr val="bg1"/>
                </a:solidFill>
                <a:latin typeface="Arial"/>
              </a:rPr>
              <a:t> U wind component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en-US" sz="2000" dirty="0" smtClean="0">
                <a:solidFill>
                  <a:schemeClr val="bg1"/>
                </a:solidFill>
                <a:latin typeface="Arial"/>
              </a:rPr>
              <a:t>- 10 </a:t>
            </a:r>
            <a:r>
              <a:rPr lang="en-US" sz="2000" dirty="0" err="1">
                <a:solidFill>
                  <a:schemeClr val="bg1"/>
                </a:solidFill>
                <a:latin typeface="Arial"/>
              </a:rPr>
              <a:t>metre</a:t>
            </a:r>
            <a:r>
              <a:rPr lang="en-US" sz="2000" dirty="0">
                <a:solidFill>
                  <a:schemeClr val="bg1"/>
                </a:solidFill>
                <a:latin typeface="Arial"/>
              </a:rPr>
              <a:t> V wind component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en-US" sz="2000" dirty="0" smtClean="0">
                <a:solidFill>
                  <a:schemeClr val="bg1"/>
                </a:solidFill>
                <a:latin typeface="Arial"/>
              </a:rPr>
              <a:t>- 2 </a:t>
            </a:r>
            <a:r>
              <a:rPr lang="en-US" sz="2000" dirty="0" err="1">
                <a:solidFill>
                  <a:schemeClr val="bg1"/>
                </a:solidFill>
                <a:latin typeface="Arial"/>
              </a:rPr>
              <a:t>metre</a:t>
            </a:r>
            <a:r>
              <a:rPr lang="en-US" sz="2000" dirty="0">
                <a:solidFill>
                  <a:schemeClr val="bg1"/>
                </a:solidFill>
                <a:latin typeface="Arial"/>
              </a:rPr>
              <a:t> temperature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en-US" sz="2000" dirty="0" smtClean="0">
                <a:solidFill>
                  <a:schemeClr val="bg1"/>
                </a:solidFill>
                <a:latin typeface="Arial"/>
              </a:rPr>
              <a:t>- Mean </a:t>
            </a:r>
            <a:r>
              <a:rPr lang="en-US" sz="2000" dirty="0">
                <a:solidFill>
                  <a:schemeClr val="bg1"/>
                </a:solidFill>
                <a:latin typeface="Arial"/>
              </a:rPr>
              <a:t>sea level pressure</a:t>
            </a:r>
            <a:endParaRPr dirty="0">
              <a:solidFill>
                <a:schemeClr val="bg1"/>
              </a:solidFill>
            </a:endParaRPr>
          </a:p>
          <a:p>
            <a:pPr>
              <a:buSzPct val="45000"/>
            </a:pPr>
            <a:r>
              <a:rPr lang="en-US" sz="2000" dirty="0" smtClean="0">
                <a:solidFill>
                  <a:schemeClr val="bg1"/>
                </a:solidFill>
                <a:latin typeface="Arial"/>
              </a:rPr>
              <a:t>- Sea </a:t>
            </a:r>
            <a:r>
              <a:rPr lang="en-US" sz="2000" dirty="0">
                <a:solidFill>
                  <a:schemeClr val="bg1"/>
                </a:solidFill>
                <a:latin typeface="Arial"/>
              </a:rPr>
              <a:t>surface temperature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609480" y="274680"/>
            <a:ext cx="7924320" cy="1142640"/>
          </a:xfrm>
          <a:prstGeom prst="rect">
            <a:avLst/>
          </a:prstGeom>
        </p:spPr>
        <p:txBody>
          <a:bodyPr anchor="b"/>
          <a:lstStyle/>
          <a:p>
            <a:r>
              <a:rPr lang="pt-BR" sz="3000">
                <a:latin typeface="Arial Narrow"/>
              </a:rPr>
              <a:t>ERA-INTERIM</a:t>
            </a:r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609480" y="1600200"/>
            <a:ext cx="792432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97" name="Imagem 9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846320" y="274680"/>
            <a:ext cx="3992400" cy="5577480"/>
          </a:xfrm>
          <a:prstGeom prst="rect">
            <a:avLst/>
          </a:prstGeom>
        </p:spPr>
        <p:txBody>
          <a:bodyPr lIns="0" tIns="0" rIns="0" bIns="0"/>
          <a:lstStyle/>
          <a:p>
            <a:pPr algn="just">
              <a:buSzPct val="45000"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  <a:latin typeface="Abyssinica SIL"/>
              </a:rPr>
              <a:t> Embaixo </a:t>
            </a:r>
            <a:r>
              <a:rPr lang="pt-BR" dirty="0">
                <a:solidFill>
                  <a:schemeClr val="bg1"/>
                </a:solidFill>
                <a:latin typeface="Abyssinica SIL"/>
              </a:rPr>
              <a:t>da lista de meses temos as opções “</a:t>
            </a:r>
            <a:r>
              <a:rPr lang="pt-BR" dirty="0" err="1">
                <a:solidFill>
                  <a:schemeClr val="bg1"/>
                </a:solidFill>
                <a:latin typeface="Abyssinica SIL"/>
              </a:rPr>
              <a:t>select</a:t>
            </a:r>
            <a:r>
              <a:rPr lang="pt-BR" dirty="0">
                <a:solidFill>
                  <a:schemeClr val="bg1"/>
                </a:solidFill>
                <a:latin typeface="Abyssinica SIL"/>
              </a:rPr>
              <a:t> time” e “time </a:t>
            </a:r>
            <a:r>
              <a:rPr lang="pt-BR" dirty="0" err="1">
                <a:solidFill>
                  <a:schemeClr val="bg1"/>
                </a:solidFill>
                <a:latin typeface="Abyssinica SIL"/>
              </a:rPr>
              <a:t>step</a:t>
            </a:r>
            <a:r>
              <a:rPr lang="pt-BR" dirty="0">
                <a:solidFill>
                  <a:schemeClr val="bg1"/>
                </a:solidFill>
                <a:latin typeface="Abyssinica SIL"/>
              </a:rPr>
              <a:t>”. É importante prestar atenção ao selecionar essas opções:</a:t>
            </a:r>
            <a:endParaRPr dirty="0">
              <a:solidFill>
                <a:schemeClr val="bg1"/>
              </a:solidFill>
            </a:endParaRPr>
          </a:p>
          <a:p>
            <a:pPr algn="just">
              <a:buSzPct val="45000"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  <a:latin typeface="Abyssinica SIL"/>
              </a:rPr>
              <a:t> “</a:t>
            </a:r>
            <a:r>
              <a:rPr lang="pt-BR" dirty="0" err="1">
                <a:solidFill>
                  <a:schemeClr val="bg1"/>
                </a:solidFill>
                <a:latin typeface="Abyssinica SIL"/>
              </a:rPr>
              <a:t>Select</a:t>
            </a:r>
            <a:r>
              <a:rPr lang="pt-BR" dirty="0">
                <a:solidFill>
                  <a:schemeClr val="bg1"/>
                </a:solidFill>
                <a:latin typeface="Abyssinica SIL"/>
              </a:rPr>
              <a:t> time” - O ECMWF assimila os dados quatro vezes ao dia. As opções disponíveis correspondem ao horário (em GMT) em que as variáveis são assimiladas. Por exemplo, se marcar 12:00 vai baixar dados correspondentes à 9:00 no Brasil.</a:t>
            </a:r>
            <a:endParaRPr dirty="0">
              <a:solidFill>
                <a:schemeClr val="bg1"/>
              </a:solidFill>
            </a:endParaRPr>
          </a:p>
          <a:p>
            <a:pPr algn="just">
              <a:buSzPct val="45000"/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  <a:latin typeface="Abyssinica SIL"/>
              </a:rPr>
              <a:t> “</a:t>
            </a:r>
            <a:r>
              <a:rPr lang="pt-BR" dirty="0">
                <a:solidFill>
                  <a:schemeClr val="bg1"/>
                </a:solidFill>
                <a:latin typeface="Abyssinica SIL"/>
              </a:rPr>
              <a:t>Time </a:t>
            </a:r>
            <a:r>
              <a:rPr lang="pt-BR" dirty="0" err="1">
                <a:solidFill>
                  <a:schemeClr val="bg1"/>
                </a:solidFill>
                <a:latin typeface="Abyssinica SIL"/>
              </a:rPr>
              <a:t>Step</a:t>
            </a:r>
            <a:r>
              <a:rPr lang="pt-BR" dirty="0">
                <a:solidFill>
                  <a:schemeClr val="bg1"/>
                </a:solidFill>
                <a:latin typeface="Abyssinica SIL"/>
              </a:rPr>
              <a:t>” - É o passo da previsão em horas. O passo zero corresponde somente aos dados observados e nem todas as variáveis estão disponíveis, pois muitas delas são calculadas através da previsão. Quando você marca o passo 6 está dizendo que quer dados provenientes de uma rodada de modelo de 6 horas.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99" name="Imagem 9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880" y="269640"/>
            <a:ext cx="4572000" cy="3936600"/>
          </a:xfrm>
          <a:prstGeom prst="rect">
            <a:avLst/>
          </a:prstGeom>
          <a:ln>
            <a:noFill/>
          </a:ln>
        </p:spPr>
      </p:pic>
      <p:pic>
        <p:nvPicPr>
          <p:cNvPr id="100" name="Imagem 9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97280" y="4480560"/>
            <a:ext cx="3132720" cy="1618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609480" y="1600200"/>
            <a:ext cx="7924320" cy="4114440"/>
          </a:xfrm>
          <a:prstGeom prst="rect">
            <a:avLst/>
          </a:prstGeom>
        </p:spPr>
        <p:txBody>
          <a:bodyPr lIns="0" tIns="0" rIns="0" bIns="0"/>
          <a:lstStyle/>
          <a:p>
            <a:pPr algn="just">
              <a:buSzPct val="45000"/>
              <a:buFont typeface="Arial" pitchFamily="34" charset="0"/>
              <a:buChar char="•"/>
            </a:pPr>
            <a:r>
              <a:rPr lang="pt-BR" sz="2200" dirty="0" smtClean="0">
                <a:solidFill>
                  <a:schemeClr val="bg1"/>
                </a:solidFill>
                <a:latin typeface="Arial Narrow"/>
              </a:rPr>
              <a:t> Após selecionar as datas desejadas, os horários, o passo de tempo e as variáveis clique em “</a:t>
            </a:r>
            <a:r>
              <a:rPr lang="pt-BR" sz="2200" dirty="0" err="1" smtClean="0">
                <a:solidFill>
                  <a:schemeClr val="bg1"/>
                </a:solidFill>
                <a:latin typeface="Arial Narrow"/>
              </a:rPr>
              <a:t>Retrieve</a:t>
            </a:r>
            <a:r>
              <a:rPr lang="pt-BR" sz="2200" dirty="0" smtClean="0">
                <a:solidFill>
                  <a:schemeClr val="bg1"/>
                </a:solidFill>
                <a:latin typeface="Arial Narrow"/>
              </a:rPr>
              <a:t> </a:t>
            </a:r>
            <a:r>
              <a:rPr lang="pt-BR" sz="2200" dirty="0" err="1" smtClean="0">
                <a:solidFill>
                  <a:schemeClr val="bg1"/>
                </a:solidFill>
                <a:latin typeface="Arial Narrow"/>
              </a:rPr>
              <a:t>NetCDF</a:t>
            </a:r>
            <a:r>
              <a:rPr lang="pt-BR" sz="2200" dirty="0" smtClean="0">
                <a:solidFill>
                  <a:schemeClr val="bg1"/>
                </a:solidFill>
                <a:latin typeface="Arial Narrow"/>
              </a:rPr>
              <a:t>”, em seguida clique no link “</a:t>
            </a:r>
            <a:r>
              <a:rPr lang="pt-BR" sz="2200" dirty="0" err="1" smtClean="0">
                <a:solidFill>
                  <a:schemeClr val="bg1"/>
                </a:solidFill>
                <a:latin typeface="Arial Narrow"/>
              </a:rPr>
              <a:t>Now</a:t>
            </a:r>
            <a:r>
              <a:rPr lang="pt-BR" sz="2200" dirty="0" smtClean="0">
                <a:solidFill>
                  <a:schemeClr val="bg1"/>
                </a:solidFill>
                <a:latin typeface="Arial Narrow"/>
              </a:rPr>
              <a:t>” e marque a opção “Download” na caixa de diálogo. Depois de salvar abra o terminal e digite as seguintes linhas de comando: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1463040" y="3548880"/>
            <a:ext cx="4080600" cy="11145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 dirty="0" err="1">
                <a:solidFill>
                  <a:schemeClr val="bg1"/>
                </a:solidFill>
                <a:latin typeface="Arial"/>
              </a:rPr>
              <a:t>cd</a:t>
            </a:r>
            <a:r>
              <a:rPr lang="en-US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/>
              </a:rPr>
              <a:t>Dowloads</a:t>
            </a:r>
            <a:r>
              <a:rPr lang="en-US" dirty="0">
                <a:solidFill>
                  <a:schemeClr val="bg1"/>
                </a:solidFill>
                <a:latin typeface="Arial"/>
              </a:rPr>
              <a:t>/</a:t>
            </a:r>
            <a:endParaRPr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  <a:latin typeface="Arial"/>
              </a:rPr>
              <a:t>mv</a:t>
            </a:r>
            <a:r>
              <a:rPr lang="en-US" dirty="0">
                <a:solidFill>
                  <a:schemeClr val="bg1"/>
                </a:solidFill>
                <a:latin typeface="Arial"/>
              </a:rPr>
              <a:t> output.nc /home/curso1/</a:t>
            </a:r>
            <a:r>
              <a:rPr lang="en-US" dirty="0" err="1">
                <a:solidFill>
                  <a:schemeClr val="bg1"/>
                </a:solidFill>
                <a:latin typeface="Arial"/>
              </a:rPr>
              <a:t>seunome</a:t>
            </a:r>
            <a:endParaRPr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  <a:latin typeface="Arial"/>
              </a:rPr>
              <a:t>cd</a:t>
            </a:r>
            <a:r>
              <a:rPr lang="en-US" dirty="0">
                <a:solidFill>
                  <a:schemeClr val="bg1"/>
                </a:solidFill>
                <a:latin typeface="Arial"/>
              </a:rPr>
              <a:t> /home/curso1/</a:t>
            </a:r>
            <a:r>
              <a:rPr lang="en-US" dirty="0" err="1">
                <a:solidFill>
                  <a:schemeClr val="bg1"/>
                </a:solidFill>
                <a:latin typeface="Arial"/>
              </a:rPr>
              <a:t>seunome</a:t>
            </a:r>
            <a:endParaRPr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  <a:latin typeface="Arial"/>
              </a:rPr>
              <a:t>mv</a:t>
            </a:r>
            <a:r>
              <a:rPr lang="en-US" dirty="0">
                <a:solidFill>
                  <a:schemeClr val="bg1"/>
                </a:solidFill>
                <a:latin typeface="Arial"/>
              </a:rPr>
              <a:t> output.nc sup.nc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0" y="0"/>
            <a:ext cx="9143640" cy="6934680"/>
          </a:xfrm>
          <a:prstGeom prst="rect">
            <a:avLst/>
          </a:prstGeom>
          <a:solidFill>
            <a:srgbClr val="FFFFFF"/>
          </a:solidFill>
          <a:ln w="10800">
            <a:solidFill>
              <a:srgbClr val="5D6F7F"/>
            </a:solidFill>
            <a:round/>
          </a:ln>
        </p:spPr>
      </p:sp>
      <p:sp>
        <p:nvSpPr>
          <p:cNvPr id="104" name="TextShape 2"/>
          <p:cNvSpPr txBox="1"/>
          <p:nvPr/>
        </p:nvSpPr>
        <p:spPr>
          <a:xfrm>
            <a:off x="671040" y="-274320"/>
            <a:ext cx="7924320" cy="114264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pt-BR" sz="3000">
                <a:solidFill>
                  <a:srgbClr val="000000"/>
                </a:solidFill>
                <a:latin typeface="Arial Narrow"/>
              </a:rPr>
              <a:t>Parte 2 - Grads</a:t>
            </a:r>
            <a:endParaRPr/>
          </a:p>
        </p:txBody>
      </p:sp>
      <p:pic>
        <p:nvPicPr>
          <p:cNvPr id="105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20640" y="1780560"/>
            <a:ext cx="3997800" cy="3065760"/>
          </a:xfrm>
          <a:prstGeom prst="rect">
            <a:avLst/>
          </a:prstGeom>
          <a:ln>
            <a:noFill/>
          </a:ln>
        </p:spPr>
      </p:pic>
      <p:sp>
        <p:nvSpPr>
          <p:cNvPr id="106" name="TextShape 3"/>
          <p:cNvSpPr txBox="1"/>
          <p:nvPr/>
        </p:nvSpPr>
        <p:spPr>
          <a:xfrm>
            <a:off x="395536" y="1484784"/>
            <a:ext cx="4145400" cy="5029200"/>
          </a:xfrm>
          <a:prstGeom prst="rect">
            <a:avLst/>
          </a:prstGeom>
        </p:spPr>
        <p:txBody>
          <a:bodyPr lIns="0" tIns="0" rIns="0" bIns="0"/>
          <a:lstStyle/>
          <a:p>
            <a:pPr algn="just">
              <a:buSzPct val="45000"/>
              <a:buFont typeface="Wingdings" pitchFamily="2" charset="2"/>
              <a:buChar char="§"/>
            </a:pPr>
            <a:r>
              <a:rPr lang="pt-BR" sz="2200" dirty="0">
                <a:solidFill>
                  <a:srgbClr val="000000"/>
                </a:solidFill>
                <a:latin typeface="Arial Narrow"/>
              </a:rPr>
              <a:t> </a:t>
            </a:r>
            <a:r>
              <a:rPr lang="pt-BR" sz="2200" dirty="0" err="1" smtClean="0">
                <a:solidFill>
                  <a:srgbClr val="000000"/>
                </a:solidFill>
                <a:latin typeface="Arial Narrow"/>
              </a:rPr>
              <a:t>Grid</a:t>
            </a:r>
            <a:r>
              <a:rPr lang="pt-BR" sz="2200" dirty="0" smtClean="0">
                <a:solidFill>
                  <a:srgbClr val="000000"/>
                </a:solidFill>
                <a:latin typeface="Arial Narrow"/>
              </a:rPr>
              <a:t> </a:t>
            </a:r>
            <a:r>
              <a:rPr lang="pt-BR" sz="2200" dirty="0" err="1">
                <a:solidFill>
                  <a:srgbClr val="000000"/>
                </a:solidFill>
                <a:latin typeface="Arial Narrow"/>
              </a:rPr>
              <a:t>Analysis</a:t>
            </a:r>
            <a:r>
              <a:rPr lang="pt-BR" sz="2200" dirty="0">
                <a:solidFill>
                  <a:srgbClr val="000000"/>
                </a:solidFill>
                <a:latin typeface="Arial Narrow"/>
              </a:rPr>
              <a:t> </a:t>
            </a:r>
            <a:r>
              <a:rPr lang="pt-BR" sz="2200" dirty="0" err="1">
                <a:solidFill>
                  <a:srgbClr val="000000"/>
                </a:solidFill>
                <a:latin typeface="Arial Narrow"/>
              </a:rPr>
              <a:t>and</a:t>
            </a:r>
            <a:r>
              <a:rPr lang="pt-BR" sz="2200" dirty="0">
                <a:solidFill>
                  <a:srgbClr val="000000"/>
                </a:solidFill>
                <a:latin typeface="Arial Narrow"/>
              </a:rPr>
              <a:t> Display System – Ferramenta de manipulação e visualização de dados de ciências da terra. </a:t>
            </a:r>
            <a:endParaRPr dirty="0"/>
          </a:p>
          <a:p>
            <a:pPr algn="just">
              <a:buSzPct val="45000"/>
              <a:buFont typeface="Wingdings" pitchFamily="2" charset="2"/>
              <a:buChar char="§"/>
            </a:pPr>
            <a:r>
              <a:rPr lang="pt-BR" sz="2200" dirty="0" smtClean="0">
                <a:solidFill>
                  <a:srgbClr val="000000"/>
                </a:solidFill>
                <a:latin typeface="Arial Narrow"/>
              </a:rPr>
              <a:t> Ambiente </a:t>
            </a:r>
            <a:r>
              <a:rPr lang="pt-BR" sz="2200" dirty="0">
                <a:solidFill>
                  <a:srgbClr val="000000"/>
                </a:solidFill>
                <a:latin typeface="Arial Narrow"/>
              </a:rPr>
              <a:t>de 5 dimensões – Longitude, Latitude, Nível Vertical, tempo e uma </a:t>
            </a:r>
            <a:r>
              <a:rPr lang="pt-BR" sz="2200" dirty="0" err="1">
                <a:solidFill>
                  <a:srgbClr val="000000"/>
                </a:solidFill>
                <a:latin typeface="Arial Narrow"/>
              </a:rPr>
              <a:t>dimenção</a:t>
            </a:r>
            <a:r>
              <a:rPr lang="pt-BR" sz="2200" dirty="0">
                <a:solidFill>
                  <a:srgbClr val="000000"/>
                </a:solidFill>
                <a:latin typeface="Arial Narrow"/>
              </a:rPr>
              <a:t> opcional para ensembles.</a:t>
            </a:r>
            <a:endParaRPr dirty="0"/>
          </a:p>
          <a:p>
            <a:pPr algn="just">
              <a:buSzPct val="45000"/>
              <a:buFont typeface="Wingdings" pitchFamily="2" charset="2"/>
              <a:buChar char="§"/>
            </a:pPr>
            <a:r>
              <a:rPr lang="pt-BR" sz="2200" dirty="0">
                <a:solidFill>
                  <a:srgbClr val="000000"/>
                </a:solidFill>
                <a:latin typeface="Arial Narrow"/>
              </a:rPr>
              <a:t>Tipos de </a:t>
            </a:r>
            <a:r>
              <a:rPr lang="pt-BR" sz="2200" dirty="0" err="1">
                <a:solidFill>
                  <a:srgbClr val="000000"/>
                </a:solidFill>
                <a:latin typeface="Arial Narrow"/>
              </a:rPr>
              <a:t>plot</a:t>
            </a:r>
            <a:r>
              <a:rPr lang="pt-BR" sz="2200" dirty="0">
                <a:solidFill>
                  <a:srgbClr val="000000"/>
                </a:solidFill>
                <a:latin typeface="Arial Narrow"/>
              </a:rPr>
              <a:t>: Gráficos de barra, </a:t>
            </a:r>
            <a:r>
              <a:rPr lang="pt-BR" sz="2200" dirty="0" err="1">
                <a:solidFill>
                  <a:srgbClr val="000000"/>
                </a:solidFill>
                <a:latin typeface="Arial Narrow"/>
              </a:rPr>
              <a:t>disperção</a:t>
            </a:r>
            <a:r>
              <a:rPr lang="pt-BR" sz="2200" dirty="0">
                <a:solidFill>
                  <a:srgbClr val="000000"/>
                </a:solidFill>
                <a:latin typeface="Arial Narrow"/>
              </a:rPr>
              <a:t>, mapas de contorno, linhas de corrente, vetores </a:t>
            </a:r>
            <a:r>
              <a:rPr lang="pt-BR" sz="2200" dirty="0" err="1">
                <a:solidFill>
                  <a:srgbClr val="000000"/>
                </a:solidFill>
                <a:latin typeface="Arial Narrow"/>
              </a:rPr>
              <a:t>etc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1134</Words>
  <Application>Microsoft Office PowerPoint</Application>
  <PresentationFormat>Apresentação na tela (4:3)</PresentationFormat>
  <Paragraphs>123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18</vt:i4>
      </vt:variant>
    </vt:vector>
  </HeadingPairs>
  <TitlesOfParts>
    <vt:vector size="20" baseType="lpstr"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ritaynoue</dc:creator>
  <cp:lastModifiedBy>ritaynoue</cp:lastModifiedBy>
  <cp:revision>2</cp:revision>
  <dcterms:modified xsi:type="dcterms:W3CDTF">2015-03-12T12:39:59Z</dcterms:modified>
</cp:coreProperties>
</file>