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4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7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7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7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4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0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8C23-C24B-4E34-A7FF-9069535CB7C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ED07-2B1E-4FE7-BE6A-D6A4A3BBD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ao </a:t>
            </a:r>
            <a:r>
              <a:rPr lang="pt-BR" dirty="0" err="1" smtClean="0"/>
              <a:t>Grads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Grads</a:t>
            </a:r>
            <a:r>
              <a:rPr lang="pt-BR" dirty="0" smtClean="0"/>
              <a:t> Script e Funções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504056"/>
          </a:xfrm>
        </p:spPr>
        <p:txBody>
          <a:bodyPr/>
          <a:lstStyle/>
          <a:p>
            <a:pPr algn="r"/>
            <a:r>
              <a:rPr lang="pt-BR" sz="2000" dirty="0" err="1" smtClean="0"/>
              <a:t>MSc</a:t>
            </a:r>
            <a:r>
              <a:rPr lang="pt-BR" sz="2000" dirty="0" smtClean="0"/>
              <a:t>. José Leandro Campos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0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Introdução</a:t>
            </a:r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Primeiro Script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Funções</a:t>
            </a:r>
          </a:p>
          <a:p>
            <a:endParaRPr lang="pt-BR" dirty="0"/>
          </a:p>
          <a:p>
            <a:r>
              <a:rPr lang="pt-BR" dirty="0" smtClean="0"/>
              <a:t>Loops no </a:t>
            </a:r>
            <a:r>
              <a:rPr lang="pt-BR" dirty="0" err="1" smtClean="0"/>
              <a:t>Grads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If</a:t>
            </a:r>
            <a:r>
              <a:rPr lang="pt-BR" dirty="0" smtClean="0"/>
              <a:t> e </a:t>
            </a:r>
            <a:r>
              <a:rPr lang="pt-BR" dirty="0" err="1" smtClean="0"/>
              <a:t>else</a:t>
            </a:r>
            <a:r>
              <a:rPr lang="pt-BR" dirty="0" smtClean="0"/>
              <a:t> no </a:t>
            </a:r>
            <a:r>
              <a:rPr lang="pt-BR" dirty="0" err="1" smtClean="0"/>
              <a:t>Grads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8475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Até agora aprendemos a utilizar a linha de comando para fazer cálculos e figuras;</a:t>
            </a:r>
          </a:p>
          <a:p>
            <a:r>
              <a:rPr lang="pt-BR" dirty="0" smtClean="0"/>
              <a:t>Muitas vezes é necessário fazer esses cálculos ou figuras mais de uma vez</a:t>
            </a:r>
            <a:r>
              <a:rPr lang="en-US" dirty="0" smtClean="0"/>
              <a:t>;</a:t>
            </a:r>
          </a:p>
          <a:p>
            <a:r>
              <a:rPr lang="pt-BR" dirty="0" smtClean="0"/>
              <a:t>Não é prático digitar ou fazer o “</a:t>
            </a:r>
            <a:r>
              <a:rPr lang="pt-BR" dirty="0" err="1" smtClean="0"/>
              <a:t>copy</a:t>
            </a:r>
            <a:r>
              <a:rPr lang="pt-BR" dirty="0" smtClean="0"/>
              <a:t> &amp; paste” n vezes;</a:t>
            </a:r>
          </a:p>
          <a:p>
            <a:r>
              <a:rPr lang="pt-BR" dirty="0" smtClean="0"/>
              <a:t>Assim nessa aula iremos aprender a criar scripts que fazem essas figuras ou cálculos quase que automáticos.</a:t>
            </a:r>
            <a:endParaRPr lang="en-US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2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 Script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84177"/>
            <a:ext cx="8229600" cy="1180727"/>
          </a:xfr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dirty="0" smtClean="0"/>
              <a:t>No </a:t>
            </a:r>
            <a:r>
              <a:rPr lang="pt-BR" sz="2000" dirty="0" err="1" smtClean="0"/>
              <a:t>OpenGrads</a:t>
            </a:r>
            <a:r>
              <a:rPr lang="pt-BR" sz="2000" dirty="0" smtClean="0"/>
              <a:t> os scripts tem uma extensão com o nome “.</a:t>
            </a:r>
            <a:r>
              <a:rPr lang="pt-BR" sz="2000" dirty="0" err="1" smtClean="0"/>
              <a:t>gs</a:t>
            </a:r>
            <a:r>
              <a:rPr lang="pt-BR" sz="2000" dirty="0" smtClean="0"/>
              <a:t>” (</a:t>
            </a:r>
            <a:r>
              <a:rPr lang="pt-BR" sz="2000" dirty="0" err="1" smtClean="0"/>
              <a:t>grads</a:t>
            </a:r>
            <a:r>
              <a:rPr lang="pt-BR" sz="2000" dirty="0" smtClean="0"/>
              <a:t> script);</a:t>
            </a:r>
          </a:p>
          <a:p>
            <a:r>
              <a:rPr lang="pt-BR" sz="2000" dirty="0" smtClean="0"/>
              <a:t>Para criar um script basta criar um arquivo </a:t>
            </a:r>
            <a:r>
              <a:rPr lang="pt-BR" sz="2000" dirty="0" err="1" smtClean="0"/>
              <a:t>ascii</a:t>
            </a:r>
            <a:r>
              <a:rPr lang="pt-BR" sz="2000" dirty="0" smtClean="0"/>
              <a:t> com extensão “.</a:t>
            </a:r>
            <a:r>
              <a:rPr lang="pt-BR" sz="2000" dirty="0" err="1" smtClean="0"/>
              <a:t>gs</a:t>
            </a:r>
            <a:r>
              <a:rPr lang="pt-BR" sz="2000" dirty="0" smtClean="0"/>
              <a:t>”;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3361052" cy="323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87624" y="2708920"/>
            <a:ext cx="194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Script exemplo1.gs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467544" y="2708822"/>
            <a:ext cx="3672408" cy="3693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/>
          <p:cNvSpPr txBox="1"/>
          <p:nvPr/>
        </p:nvSpPr>
        <p:spPr>
          <a:xfrm>
            <a:off x="4932040" y="2708920"/>
            <a:ext cx="3744416" cy="369331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Para escrever comentários coloque um “*”</a:t>
            </a:r>
            <a:r>
              <a:rPr lang="en-US" dirty="0" smtClean="0">
                <a:solidFill>
                  <a:schemeClr val="tx2"/>
                </a:solidFill>
              </a:rPr>
              <a:t> antes do </a:t>
            </a:r>
            <a:r>
              <a:rPr lang="en-US" dirty="0" err="1" smtClean="0">
                <a:solidFill>
                  <a:schemeClr val="tx2"/>
                </a:solidFill>
              </a:rPr>
              <a:t>comentário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primeira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coluna</a:t>
            </a:r>
            <a:r>
              <a:rPr lang="en-US" dirty="0" smtClean="0">
                <a:solidFill>
                  <a:schemeClr val="tx2"/>
                </a:solidFill>
              </a:rPr>
              <a:t> do </a:t>
            </a:r>
            <a:r>
              <a:rPr lang="en-US" dirty="0" err="1" smtClean="0">
                <a:solidFill>
                  <a:schemeClr val="tx2"/>
                </a:solidFill>
              </a:rPr>
              <a:t>arquivo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Use ‘</a:t>
            </a:r>
            <a:r>
              <a:rPr lang="pt-BR" dirty="0" err="1" smtClean="0">
                <a:solidFill>
                  <a:schemeClr val="tx2"/>
                </a:solidFill>
              </a:rPr>
              <a:t>reinit</a:t>
            </a:r>
            <a:r>
              <a:rPr lang="pt-BR" dirty="0" smtClean="0">
                <a:solidFill>
                  <a:schemeClr val="tx2"/>
                </a:solidFill>
              </a:rPr>
              <a:t>’ para tirar da memória outras variáveis que não são de interesse;</a:t>
            </a:r>
            <a:endParaRPr lang="pt-B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Para rodar esse script simplesmente digite na linha de comando:</a:t>
            </a:r>
          </a:p>
          <a:p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    </a:t>
            </a:r>
            <a:r>
              <a:rPr lang="pt-BR" dirty="0" err="1" smtClean="0">
                <a:solidFill>
                  <a:schemeClr val="accent5"/>
                </a:solidFill>
              </a:rPr>
              <a:t>ga</a:t>
            </a:r>
            <a:r>
              <a:rPr lang="pt-BR" dirty="0" smtClean="0">
                <a:solidFill>
                  <a:schemeClr val="accent5"/>
                </a:solidFill>
              </a:rPr>
              <a:t>&gt; exemplo1</a:t>
            </a:r>
            <a:endParaRPr lang="pt-BR" dirty="0">
              <a:solidFill>
                <a:schemeClr val="accent5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t-BR" dirty="0" smtClean="0">
                <a:solidFill>
                  <a:srgbClr val="FF0000"/>
                </a:solidFill>
              </a:rPr>
              <a:t>Atividade 1 - Crie um script para plotar a precipitação no dia do seu aniversário!</a:t>
            </a:r>
          </a:p>
        </p:txBody>
      </p:sp>
    </p:spTree>
    <p:extLst>
      <p:ext uri="{BB962C8B-B14F-4D97-AF65-F5344CB8AC3E}">
        <p14:creationId xmlns:p14="http://schemas.microsoft.com/office/powerpoint/2010/main" val="40678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108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t-BR" sz="2000" dirty="0" smtClean="0"/>
              <a:t>Na atividade anterior, plotamos a precipitação no dia do nosso aniversário;</a:t>
            </a:r>
          </a:p>
          <a:p>
            <a:r>
              <a:rPr lang="pt-BR" sz="2000" dirty="0" smtClean="0"/>
              <a:t>Seria interessante poder plotar a precipitação qualquer dia do ano;</a:t>
            </a:r>
          </a:p>
          <a:p>
            <a:r>
              <a:rPr lang="pt-BR" sz="2000" dirty="0" smtClean="0"/>
              <a:t>Para isso, criaremos uma função!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9" y="2985894"/>
            <a:ext cx="2968927" cy="339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03648" y="2699628"/>
            <a:ext cx="136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</a:t>
            </a:r>
            <a:r>
              <a:rPr lang="pt-BR" dirty="0" smtClean="0"/>
              <a:t>xemplo2.gs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11960" y="2708920"/>
            <a:ext cx="4464496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t-BR" sz="1600" dirty="0" smtClean="0"/>
              <a:t>Uma função no </a:t>
            </a:r>
            <a:r>
              <a:rPr lang="pt-BR" sz="1600" dirty="0" err="1" smtClean="0"/>
              <a:t>grads</a:t>
            </a:r>
            <a:r>
              <a:rPr lang="pt-BR" sz="1600" dirty="0" smtClean="0"/>
              <a:t> sempre tem que começar com “</a:t>
            </a:r>
            <a:r>
              <a:rPr lang="pt-BR" sz="1600" dirty="0" err="1" smtClean="0"/>
              <a:t>function</a:t>
            </a:r>
            <a:r>
              <a:rPr lang="pt-BR" sz="1600" dirty="0" smtClean="0"/>
              <a:t> </a:t>
            </a:r>
            <a:r>
              <a:rPr lang="pt-BR" sz="1600" dirty="0" err="1" smtClean="0"/>
              <a:t>nome_funçao</a:t>
            </a:r>
            <a:r>
              <a:rPr lang="pt-BR" sz="1600" dirty="0" smtClean="0"/>
              <a:t>(</a:t>
            </a:r>
            <a:r>
              <a:rPr lang="pt-BR" sz="1600" dirty="0" err="1" smtClean="0"/>
              <a:t>args</a:t>
            </a:r>
            <a:r>
              <a:rPr lang="pt-BR" sz="1600" dirty="0" smtClean="0"/>
              <a:t>)”;</a:t>
            </a:r>
          </a:p>
          <a:p>
            <a:pPr marL="285750" indent="-285750">
              <a:buFont typeface="Arial" charset="0"/>
              <a:buChar char="•"/>
            </a:pPr>
            <a:r>
              <a:rPr lang="pt-BR" sz="1600" dirty="0" smtClean="0"/>
              <a:t>Para passar os argumentos para a função, use “var = </a:t>
            </a:r>
            <a:r>
              <a:rPr lang="pt-BR" sz="1600" dirty="0" err="1" smtClean="0"/>
              <a:t>subwrd</a:t>
            </a:r>
            <a:r>
              <a:rPr lang="pt-BR" sz="1600" dirty="0" smtClean="0"/>
              <a:t>(</a:t>
            </a:r>
            <a:r>
              <a:rPr lang="pt-BR" sz="1600" dirty="0" err="1" smtClean="0"/>
              <a:t>args</a:t>
            </a:r>
            <a:r>
              <a:rPr lang="pt-BR" sz="1600" dirty="0" smtClean="0"/>
              <a:t>,#)”;</a:t>
            </a:r>
          </a:p>
          <a:p>
            <a:pPr marL="285750" indent="-285750">
              <a:buFont typeface="Arial" charset="0"/>
              <a:buChar char="•"/>
            </a:pPr>
            <a:r>
              <a:rPr lang="pt-BR" sz="1600" dirty="0" smtClean="0"/>
              <a:t>Para chamar a função digite na linha de comando: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pt-BR" sz="1600" dirty="0" err="1">
                <a:solidFill>
                  <a:schemeClr val="accent5"/>
                </a:solidFill>
              </a:rPr>
              <a:t>g</a:t>
            </a:r>
            <a:r>
              <a:rPr lang="pt-BR" sz="1600" dirty="0" err="1" smtClean="0">
                <a:solidFill>
                  <a:schemeClr val="accent5"/>
                </a:solidFill>
              </a:rPr>
              <a:t>a</a:t>
            </a:r>
            <a:r>
              <a:rPr lang="pt-BR" sz="1600" dirty="0" smtClean="0">
                <a:solidFill>
                  <a:schemeClr val="accent5"/>
                </a:solidFill>
              </a:rPr>
              <a:t>&gt; exemplo2 01FEB2010</a:t>
            </a:r>
          </a:p>
          <a:p>
            <a:pPr marL="285750" indent="-285750">
              <a:buFont typeface="Arial" charset="0"/>
              <a:buChar char="•"/>
            </a:pPr>
            <a:endParaRPr lang="pt-BR" sz="1600" dirty="0" smtClean="0">
              <a:solidFill>
                <a:schemeClr val="accent5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t-BR" sz="1600" dirty="0" smtClean="0"/>
              <a:t>Veja que ele plotou a precipitação na data que  foi escrita após o exemplo2, a precipitação no dia 02 de fevereiro de 2010.</a:t>
            </a:r>
          </a:p>
          <a:p>
            <a:pPr marL="285750" indent="-285750">
              <a:buFont typeface="Arial" charset="0"/>
              <a:buChar char="•"/>
            </a:pPr>
            <a:r>
              <a:rPr lang="pt-BR" sz="1600" dirty="0" smtClean="0">
                <a:solidFill>
                  <a:srgbClr val="FF0000"/>
                </a:solidFill>
              </a:rPr>
              <a:t>Atividade 2 – Crie uma função que plote somente o contorno da precipitação em uma dada data a ser determinada.</a:t>
            </a:r>
          </a:p>
        </p:txBody>
      </p:sp>
      <p:sp>
        <p:nvSpPr>
          <p:cNvPr id="7" name="Retângulo 6"/>
          <p:cNvSpPr/>
          <p:nvPr/>
        </p:nvSpPr>
        <p:spPr>
          <a:xfrm>
            <a:off x="467544" y="2699628"/>
            <a:ext cx="3456384" cy="37949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Loops no </a:t>
            </a:r>
            <a:r>
              <a:rPr lang="pt-BR" dirty="0" err="1" smtClean="0"/>
              <a:t>Grads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dirty="0" smtClean="0"/>
              <a:t>Queremos plotar a precipitação de vários dias em sequência;</a:t>
            </a:r>
          </a:p>
          <a:p>
            <a:r>
              <a:rPr lang="pt-BR" sz="2000" dirty="0" smtClean="0"/>
              <a:t>É muito trabalhoso ficar digitando na linha de comando;</a:t>
            </a:r>
          </a:p>
          <a:p>
            <a:r>
              <a:rPr lang="pt-BR" sz="2000" dirty="0" smtClean="0"/>
              <a:t>Para isso, criaremos um script, que chame a função exemplo2 e plote a precipitação para as datas que determinarmos, usando um loop.</a:t>
            </a:r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69" y="3365351"/>
            <a:ext cx="2190750" cy="16478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CaixaDeTexto 4"/>
          <p:cNvSpPr txBox="1"/>
          <p:nvPr/>
        </p:nvSpPr>
        <p:spPr>
          <a:xfrm>
            <a:off x="755576" y="2996952"/>
            <a:ext cx="136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</a:t>
            </a:r>
            <a:r>
              <a:rPr lang="pt-BR" dirty="0" smtClean="0"/>
              <a:t>xemplo3.gs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3968" y="3097991"/>
            <a:ext cx="4392487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No </a:t>
            </a:r>
            <a:r>
              <a:rPr lang="pt-BR" dirty="0" err="1" smtClean="0"/>
              <a:t>grads</a:t>
            </a:r>
            <a:r>
              <a:rPr lang="pt-BR" dirty="0" smtClean="0"/>
              <a:t> o loop é construído dessa forma:</a:t>
            </a:r>
            <a:endParaRPr lang="pt-BR" dirty="0" smtClean="0">
              <a:solidFill>
                <a:schemeClr val="tx2"/>
              </a:solidFill>
            </a:endParaRPr>
          </a:p>
          <a:p>
            <a:pPr lvl="1"/>
            <a:r>
              <a:rPr lang="pt-BR" dirty="0" smtClean="0">
                <a:solidFill>
                  <a:schemeClr val="tx2"/>
                </a:solidFill>
              </a:rPr>
              <a:t>WHILE( ... )</a:t>
            </a:r>
          </a:p>
          <a:p>
            <a:pPr lvl="2"/>
            <a:r>
              <a:rPr lang="pt-BR" dirty="0" smtClean="0">
                <a:solidFill>
                  <a:schemeClr val="tx2"/>
                </a:solidFill>
              </a:rPr>
              <a:t>(...)</a:t>
            </a:r>
          </a:p>
          <a:p>
            <a:pPr lvl="1"/>
            <a:r>
              <a:rPr lang="pt-BR" dirty="0" smtClean="0">
                <a:solidFill>
                  <a:schemeClr val="tx2"/>
                </a:solidFill>
              </a:rPr>
              <a:t>ENDWHILE</a:t>
            </a: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As condições lógicas do loop podem ser: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&gt; maior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&lt; menor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= igual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/= diferente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&gt;= maior ou igual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/>
                </a:solidFill>
              </a:rPr>
              <a:t>&lt;= menor ou igual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536" y="5157192"/>
            <a:ext cx="365894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Atividade 3 – Melhore os exemplos 3 e 2, fazendo com que no exemplo 3 ele abra o arquivo </a:t>
            </a:r>
            <a:r>
              <a:rPr lang="pt-BR" sz="1600" dirty="0" err="1" smtClean="0">
                <a:solidFill>
                  <a:srgbClr val="FF0000"/>
                </a:solidFill>
              </a:rPr>
              <a:t>ctl</a:t>
            </a:r>
            <a:r>
              <a:rPr lang="pt-BR" sz="1600" dirty="0" smtClean="0">
                <a:solidFill>
                  <a:srgbClr val="FF0000"/>
                </a:solidFill>
              </a:rPr>
              <a:t> só que comece plotando a precipitação do dia 31 ao dia 1. </a:t>
            </a:r>
          </a:p>
        </p:txBody>
      </p:sp>
    </p:spTree>
    <p:extLst>
      <p:ext uri="{BB962C8B-B14F-4D97-AF65-F5344CB8AC3E}">
        <p14:creationId xmlns:p14="http://schemas.microsoft.com/office/powerpoint/2010/main" val="248067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IF e </a:t>
            </a:r>
            <a:r>
              <a:rPr lang="pt-BR" dirty="0" err="1" smtClean="0"/>
              <a:t>Else</a:t>
            </a:r>
            <a:r>
              <a:rPr lang="pt-BR" dirty="0"/>
              <a:t> </a:t>
            </a:r>
            <a:r>
              <a:rPr lang="pt-BR" dirty="0" smtClean="0"/>
              <a:t>no </a:t>
            </a:r>
            <a:r>
              <a:rPr lang="pt-BR" dirty="0" err="1" smtClean="0"/>
              <a:t>Grads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5121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dirty="0" smtClean="0"/>
              <a:t>A função exemplo2, está plotando os </a:t>
            </a:r>
            <a:r>
              <a:rPr lang="pt-BR" sz="2000" dirty="0" err="1" smtClean="0"/>
              <a:t>shadeds</a:t>
            </a:r>
            <a:r>
              <a:rPr lang="pt-BR" sz="2000" dirty="0" smtClean="0"/>
              <a:t> mais os contornos de precipitação;</a:t>
            </a:r>
          </a:p>
          <a:p>
            <a:r>
              <a:rPr lang="pt-BR" sz="2000" dirty="0" smtClean="0"/>
              <a:t>Queremos plotar somente </a:t>
            </a:r>
            <a:r>
              <a:rPr lang="pt-BR" sz="2000" dirty="0" err="1" smtClean="0"/>
              <a:t>shaded</a:t>
            </a:r>
            <a:r>
              <a:rPr lang="pt-BR" sz="2000" dirty="0" smtClean="0"/>
              <a:t> ou somente os contornos;</a:t>
            </a:r>
          </a:p>
          <a:p>
            <a:r>
              <a:rPr lang="pt-BR" sz="2000" dirty="0" smtClean="0"/>
              <a:t>Para isso utilizaremos o comando IF em nossa função.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17" y="3068959"/>
            <a:ext cx="3691103" cy="350865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CaixaDeTexto 4"/>
          <p:cNvSpPr txBox="1"/>
          <p:nvPr/>
        </p:nvSpPr>
        <p:spPr>
          <a:xfrm>
            <a:off x="4427984" y="3068960"/>
            <a:ext cx="4248472" cy="35086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As condições lógicas do “</a:t>
            </a:r>
            <a:r>
              <a:rPr lang="pt-BR" dirty="0" err="1" smtClean="0"/>
              <a:t>if</a:t>
            </a:r>
            <a:r>
              <a:rPr lang="pt-BR" dirty="0" smtClean="0"/>
              <a:t>” e do “</a:t>
            </a:r>
            <a:r>
              <a:rPr lang="pt-BR" dirty="0" err="1" smtClean="0"/>
              <a:t>else</a:t>
            </a:r>
            <a:r>
              <a:rPr lang="pt-BR" dirty="0" smtClean="0"/>
              <a:t> </a:t>
            </a:r>
            <a:r>
              <a:rPr lang="pt-BR" dirty="0" err="1" smtClean="0"/>
              <a:t>if</a:t>
            </a:r>
            <a:r>
              <a:rPr lang="pt-BR" dirty="0" smtClean="0"/>
              <a:t>”, são as mesmas do “</a:t>
            </a:r>
            <a:r>
              <a:rPr lang="pt-BR" dirty="0" err="1" smtClean="0"/>
              <a:t>while</a:t>
            </a:r>
            <a:r>
              <a:rPr lang="pt-BR" dirty="0" smtClean="0"/>
              <a:t>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chamar essa função, basta digitar: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&gt; exemplo4 05MAY2010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&gt; exemplo4 05MAY2010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FF0000"/>
                </a:solidFill>
              </a:rPr>
              <a:t>Atividade 4 – Há meses que tem 31, 30 e 28 ou 29 dias. Transforme o exemplo3 em função, use o comando </a:t>
            </a:r>
            <a:r>
              <a:rPr lang="pt-BR" sz="1600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para selecionar os meses que tem 30 e 31 dias e faça o programa plotar a precipitação durante um ano inteiro.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74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548</Words>
  <Application>Microsoft Office PowerPoint</Application>
  <PresentationFormat>Apresentação na tela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Introdução ao Grads Grads Script e Funções</vt:lpstr>
      <vt:lpstr>Sumário</vt:lpstr>
      <vt:lpstr>Introdução</vt:lpstr>
      <vt:lpstr>Primeiro Script</vt:lpstr>
      <vt:lpstr>Funções</vt:lpstr>
      <vt:lpstr>Loops no Grads</vt:lpstr>
      <vt:lpstr>IF e Else no Grads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Grads Grads Script e Funções</dc:title>
  <dc:creator>leandro</dc:creator>
  <cp:lastModifiedBy>leandro</cp:lastModifiedBy>
  <cp:revision>9</cp:revision>
  <dcterms:created xsi:type="dcterms:W3CDTF">2016-04-01T11:53:49Z</dcterms:created>
  <dcterms:modified xsi:type="dcterms:W3CDTF">2016-04-01T13:44:08Z</dcterms:modified>
</cp:coreProperties>
</file>