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59" r:id="rId8"/>
    <p:sldId id="261" r:id="rId9"/>
    <p:sldId id="264" r:id="rId10"/>
    <p:sldId id="265" r:id="rId11"/>
    <p:sldId id="266" r:id="rId12"/>
    <p:sldId id="267" r:id="rId13"/>
    <p:sldId id="282" r:id="rId14"/>
    <p:sldId id="268" r:id="rId15"/>
    <p:sldId id="271" r:id="rId16"/>
    <p:sldId id="272" r:id="rId17"/>
    <p:sldId id="273" r:id="rId18"/>
    <p:sldId id="274" r:id="rId19"/>
    <p:sldId id="269" r:id="rId20"/>
    <p:sldId id="275" r:id="rId21"/>
    <p:sldId id="270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0BA9-33C1-4513-8FA0-7917E97BA0F9}" type="datetimeFigureOut">
              <a:rPr lang="pt-BR" smtClean="0"/>
              <a:pPr/>
              <a:t>03/04/2014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office.gov.uk/weather/satellite/" TargetMode="External"/><Relationship Id="rId2" Type="http://schemas.openxmlformats.org/officeDocument/2006/relationships/hyperlink" Target="http://wwwghcc.msfc.nasa.gov/cgi-bin/post-goe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ter.iag.usp.br/ind.php?inic=00&amp;prod=sondage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conceituais da Troposfera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Djuric</a:t>
            </a:r>
            <a:r>
              <a:rPr lang="pt-BR" dirty="0" smtClean="0"/>
              <a:t> – Capítulo 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Ventos de oeste (</a:t>
            </a:r>
            <a:r>
              <a:rPr lang="pt-BR" i="1" dirty="0" err="1" smtClean="0"/>
              <a:t>westerlies</a:t>
            </a:r>
            <a:r>
              <a:rPr lang="pt-BR" dirty="0" smtClean="0"/>
              <a:t>), ventos de leste (ventos </a:t>
            </a:r>
            <a:r>
              <a:rPr lang="pt-BR" dirty="0" err="1" smtClean="0"/>
              <a:t>alíseos</a:t>
            </a:r>
            <a:r>
              <a:rPr lang="pt-BR" dirty="0" smtClean="0"/>
              <a:t>, </a:t>
            </a:r>
            <a:r>
              <a:rPr lang="pt-BR" i="1" dirty="0" err="1" smtClean="0"/>
              <a:t>easterlies</a:t>
            </a:r>
            <a:r>
              <a:rPr lang="pt-BR" dirty="0" smtClean="0"/>
              <a:t>) e circulação geral:</a:t>
            </a:r>
          </a:p>
          <a:p>
            <a:pPr lvl="1"/>
            <a:r>
              <a:rPr lang="pt-BR" dirty="0" smtClean="0"/>
              <a:t>Ventos de oeste em latitudes médias</a:t>
            </a:r>
          </a:p>
          <a:p>
            <a:pPr lvl="1"/>
            <a:r>
              <a:rPr lang="pt-BR" dirty="0" smtClean="0"/>
              <a:t>Ventos de leste nos trópicos</a:t>
            </a:r>
          </a:p>
          <a:p>
            <a:pPr lvl="1"/>
            <a:r>
              <a:rPr lang="pt-BR" dirty="0" smtClean="0"/>
              <a:t>Cinturões de anticiclones subtropicais (anticiclones dinâmicos, quentes, estendem-se por toda a troposfera)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Conservação de momento angular:</a:t>
            </a:r>
          </a:p>
          <a:p>
            <a:pPr lvl="1"/>
            <a:r>
              <a:rPr lang="pt-BR" dirty="0" smtClean="0"/>
              <a:t>A formação dos ventos de leste e oeste é atribuída à lei de conservação de momento angular em corpos em rotação (</a:t>
            </a:r>
            <a:r>
              <a:rPr lang="pt-BR" dirty="0" err="1" smtClean="0"/>
              <a:t>ur</a:t>
            </a:r>
            <a:r>
              <a:rPr lang="pt-BR" dirty="0" smtClean="0"/>
              <a:t>=</a:t>
            </a:r>
            <a:r>
              <a:rPr lang="pt-BR" dirty="0" err="1" smtClean="0"/>
              <a:t>cte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Lembrar da patinadora no gelo: </a:t>
            </a:r>
          </a:p>
          <a:p>
            <a:pPr lvl="2"/>
            <a:r>
              <a:rPr lang="pt-BR" dirty="0" smtClean="0"/>
              <a:t>corpos que se afastam do Equador aproximam-se do eixo de rotação da Terra (aumento da velocidade: ventos de oeste)</a:t>
            </a:r>
          </a:p>
          <a:p>
            <a:pPr lvl="2"/>
            <a:r>
              <a:rPr lang="pt-BR" dirty="0" smtClean="0"/>
              <a:t>Corpos que se aproximam do Equador afastam-se do eixo de rotação da Terra (diminuição da velocidade: ventos de leste)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257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Frentes e jatos:</a:t>
            </a:r>
          </a:p>
          <a:p>
            <a:pPr lvl="1"/>
            <a:r>
              <a:rPr lang="pt-BR" dirty="0" smtClean="0"/>
              <a:t>Zonas frontais: estreitas regiões </a:t>
            </a:r>
            <a:r>
              <a:rPr lang="pt-BR" dirty="0" err="1" smtClean="0"/>
              <a:t>baroclínicas</a:t>
            </a:r>
            <a:endParaRPr lang="pt-BR" dirty="0" smtClean="0"/>
          </a:p>
          <a:p>
            <a:pPr lvl="1"/>
            <a:r>
              <a:rPr lang="pt-BR" dirty="0" smtClean="0"/>
              <a:t>Frentes: parte mais </a:t>
            </a:r>
            <a:r>
              <a:rPr lang="pt-BR" dirty="0" err="1" smtClean="0"/>
              <a:t>baroclínica</a:t>
            </a:r>
            <a:r>
              <a:rPr lang="pt-BR" dirty="0" smtClean="0"/>
              <a:t> da frente (verticalmente, é uma camada estável)</a:t>
            </a:r>
          </a:p>
          <a:p>
            <a:pPr lvl="1"/>
            <a:r>
              <a:rPr lang="pt-BR" dirty="0" smtClean="0"/>
              <a:t>Jatos ou correntes de jato (próximos da tropopausa):</a:t>
            </a:r>
          </a:p>
          <a:p>
            <a:pPr lvl="2"/>
            <a:r>
              <a:rPr lang="pt-BR" dirty="0" smtClean="0"/>
              <a:t>Jato polar: associado à frente polar, mais “ondulado”</a:t>
            </a:r>
          </a:p>
          <a:p>
            <a:pPr lvl="2"/>
            <a:r>
              <a:rPr lang="pt-BR" dirty="0" smtClean="0"/>
              <a:t>Jato subtropical: associado ao ramo descendente da célula de </a:t>
            </a:r>
            <a:r>
              <a:rPr lang="pt-BR" dirty="0" err="1" smtClean="0"/>
              <a:t>Hadley</a:t>
            </a:r>
            <a:r>
              <a:rPr lang="pt-BR" dirty="0" smtClean="0"/>
              <a:t>, mais “zonal”</a:t>
            </a:r>
          </a:p>
          <a:p>
            <a:pPr lvl="2"/>
            <a:r>
              <a:rPr lang="pt-BR" dirty="0" smtClean="0"/>
              <a:t>Os jatos polar e subtropical podem se juntar por uma distância de 1000 a 5000km.</a:t>
            </a:r>
          </a:p>
          <a:p>
            <a:pPr lvl="2"/>
            <a:r>
              <a:rPr lang="pt-BR" dirty="0" smtClean="0"/>
              <a:t>No jato polar, quando a onda se amplifica demais, pode haver a geração de uma baixa de altos níveis (</a:t>
            </a:r>
            <a:r>
              <a:rPr lang="pt-BR" i="1" dirty="0" err="1" smtClean="0"/>
              <a:t>cut-off</a:t>
            </a:r>
            <a:r>
              <a:rPr lang="pt-BR" i="1" dirty="0" smtClean="0"/>
              <a:t> </a:t>
            </a:r>
            <a:r>
              <a:rPr lang="pt-BR" i="1" dirty="0" err="1" smtClean="0"/>
              <a:t>low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Jato de leste tropical: forma-se apenas no verão, durante a monção indiana, sobre o sul da Ásia.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TEMP.LAB114\Downloads\1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9694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437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jato:</a:t>
            </a:r>
          </a:p>
          <a:p>
            <a:pPr lvl="1"/>
            <a:r>
              <a:rPr lang="pt-BR" dirty="0" smtClean="0"/>
              <a:t>A maior parte dos padrões de circulação extratropicais estão dinamicamente relacionados à curvatura nas correntes de jato: </a:t>
            </a:r>
            <a:r>
              <a:rPr lang="pt-BR" dirty="0" err="1" smtClean="0"/>
              <a:t>ciclônica</a:t>
            </a:r>
            <a:r>
              <a:rPr lang="pt-BR" dirty="0" smtClean="0"/>
              <a:t> ou </a:t>
            </a:r>
            <a:r>
              <a:rPr lang="pt-BR" dirty="0" err="1" smtClean="0"/>
              <a:t>anticiclônica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CAVADO: região de máxima curvatura </a:t>
            </a:r>
            <a:r>
              <a:rPr lang="pt-BR" dirty="0" err="1" smtClean="0"/>
              <a:t>ciclônica</a:t>
            </a:r>
            <a:endParaRPr lang="pt-BR" dirty="0" smtClean="0"/>
          </a:p>
          <a:p>
            <a:pPr lvl="1"/>
            <a:r>
              <a:rPr lang="pt-BR" dirty="0" smtClean="0"/>
              <a:t>CRISTA: região de máxima curvatura </a:t>
            </a:r>
            <a:r>
              <a:rPr lang="pt-BR" dirty="0" err="1" smtClean="0"/>
              <a:t>anticiclônica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Da meteorologia dinâmica:</a:t>
            </a:r>
          </a:p>
          <a:p>
            <a:pPr lvl="1"/>
            <a:r>
              <a:rPr lang="pt-BR" dirty="0" smtClean="0"/>
              <a:t>REGIÃO ATIVA: região corrente abaixo (</a:t>
            </a:r>
            <a:r>
              <a:rPr lang="pt-BR" i="1" dirty="0" err="1" smtClean="0"/>
              <a:t>downstream</a:t>
            </a:r>
            <a:r>
              <a:rPr lang="pt-BR" dirty="0" smtClean="0"/>
              <a:t>) do cavado, propícia a movimentos ascendentes, favorável à </a:t>
            </a:r>
            <a:r>
              <a:rPr lang="pt-BR" dirty="0" err="1" smtClean="0"/>
              <a:t>ciclogênese</a:t>
            </a:r>
            <a:r>
              <a:rPr lang="pt-BR" dirty="0" smtClean="0"/>
              <a:t>, </a:t>
            </a:r>
            <a:r>
              <a:rPr lang="pt-BR" dirty="0" err="1" smtClean="0"/>
              <a:t>frontogênese</a:t>
            </a:r>
            <a:r>
              <a:rPr lang="pt-BR" dirty="0" smtClean="0"/>
              <a:t>, formação de nuvens e chuva (favorável a tempestades de mesoescala)</a:t>
            </a:r>
          </a:p>
          <a:p>
            <a:pPr lvl="1"/>
            <a:r>
              <a:rPr lang="pt-BR" dirty="0" smtClean="0"/>
              <a:t>REGIÃO INATIVA: região corrente acima do cavado, normalmente há anticiclone de latitudes médias, </a:t>
            </a:r>
            <a:r>
              <a:rPr lang="pt-BR" dirty="0" err="1" smtClean="0"/>
              <a:t>frontólise</a:t>
            </a:r>
            <a:r>
              <a:rPr lang="pt-BR" dirty="0" smtClean="0"/>
              <a:t> próximo à superfície e dissipação de nuvens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Esteira transportadora (</a:t>
            </a:r>
            <a:r>
              <a:rPr lang="pt-BR" i="1" dirty="0" err="1" smtClean="0"/>
              <a:t>Conveyor</a:t>
            </a:r>
            <a:r>
              <a:rPr lang="pt-BR" i="1" dirty="0" smtClean="0"/>
              <a:t> </a:t>
            </a:r>
            <a:r>
              <a:rPr lang="pt-BR" i="1" dirty="0" err="1" smtClean="0"/>
              <a:t>Belt</a:t>
            </a:r>
            <a:r>
              <a:rPr lang="pt-BR" dirty="0" smtClean="0"/>
              <a:t>): normalmente ocorre na região ativa, corrente de ar que transporta ar quente e úmido dos trópicos/subtrópicos para os ventos de leste de latitudes médias. Esta corrente parte de próximo dos ciclones extratropicais e eventualmente se junta à corrente de jato polar. A maior parte da precipitação de latitudes médias ocorre nas regiões onde há o levantamento da esteira transportadora.</a:t>
            </a:r>
          </a:p>
          <a:p>
            <a:pPr lvl="1"/>
            <a:r>
              <a:rPr lang="pt-BR" dirty="0" smtClean="0"/>
              <a:t>O início da esteira transportadora pode aparecer como um jato de baixos níveis (</a:t>
            </a:r>
            <a:r>
              <a:rPr lang="pt-BR" i="1" dirty="0" err="1" smtClean="0"/>
              <a:t>low-level</a:t>
            </a:r>
            <a:r>
              <a:rPr lang="pt-BR" i="1" dirty="0" smtClean="0"/>
              <a:t> </a:t>
            </a:r>
            <a:r>
              <a:rPr lang="pt-BR" i="1" dirty="0" err="1" smtClean="0"/>
              <a:t>jet</a:t>
            </a:r>
            <a:r>
              <a:rPr lang="pt-BR" dirty="0" smtClean="0"/>
              <a:t>). Os ventos deste jato atingem 25-30m.s</a:t>
            </a:r>
            <a:r>
              <a:rPr lang="pt-BR" baseline="30000" dirty="0" smtClean="0"/>
              <a:t>-1</a:t>
            </a:r>
            <a:r>
              <a:rPr lang="pt-BR" dirty="0" smtClean="0"/>
              <a:t> a aproximadamente 1km de altura.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Na região ativa, se a atmosfera for estaticamente estável, a chuva é contínua, produzida por </a:t>
            </a:r>
            <a:r>
              <a:rPr lang="pt-BR" i="1" dirty="0" err="1" smtClean="0"/>
              <a:t>nimbostratus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Se a atmosfera for instável, há chuva convectiva e tempestades. Se for a região de separação entre os jatos polar e subtropical, pode haver tempestades severas.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Ciclone de latitudes médias:</a:t>
            </a:r>
          </a:p>
          <a:p>
            <a:pPr lvl="1"/>
            <a:r>
              <a:rPr lang="pt-BR" dirty="0" smtClean="0"/>
              <a:t>Instabilidade </a:t>
            </a:r>
            <a:r>
              <a:rPr lang="pt-BR" dirty="0" err="1" smtClean="0"/>
              <a:t>baroclínica</a:t>
            </a:r>
            <a:r>
              <a:rPr lang="pt-BR" dirty="0" smtClean="0"/>
              <a:t>: instabilidade associada aos ventos de oeste intensos da corrente de jato, faz com que as ondas no fluxo zonal amplifiquem e quebrem em vórtices. Os vórtices que têm giro </a:t>
            </a:r>
            <a:r>
              <a:rPr lang="pt-BR" dirty="0" err="1" smtClean="0"/>
              <a:t>ciclônico</a:t>
            </a:r>
            <a:r>
              <a:rPr lang="pt-BR" dirty="0" smtClean="0"/>
              <a:t> são denominados </a:t>
            </a:r>
            <a:r>
              <a:rPr lang="pt-BR" b="1" dirty="0" smtClean="0"/>
              <a:t>ciclones de latitudes médias</a:t>
            </a:r>
            <a:r>
              <a:rPr lang="pt-BR" dirty="0" smtClean="0"/>
              <a:t> ou </a:t>
            </a:r>
            <a:r>
              <a:rPr lang="pt-BR" b="1" dirty="0" smtClean="0"/>
              <a:t>ciclones extratropicais</a:t>
            </a:r>
            <a:r>
              <a:rPr lang="pt-BR" dirty="0" smtClean="0"/>
              <a:t>, e podem trazer chuva e tempestades.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quente: 10 km de altura, posição usual nos subtrópicos (anticiclones subtropicais). Em latitudes médias (40 a 60º) aparecem com cristas e vórtices </a:t>
            </a:r>
            <a:r>
              <a:rPr lang="pt-BR" dirty="0" err="1" smtClean="0"/>
              <a:t>anticiclônicos</a:t>
            </a:r>
            <a:r>
              <a:rPr lang="pt-BR" dirty="0" smtClean="0"/>
              <a:t> nas correntes de jato.</a:t>
            </a:r>
          </a:p>
          <a:p>
            <a:pPr lvl="2"/>
            <a:r>
              <a:rPr lang="pt-BR" dirty="0" smtClean="0"/>
              <a:t>Anticiclone frio: confinado a 1-3 km de altura. Coincide com o ar frio polar ou ártico (antártico) que se movem em direção ao Equador</a:t>
            </a:r>
          </a:p>
          <a:p>
            <a:pPr lvl="2"/>
            <a:r>
              <a:rPr lang="pt-BR" dirty="0" smtClean="0"/>
              <a:t>Anticiclone migratório: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– Camadas da Atmosfera</a:t>
            </a:r>
          </a:p>
          <a:p>
            <a:r>
              <a:rPr lang="pt-BR" dirty="0" smtClean="0"/>
              <a:t>2 – Estruturas de Larga-Escala na Troposfera</a:t>
            </a:r>
          </a:p>
          <a:p>
            <a:r>
              <a:rPr lang="pt-BR" dirty="0" smtClean="0"/>
              <a:t>3 – Meteorologia Tropical</a:t>
            </a:r>
          </a:p>
          <a:p>
            <a:r>
              <a:rPr lang="pt-BR" dirty="0" smtClean="0"/>
              <a:t>4 – Seção vertical dos principais modelos </a:t>
            </a:r>
          </a:p>
          <a:p>
            <a:r>
              <a:rPr lang="pt-BR" dirty="0" smtClean="0"/>
              <a:t>5 – Estruturas de Mesoescala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</a:t>
            </a:r>
          </a:p>
          <a:p>
            <a:pPr lvl="2"/>
            <a:r>
              <a:rPr lang="pt-BR" dirty="0" smtClean="0"/>
              <a:t>Anticiclone frio</a:t>
            </a:r>
          </a:p>
          <a:p>
            <a:pPr lvl="2"/>
            <a:r>
              <a:rPr lang="pt-BR" dirty="0" smtClean="0"/>
              <a:t>Anticiclone migratório: associado à frente polar, participa das mudanças drásticas no tempo em latitudes médias. Estes anticiclones são uma combinação dos dois tipos (frio e quente). Normalmente têm 2 centros: </a:t>
            </a:r>
          </a:p>
          <a:p>
            <a:pPr lvl="3"/>
            <a:r>
              <a:rPr lang="pt-BR" dirty="0" smtClean="0"/>
              <a:t>Anticiclone frio no ar polar, sob um cavado de altos níveis</a:t>
            </a:r>
          </a:p>
          <a:p>
            <a:pPr lvl="3"/>
            <a:r>
              <a:rPr lang="pt-BR" dirty="0" smtClean="0"/>
              <a:t>Anticiclone quente no ar subtropical, sob a crista do jato polar.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Frente passiva:</a:t>
            </a:r>
          </a:p>
          <a:p>
            <a:pPr lvl="1"/>
            <a:r>
              <a:rPr lang="pt-BR" dirty="0" smtClean="0"/>
              <a:t>Porção equatorial do ar polar que atinge baixas latitudes (20-30º) na região do cavado. O ar polar nestas latitudes avança sob seu peso, sendo aquecido pela superfície, diminuindo o contraste de temperatura da frente. A frente polar nestas latitudes se afasta de seu jato polar. É possível ver uma “linha” de nuvens convectivas ao longo da frente. Pode atingir o Equador.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Fenômenos que ocorrem na região dos ventos de leste:</a:t>
            </a:r>
          </a:p>
          <a:p>
            <a:pPr lvl="1"/>
            <a:r>
              <a:rPr lang="pt-BR" dirty="0" smtClean="0"/>
              <a:t>Cavados: aglomerados de nuvens convectivas se formam a leste do cavado</a:t>
            </a:r>
          </a:p>
          <a:p>
            <a:pPr lvl="1"/>
            <a:r>
              <a:rPr lang="pt-BR" dirty="0" smtClean="0"/>
              <a:t>Ciclones tropicais</a:t>
            </a:r>
          </a:p>
          <a:p>
            <a:pPr lvl="1"/>
            <a:r>
              <a:rPr lang="pt-BR" dirty="0" smtClean="0"/>
              <a:t>Zona de Convergência Intertropical (ZCIT): região de convergência entre os ventos de leste dos Hemisférios Norte (NE) e Sul (SE).</a:t>
            </a:r>
          </a:p>
          <a:p>
            <a:pPr lvl="1"/>
            <a:r>
              <a:rPr lang="pt-BR" dirty="0" smtClean="0"/>
              <a:t>Ventos da ordem de 5m.s</a:t>
            </a:r>
            <a:r>
              <a:rPr lang="pt-BR" baseline="30000" dirty="0" smtClean="0"/>
              <a:t>-1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Circulação de </a:t>
            </a:r>
            <a:r>
              <a:rPr lang="pt-BR" dirty="0" err="1" smtClean="0"/>
              <a:t>Hadley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Tanto no HN quanto no HS, o ar se aproxima do Equador na baixa troposfera e se afasta do Equador na alta troposfera.</a:t>
            </a:r>
          </a:p>
          <a:p>
            <a:pPr lvl="1"/>
            <a:r>
              <a:rPr lang="pt-BR" dirty="0" smtClean="0"/>
              <a:t>Ar ascendente próximo ao Equador e ar descendente nos subtrópicos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Monções:</a:t>
            </a:r>
          </a:p>
          <a:p>
            <a:pPr lvl="1"/>
            <a:r>
              <a:rPr lang="pt-BR" dirty="0" smtClean="0"/>
              <a:t>Em alguns lugares, os ventos de leste cruzam o Equador devido a uma baixa térmica que se desenvolve em latitudes baixas sobre os continentes no verão. Com isso, os ventos se tornam de oeste (ventos de oeste equatoriais) e estão associados à estação chuvosa que é a monção da Ásia, África e Austrália (Brasil...)</a:t>
            </a:r>
          </a:p>
          <a:p>
            <a:pPr lvl="1"/>
            <a:r>
              <a:rPr lang="pt-BR" dirty="0" smtClean="0"/>
              <a:t>Corrente do leste da África: jato de baixos níveis, sopra sobre o oeste do Oceano Índico durante o verão boreal. O ar desta corrente </a:t>
            </a:r>
            <a:r>
              <a:rPr lang="pt-BR" dirty="0" smtClean="0"/>
              <a:t>cruza </a:t>
            </a:r>
            <a:r>
              <a:rPr lang="pt-BR" dirty="0" smtClean="0"/>
              <a:t>o mar da Arábia e entra na Índia na circulação </a:t>
            </a:r>
            <a:r>
              <a:rPr lang="pt-BR" dirty="0" err="1" smtClean="0"/>
              <a:t>monçônica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Pluma Tropical:</a:t>
            </a:r>
          </a:p>
          <a:p>
            <a:pPr lvl="1"/>
            <a:r>
              <a:rPr lang="pt-BR" dirty="0" smtClean="0"/>
              <a:t>Transporte de ar tropical da ZCIT para latitudes médias</a:t>
            </a:r>
          </a:p>
          <a:p>
            <a:pPr lvl="1"/>
            <a:r>
              <a:rPr lang="pt-BR" dirty="0" smtClean="0">
                <a:hlinkClick r:id="rId2"/>
              </a:rPr>
              <a:t>http://wwwghcc.msfc.nasa.gov/cgi-bin/post-goes</a:t>
            </a:r>
            <a:endParaRPr lang="pt-BR" dirty="0" smtClean="0"/>
          </a:p>
          <a:p>
            <a:pPr lvl="1"/>
            <a:r>
              <a:rPr lang="pt-BR" dirty="0" smtClean="0">
                <a:hlinkClick r:id="rId3"/>
              </a:rPr>
              <a:t>http://www.metoffice.gov.uk/weather/satellite/</a:t>
            </a:r>
            <a:endParaRPr lang="pt-BR" dirty="0" smtClean="0"/>
          </a:p>
          <a:p>
            <a:pPr lvl="1"/>
            <a:r>
              <a:rPr lang="pt-BR" dirty="0" smtClean="0"/>
              <a:t>Ocorre quando um cavado do jato subtropical se aproxima do Equador</a:t>
            </a:r>
          </a:p>
          <a:p>
            <a:pPr lvl="1"/>
            <a:r>
              <a:rPr lang="pt-BR" dirty="0" smtClean="0"/>
              <a:t>Na imagem de vapor, parece com a forma da esteira transportadora. Entretanto, as nuvens da pluma tropical originam-se dos topos de altas nuvens </a:t>
            </a:r>
            <a:r>
              <a:rPr lang="pt-BR" dirty="0" err="1" smtClean="0"/>
              <a:t>Cb</a:t>
            </a:r>
            <a:r>
              <a:rPr lang="pt-BR" dirty="0" smtClean="0"/>
              <a:t>, enquanto que as da Esteira transportadora têm origem nos ventos </a:t>
            </a:r>
            <a:r>
              <a:rPr lang="pt-BR" dirty="0" err="1" smtClean="0"/>
              <a:t>alíseos</a:t>
            </a:r>
            <a:r>
              <a:rPr lang="pt-BR" dirty="0" smtClean="0"/>
              <a:t> (baixos níveis) e vão subindo para a alta troposfera nas tempestades de latitudes médias.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Ciclones tropicais</a:t>
            </a:r>
          </a:p>
          <a:p>
            <a:pPr lvl="1"/>
            <a:r>
              <a:rPr lang="pt-BR" dirty="0" smtClean="0"/>
              <a:t>Alguns cavados nos ventos de leste se tornam ciclones tropicais, sobre oceanos com temperatura de superfície acima de 27oC</a:t>
            </a:r>
          </a:p>
          <a:p>
            <a:pPr lvl="1"/>
            <a:r>
              <a:rPr lang="pt-BR" dirty="0" smtClean="0"/>
              <a:t>Podem ser classificados como: depressões, tempestades tropicais e furacões dependendo da velocidade máxima do vento.</a:t>
            </a:r>
          </a:p>
          <a:p>
            <a:pPr lvl="1"/>
            <a:r>
              <a:rPr lang="pt-BR" dirty="0" smtClean="0"/>
              <a:t>Furacões podem ter diferentes denominações:</a:t>
            </a:r>
          </a:p>
          <a:p>
            <a:pPr lvl="2"/>
            <a:r>
              <a:rPr lang="pt-BR" dirty="0" smtClean="0"/>
              <a:t>Ciclones – Oceano Índico</a:t>
            </a:r>
          </a:p>
          <a:p>
            <a:pPr lvl="2"/>
            <a:r>
              <a:rPr lang="pt-BR" dirty="0" smtClean="0"/>
              <a:t>Tufões – Oceano Pacífico (Ásia e Austrália)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  <p:pic>
        <p:nvPicPr>
          <p:cNvPr id="1026" name="Imagem 4" descr="Atmosphere Temperature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112568" cy="51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  <a:p>
            <a:r>
              <a:rPr lang="pt-BR" dirty="0" smtClean="0"/>
              <a:t>Como é definida a tropopausa?</a:t>
            </a:r>
          </a:p>
          <a:p>
            <a:r>
              <a:rPr lang="pt-BR" dirty="0" smtClean="0"/>
              <a:t>Qual a altura da tropopausa?</a:t>
            </a:r>
          </a:p>
          <a:p>
            <a:r>
              <a:rPr lang="pt-BR" dirty="0" smtClean="0"/>
              <a:t>Link para radiossondagens:</a:t>
            </a:r>
          </a:p>
          <a:p>
            <a:r>
              <a:rPr lang="pt-BR" dirty="0" smtClean="0">
                <a:hlinkClick r:id="rId2"/>
              </a:rPr>
              <a:t>http://www.master.iag.usp.br/ind.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inic</a:t>
            </a:r>
            <a:r>
              <a:rPr lang="pt-BR" dirty="0" smtClean="0">
                <a:hlinkClick r:id="rId2"/>
              </a:rPr>
              <a:t>=00&amp;</a:t>
            </a:r>
            <a:r>
              <a:rPr lang="pt-BR" dirty="0" err="1" smtClean="0">
                <a:hlinkClick r:id="rId2"/>
              </a:rPr>
              <a:t>prod</a:t>
            </a:r>
            <a:r>
              <a:rPr lang="pt-BR" dirty="0" smtClean="0">
                <a:hlinkClick r:id="rId2"/>
              </a:rPr>
              <a:t>=sondagem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Composição química?</a:t>
            </a:r>
          </a:p>
          <a:p>
            <a:pPr lvl="1"/>
            <a:r>
              <a:rPr lang="pt-BR" dirty="0" err="1" smtClean="0"/>
              <a:t>Homosfera</a:t>
            </a:r>
            <a:endParaRPr lang="pt-BR" dirty="0" smtClean="0"/>
          </a:p>
          <a:p>
            <a:pPr lvl="1"/>
            <a:r>
              <a:rPr lang="pt-BR" dirty="0" err="1" smtClean="0"/>
              <a:t>Heterosfera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 descr="http://www.kowoma.de/en/gps/additional/atmospher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19" y="72008"/>
            <a:ext cx="917571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ta para cima 4"/>
          <p:cNvSpPr/>
          <p:nvPr/>
        </p:nvSpPr>
        <p:spPr>
          <a:xfrm>
            <a:off x="4860032" y="3068960"/>
            <a:ext cx="288032" cy="11521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principais camadas da atmosfera são classificadas pelo perfil de temperatura</a:t>
            </a:r>
          </a:p>
          <a:p>
            <a:r>
              <a:rPr lang="pt-BR" dirty="0" smtClean="0"/>
              <a:t>Fenômenos na atmosfera são classificados por seu padrão de circulação</a:t>
            </a:r>
          </a:p>
          <a:p>
            <a:r>
              <a:rPr lang="pt-BR" dirty="0" smtClean="0"/>
              <a:t>Principais estruturas dinâmicas da troposfera: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ster.iag.usp.br/ensino/Sinotica/AULA02/fig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8640"/>
            <a:ext cx="8209339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1386</Words>
  <Application>Microsoft Office PowerPoint</Application>
  <PresentationFormat>Apresentação na tela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Modelos conceituais da Troposfera</vt:lpstr>
      <vt:lpstr>Conteúdo desta aula</vt:lpstr>
      <vt:lpstr>1- Principais Camadas da Atmosfera</vt:lpstr>
      <vt:lpstr>1- Principais Camadas da Atmosfera</vt:lpstr>
      <vt:lpstr>1- Principais Camadas da Atmosfera</vt:lpstr>
      <vt:lpstr>1- Principais Camadas da Atmosfera</vt:lpstr>
      <vt:lpstr>Apresentação do PowerPoint</vt:lpstr>
      <vt:lpstr>2- Estruturas de Larga-Escala na Troposfera</vt:lpstr>
      <vt:lpstr>Apresentação do PowerPoint</vt:lpstr>
      <vt:lpstr>2- Estruturas de Larga-Escala na Troposfera</vt:lpstr>
      <vt:lpstr>2- Estruturas de Larga-Escala na Troposfera</vt:lpstr>
      <vt:lpstr>2- Estruturas de Larga-Escala na Troposfera</vt:lpstr>
      <vt:lpstr>Apresentação do PowerPoint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3 – Meteorologia Tropical</vt:lpstr>
      <vt:lpstr>3 – Meteorologia Tropical</vt:lpstr>
      <vt:lpstr>3 – Meteorologia Tropical</vt:lpstr>
      <vt:lpstr>3 – Meteorologia Tropical</vt:lpstr>
      <vt:lpstr>3 – Meteorologia Tropical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conceituais da Troposfera</dc:title>
  <dc:creator>ritaynoue</dc:creator>
  <cp:lastModifiedBy>ritaynoue</cp:lastModifiedBy>
  <cp:revision>44</cp:revision>
  <dcterms:created xsi:type="dcterms:W3CDTF">2013-02-15T13:00:27Z</dcterms:created>
  <dcterms:modified xsi:type="dcterms:W3CDTF">2014-04-03T10:38:35Z</dcterms:modified>
</cp:coreProperties>
</file>