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73" r:id="rId9"/>
    <p:sldId id="274" r:id="rId10"/>
    <p:sldId id="275" r:id="rId11"/>
    <p:sldId id="276" r:id="rId12"/>
    <p:sldId id="277" r:id="rId13"/>
    <p:sldId id="265" r:id="rId14"/>
    <p:sldId id="268" r:id="rId15"/>
    <p:sldId id="266" r:id="rId16"/>
    <p:sldId id="263" r:id="rId17"/>
    <p:sldId id="269" r:id="rId18"/>
    <p:sldId id="283" r:id="rId19"/>
    <p:sldId id="284" r:id="rId20"/>
    <p:sldId id="289" r:id="rId21"/>
    <p:sldId id="285" r:id="rId22"/>
    <p:sldId id="286" r:id="rId23"/>
    <p:sldId id="287" r:id="rId24"/>
    <p:sldId id="288" r:id="rId25"/>
    <p:sldId id="290" r:id="rId26"/>
    <p:sldId id="270" r:id="rId27"/>
    <p:sldId id="271" r:id="rId28"/>
    <p:sldId id="272" r:id="rId29"/>
    <p:sldId id="279" r:id="rId30"/>
    <p:sldId id="280" r:id="rId31"/>
    <p:sldId id="281" r:id="rId32"/>
    <p:sldId id="282" r:id="rId33"/>
    <p:sldId id="278" r:id="rId34"/>
    <p:sldId id="292" r:id="rId35"/>
    <p:sldId id="293" r:id="rId36"/>
    <p:sldId id="294" r:id="rId37"/>
    <p:sldId id="29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6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4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0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13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4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78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14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3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8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3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0435-B66B-482D-8273-D5204C342F27}" type="datetimeFigureOut">
              <a:rPr lang="pt-BR" smtClean="0"/>
              <a:t>02/12/2011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4AAB-A0CF-4153-83D0-47158692D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1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irandira.cptec.inpe.br/fortracc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Sistema Convectivo de </a:t>
            </a:r>
            <a:r>
              <a:rPr lang="pt-BR" dirty="0" err="1" smtClean="0"/>
              <a:t>Mesoescala</a:t>
            </a:r>
            <a:r>
              <a:rPr lang="pt-BR" dirty="0" smtClean="0"/>
              <a:t> – 10/12/10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4048" y="5157192"/>
            <a:ext cx="2912368" cy="982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pt-BR" sz="2400" dirty="0" err="1" smtClean="0"/>
              <a:t>J.Leandro</a:t>
            </a:r>
            <a:r>
              <a:rPr lang="pt-BR" sz="2400" dirty="0" smtClean="0"/>
              <a:t> </a:t>
            </a:r>
            <a:r>
              <a:rPr lang="pt-BR" sz="2400" dirty="0" err="1" smtClean="0"/>
              <a:t>P.S.Campos</a:t>
            </a:r>
            <a:endParaRPr lang="pt-BR" sz="2400" dirty="0"/>
          </a:p>
          <a:p>
            <a:pPr algn="r"/>
            <a:r>
              <a:rPr lang="pt-BR" sz="2400" dirty="0" err="1" smtClean="0"/>
              <a:t>Hiremar</a:t>
            </a:r>
            <a:r>
              <a:rPr lang="pt-BR" sz="2400" dirty="0" smtClean="0"/>
              <a:t> J. A. da Silva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18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Amadurecimento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Elementos de convecção intensa continuam a se formar na região onde o influxo dos baixos níveis fornece combustível para essas condições instáveis.</a:t>
            </a:r>
          </a:p>
          <a:p>
            <a:r>
              <a:rPr lang="pt-BR" dirty="0" smtClean="0"/>
              <a:t>As características dominantes do sistema maduro parecem ser a grande extensão do fluxo de massa ascendente na média troposfera e a grande área de precipitação.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4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c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5871" y="836712"/>
            <a:ext cx="6600505" cy="4752528"/>
          </a:xfrm>
        </p:spPr>
      </p:pic>
      <p:sp>
        <p:nvSpPr>
          <p:cNvPr id="5" name="CaixaDeTexto 4"/>
          <p:cNvSpPr txBox="1"/>
          <p:nvPr/>
        </p:nvSpPr>
        <p:spPr>
          <a:xfrm>
            <a:off x="6156176" y="6165304"/>
            <a:ext cx="27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(Adaptado de Houze.,2004)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3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Dissipação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O estágio de dissipação é marcado por uma rápida mudança na estrutura do sistema, pois elementos de intensa convecção não mais se  desenvolvem.</a:t>
            </a:r>
          </a:p>
          <a:p>
            <a:r>
              <a:rPr lang="pt-BR" sz="2000" dirty="0" smtClean="0"/>
              <a:t>Não há mais sistemas para alimentá-lo devido a nova região em que se localiza: Topografia, </a:t>
            </a:r>
            <a:r>
              <a:rPr lang="pt-BR" sz="2000" dirty="0" err="1" smtClean="0"/>
              <a:t>Advecção</a:t>
            </a:r>
            <a:r>
              <a:rPr lang="pt-BR" sz="2000" dirty="0" smtClean="0"/>
              <a:t> de umidade, etc.</a:t>
            </a:r>
          </a:p>
          <a:p>
            <a:pPr algn="r">
              <a:buNone/>
            </a:pPr>
            <a:r>
              <a:rPr lang="pt-BR" sz="2000" dirty="0" smtClean="0"/>
              <a:t>Atmosfera tende a se estabilizar!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3573016"/>
            <a:ext cx="7596336" cy="243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868144" y="6228020"/>
            <a:ext cx="32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(Adaptado de </a:t>
            </a:r>
            <a:r>
              <a:rPr lang="pt-BR" dirty="0" err="1" smtClean="0"/>
              <a:t>Nesbit</a:t>
            </a:r>
            <a:r>
              <a:rPr lang="pt-BR" dirty="0" smtClean="0"/>
              <a:t> et.al.,2000)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4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pt-BR" dirty="0" smtClean="0"/>
              <a:t>Imagens de Satélite e </a:t>
            </a:r>
            <a:r>
              <a:rPr lang="pt-BR" dirty="0" err="1" smtClean="0"/>
              <a:t>ForTracc</a:t>
            </a:r>
            <a:endParaRPr lang="pt-BR" dirty="0" smtClean="0"/>
          </a:p>
          <a:p>
            <a:r>
              <a:rPr lang="pt-BR" dirty="0" smtClean="0"/>
              <a:t>Análise Sinóticas</a:t>
            </a:r>
          </a:p>
          <a:p>
            <a:pPr lvl="1"/>
            <a:r>
              <a:rPr lang="pt-BR" dirty="0" smtClean="0"/>
              <a:t>200 </a:t>
            </a:r>
            <a:r>
              <a:rPr lang="pt-BR" dirty="0" err="1" smtClean="0"/>
              <a:t>hPa</a:t>
            </a:r>
            <a:r>
              <a:rPr lang="pt-BR" dirty="0" smtClean="0"/>
              <a:t>, (Jato Subtropical)</a:t>
            </a:r>
          </a:p>
          <a:p>
            <a:pPr lvl="1"/>
            <a:r>
              <a:rPr lang="pt-BR" dirty="0" err="1" smtClean="0"/>
              <a:t>Advecção</a:t>
            </a:r>
            <a:r>
              <a:rPr lang="pt-BR" dirty="0" smtClean="0"/>
              <a:t> de Temperatura</a:t>
            </a:r>
          </a:p>
          <a:p>
            <a:pPr lvl="1"/>
            <a:r>
              <a:rPr lang="pt-BR" dirty="0" smtClean="0"/>
              <a:t>Fluxo de Umidade</a:t>
            </a:r>
          </a:p>
          <a:p>
            <a:pPr lvl="1"/>
            <a:r>
              <a:rPr lang="pt-BR" dirty="0" smtClean="0"/>
              <a:t>Divergência do fluxo de umidade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 smtClean="0"/>
              <a:t>Fluxo de Umidade Integrado </a:t>
            </a:r>
            <a:r>
              <a:rPr lang="pt-BR" dirty="0" err="1" smtClean="0"/>
              <a:t>sup</a:t>
            </a:r>
            <a:r>
              <a:rPr lang="pt-BR" dirty="0" smtClean="0"/>
              <a:t> – 700 </a:t>
            </a:r>
            <a:r>
              <a:rPr lang="pt-BR" dirty="0" err="1" smtClean="0"/>
              <a:t>hPa</a:t>
            </a:r>
            <a:endParaRPr lang="pt-BR" dirty="0" smtClean="0"/>
          </a:p>
          <a:p>
            <a:pPr lvl="1"/>
            <a:r>
              <a:rPr lang="pt-BR" dirty="0" smtClean="0"/>
              <a:t>Jato de baixos níveis</a:t>
            </a:r>
          </a:p>
          <a:p>
            <a:pPr lvl="1"/>
            <a:r>
              <a:rPr lang="pt-BR" dirty="0" smtClean="0"/>
              <a:t>“Cross </a:t>
            </a:r>
            <a:r>
              <a:rPr lang="pt-BR" dirty="0" err="1" smtClean="0"/>
              <a:t>Section</a:t>
            </a:r>
            <a:r>
              <a:rPr lang="pt-BR" dirty="0" smtClean="0"/>
              <a:t>” </a:t>
            </a:r>
            <a:r>
              <a:rPr lang="pt-BR" dirty="0" err="1" smtClean="0"/>
              <a:t>Isotacas</a:t>
            </a:r>
            <a:r>
              <a:rPr lang="pt-BR" dirty="0" smtClean="0"/>
              <a:t> e flux. de umidade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841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FORTRACC¹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pt-BR" dirty="0" smtClean="0"/>
              <a:t>Aplicativo </a:t>
            </a:r>
            <a:r>
              <a:rPr lang="pt-BR" dirty="0"/>
              <a:t>Previsão a Curto Prazo e Evolução de Sistemas Convectivos, </a:t>
            </a:r>
            <a:r>
              <a:rPr lang="pt-BR" dirty="0" smtClean="0"/>
              <a:t>FORTRACC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/>
              <a:t>D</a:t>
            </a:r>
            <a:r>
              <a:rPr lang="pt-BR" dirty="0" smtClean="0"/>
              <a:t>esenvolvido </a:t>
            </a:r>
            <a:r>
              <a:rPr lang="pt-BR" dirty="0"/>
              <a:t>com o objetivo de obter a evolução temporal e a trajetória dos sistemas </a:t>
            </a:r>
            <a:r>
              <a:rPr lang="pt-BR" dirty="0" smtClean="0"/>
              <a:t>convectivos.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3875564"/>
            <a:ext cx="7344816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Área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Direção do SC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Posição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Tempo de vida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Taxa de expansão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Fase (Cores)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Classe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 smtClean="0"/>
              <a:t>Temperatura de Brilho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80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SCM Observado em 10/12/10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Imagem de Satélite Realçada  e </a:t>
            </a:r>
            <a:r>
              <a:rPr lang="pt-BR" dirty="0" err="1" smtClean="0"/>
              <a:t>ForTracc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10/12/2010 - 03Z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70" name="Picture 2" descr="C:\Users\Campos\Documents\CCMs\CCM Trabalho\ccm cptec\S11219752_20101210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ampos\Documents\CCMs\ForTrack\20101210-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5591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1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10/12/2010 - </a:t>
            </a:r>
            <a:r>
              <a:rPr lang="pt-BR" dirty="0" smtClean="0"/>
              <a:t>06Z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Fazer um texto</a:t>
            </a:r>
            <a:endParaRPr lang="pt-BR" dirty="0"/>
          </a:p>
        </p:txBody>
      </p:sp>
      <p:pic>
        <p:nvPicPr>
          <p:cNvPr id="8195" name="Picture 3" descr="C:\Users\Campos\Documents\CCMs\CCM Trabalho\ccm cptec\S11219752_201012100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4704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ampos\Documents\CCMs\ForTrack\20101210-0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5591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2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10/12/2010 - </a:t>
            </a:r>
            <a:r>
              <a:rPr lang="pt-BR" dirty="0" smtClean="0"/>
              <a:t>09Z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9219" name="Picture 3" descr="C:\Users\Campos\Documents\CCMs\CCM Trabalho\ccm cptec\S11219752_20101210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ampos\Documents\CCMs\ForTrack\20101210-0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5591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8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10/12/2010 - </a:t>
            </a:r>
            <a:r>
              <a:rPr lang="pt-BR" dirty="0" smtClean="0"/>
              <a:t>12Z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42" name="Picture 2" descr="C:\Users\Campos\Documents\CCMs\CCM Trabalho\ccm cptec\S11219752_20101210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ampos\Documents\CCMs\ForTrack\20101210-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10/12/2010 - </a:t>
            </a:r>
            <a:r>
              <a:rPr lang="pt-BR" dirty="0" smtClean="0"/>
              <a:t>15Z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1266" name="Picture 2" descr="C:\Users\Campos\Documents\CCMs\CCM Trabalho\ccm cptec\S11219752_201012101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ampos\Documents\CCMs\ForTrack\20101210-1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3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10/12/2010 - </a:t>
            </a:r>
            <a:r>
              <a:rPr lang="pt-BR" dirty="0" smtClean="0"/>
              <a:t>18Z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290" name="Picture 2" descr="C:\Users\Campos\Documents\CCMs\CCM Trabalho\ccm cptec\S11219752_201012101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ampos\Documents\CCMs\ForTrack\20101210-1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6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10/12/2010 - </a:t>
            </a:r>
            <a:r>
              <a:rPr lang="pt-BR" dirty="0" smtClean="0"/>
              <a:t>21Z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3314" name="Picture 2" descr="C:\Users\Campos\Documents\CCMs\CCM Trabalho\ccm cptec\S11219752_201012102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ampos\Documents\CCMs\ForTrack\20101210-2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2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smtClean="0"/>
              <a:t>11/12/2010 </a:t>
            </a:r>
            <a:r>
              <a:rPr lang="pt-BR" dirty="0"/>
              <a:t>- </a:t>
            </a:r>
            <a:r>
              <a:rPr lang="pt-BR" dirty="0" smtClean="0"/>
              <a:t>00Z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4339" name="Picture 3" descr="C:\Users\Campos\Documents\CCMs\CCM Trabalho\ccm cptec\S11219752_20101211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Campos\Documents\CCMs\ForTrack\20101211-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43250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9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Imagem de Satélite Realçada  e </a:t>
            </a:r>
            <a:r>
              <a:rPr lang="pt-BR" dirty="0" err="1"/>
              <a:t>ForTracc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smtClean="0"/>
              <a:t>11/12/2010 </a:t>
            </a:r>
            <a:r>
              <a:rPr lang="pt-BR" dirty="0"/>
              <a:t>- 03Z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5362" name="Picture 2" descr="C:\Users\Campos\Documents\CCMs\CCM Trabalho\ccm cptec\S11219752_20101211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80409"/>
            <a:ext cx="5111750" cy="48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1520" y="1412776"/>
            <a:ext cx="3143250" cy="289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Sem</a:t>
            </a:r>
          </a:p>
          <a:p>
            <a:pPr algn="ctr"/>
            <a:r>
              <a:rPr lang="pt-BR" dirty="0" smtClean="0"/>
              <a:t>Imagem</a:t>
            </a:r>
            <a:endParaRPr lang="pt-BR" dirty="0"/>
          </a:p>
        </p:txBody>
      </p:sp>
      <p:pic>
        <p:nvPicPr>
          <p:cNvPr id="8" name="Picture 5" descr="http://pirandira.cptec.inpe.br/fortracc/dsaimg/cic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4581128"/>
            <a:ext cx="15525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5661248"/>
            <a:ext cx="20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Imagens do GOES12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do SCM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49795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Seguindo os critérios abaixo apresentados na tabela abaixo, não podemos chamar a tempestade de CCM.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Área máxima  do Sistema (Região com nuvem fria) : 16000km²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Tempo de vida  aproximadamente </a:t>
            </a:r>
            <a:r>
              <a:rPr lang="pt-BR" dirty="0"/>
              <a:t> </a:t>
            </a:r>
            <a:r>
              <a:rPr lang="pt-BR" dirty="0" smtClean="0"/>
              <a:t>10 horas.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Gênese  : 04Z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Maturação : 10Z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Decaimento : 21Z</a:t>
            </a:r>
          </a:p>
        </p:txBody>
      </p:sp>
      <p:sp>
        <p:nvSpPr>
          <p:cNvPr id="3" name="AutoShape 2" descr="View area um  ...JPG in slide 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Campos\Downloads\area um  KM2 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42" y="439548"/>
            <a:ext cx="4564366" cy="34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11185"/>
            <a:ext cx="7047620" cy="16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Análise Sinótica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5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pos\Documents\CCMs\convertido\AdvT2010121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3798143"/>
            <a:ext cx="3803576" cy="294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Campos\Documents\CCMs\convertido\Jato250\jato_10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836712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 descr="C:\Users\Campos\Documents\CCMs\convertido\FluxoUmidade\fluxh_10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32" y="846182"/>
            <a:ext cx="3809524" cy="294285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 descr="C:\Users\Campos\Documents\CCMs\convertido\divq\Divq20101210-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798143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Análise 10/12/2010 – 00Z – “</a:t>
            </a:r>
            <a:r>
              <a:rPr lang="pt-BR" sz="2000" dirty="0" err="1" smtClean="0"/>
              <a:t>pré</a:t>
            </a:r>
            <a:r>
              <a:rPr lang="pt-BR" sz="2000" dirty="0" smtClean="0"/>
              <a:t> SCM”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88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pos\Documents\CCMs\convertido\AdvT20101210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3798143"/>
            <a:ext cx="3803576" cy="294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 descr="C:\Users\Campos\Documents\CCMs\convertido\Jato250\jato_10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845815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Campos\Documents\CCMs\convertido\FluxoUmidade\fluxh_10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32" y="846182"/>
            <a:ext cx="3809524" cy="294285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7" name="Picture 5" descr="C:\Users\Campos\Documents\CCMs\convertido\divq\Divq20101210-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798143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Análise 10/12/2010 – 06Z – “Gênese”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758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Sistemas Convectivos de </a:t>
            </a:r>
            <a:r>
              <a:rPr lang="pt-BR" dirty="0" err="1" smtClean="0"/>
              <a:t>Mesoescala</a:t>
            </a:r>
            <a:r>
              <a:rPr lang="pt-BR" dirty="0" smtClean="0"/>
              <a:t> (SCM) são constituídos por aglomerados de nuvens que apresentam área de continua precipitação, podendo ser convectiva ou estratiforme (</a:t>
            </a:r>
            <a:r>
              <a:rPr lang="pt-BR" dirty="0" err="1" smtClean="0"/>
              <a:t>Houze</a:t>
            </a:r>
            <a:r>
              <a:rPr lang="pt-BR" dirty="0" smtClean="0"/>
              <a:t>., 2004  ; Campos et.al., 2008).</a:t>
            </a:r>
          </a:p>
          <a:p>
            <a:pPr algn="just"/>
            <a:r>
              <a:rPr lang="pt-BR" dirty="0" smtClean="0"/>
              <a:t>Podem ser classificados dependendo do formato da tempestade:</a:t>
            </a:r>
          </a:p>
          <a:p>
            <a:pPr lvl="1" algn="just"/>
            <a:r>
              <a:rPr lang="pt-BR" dirty="0" smtClean="0"/>
              <a:t>Linhas de Instabilidade (LI) (</a:t>
            </a:r>
            <a:r>
              <a:rPr lang="pt-BR" dirty="0" err="1" smtClean="0"/>
              <a:t>Houze</a:t>
            </a:r>
            <a:r>
              <a:rPr lang="pt-BR" dirty="0" smtClean="0"/>
              <a:t>., 1977);</a:t>
            </a:r>
          </a:p>
          <a:p>
            <a:pPr lvl="1" algn="just"/>
            <a:r>
              <a:rPr lang="pt-BR" dirty="0" smtClean="0"/>
              <a:t>Complexos Convectivos de </a:t>
            </a:r>
            <a:r>
              <a:rPr lang="pt-BR" dirty="0" err="1" smtClean="0"/>
              <a:t>Mesoescala</a:t>
            </a:r>
            <a:r>
              <a:rPr lang="pt-BR" dirty="0" smtClean="0"/>
              <a:t> (CCM) (Maddox.,1983);</a:t>
            </a:r>
          </a:p>
          <a:p>
            <a:pPr lvl="1" algn="just"/>
            <a:r>
              <a:rPr lang="pt-BR" dirty="0" err="1" smtClean="0"/>
              <a:t>Nonsquall</a:t>
            </a:r>
            <a:r>
              <a:rPr lang="pt-BR" dirty="0" smtClean="0"/>
              <a:t> </a:t>
            </a:r>
            <a:r>
              <a:rPr lang="pt-BR" dirty="0" err="1" smtClean="0"/>
              <a:t>lines</a:t>
            </a:r>
            <a:r>
              <a:rPr lang="pt-BR" dirty="0" smtClean="0"/>
              <a:t> ( </a:t>
            </a:r>
            <a:r>
              <a:rPr lang="pt-BR" dirty="0" err="1" smtClean="0"/>
              <a:t>Tollerud</a:t>
            </a:r>
            <a:r>
              <a:rPr lang="pt-BR" dirty="0" smtClean="0"/>
              <a:t> e </a:t>
            </a:r>
            <a:r>
              <a:rPr lang="pt-BR" dirty="0" err="1" smtClean="0"/>
              <a:t>Esbensen</a:t>
            </a:r>
            <a:r>
              <a:rPr lang="pt-BR" dirty="0" smtClean="0"/>
              <a:t>., 1985).</a:t>
            </a:r>
          </a:p>
          <a:p>
            <a:pPr algn="just"/>
            <a:r>
              <a:rPr lang="pt-BR" dirty="0" smtClean="0"/>
              <a:t>Aqui focaremos em </a:t>
            </a:r>
            <a:r>
              <a:rPr lang="pt-BR" dirty="0" err="1" smtClean="0"/>
              <a:t>CCM’s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mpos\Documents\CCMs\convertido\AdvT201012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3798143"/>
            <a:ext cx="3803576" cy="294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8" name="Picture 2" descr="C:\Users\Campos\Documents\CCMs\convertido\divq\Divq20101210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798143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Campos\Documents\CCMs\convertido\FluxoUmidade\fluxh_10_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32" y="846182"/>
            <a:ext cx="3809524" cy="294285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1" name="Picture 5" descr="C:\Users\Campos\Documents\CCMs\convertido\Jato250\jato_10_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845815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Análise 10/12/2010 – 12Z – “Maturação”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847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mpos\Documents\CCMs\convertido\AdvT20101210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3798143"/>
            <a:ext cx="3803576" cy="294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C:\Users\Campos\Documents\CCMs\convertido\Jato250\jato_10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845815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Campos\Documents\CCMs\convertido\divq\Divq20101210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798143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Campos\Documents\CCMs\convertido\FluxoUmidade\fluxh_10_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32" y="836712"/>
            <a:ext cx="3809524" cy="294285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Análise 10/12/2010 – 18Z – “Maturação”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187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mpos\Documents\CCMs\convertido\AdvT20101211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3798143"/>
            <a:ext cx="3803576" cy="294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6" name="Picture 2" descr="C:\Users\Campos\Documents\CCMs\convertido\Jato250\jato_11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" y="845815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 descr="C:\Users\Campos\Documents\CCMs\convertido\FluxoUmidade\fluxh_11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32" y="846182"/>
            <a:ext cx="3809524" cy="294285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9" name="Picture 5" descr="C:\Users\Campos\Documents\CCMs\convertido\divq\Divq20101211-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3789040"/>
            <a:ext cx="3810000" cy="294322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Análise 11/12/2010 – 00Z – “Decaimento”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302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2700" dirty="0" smtClean="0"/>
              <a:t>Jato de Baixos Níveis – Movimento Vertical – 10 06Z – “Gênese”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6386" name="Picture 2" descr="C:\Users\Campos\Documents\CCMs\convertido\LE_om06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84" y="105273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388" name="Picture 4" descr="C:\Users\Campos\Documents\CCMs\convertido\NS_om06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28" y="105273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229225" cy="7239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390" name="Picture 6" descr="C:\Users\Campos\Documents\CCMs\convertido\JBNFuxcross\JBNFLX_10_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86788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36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7410" name="Picture 2" descr="C:\Users\Campos\Documents\CCMs\convertido\JBNFuxcross\JBNFLX_10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1" name="Picture 3" descr="C:\Users\Campos\Documents\CCMs\convertido\LE_om12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92" y="105273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2" name="Picture 4" descr="C:\Users\Campos\Documents\CCMs\convertido\NS_om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544813"/>
            <a:ext cx="5248275" cy="6762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ítulo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chemeClr val="bg1"/>
                </a:solidFill>
              </a:rPr>
              <a:t>Jato de Baixos Níveis – Movimento Vertical – 10 12Z – “Maturação” 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ampos\Documents\CCMs\convertido\LE_om0011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92" y="105273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5" name="Picture 3" descr="C:\Users\Campos\Documents\CCMs\convertido\NS_om0011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6" name="Picture 4" descr="C:\Users\Campos\Documents\CCMs\convertido\JBNFuxcross\JBNFLX_11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3048000" cy="235458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597771"/>
            <a:ext cx="5219700" cy="69532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2700" dirty="0" smtClean="0"/>
              <a:t>Jato de Baixos Níveis – Movimento Vertical –00Z – “Decaimento”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Nas figuras se observa as condições clássicas para formação de um CCM</a:t>
            </a:r>
          </a:p>
          <a:p>
            <a:pPr lvl="1"/>
            <a:r>
              <a:rPr lang="pt-BR" dirty="0" smtClean="0"/>
              <a:t>Convergência de Umidade (JBN);</a:t>
            </a:r>
          </a:p>
          <a:p>
            <a:pPr lvl="1"/>
            <a:r>
              <a:rPr lang="pt-BR" dirty="0" smtClean="0"/>
              <a:t>Adv. Quente</a:t>
            </a:r>
          </a:p>
          <a:p>
            <a:pPr lvl="1"/>
            <a:r>
              <a:rPr lang="pt-BR" dirty="0" err="1" smtClean="0"/>
              <a:t>Div</a:t>
            </a:r>
            <a:r>
              <a:rPr lang="pt-BR" dirty="0" smtClean="0"/>
              <a:t>. </a:t>
            </a:r>
            <a:r>
              <a:rPr lang="pt-BR" dirty="0"/>
              <a:t>e</a:t>
            </a:r>
            <a:r>
              <a:rPr lang="pt-BR" dirty="0" smtClean="0"/>
              <a:t>m Altos Níveis (JST)</a:t>
            </a:r>
          </a:p>
          <a:p>
            <a:r>
              <a:rPr lang="pt-BR" dirty="0" smtClean="0"/>
              <a:t>A tempestade não forma um CCM</a:t>
            </a:r>
          </a:p>
          <a:p>
            <a:pPr lvl="1"/>
            <a:r>
              <a:rPr lang="pt-BR" dirty="0" smtClean="0"/>
              <a:t>Área Máxima : 16 000 km²</a:t>
            </a:r>
          </a:p>
          <a:p>
            <a:pPr lvl="1"/>
            <a:r>
              <a:rPr lang="pt-BR" dirty="0" smtClean="0"/>
              <a:t>CCM  &gt; 50000 km²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2209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sz="2600" dirty="0"/>
              <a:t>Velasco, I., and J. M. Fritsch, 1987: </a:t>
            </a:r>
            <a:r>
              <a:rPr lang="en-US" sz="2600" dirty="0" err="1"/>
              <a:t>Mesoscale</a:t>
            </a:r>
            <a:r>
              <a:rPr lang="en-US" sz="2600" dirty="0"/>
              <a:t> convective complexes in the Americas. J. </a:t>
            </a:r>
            <a:r>
              <a:rPr lang="en-US" sz="2600" dirty="0" err="1"/>
              <a:t>Geophys</a:t>
            </a:r>
            <a:r>
              <a:rPr lang="en-US" sz="2600" dirty="0"/>
              <a:t>. Res., 92, D8, 9591-9613</a:t>
            </a:r>
            <a:r>
              <a:rPr lang="en-US" sz="2600" dirty="0" smtClean="0"/>
              <a:t>.</a:t>
            </a:r>
          </a:p>
          <a:p>
            <a:r>
              <a:rPr lang="en-US" sz="2600" dirty="0" err="1"/>
              <a:t>Houze</a:t>
            </a:r>
            <a:r>
              <a:rPr lang="en-US" sz="2600" dirty="0"/>
              <a:t>, R.A., 1977: Structure and dynamics of a tropical squall-line system. Mon. </a:t>
            </a:r>
            <a:r>
              <a:rPr lang="en-US" sz="2600" dirty="0" err="1"/>
              <a:t>Wea</a:t>
            </a:r>
            <a:r>
              <a:rPr lang="en-US" sz="2600" dirty="0"/>
              <a:t>. Rev., 105, </a:t>
            </a:r>
            <a:r>
              <a:rPr lang="en-US" sz="2600" dirty="0" smtClean="0"/>
              <a:t>1540-1567.</a:t>
            </a:r>
          </a:p>
          <a:p>
            <a:r>
              <a:rPr lang="en-US" sz="2600" dirty="0" err="1"/>
              <a:t>Tollerud</a:t>
            </a:r>
            <a:r>
              <a:rPr lang="en-US" sz="2600" dirty="0"/>
              <a:t>, E. I. , and </a:t>
            </a:r>
            <a:r>
              <a:rPr lang="en-US" sz="2600" dirty="0" err="1"/>
              <a:t>Esbensen</a:t>
            </a:r>
            <a:r>
              <a:rPr lang="en-US" sz="2600" dirty="0"/>
              <a:t>, S. K., 1985: A composite life cycle of </a:t>
            </a:r>
            <a:r>
              <a:rPr lang="en-US" sz="2600" dirty="0" err="1"/>
              <a:t>nonsquall</a:t>
            </a:r>
            <a:r>
              <a:rPr lang="en-US" sz="2600" dirty="0"/>
              <a:t> </a:t>
            </a:r>
            <a:r>
              <a:rPr lang="en-US" sz="2600" dirty="0" err="1"/>
              <a:t>mesoscale</a:t>
            </a:r>
            <a:r>
              <a:rPr lang="en-US" sz="2600" dirty="0"/>
              <a:t> convective systems over the tropical ocean. Part I: Kinematic fields. J. Atmos. Sci., 42, 823-837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Cotton, W.R., and </a:t>
            </a:r>
            <a:r>
              <a:rPr lang="en-US" sz="2600" dirty="0" err="1"/>
              <a:t>Anthes</a:t>
            </a:r>
            <a:r>
              <a:rPr lang="en-US" sz="2600" dirty="0"/>
              <a:t>, R.A., 1989: Storm and Cloud Dynamics. Academic Press-Harcourt Brace Jovanovich, pp. </a:t>
            </a:r>
            <a:r>
              <a:rPr lang="en-US" sz="2600" dirty="0" smtClean="0"/>
              <a:t>880</a:t>
            </a:r>
          </a:p>
          <a:p>
            <a:r>
              <a:rPr lang="pt-BR" sz="2600" dirty="0" err="1"/>
              <a:t>Maddox</a:t>
            </a:r>
            <a:r>
              <a:rPr lang="pt-BR" sz="2600" dirty="0"/>
              <a:t>, R. A. (1980), </a:t>
            </a:r>
            <a:r>
              <a:rPr lang="pt-BR" sz="2600" dirty="0" err="1"/>
              <a:t>Mesoscale</a:t>
            </a:r>
            <a:r>
              <a:rPr lang="pt-BR" sz="2600" dirty="0"/>
              <a:t> </a:t>
            </a:r>
            <a:r>
              <a:rPr lang="pt-BR" sz="2600" dirty="0" err="1"/>
              <a:t>convective</a:t>
            </a:r>
            <a:r>
              <a:rPr lang="pt-BR" sz="2600" dirty="0"/>
              <a:t> complexes, Bull. </a:t>
            </a:r>
            <a:r>
              <a:rPr lang="pt-BR" sz="2600" dirty="0" err="1" smtClean="0"/>
              <a:t>Am.Meteorol</a:t>
            </a:r>
            <a:r>
              <a:rPr lang="pt-BR" sz="2600" dirty="0"/>
              <a:t>. Soc., 61, 1374–1387</a:t>
            </a:r>
            <a:r>
              <a:rPr lang="pt-BR" sz="2000" dirty="0"/>
              <a:t>.</a:t>
            </a:r>
            <a:endParaRPr lang="en-US" sz="2600" dirty="0" smtClean="0"/>
          </a:p>
          <a:p>
            <a:r>
              <a:rPr lang="en-US" sz="2600" dirty="0"/>
              <a:t>Laing, Arlene G., J. Michael Fritsch, 2000: The Large-Scale Environments of the Global Populations of </a:t>
            </a:r>
            <a:r>
              <a:rPr lang="en-US" sz="2600" dirty="0" err="1"/>
              <a:t>Mesoscale</a:t>
            </a:r>
            <a:r>
              <a:rPr lang="en-US" sz="2600" dirty="0"/>
              <a:t> Convective Complexes. </a:t>
            </a:r>
            <a:r>
              <a:rPr lang="en-US" sz="2600" i="1" dirty="0"/>
              <a:t>Mon. </a:t>
            </a:r>
            <a:r>
              <a:rPr lang="en-US" sz="2600" i="1" dirty="0" err="1"/>
              <a:t>Wea</a:t>
            </a:r>
            <a:r>
              <a:rPr lang="en-US" sz="2600" i="1" dirty="0"/>
              <a:t>. Rev.</a:t>
            </a:r>
            <a:r>
              <a:rPr lang="en-US" sz="2600" dirty="0"/>
              <a:t>, 128, 2756–2776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Vila, D.; Machado, L. A. T.; Laurent, H.; Velasco, Ines. </a:t>
            </a:r>
            <a:r>
              <a:rPr lang="en-US" sz="2600" dirty="0" err="1"/>
              <a:t>Forcast</a:t>
            </a:r>
            <a:r>
              <a:rPr lang="en-US" sz="2600" dirty="0"/>
              <a:t> and Tracking the Evolution of Cloud Clusters (</a:t>
            </a:r>
            <a:r>
              <a:rPr lang="en-US" sz="2600" dirty="0" err="1"/>
              <a:t>ForTraCC</a:t>
            </a:r>
            <a:r>
              <a:rPr lang="en-US" sz="2600" dirty="0"/>
              <a:t>) using Satellite Infrared Imagery: Methodology and Validation. Weather and Forecasting, v. 23, p. 233-245, 2008.</a:t>
            </a:r>
            <a:endParaRPr lang="en-US" sz="2600" dirty="0" smtClean="0"/>
          </a:p>
          <a:p>
            <a:r>
              <a:rPr lang="en-US" sz="2600" dirty="0" smtClean="0">
                <a:solidFill>
                  <a:schemeClr val="bg1"/>
                </a:solidFill>
              </a:rPr>
              <a:t>¹ </a:t>
            </a:r>
            <a:r>
              <a:rPr lang="pt-BR" sz="2600" dirty="0">
                <a:solidFill>
                  <a:schemeClr val="bg1"/>
                </a:solidFill>
                <a:hlinkClick r:id="rId2"/>
              </a:rPr>
              <a:t>http://pirandira.cptec.inpe.br/fortracc</a:t>
            </a:r>
            <a:r>
              <a:rPr lang="pt-BR" sz="2600" dirty="0" smtClean="0">
                <a:solidFill>
                  <a:schemeClr val="bg1"/>
                </a:solidFill>
                <a:hlinkClick r:id="rId2"/>
              </a:rPr>
              <a:t>/</a:t>
            </a:r>
            <a:endParaRPr lang="pt-BR" sz="2600" dirty="0" smtClean="0">
              <a:solidFill>
                <a:schemeClr val="bg1"/>
              </a:solidFill>
            </a:endParaRPr>
          </a:p>
          <a:p>
            <a:endParaRPr lang="en-US" sz="23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29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200" dirty="0" smtClean="0"/>
              <a:t>Ambiente de Formação de um CCM</a:t>
            </a:r>
            <a:br>
              <a:rPr lang="pt-BR" sz="3200" dirty="0" smtClean="0"/>
            </a:br>
            <a:r>
              <a:rPr lang="pt-BR" sz="3200" dirty="0" smtClean="0"/>
              <a:t> (</a:t>
            </a:r>
            <a:r>
              <a:rPr lang="pt-BR" sz="3200" dirty="0" err="1" smtClean="0"/>
              <a:t>Laing</a:t>
            </a:r>
            <a:r>
              <a:rPr lang="pt-BR" sz="3200" dirty="0" smtClean="0"/>
              <a:t> e </a:t>
            </a:r>
            <a:r>
              <a:rPr lang="pt-BR" sz="3200" dirty="0" err="1" smtClean="0"/>
              <a:t>Fritstch</a:t>
            </a:r>
            <a:r>
              <a:rPr lang="pt-BR" sz="3200" dirty="0" smtClean="0"/>
              <a:t>., 1999)</a:t>
            </a:r>
            <a:endParaRPr lang="pt-BR" sz="32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pt-BR" dirty="0" smtClean="0"/>
              <a:t>Todas as regiões de formação tem quase as mesmas características Termodinâmicas e Dinâmicas:</a:t>
            </a:r>
          </a:p>
          <a:p>
            <a:pPr lvl="1" algn="just"/>
            <a:r>
              <a:rPr lang="pt-BR" dirty="0" smtClean="0"/>
              <a:t>Cavado Fraco ( ondas curtas fracas );</a:t>
            </a:r>
          </a:p>
          <a:p>
            <a:pPr lvl="1" algn="just"/>
            <a:r>
              <a:rPr lang="pt-BR" dirty="0" smtClean="0"/>
              <a:t>Zona frontal Leste-Oeste quase estacionária;</a:t>
            </a:r>
          </a:p>
          <a:p>
            <a:pPr lvl="1" algn="just"/>
            <a:r>
              <a:rPr lang="pt-BR" dirty="0" smtClean="0"/>
              <a:t>Jato de baixos níveis acoplado com forte </a:t>
            </a:r>
            <a:r>
              <a:rPr lang="pt-BR" dirty="0" err="1" smtClean="0"/>
              <a:t>advecção</a:t>
            </a:r>
            <a:r>
              <a:rPr lang="pt-BR" dirty="0" smtClean="0"/>
              <a:t> quente na baixa troposfera;</a:t>
            </a:r>
          </a:p>
          <a:p>
            <a:pPr lvl="1" algn="just"/>
            <a:r>
              <a:rPr lang="pt-BR" dirty="0" smtClean="0"/>
              <a:t>Cisalhamento mínimo de nível superior.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7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28800"/>
            <a:ext cx="7239000" cy="244792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200" dirty="0" smtClean="0"/>
              <a:t>Regiões de Formação dos </a:t>
            </a:r>
            <a:r>
              <a:rPr lang="pt-BR" sz="3200" dirty="0" err="1" smtClean="0"/>
              <a:t>CCM’s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(</a:t>
            </a:r>
            <a:r>
              <a:rPr lang="pt-BR" sz="3200" dirty="0" err="1" smtClean="0"/>
              <a:t>Laing</a:t>
            </a:r>
            <a:r>
              <a:rPr lang="pt-BR" sz="3200" dirty="0" smtClean="0"/>
              <a:t> e </a:t>
            </a:r>
            <a:r>
              <a:rPr lang="pt-BR" sz="3200" dirty="0" err="1" smtClean="0"/>
              <a:t>Fritstch</a:t>
            </a:r>
            <a:r>
              <a:rPr lang="pt-BR" sz="3200" dirty="0" smtClean="0"/>
              <a:t>., 1999)</a:t>
            </a:r>
            <a:endParaRPr lang="pt-BR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516216" y="1844824"/>
            <a:ext cx="324036" cy="72008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4211960" y="2796834"/>
            <a:ext cx="360040" cy="70417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ta para a direita 20"/>
          <p:cNvSpPr/>
          <p:nvPr/>
        </p:nvSpPr>
        <p:spPr>
          <a:xfrm>
            <a:off x="6516216" y="3023240"/>
            <a:ext cx="1116124" cy="173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4283968" y="2132856"/>
            <a:ext cx="1008112" cy="175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>
            <a:off x="2267744" y="2221492"/>
            <a:ext cx="792088" cy="19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2195736" y="2982727"/>
            <a:ext cx="144016" cy="806313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Elipse 2047"/>
          <p:cNvSpPr/>
          <p:nvPr/>
        </p:nvSpPr>
        <p:spPr>
          <a:xfrm>
            <a:off x="6732240" y="2593796"/>
            <a:ext cx="558062" cy="3311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4586726" y="2370438"/>
            <a:ext cx="558062" cy="4824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2411760" y="2514454"/>
            <a:ext cx="558062" cy="4824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2" name="CaixaDeTexto 2051"/>
          <p:cNvSpPr txBox="1"/>
          <p:nvPr/>
        </p:nvSpPr>
        <p:spPr>
          <a:xfrm>
            <a:off x="888233" y="4510861"/>
            <a:ext cx="69961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Fig.1 – Regiões de Formação de </a:t>
            </a:r>
            <a:r>
              <a:rPr lang="pt-BR" dirty="0" err="1" smtClean="0"/>
              <a:t>CCM’s</a:t>
            </a:r>
            <a:r>
              <a:rPr lang="pt-BR" dirty="0" smtClean="0"/>
              <a:t> , (a) América do Norte, (b) China, (c) América do Sul .( adaptado de </a:t>
            </a:r>
            <a:r>
              <a:rPr lang="pt-BR" dirty="0" err="1" smtClean="0"/>
              <a:t>Laing</a:t>
            </a:r>
            <a:r>
              <a:rPr lang="pt-BR" dirty="0" smtClean="0"/>
              <a:t> e Fritsch., 1999  )</a:t>
            </a:r>
            <a:endParaRPr lang="pt-BR" dirty="0"/>
          </a:p>
        </p:txBody>
      </p:sp>
      <p:sp>
        <p:nvSpPr>
          <p:cNvPr id="2053" name="CaixaDeTexto 2052"/>
          <p:cNvSpPr txBox="1"/>
          <p:nvPr/>
        </p:nvSpPr>
        <p:spPr>
          <a:xfrm>
            <a:off x="4463988" y="3110155"/>
            <a:ext cx="64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JBN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4" name="CaixaDeTexto 2053"/>
          <p:cNvSpPr txBox="1"/>
          <p:nvPr/>
        </p:nvSpPr>
        <p:spPr>
          <a:xfrm>
            <a:off x="6840252" y="1988840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JBN</a:t>
            </a:r>
          </a:p>
          <a:p>
            <a:endParaRPr lang="pt-BR" dirty="0"/>
          </a:p>
        </p:txBody>
      </p:sp>
      <p:sp>
        <p:nvSpPr>
          <p:cNvPr id="2055" name="Retângulo 2054"/>
          <p:cNvSpPr/>
          <p:nvPr/>
        </p:nvSpPr>
        <p:spPr>
          <a:xfrm>
            <a:off x="2387535" y="334770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JBN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6" name="CaixaDeTexto 2055"/>
          <p:cNvSpPr txBox="1"/>
          <p:nvPr/>
        </p:nvSpPr>
        <p:spPr>
          <a:xfrm>
            <a:off x="6840252" y="313167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JST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881166" y="181691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JST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691680" y="198000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JST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58" name="Conector de seta reta 2057"/>
          <p:cNvCxnSpPr/>
          <p:nvPr/>
        </p:nvCxnSpPr>
        <p:spPr>
          <a:xfrm>
            <a:off x="6732240" y="2852936"/>
            <a:ext cx="0" cy="568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flipV="1">
            <a:off x="4435210" y="1922673"/>
            <a:ext cx="0" cy="570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V="1">
            <a:off x="2441225" y="1994681"/>
            <a:ext cx="0" cy="570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0" name="CaixaDeTexto 2059"/>
              <p:cNvSpPr txBox="1"/>
              <p:nvPr/>
            </p:nvSpPr>
            <p:spPr>
              <a:xfrm>
                <a:off x="2051720" y="2376137"/>
                <a:ext cx="39978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60" name="CaixaDeTexto 20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76137"/>
                <a:ext cx="399789" cy="404791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4118571" y="2232121"/>
                <a:ext cx="39978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71" y="2232121"/>
                <a:ext cx="399789" cy="404791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372200" y="3168225"/>
                <a:ext cx="39978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168225"/>
                <a:ext cx="399789" cy="404791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9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200" dirty="0" smtClean="0"/>
              <a:t>Identificação de </a:t>
            </a:r>
            <a:r>
              <a:rPr lang="pt-BR" sz="3200" dirty="0" err="1" smtClean="0"/>
              <a:t>CCM’s</a:t>
            </a:r>
            <a:r>
              <a:rPr lang="pt-BR" sz="3200" dirty="0" smtClean="0"/>
              <a:t> - Satélite</a:t>
            </a:r>
            <a:br>
              <a:rPr lang="pt-BR" sz="3200" dirty="0" smtClean="0"/>
            </a:br>
            <a:r>
              <a:rPr lang="pt-BR" sz="3200" dirty="0" smtClean="0"/>
              <a:t>(Maddox.,1980 e Velasco e Fritsch.,1987)</a:t>
            </a:r>
            <a:endParaRPr lang="pt-B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190" y="1556792"/>
            <a:ext cx="7047620" cy="16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95424"/>
            <a:ext cx="5972666" cy="23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1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Estágios de Formação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6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Gênese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pt-BR" dirty="0" smtClean="0"/>
              <a:t>Tempestades convectivas;</a:t>
            </a:r>
          </a:p>
          <a:p>
            <a:r>
              <a:rPr lang="pt-BR" dirty="0" smtClean="0"/>
              <a:t>Efeitos de pequena escala, como topografia e fontes de calor localizadas;</a:t>
            </a:r>
          </a:p>
          <a:p>
            <a:r>
              <a:rPr lang="pt-BR" dirty="0" smtClean="0"/>
              <a:t>A liberação de calor latente e o aquecimento por compressão (tornados, fortes rajadas);</a:t>
            </a:r>
          </a:p>
          <a:p>
            <a:r>
              <a:rPr lang="pt-BR" dirty="0" smtClean="0"/>
              <a:t>Nos níveis médios, o </a:t>
            </a:r>
            <a:r>
              <a:rPr lang="pt-BR" dirty="0" err="1" smtClean="0"/>
              <a:t>entranhamento</a:t>
            </a:r>
            <a:r>
              <a:rPr lang="pt-BR" dirty="0" smtClean="0"/>
              <a:t> de ar potencialmente mais frio do ambiente produz evaporação e consequentemente ventos descendentes, originando </a:t>
            </a:r>
            <a:r>
              <a:rPr lang="pt-BR" dirty="0" err="1" smtClean="0"/>
              <a:t>mesoaltas</a:t>
            </a:r>
            <a:r>
              <a:rPr lang="pt-BR" dirty="0" smtClean="0"/>
              <a:t> e rajadas de ar frio na camada limite superficial.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3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SC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40" y="878921"/>
            <a:ext cx="8532440" cy="4998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156176" y="6165304"/>
            <a:ext cx="27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(Adaptado de Houze.,2004)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947</Words>
  <Application>Microsoft Office PowerPoint</Application>
  <PresentationFormat>Apresentação na tela (4:3)</PresentationFormat>
  <Paragraphs>127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Sistema Convectivo de Mesoescala – 10/12/10</vt:lpstr>
      <vt:lpstr>Introdução</vt:lpstr>
      <vt:lpstr>Introdução</vt:lpstr>
      <vt:lpstr>Ambiente de Formação de um CCM  (Laing e Fritstch., 1999)</vt:lpstr>
      <vt:lpstr>Regiões de Formação dos CCM’s (Laing e Fritstch., 1999)</vt:lpstr>
      <vt:lpstr>Identificação de CCM’s - Satélite (Maddox.,1980 e Velasco e Fritsch.,1987)</vt:lpstr>
      <vt:lpstr>Estágios de Formação</vt:lpstr>
      <vt:lpstr>Gênese</vt:lpstr>
      <vt:lpstr>Apresentação do PowerPoint</vt:lpstr>
      <vt:lpstr>Amadurecimento</vt:lpstr>
      <vt:lpstr>Apresentação do PowerPoint</vt:lpstr>
      <vt:lpstr>Dissipação</vt:lpstr>
      <vt:lpstr>Metodologia</vt:lpstr>
      <vt:lpstr>Metodologia</vt:lpstr>
      <vt:lpstr>FORTRACC¹</vt:lpstr>
      <vt:lpstr>SCM Observado em 10/12/10</vt:lpstr>
      <vt:lpstr>Imagem de Satélite Realçada  e ForTracc  10/12/2010 - 03Z </vt:lpstr>
      <vt:lpstr>Imagem de Satélite Realçada  e ForTracc  10/12/2010 - 06Z </vt:lpstr>
      <vt:lpstr>Imagem de Satélite Realçada  e ForTracc  10/12/2010 - 09Z </vt:lpstr>
      <vt:lpstr>Imagem de Satélite Realçada  e ForTracc  10/12/2010 - 12Z </vt:lpstr>
      <vt:lpstr>Imagem de Satélite Realçada  e ForTracc  10/12/2010 - 15Z </vt:lpstr>
      <vt:lpstr>Imagem de Satélite Realçada  e ForTracc  10/12/2010 - 18Z </vt:lpstr>
      <vt:lpstr>Imagem de Satélite Realçada  e ForTracc  10/12/2010 - 21Z </vt:lpstr>
      <vt:lpstr>Imagem de Satélite Realçada  e ForTracc  11/12/2010 - 00Z </vt:lpstr>
      <vt:lpstr>Imagem de Satélite Realçada  e ForTracc  11/12/2010 - 03Z </vt:lpstr>
      <vt:lpstr>Classificação do SCM </vt:lpstr>
      <vt:lpstr>Análise Sinótica</vt:lpstr>
      <vt:lpstr>Análise 10/12/2010 – 00Z – “pré SCM”</vt:lpstr>
      <vt:lpstr>Análise 10/12/2010 – 06Z – “Gênese” </vt:lpstr>
      <vt:lpstr>Análise 10/12/2010 – 12Z – “Maturação”</vt:lpstr>
      <vt:lpstr>Análise 10/12/2010 – 18Z – “Maturação”</vt:lpstr>
      <vt:lpstr>Análise 11/12/2010 – 00Z – “Decaimento”</vt:lpstr>
      <vt:lpstr>Jato de Baixos Níveis – Movimento Vertical – 10 06Z – “Gênese”  </vt:lpstr>
      <vt:lpstr>  </vt:lpstr>
      <vt:lpstr>Jato de Baixos Níveis – Movimento Vertical –00Z – “Decaimento”  </vt:lpstr>
      <vt:lpstr>Conclusão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Convectivo de Mesoescala – 10/12/10</dc:title>
  <dc:creator>Campos</dc:creator>
  <cp:lastModifiedBy>Campos</cp:lastModifiedBy>
  <cp:revision>47</cp:revision>
  <dcterms:created xsi:type="dcterms:W3CDTF">2011-12-01T16:16:29Z</dcterms:created>
  <dcterms:modified xsi:type="dcterms:W3CDTF">2011-12-02T16:35:51Z</dcterms:modified>
</cp:coreProperties>
</file>