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9" r:id="rId21"/>
    <p:sldId id="276" r:id="rId22"/>
    <p:sldId id="277" r:id="rId23"/>
    <p:sldId id="278" r:id="rId24"/>
    <p:sldId id="279" r:id="rId25"/>
    <p:sldId id="300" r:id="rId26"/>
    <p:sldId id="301" r:id="rId27"/>
    <p:sldId id="334" r:id="rId28"/>
    <p:sldId id="335" r:id="rId29"/>
    <p:sldId id="336" r:id="rId30"/>
    <p:sldId id="337" r:id="rId31"/>
    <p:sldId id="338" r:id="rId32"/>
    <p:sldId id="303" r:id="rId33"/>
    <p:sldId id="304" r:id="rId34"/>
    <p:sldId id="305" r:id="rId35"/>
    <p:sldId id="306" r:id="rId36"/>
    <p:sldId id="307" r:id="rId37"/>
    <p:sldId id="339" r:id="rId38"/>
    <p:sldId id="340" r:id="rId39"/>
    <p:sldId id="285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41" r:id="rId50"/>
    <p:sldId id="343" r:id="rId51"/>
    <p:sldId id="342" r:id="rId52"/>
    <p:sldId id="291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44" r:id="rId64"/>
    <p:sldId id="345" r:id="rId65"/>
    <p:sldId id="329" r:id="rId66"/>
    <p:sldId id="330" r:id="rId67"/>
    <p:sldId id="331" r:id="rId68"/>
    <p:sldId id="332" r:id="rId69"/>
    <p:sldId id="333" r:id="rId7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117E-AA6E-40A7-A46F-94334831917F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B7E-260B-44DF-BDDA-A936EB20E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89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3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3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6368-0AC7-48A5-A53E-AA7C71C99A97}" type="datetimeFigureOut">
              <a:rPr lang="pt-BR" smtClean="0"/>
              <a:t>03/04/2014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eor.iastate.edu/classes/mt411/powerpoint/METR4424qgtheory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3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2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3.gif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5.wmf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56.jpeg"/><Relationship Id="rId7" Type="http://schemas.openxmlformats.org/officeDocument/2006/relationships/image" Target="../media/image69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wmf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1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dirty="0" err="1" smtClean="0"/>
              <a:t>Quase-Geostrófica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99592" y="6237312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http://www.meteor.iastate.edu/classes/mt411/powerpoint/METR4424qgtheory.pdf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Balanço </a:t>
            </a:r>
            <a:r>
              <a:rPr lang="pt-BR" dirty="0" err="1" smtClean="0"/>
              <a:t>Geostrófico</a:t>
            </a:r>
            <a:r>
              <a:rPr lang="pt-BR" dirty="0" smtClean="0"/>
              <a:t>:</a:t>
            </a:r>
          </a:p>
          <a:p>
            <a:endParaRPr lang="pt-BR" sz="4000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Ou seja: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1724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08920"/>
            <a:ext cx="4191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4"/>
            <a:ext cx="7058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Inicialmente: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Assumindo que a </a:t>
            </a:r>
            <a:r>
              <a:rPr lang="pt-BR" dirty="0" err="1" smtClean="0">
                <a:solidFill>
                  <a:srgbClr val="FF0000"/>
                </a:solidFill>
              </a:rPr>
              <a:t>advecção</a:t>
            </a:r>
            <a:r>
              <a:rPr lang="pt-BR" dirty="0" smtClean="0">
                <a:solidFill>
                  <a:srgbClr val="FF0000"/>
                </a:solidFill>
              </a:rPr>
              <a:t> horizontal </a:t>
            </a:r>
            <a:r>
              <a:rPr lang="pt-BR" dirty="0" smtClean="0"/>
              <a:t>é feita somente pelo </a:t>
            </a:r>
            <a:r>
              <a:rPr lang="pt-BR" dirty="0" smtClean="0">
                <a:solidFill>
                  <a:srgbClr val="FF0000"/>
                </a:solidFill>
              </a:rPr>
              <a:t>vento </a:t>
            </a:r>
            <a:r>
              <a:rPr lang="pt-BR" dirty="0" err="1" smtClean="0">
                <a:solidFill>
                  <a:srgbClr val="FF0000"/>
                </a:solidFill>
              </a:rPr>
              <a:t>geostrófico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324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8518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981700"/>
            <a:ext cx="2562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 o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dirty="0" smtClean="0"/>
              <a:t> à </a:t>
            </a:r>
            <a:r>
              <a:rPr lang="en-US" dirty="0" err="1" smtClean="0"/>
              <a:t>Força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?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Se [u</a:t>
            </a:r>
            <a:r>
              <a:rPr lang="en-US" dirty="0"/>
              <a:t>, v] </a:t>
            </a:r>
            <a:r>
              <a:rPr lang="en-US" dirty="0" smtClean="0"/>
              <a:t>= </a:t>
            </a:r>
            <a:r>
              <a:rPr lang="en-US" dirty="0"/>
              <a:t>[</a:t>
            </a:r>
            <a:r>
              <a:rPr lang="en-US" dirty="0" err="1"/>
              <a:t>ug</a:t>
            </a:r>
            <a:r>
              <a:rPr lang="en-US" dirty="0"/>
              <a:t>, vg</a:t>
            </a:r>
            <a:r>
              <a:rPr lang="en-US" dirty="0" smtClean="0"/>
              <a:t>] →→ </a:t>
            </a:r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r>
              <a:rPr lang="en-US" dirty="0" smtClean="0"/>
              <a:t> e: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• NÃO QUEREMOS ISSO!!!</a:t>
            </a:r>
            <a:r>
              <a:rPr lang="en-US" b="1" dirty="0" smtClean="0"/>
              <a:t> </a:t>
            </a:r>
            <a:r>
              <a:rPr lang="en-US" b="1" dirty="0"/>
              <a:t>→ </a:t>
            </a:r>
            <a:r>
              <a:rPr lang="en-US" b="1" dirty="0" smtClean="0"/>
              <a:t>ALGUMAS ACELERAÇÕES SÃO NECESSÁRIAS PARA QUE O SISTEMA EVOLUA.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908720"/>
            <a:ext cx="0" cy="57606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84168" y="836712"/>
            <a:ext cx="0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2676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908720"/>
            <a:ext cx="0" cy="57606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84168" y="836712"/>
            <a:ext cx="0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3219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827584" y="39330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ACELERAÇÕES DO VENTO GEOSTRÓFICO RESULTAM DO FLUXO AGEOSTRÓFICO ASSOCIADO À FORÇA DE CORIOLIS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Expandindo</a:t>
            </a:r>
            <a:r>
              <a:rPr lang="en-US" dirty="0" smtClean="0"/>
              <a:t> o </a:t>
            </a:r>
            <a:r>
              <a:rPr lang="en-US" dirty="0" err="1" smtClean="0"/>
              <a:t>parâmetro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 (f)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série</a:t>
            </a:r>
            <a:r>
              <a:rPr lang="en-US" dirty="0" smtClean="0"/>
              <a:t> de Taylor: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Onde</a:t>
            </a:r>
            <a:r>
              <a:rPr lang="en-US" dirty="0" smtClean="0"/>
              <a:t>         é o </a:t>
            </a:r>
            <a:r>
              <a:rPr lang="en-US" dirty="0" err="1" smtClean="0"/>
              <a:t>parâmetro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latitude de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, 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é o </a:t>
            </a:r>
            <a:r>
              <a:rPr lang="en-US" dirty="0" err="1" smtClean="0"/>
              <a:t>gradiente</a:t>
            </a:r>
            <a:r>
              <a:rPr lang="en-US" dirty="0" smtClean="0"/>
              <a:t> </a:t>
            </a:r>
            <a:r>
              <a:rPr lang="en-US" dirty="0" err="1" smtClean="0"/>
              <a:t>meridional</a:t>
            </a:r>
            <a:r>
              <a:rPr lang="en-US" dirty="0" smtClean="0"/>
              <a:t> do </a:t>
            </a:r>
            <a:r>
              <a:rPr lang="en-US" dirty="0" err="1" smtClean="0"/>
              <a:t>parâmetro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de </a:t>
            </a:r>
            <a:r>
              <a:rPr lang="en-US" dirty="0" err="1" smtClean="0"/>
              <a:t>Coriolis</a:t>
            </a:r>
            <a:endParaRPr lang="en-US" dirty="0"/>
          </a:p>
          <a:p>
            <a:pPr>
              <a:buNone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 as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ser re-</a:t>
            </a:r>
            <a:r>
              <a:rPr lang="en-US" dirty="0" err="1" smtClean="0"/>
              <a:t>escritas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076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24944"/>
            <a:ext cx="342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942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437112"/>
            <a:ext cx="1285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91100"/>
            <a:ext cx="4667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Equações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4653136"/>
            <a:ext cx="6779096" cy="20162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/>
              <a:t>Simplificações</a:t>
            </a:r>
            <a:r>
              <a:rPr lang="en-US" dirty="0" smtClean="0"/>
              <a:t> da TQG com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, </a:t>
            </a:r>
            <a:r>
              <a:rPr lang="en-US" dirty="0" err="1" smtClean="0"/>
              <a:t>desconsiderando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pt-BR" dirty="0"/>
              <a:t>• </a:t>
            </a:r>
            <a:r>
              <a:rPr lang="pt-BR" dirty="0" smtClean="0"/>
              <a:t>Fricção</a:t>
            </a:r>
            <a:endParaRPr lang="pt-BR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Advecção</a:t>
            </a:r>
            <a:r>
              <a:rPr lang="en-US" dirty="0" smtClean="0"/>
              <a:t> horizontal de momentum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ageostrófico</a:t>
            </a:r>
            <a:endParaRPr lang="en-US" dirty="0"/>
          </a:p>
          <a:p>
            <a:pPr>
              <a:buNone/>
            </a:pPr>
            <a:r>
              <a:rPr lang="pt-BR" dirty="0"/>
              <a:t>• </a:t>
            </a:r>
            <a:r>
              <a:rPr lang="pt-BR" dirty="0" err="1" smtClean="0"/>
              <a:t>Advecção</a:t>
            </a:r>
            <a:r>
              <a:rPr lang="pt-BR" dirty="0" smtClean="0"/>
              <a:t> vertical de momentum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Variações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do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ageostrófico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Advecção</a:t>
            </a:r>
            <a:r>
              <a:rPr lang="en-US" dirty="0" smtClean="0"/>
              <a:t> de momentum </a:t>
            </a:r>
            <a:r>
              <a:rPr lang="en-US" dirty="0" err="1" smtClean="0"/>
              <a:t>ageostrófico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8" y="1124744"/>
            <a:ext cx="6974246" cy="34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Equação da Continuidade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60893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 err="1" smtClean="0">
                <a:solidFill>
                  <a:srgbClr val="FF0000"/>
                </a:solidFill>
              </a:rPr>
              <a:t>velocidade</a:t>
            </a:r>
            <a:r>
              <a:rPr lang="en-US" sz="2400" b="1" dirty="0" smtClean="0">
                <a:solidFill>
                  <a:srgbClr val="FF0000"/>
                </a:solidFill>
              </a:rPr>
              <a:t> vertical (</a:t>
            </a:r>
            <a:r>
              <a:rPr lang="en-US" sz="2400" b="1" dirty="0">
                <a:solidFill>
                  <a:srgbClr val="FF0000"/>
                </a:solidFill>
              </a:rPr>
              <a:t>ω) </a:t>
            </a:r>
            <a:r>
              <a:rPr lang="en-US" sz="2400" b="1" dirty="0" err="1" smtClean="0">
                <a:solidFill>
                  <a:srgbClr val="FF0000"/>
                </a:solidFill>
              </a:rPr>
              <a:t>depende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apenas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componente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ageostrófica</a:t>
            </a:r>
            <a:r>
              <a:rPr lang="en-US" sz="2400" b="1" dirty="0" smtClean="0">
                <a:solidFill>
                  <a:srgbClr val="FF0000"/>
                </a:solidFill>
              </a:rPr>
              <a:t> do </a:t>
            </a:r>
            <a:r>
              <a:rPr lang="en-US" sz="2400" b="1" dirty="0" err="1" smtClean="0">
                <a:solidFill>
                  <a:srgbClr val="FF0000"/>
                </a:solidFill>
              </a:rPr>
              <a:t>fluxo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18" y="1196752"/>
            <a:ext cx="78721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Equação da Termodinâmica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00" y="1243013"/>
            <a:ext cx="8241164" cy="521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Circulação e </a:t>
            </a:r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Circulação</a:t>
            </a:r>
            <a:r>
              <a:rPr lang="en-US" sz="3100" dirty="0" smtClean="0"/>
              <a:t>:  </a:t>
            </a:r>
            <a:r>
              <a:rPr lang="en-US" sz="3100" dirty="0" err="1" smtClean="0"/>
              <a:t>Tendência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um </a:t>
            </a:r>
            <a:r>
              <a:rPr lang="en-US" sz="3100" dirty="0" err="1" smtClean="0"/>
              <a:t>grupo</a:t>
            </a:r>
            <a:r>
              <a:rPr lang="en-US" sz="3100" dirty="0" smtClean="0"/>
              <a:t> de </a:t>
            </a:r>
            <a:r>
              <a:rPr lang="en-US" sz="3100" dirty="0" err="1" smtClean="0"/>
              <a:t>parcelas</a:t>
            </a:r>
            <a:r>
              <a:rPr lang="en-US" sz="3100" dirty="0" smtClean="0"/>
              <a:t> tem de </a:t>
            </a:r>
            <a:r>
              <a:rPr lang="en-US" sz="3100" dirty="0" err="1" smtClean="0"/>
              <a:t>girar</a:t>
            </a:r>
            <a:r>
              <a:rPr lang="en-US" sz="3100" dirty="0" smtClean="0"/>
              <a:t>. </a:t>
            </a:r>
            <a:r>
              <a:rPr lang="en-US" sz="3100" dirty="0" err="1" smtClean="0"/>
              <a:t>Calcula</a:t>
            </a:r>
            <a:r>
              <a:rPr lang="en-US" sz="3100" dirty="0" smtClean="0"/>
              <a:t>-se a </a:t>
            </a:r>
            <a:r>
              <a:rPr lang="en-US" sz="3100" dirty="0" err="1" smtClean="0"/>
              <a:t>circulação</a:t>
            </a:r>
            <a:r>
              <a:rPr lang="en-US" sz="3100" dirty="0" smtClean="0"/>
              <a:t> de </a:t>
            </a:r>
            <a:r>
              <a:rPr lang="en-US" sz="3100" dirty="0" err="1" smtClean="0"/>
              <a:t>uma</a:t>
            </a:r>
            <a:r>
              <a:rPr lang="en-US" sz="3100" dirty="0" smtClean="0"/>
              <a:t> </a:t>
            </a:r>
            <a:r>
              <a:rPr lang="en-US" sz="3100" dirty="0" err="1" smtClean="0"/>
              <a:t>área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atmosfera</a:t>
            </a:r>
            <a:endParaRPr lang="en-US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: </a:t>
            </a:r>
            <a:r>
              <a:rPr lang="en-US" sz="3100" dirty="0" err="1" smtClean="0"/>
              <a:t>Tendência</a:t>
            </a:r>
            <a:r>
              <a:rPr lang="en-US" sz="3100" dirty="0" smtClean="0"/>
              <a:t> do </a:t>
            </a:r>
            <a:r>
              <a:rPr lang="en-US" sz="3100" dirty="0" err="1" smtClean="0"/>
              <a:t>cisalhamento</a:t>
            </a:r>
            <a:r>
              <a:rPr lang="en-US" sz="3100" dirty="0" smtClean="0"/>
              <a:t> do </a:t>
            </a:r>
            <a:r>
              <a:rPr lang="en-US" sz="3100" dirty="0" err="1" smtClean="0"/>
              <a:t>vento</a:t>
            </a:r>
            <a:r>
              <a:rPr lang="en-US" sz="3100" dirty="0" smtClean="0"/>
              <a:t>, num dado </a:t>
            </a:r>
            <a:r>
              <a:rPr lang="en-US" sz="3100" dirty="0" err="1" smtClean="0"/>
              <a:t>ponto</a:t>
            </a:r>
            <a:r>
              <a:rPr lang="en-US" sz="3100" dirty="0" smtClean="0"/>
              <a:t>, de </a:t>
            </a:r>
            <a:r>
              <a:rPr lang="en-US" sz="3100" dirty="0" err="1" smtClean="0"/>
              <a:t>induzir</a:t>
            </a:r>
            <a:r>
              <a:rPr lang="en-US" sz="3100" dirty="0" smtClean="0"/>
              <a:t> </a:t>
            </a:r>
            <a:r>
              <a:rPr lang="en-US" sz="3100" dirty="0" err="1" smtClean="0"/>
              <a:t>rotação</a:t>
            </a:r>
            <a:r>
              <a:rPr lang="en-US" sz="3100" dirty="0" smtClean="0"/>
              <a:t>. </a:t>
            </a:r>
            <a:r>
              <a:rPr lang="en-US" sz="3100" dirty="0" err="1" smtClean="0"/>
              <a:t>Calcula</a:t>
            </a:r>
            <a:r>
              <a:rPr lang="en-US" sz="3100" dirty="0" smtClean="0"/>
              <a:t>-se a </a:t>
            </a:r>
            <a:r>
              <a:rPr lang="en-US" sz="3100" dirty="0" err="1" smtClean="0"/>
              <a:t>vorticidade</a:t>
            </a:r>
            <a:r>
              <a:rPr lang="en-US" sz="3100" dirty="0" smtClean="0"/>
              <a:t> </a:t>
            </a:r>
            <a:r>
              <a:rPr lang="en-US" sz="3100" dirty="0" err="1" smtClean="0"/>
              <a:t>em</a:t>
            </a:r>
            <a:r>
              <a:rPr lang="en-US" sz="3100" dirty="0" smtClean="0"/>
              <a:t> um </a:t>
            </a:r>
            <a:r>
              <a:rPr lang="en-US" sz="3100" dirty="0" err="1" smtClean="0"/>
              <a:t>ponto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atmosfera</a:t>
            </a:r>
            <a:endParaRPr lang="en-US" dirty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Planetária</a:t>
            </a:r>
            <a:r>
              <a:rPr lang="en-US" b="1" dirty="0" smtClean="0"/>
              <a:t>: </a:t>
            </a:r>
          </a:p>
          <a:p>
            <a:pPr lvl="1"/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associada</a:t>
            </a:r>
            <a:r>
              <a:rPr lang="en-US" b="1" dirty="0" smtClean="0"/>
              <a:t> à </a:t>
            </a:r>
            <a:r>
              <a:rPr lang="en-US" b="1" dirty="0" err="1" smtClean="0"/>
              <a:t>rotação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Terra</a:t>
            </a:r>
          </a:p>
          <a:p>
            <a:endParaRPr lang="en-US" b="1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relativa</a:t>
            </a:r>
            <a:r>
              <a:rPr lang="en-US" b="1" dirty="0" smtClean="0"/>
              <a:t>: </a:t>
            </a:r>
          </a:p>
          <a:p>
            <a:pPr lvl="1"/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associada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cisalhamento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do campo de </a:t>
            </a:r>
            <a:r>
              <a:rPr lang="en-US" b="1" dirty="0" err="1" smtClean="0"/>
              <a:t>vento</a:t>
            </a:r>
            <a:r>
              <a:rPr lang="en-US" b="1" dirty="0" smtClean="0"/>
              <a:t> tridimensional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sinótica</a:t>
            </a:r>
            <a:r>
              <a:rPr lang="en-US" dirty="0" smtClean="0"/>
              <a:t>, </a:t>
            </a:r>
            <a:r>
              <a:rPr lang="en-US" dirty="0" err="1" smtClean="0"/>
              <a:t>interessa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 </a:t>
            </a:r>
            <a:r>
              <a:rPr lang="en-US" dirty="0" err="1" smtClean="0"/>
              <a:t>componente</a:t>
            </a:r>
            <a:r>
              <a:rPr lang="en-US" dirty="0" smtClean="0"/>
              <a:t> vertical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vorticidade</a:t>
            </a:r>
            <a:r>
              <a:rPr lang="en-US" dirty="0" smtClean="0"/>
              <a:t> (</a:t>
            </a:r>
            <a:r>
              <a:rPr lang="en-US" b="1" dirty="0" smtClean="0"/>
              <a:t>a </a:t>
            </a:r>
            <a:r>
              <a:rPr lang="en-US" b="1" dirty="0" err="1" smtClean="0"/>
              <a:t>componente</a:t>
            </a:r>
            <a:r>
              <a:rPr lang="en-US" b="1" dirty="0" smtClean="0"/>
              <a:t> k)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Absoluta</a:t>
            </a:r>
            <a:r>
              <a:rPr lang="en-US" b="1" dirty="0" smtClean="0"/>
              <a:t>: Soma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relativa</a:t>
            </a:r>
            <a:r>
              <a:rPr lang="en-US" b="1" dirty="0" smtClean="0"/>
              <a:t> com a </a:t>
            </a:r>
            <a:r>
              <a:rPr lang="en-US" b="1" dirty="0" err="1" smtClean="0"/>
              <a:t>planetária</a:t>
            </a:r>
            <a:r>
              <a:rPr lang="en-US" b="1" dirty="0" smtClean="0"/>
              <a:t>.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1266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21151"/>
            <a:ext cx="3914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97152"/>
            <a:ext cx="1219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949280"/>
            <a:ext cx="962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negativa</a:t>
            </a:r>
            <a:r>
              <a:rPr lang="en-US" b="1" dirty="0" smtClean="0"/>
              <a:t>: </a:t>
            </a:r>
            <a:r>
              <a:rPr lang="en-US" b="1" dirty="0" err="1" smtClean="0"/>
              <a:t>associada</a:t>
            </a:r>
            <a:r>
              <a:rPr lang="en-US" b="1" dirty="0" smtClean="0"/>
              <a:t> a </a:t>
            </a:r>
            <a:r>
              <a:rPr lang="en-US" b="1" dirty="0" err="1" smtClean="0"/>
              <a:t>circulações</a:t>
            </a:r>
            <a:r>
              <a:rPr lang="en-US" b="1" dirty="0" smtClean="0"/>
              <a:t> </a:t>
            </a:r>
            <a:r>
              <a:rPr lang="en-US" b="1" dirty="0" smtClean="0"/>
              <a:t>no </a:t>
            </a:r>
            <a:r>
              <a:rPr lang="en-US" b="1" dirty="0" err="1" smtClean="0"/>
              <a:t>sentido</a:t>
            </a:r>
            <a:r>
              <a:rPr lang="en-US" b="1" dirty="0" smtClean="0"/>
              <a:t> </a:t>
            </a:r>
            <a:r>
              <a:rPr lang="en-US" b="1" dirty="0" err="1"/>
              <a:t>horário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ciclônicas</a:t>
            </a:r>
            <a:r>
              <a:rPr lang="en-US" b="1" dirty="0"/>
              <a:t> </a:t>
            </a:r>
            <a:r>
              <a:rPr lang="en-US" b="1" dirty="0" smtClean="0"/>
              <a:t>no HS e </a:t>
            </a:r>
            <a:r>
              <a:rPr lang="en-US" b="1" dirty="0" err="1" smtClean="0"/>
              <a:t>anticiclônicas</a:t>
            </a:r>
            <a:r>
              <a:rPr lang="en-US" b="1" dirty="0" smtClean="0"/>
              <a:t> no HN)</a:t>
            </a:r>
            <a:endParaRPr lang="en-US" b="1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positiva</a:t>
            </a:r>
            <a:r>
              <a:rPr lang="en-US" b="1" dirty="0" smtClean="0"/>
              <a:t>: </a:t>
            </a:r>
            <a:r>
              <a:rPr lang="pt-BR" b="1" dirty="0" smtClean="0"/>
              <a:t>associada a circulações </a:t>
            </a:r>
            <a:r>
              <a:rPr lang="pt-BR" b="1" dirty="0" smtClean="0"/>
              <a:t>no </a:t>
            </a:r>
            <a:r>
              <a:rPr lang="pt-BR" b="1" dirty="0"/>
              <a:t>sentido anti-horário (</a:t>
            </a:r>
            <a:r>
              <a:rPr lang="pt-BR" b="1" dirty="0" err="1"/>
              <a:t>anticiclônicas</a:t>
            </a:r>
            <a:r>
              <a:rPr lang="pt-BR" b="1" dirty="0"/>
              <a:t> </a:t>
            </a:r>
            <a:r>
              <a:rPr lang="pt-BR" b="1" dirty="0" smtClean="0"/>
              <a:t>no </a:t>
            </a:r>
            <a:r>
              <a:rPr lang="pt-BR" b="1" dirty="0" smtClean="0"/>
              <a:t>HS e ciclônicas no HN)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dirty="0" err="1" smtClean="0"/>
              <a:t>Quase-Geostrófica</a:t>
            </a:r>
            <a:r>
              <a:rPr lang="pt-BR" dirty="0" smtClean="0"/>
              <a:t> (QG)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000" b="1" dirty="0" smtClean="0"/>
              <a:t>Teoria QG</a:t>
            </a:r>
            <a:endParaRPr lang="pt-BR" sz="2000" b="1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Visão Geral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Aproximações e validade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Equações QG 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Referências QG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b="1" dirty="0" smtClean="0"/>
              <a:t>Previsão QG</a:t>
            </a:r>
            <a:endParaRPr lang="pt-BR" sz="2000" b="1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Visão Geral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Estimando a evolução do sistema</a:t>
            </a:r>
          </a:p>
          <a:p>
            <a:pPr lvl="1">
              <a:buNone/>
            </a:pPr>
            <a:r>
              <a:rPr lang="pt-BR" sz="1600" dirty="0" smtClean="0"/>
              <a:t>• Equação da tendência do </a:t>
            </a:r>
            <a:r>
              <a:rPr lang="pt-BR" sz="1600" dirty="0" err="1" smtClean="0"/>
              <a:t>Geopotencial</a:t>
            </a:r>
            <a:r>
              <a:rPr lang="pt-BR" sz="1600" dirty="0" smtClean="0"/>
              <a:t> do QG</a:t>
            </a:r>
          </a:p>
          <a:p>
            <a:pPr>
              <a:buNone/>
            </a:pPr>
            <a:r>
              <a:rPr lang="pt-BR" sz="2000" dirty="0" smtClean="0"/>
              <a:t>• Estimando o movimento vertical</a:t>
            </a:r>
            <a:endParaRPr lang="pt-BR" sz="2000" dirty="0"/>
          </a:p>
          <a:p>
            <a:pPr lvl="1">
              <a:buNone/>
            </a:pPr>
            <a:r>
              <a:rPr lang="pt-BR" sz="1600" dirty="0"/>
              <a:t>• </a:t>
            </a:r>
            <a:r>
              <a:rPr lang="pt-BR" sz="1600" dirty="0" smtClean="0"/>
              <a:t>Equação </a:t>
            </a:r>
            <a:r>
              <a:rPr lang="pt-BR" sz="1600" dirty="0" err="1" smtClean="0"/>
              <a:t>omega</a:t>
            </a:r>
            <a:r>
              <a:rPr lang="pt-BR" sz="1600" dirty="0" smtClean="0"/>
              <a:t> do QG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Vorticidade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8468" r="30227" b="9279"/>
          <a:stretch/>
        </p:blipFill>
        <p:spPr bwMode="auto">
          <a:xfrm>
            <a:off x="1331640" y="706825"/>
            <a:ext cx="6391087" cy="59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3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Vorticidade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devido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cisalhamento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associado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gradientes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linha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máxima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velocidade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vento</a:t>
            </a:r>
            <a:endParaRPr lang="en-US" sz="2400" b="1" dirty="0" smtClean="0"/>
          </a:p>
          <a:p>
            <a:r>
              <a:rPr lang="en-US" sz="2400" b="1" dirty="0" err="1" smtClean="0"/>
              <a:t>Vorticidade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devido</a:t>
            </a:r>
            <a:r>
              <a:rPr lang="en-US" sz="2400" b="1" dirty="0" smtClean="0"/>
              <a:t> à </a:t>
            </a:r>
            <a:r>
              <a:rPr lang="en-US" sz="2400" b="1" dirty="0" err="1" smtClean="0"/>
              <a:t>curvatura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associada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giro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fluxo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linha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corrente</a:t>
            </a:r>
            <a:endParaRPr lang="pt-BR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6248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28592" cy="47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00" y="1412776"/>
            <a:ext cx="828227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563888" y="465313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(Termos de inclinação)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err="1" smtClean="0"/>
              <a:t>Advecção</a:t>
            </a:r>
            <a:r>
              <a:rPr lang="en-US" sz="1800" b="1" dirty="0" smtClean="0"/>
              <a:t> Horizontal de </a:t>
            </a:r>
            <a:r>
              <a:rPr lang="en-US" sz="1800" b="1" dirty="0" err="1" smtClean="0"/>
              <a:t>Vorticidade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Relativa</a:t>
            </a:r>
            <a:endParaRPr lang="en-US" sz="1800" b="1" dirty="0" smtClean="0"/>
          </a:p>
          <a:p>
            <a:pPr>
              <a:buNone/>
            </a:pPr>
            <a:r>
              <a:rPr lang="en-US" sz="1800" dirty="0" smtClean="0"/>
              <a:t>• A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relativa</a:t>
            </a:r>
            <a:r>
              <a:rPr lang="en-US" sz="1800" dirty="0" smtClean="0"/>
              <a:t> local </a:t>
            </a:r>
            <a:r>
              <a:rPr lang="en-US" sz="1800" dirty="0" err="1" smtClean="0"/>
              <a:t>diminui</a:t>
            </a:r>
            <a:r>
              <a:rPr lang="en-US" sz="1800" dirty="0" smtClean="0"/>
              <a:t> (</a:t>
            </a:r>
            <a:r>
              <a:rPr lang="en-US" sz="1800" dirty="0" err="1" smtClean="0"/>
              <a:t>aumenta</a:t>
            </a:r>
            <a:r>
              <a:rPr lang="en-US" sz="1800" dirty="0" smtClean="0"/>
              <a:t>) se </a:t>
            </a:r>
            <a:r>
              <a:rPr lang="en-US" sz="1800" dirty="0" err="1" smtClean="0"/>
              <a:t>há</a:t>
            </a:r>
            <a:r>
              <a:rPr lang="en-US" sz="1800" dirty="0" smtClean="0"/>
              <a:t> </a:t>
            </a:r>
            <a:r>
              <a:rPr lang="en-US" sz="1800" dirty="0" err="1" smtClean="0"/>
              <a:t>advecção</a:t>
            </a:r>
            <a:r>
              <a:rPr lang="en-US" sz="1800" dirty="0" smtClean="0"/>
              <a:t> de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negativa</a:t>
            </a:r>
            <a:r>
              <a:rPr lang="en-US" sz="1800" dirty="0" smtClean="0"/>
              <a:t> (</a:t>
            </a:r>
            <a:r>
              <a:rPr lang="en-US" sz="1800" dirty="0" err="1" smtClean="0"/>
              <a:t>positiva</a:t>
            </a:r>
            <a:r>
              <a:rPr lang="en-US" sz="1800" dirty="0" smtClean="0"/>
              <a:t>) para a </a:t>
            </a:r>
            <a:r>
              <a:rPr lang="en-US" sz="1800" dirty="0" err="1" smtClean="0"/>
              <a:t>região</a:t>
            </a:r>
            <a:r>
              <a:rPr lang="en-US" sz="1800" dirty="0" smtClean="0"/>
              <a:t> </a:t>
            </a:r>
            <a:r>
              <a:rPr lang="en-US" sz="1800" dirty="0"/>
              <a:t>→ </a:t>
            </a:r>
            <a:r>
              <a:rPr lang="en-US" sz="1800" dirty="0" err="1"/>
              <a:t>Advecção</a:t>
            </a:r>
            <a:r>
              <a:rPr lang="en-US" sz="1800" dirty="0"/>
              <a:t> </a:t>
            </a:r>
            <a:r>
              <a:rPr lang="en-US" sz="1800" dirty="0" err="1"/>
              <a:t>Negativa</a:t>
            </a:r>
            <a:r>
              <a:rPr lang="en-US" sz="1800" dirty="0"/>
              <a:t> de </a:t>
            </a:r>
            <a:r>
              <a:rPr lang="en-US" sz="1800" dirty="0" err="1"/>
              <a:t>Vorticidade</a:t>
            </a:r>
            <a:r>
              <a:rPr lang="en-US" sz="1800" dirty="0"/>
              <a:t> – N</a:t>
            </a:r>
            <a:r>
              <a:rPr lang="pt-BR" sz="1800" dirty="0"/>
              <a:t>VA </a:t>
            </a:r>
            <a:r>
              <a:rPr lang="en-US" sz="1800" dirty="0"/>
              <a:t>(</a:t>
            </a:r>
            <a:r>
              <a:rPr lang="en-US" sz="1800" dirty="0" err="1"/>
              <a:t>Advecção</a:t>
            </a:r>
            <a:r>
              <a:rPr lang="en-US" sz="1800" dirty="0"/>
              <a:t> </a:t>
            </a:r>
            <a:r>
              <a:rPr lang="en-US" sz="1800" dirty="0" err="1"/>
              <a:t>Positiva</a:t>
            </a:r>
            <a:r>
              <a:rPr lang="en-US" sz="1800" dirty="0"/>
              <a:t> de </a:t>
            </a:r>
            <a:r>
              <a:rPr lang="en-US" sz="1800" dirty="0" err="1"/>
              <a:t>Vorticidade</a:t>
            </a:r>
            <a:r>
              <a:rPr lang="en-US" sz="1800" dirty="0"/>
              <a:t> – PVA</a:t>
            </a:r>
            <a:r>
              <a:rPr lang="pt-BR" sz="1800" dirty="0" smtClean="0"/>
              <a:t>)</a:t>
            </a:r>
            <a:endParaRPr lang="pt-BR" sz="1800" dirty="0"/>
          </a:p>
          <a:p>
            <a:pPr>
              <a:buNone/>
            </a:pPr>
            <a:r>
              <a:rPr lang="en-US" sz="1800" dirty="0"/>
              <a:t>• </a:t>
            </a:r>
            <a:r>
              <a:rPr lang="en-US" sz="1800" dirty="0" smtClean="0"/>
              <a:t>NO HS: Adv. Neg. de </a:t>
            </a:r>
            <a:r>
              <a:rPr lang="en-US" sz="1800" dirty="0" err="1" smtClean="0"/>
              <a:t>Vort</a:t>
            </a:r>
            <a:r>
              <a:rPr lang="en-US" sz="1800" dirty="0" smtClean="0"/>
              <a:t>. </a:t>
            </a:r>
            <a:r>
              <a:rPr lang="en-US" sz="1800" dirty="0" err="1"/>
              <a:t>g</a:t>
            </a:r>
            <a:r>
              <a:rPr lang="en-US" sz="1800" dirty="0" err="1" smtClean="0"/>
              <a:t>eralmente</a:t>
            </a:r>
            <a:r>
              <a:rPr lang="en-US" sz="1800" dirty="0" smtClean="0"/>
              <a:t> leva a </a:t>
            </a:r>
            <a:r>
              <a:rPr lang="en-US" sz="1800" dirty="0" err="1" smtClean="0"/>
              <a:t>diminuição</a:t>
            </a:r>
            <a:r>
              <a:rPr lang="en-US" sz="1800" dirty="0" smtClean="0"/>
              <a:t> da </a:t>
            </a:r>
            <a:r>
              <a:rPr lang="en-US" sz="1800" dirty="0" err="1" smtClean="0"/>
              <a:t>pressão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superfície</a:t>
            </a:r>
            <a:r>
              <a:rPr lang="en-US" sz="1800" dirty="0" smtClean="0"/>
              <a:t> (</a:t>
            </a:r>
            <a:r>
              <a:rPr lang="en-US" sz="1800" dirty="0" err="1" smtClean="0"/>
              <a:t>intensificação</a:t>
            </a:r>
            <a:r>
              <a:rPr lang="en-US" sz="1800" dirty="0" smtClean="0"/>
              <a:t> das </a:t>
            </a:r>
            <a:r>
              <a:rPr lang="en-US" sz="1800" dirty="0" err="1" smtClean="0"/>
              <a:t>baixas</a:t>
            </a:r>
            <a:r>
              <a:rPr lang="en-US" sz="1800" dirty="0" smtClean="0"/>
              <a:t> de </a:t>
            </a:r>
            <a:r>
              <a:rPr lang="en-US" sz="1800" dirty="0" err="1" smtClean="0"/>
              <a:t>superfície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b="1" dirty="0" err="1" smtClean="0"/>
              <a:t>Advecção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Meridional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Vorticidade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Planetária</a:t>
            </a:r>
            <a:endParaRPr lang="en-US" sz="1800" b="1" dirty="0" smtClean="0"/>
          </a:p>
          <a:p>
            <a:pPr>
              <a:buNone/>
            </a:pPr>
            <a:r>
              <a:rPr lang="en-US" sz="1800" dirty="0" smtClean="0"/>
              <a:t>• A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relativa</a:t>
            </a:r>
            <a:r>
              <a:rPr lang="en-US" sz="1800" dirty="0" smtClean="0"/>
              <a:t> local </a:t>
            </a:r>
            <a:r>
              <a:rPr lang="en-US" sz="1800" dirty="0" err="1" smtClean="0"/>
              <a:t>diminui</a:t>
            </a:r>
            <a:r>
              <a:rPr lang="en-US" sz="1800" dirty="0" smtClean="0"/>
              <a:t> (</a:t>
            </a:r>
            <a:r>
              <a:rPr lang="en-US" sz="1800" dirty="0" err="1" smtClean="0"/>
              <a:t>aumenta</a:t>
            </a:r>
            <a:r>
              <a:rPr lang="en-US" sz="1800" dirty="0" smtClean="0"/>
              <a:t>) se o </a:t>
            </a:r>
            <a:r>
              <a:rPr lang="en-US" sz="1800" dirty="0" err="1" smtClean="0"/>
              <a:t>fluxo</a:t>
            </a:r>
            <a:r>
              <a:rPr lang="en-US" sz="1800" dirty="0" smtClean="0"/>
              <a:t> local é de </a:t>
            </a:r>
            <a:r>
              <a:rPr lang="en-US" sz="1800" dirty="0" err="1" smtClean="0"/>
              <a:t>sul</a:t>
            </a:r>
            <a:r>
              <a:rPr lang="en-US" sz="1800" dirty="0" smtClean="0"/>
              <a:t> (</a:t>
            </a:r>
            <a:r>
              <a:rPr lang="en-US" sz="1800" dirty="0" err="1" smtClean="0"/>
              <a:t>norte</a:t>
            </a:r>
            <a:r>
              <a:rPr lang="en-US" sz="1800" dirty="0" smtClean="0"/>
              <a:t>) </a:t>
            </a:r>
            <a:r>
              <a:rPr lang="en-US" sz="1800" dirty="0" err="1" smtClean="0"/>
              <a:t>pois</a:t>
            </a:r>
            <a:r>
              <a:rPr lang="en-US" sz="1800" dirty="0" smtClean="0"/>
              <a:t> o </a:t>
            </a:r>
            <a:r>
              <a:rPr lang="en-US" sz="1800" dirty="0" err="1" smtClean="0"/>
              <a:t>gradiente</a:t>
            </a:r>
            <a:r>
              <a:rPr lang="en-US" sz="1800" dirty="0" smtClean="0"/>
              <a:t> </a:t>
            </a:r>
            <a:r>
              <a:rPr lang="en-US" sz="1800" dirty="0" err="1" smtClean="0"/>
              <a:t>meridional</a:t>
            </a:r>
            <a:r>
              <a:rPr lang="en-US" sz="1800" dirty="0" smtClean="0"/>
              <a:t> do </a:t>
            </a:r>
            <a:r>
              <a:rPr lang="en-US" sz="1800" dirty="0" err="1" smtClean="0"/>
              <a:t>parâmetro</a:t>
            </a:r>
            <a:r>
              <a:rPr lang="en-US" sz="1800" dirty="0" smtClean="0"/>
              <a:t> de </a:t>
            </a:r>
            <a:r>
              <a:rPr lang="en-US" sz="1800" dirty="0" err="1" smtClean="0"/>
              <a:t>Coriolis</a:t>
            </a:r>
            <a:r>
              <a:rPr lang="en-US" sz="1800" dirty="0" smtClean="0"/>
              <a:t> </a:t>
            </a:r>
            <a:r>
              <a:rPr lang="en-US" sz="1800" dirty="0" err="1" smtClean="0"/>
              <a:t>sempre</a:t>
            </a:r>
            <a:r>
              <a:rPr lang="en-US" sz="1800" dirty="0" smtClean="0"/>
              <a:t> </a:t>
            </a:r>
            <a:r>
              <a:rPr lang="en-US" sz="1800" dirty="0" err="1" smtClean="0"/>
              <a:t>aponta</a:t>
            </a:r>
            <a:r>
              <a:rPr lang="en-US" sz="1800" dirty="0" smtClean="0"/>
              <a:t> para </a:t>
            </a:r>
            <a:r>
              <a:rPr lang="en-US" sz="1800" dirty="0" err="1" smtClean="0"/>
              <a:t>norte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>
              <a:buNone/>
            </a:pPr>
            <a:r>
              <a:rPr lang="pt-BR" sz="1800" b="1" dirty="0" smtClean="0"/>
              <a:t>Termo de divergência</a:t>
            </a:r>
            <a:endParaRPr lang="pt-BR" sz="1800" b="1" dirty="0"/>
          </a:p>
          <a:p>
            <a:pPr>
              <a:buNone/>
            </a:pPr>
            <a:r>
              <a:rPr lang="en-US" sz="1800" dirty="0" smtClean="0"/>
              <a:t>• A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relativa</a:t>
            </a:r>
            <a:r>
              <a:rPr lang="en-US" sz="1800" dirty="0" smtClean="0"/>
              <a:t> local </a:t>
            </a:r>
            <a:r>
              <a:rPr lang="en-US" sz="1800" dirty="0" err="1" smtClean="0"/>
              <a:t>diminui</a:t>
            </a:r>
            <a:r>
              <a:rPr lang="en-US" sz="1800" dirty="0" smtClean="0"/>
              <a:t> (</a:t>
            </a:r>
            <a:r>
              <a:rPr lang="en-US" sz="1800" dirty="0" err="1" smtClean="0"/>
              <a:t>aumenta</a:t>
            </a:r>
            <a:r>
              <a:rPr lang="en-US" sz="1800" dirty="0" smtClean="0"/>
              <a:t>) se </a:t>
            </a:r>
            <a:r>
              <a:rPr lang="en-US" sz="1800" dirty="0" err="1" smtClean="0"/>
              <a:t>há</a:t>
            </a:r>
            <a:r>
              <a:rPr lang="en-US" sz="1800" dirty="0" smtClean="0"/>
              <a:t> </a:t>
            </a:r>
            <a:r>
              <a:rPr lang="en-US" sz="1800" dirty="0" err="1" smtClean="0"/>
              <a:t>convergência</a:t>
            </a:r>
            <a:r>
              <a:rPr lang="en-US" sz="1800" dirty="0" smtClean="0"/>
              <a:t> (</a:t>
            </a:r>
            <a:r>
              <a:rPr lang="en-US" sz="1800" dirty="0" err="1" smtClean="0"/>
              <a:t>divergência</a:t>
            </a:r>
            <a:r>
              <a:rPr lang="en-US" sz="1800" dirty="0" smtClean="0"/>
              <a:t>) local.</a:t>
            </a:r>
            <a:endParaRPr lang="pt-BR" sz="1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Advecção de vorticidade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5989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>
            <a:off x="3059832" y="306896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>
            <a:stCxn id="4" idx="2"/>
          </p:cNvCxnSpPr>
          <p:nvPr/>
        </p:nvCxnSpPr>
        <p:spPr>
          <a:xfrm flipH="1">
            <a:off x="3059832" y="3068960"/>
            <a:ext cx="1524631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175"/>
            <a:ext cx="8272463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19470" y="2276872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64188" y="2279138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63988" y="1340768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79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Vorticidade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8468" r="30227" b="9279"/>
          <a:stretch/>
        </p:blipFill>
        <p:spPr bwMode="auto">
          <a:xfrm>
            <a:off x="1331640" y="706825"/>
            <a:ext cx="6391087" cy="59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</a:t>
            </a:r>
            <a:r>
              <a:rPr lang="pt-BR" dirty="0" smtClean="0"/>
              <a:t>e </a:t>
            </a:r>
            <a:r>
              <a:rPr lang="pt-BR" dirty="0" err="1" smtClean="0"/>
              <a:t>Adv</a:t>
            </a:r>
            <a:r>
              <a:rPr lang="pt-BR" dirty="0" smtClean="0"/>
              <a:t> </a:t>
            </a:r>
            <a:r>
              <a:rPr lang="pt-BR" dirty="0" err="1" smtClean="0"/>
              <a:t>Vort</a:t>
            </a:r>
            <a:r>
              <a:rPr lang="pt-BR" dirty="0" smtClean="0"/>
              <a:t> </a:t>
            </a:r>
            <a:r>
              <a:rPr lang="pt-BR" dirty="0" smtClean="0"/>
              <a:t>em 500hPa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8670" r="31525" b="9524"/>
          <a:stretch/>
        </p:blipFill>
        <p:spPr bwMode="auto">
          <a:xfrm>
            <a:off x="1548897" y="722864"/>
            <a:ext cx="6119447" cy="58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t="8303" r="31250" b="9768"/>
          <a:stretch/>
        </p:blipFill>
        <p:spPr bwMode="auto">
          <a:xfrm>
            <a:off x="1475656" y="692696"/>
            <a:ext cx="6172200" cy="58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DIAG: Geop e Adv Vort em 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82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800" b="1" dirty="0" smtClean="0"/>
              <a:t>Necessidades da previsão:</a:t>
            </a:r>
            <a:endParaRPr lang="pt-BR" sz="1800" b="1" dirty="0"/>
          </a:p>
          <a:p>
            <a:pPr>
              <a:buNone/>
            </a:pPr>
            <a:r>
              <a:rPr lang="pt-BR" sz="1800" dirty="0"/>
              <a:t>• </a:t>
            </a:r>
            <a:r>
              <a:rPr lang="pt-BR" sz="1800" dirty="0" smtClean="0"/>
              <a:t>Previsão até 7 dias das variáveis: temperatura, umidade, precipitação e vento</a:t>
            </a:r>
          </a:p>
          <a:p>
            <a:pPr>
              <a:buNone/>
            </a:pPr>
            <a:r>
              <a:rPr lang="en-US" sz="1800" dirty="0" smtClean="0"/>
              <a:t>• </a:t>
            </a:r>
            <a:r>
              <a:rPr lang="en-US" sz="1800" dirty="0" err="1" smtClean="0"/>
              <a:t>Estas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dependem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</a:t>
            </a:r>
            <a:r>
              <a:rPr lang="en-US" sz="1800" dirty="0" err="1" smtClean="0"/>
              <a:t>evolução</a:t>
            </a:r>
            <a:r>
              <a:rPr lang="en-US" sz="1800" dirty="0" smtClean="0"/>
              <a:t> dos </a:t>
            </a:r>
            <a:r>
              <a:rPr lang="en-US" sz="1800" dirty="0" err="1" smtClean="0"/>
              <a:t>padrões</a:t>
            </a:r>
            <a:r>
              <a:rPr lang="en-US" sz="1800" dirty="0" smtClean="0"/>
              <a:t> dos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</a:t>
            </a:r>
            <a:r>
              <a:rPr lang="en-US" sz="1800" dirty="0" err="1" smtClean="0"/>
              <a:t>sinóticos</a:t>
            </a:r>
            <a:r>
              <a:rPr lang="en-US" sz="1800" dirty="0" smtClean="0"/>
              <a:t> (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exemplo</a:t>
            </a:r>
            <a:r>
              <a:rPr lang="en-US" sz="1800" dirty="0" smtClean="0"/>
              <a:t>,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de </a:t>
            </a:r>
            <a:r>
              <a:rPr lang="en-US" sz="1800" dirty="0" err="1" smtClean="0"/>
              <a:t>pressão</a:t>
            </a:r>
            <a:r>
              <a:rPr lang="en-US" sz="1800" dirty="0" smtClean="0"/>
              <a:t> à </a:t>
            </a:r>
            <a:r>
              <a:rPr lang="en-US" sz="1800" dirty="0" err="1" smtClean="0"/>
              <a:t>superfície</a:t>
            </a:r>
            <a:r>
              <a:rPr lang="en-US" sz="1800" dirty="0" smtClean="0"/>
              <a:t>, </a:t>
            </a:r>
            <a:r>
              <a:rPr lang="en-US" sz="1800" dirty="0" err="1" smtClean="0"/>
              <a:t>frentes</a:t>
            </a:r>
            <a:r>
              <a:rPr lang="en-US" sz="1800" dirty="0" smtClean="0"/>
              <a:t> e </a:t>
            </a:r>
            <a:r>
              <a:rPr lang="en-US" sz="1800" dirty="0" err="1" smtClean="0"/>
              <a:t>jatos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pt-BR" sz="1800" b="1" dirty="0" smtClean="0"/>
              <a:t>Quatro métodos de previsão: </a:t>
            </a:r>
          </a:p>
          <a:p>
            <a:pPr>
              <a:buNone/>
            </a:pPr>
            <a:r>
              <a:rPr lang="pt-BR" sz="1800" b="1" dirty="0" smtClean="0"/>
              <a:t>Modelos Conceituais: </a:t>
            </a:r>
            <a:r>
              <a:rPr lang="pt-BR" sz="1600" dirty="0" smtClean="0"/>
              <a:t>Baseados em uma grande quantidade de observações de eventos passados. Generalização de padrões sinóticos. Ex: Teoria da Frente Polar, Modelo norueguês dos ciclones</a:t>
            </a:r>
          </a:p>
          <a:p>
            <a:pPr>
              <a:buNone/>
            </a:pPr>
            <a:r>
              <a:rPr lang="en-US" sz="1800" b="1" dirty="0" err="1" smtClean="0"/>
              <a:t>Aproximação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cinemática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Análise</a:t>
            </a:r>
            <a:r>
              <a:rPr lang="en-US" sz="1600" dirty="0" smtClean="0"/>
              <a:t> das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atuais</a:t>
            </a:r>
            <a:r>
              <a:rPr lang="en-US" sz="1600" dirty="0" smtClean="0"/>
              <a:t> dos </a:t>
            </a:r>
            <a:r>
              <a:rPr lang="en-US" sz="1600" dirty="0" err="1" smtClean="0"/>
              <a:t>campos</a:t>
            </a:r>
            <a:r>
              <a:rPr lang="en-US" sz="1600" dirty="0" smtClean="0"/>
              <a:t> de </a:t>
            </a:r>
            <a:r>
              <a:rPr lang="en-US" sz="1600" dirty="0" err="1" smtClean="0"/>
              <a:t>vento</a:t>
            </a:r>
            <a:r>
              <a:rPr lang="en-US" sz="1600" dirty="0" smtClean="0"/>
              <a:t>, </a:t>
            </a:r>
            <a:r>
              <a:rPr lang="en-US" sz="1600" dirty="0" err="1" smtClean="0"/>
              <a:t>temperatura</a:t>
            </a:r>
            <a:r>
              <a:rPr lang="en-US" sz="1600" dirty="0"/>
              <a:t> </a:t>
            </a:r>
            <a:r>
              <a:rPr lang="en-US" sz="1600" dirty="0" smtClean="0"/>
              <a:t>e </a:t>
            </a:r>
            <a:r>
              <a:rPr lang="en-US" sz="1600" dirty="0" err="1" smtClean="0"/>
              <a:t>umidade</a:t>
            </a:r>
            <a:r>
              <a:rPr lang="en-US" sz="1600" dirty="0" smtClean="0"/>
              <a:t>. Assume-se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nuvens</a:t>
            </a:r>
            <a:r>
              <a:rPr lang="en-US" sz="1600" dirty="0" smtClean="0"/>
              <a:t> e </a:t>
            </a:r>
            <a:r>
              <a:rPr lang="en-US" sz="1600" dirty="0" err="1" smtClean="0"/>
              <a:t>precipitação</a:t>
            </a:r>
            <a:r>
              <a:rPr lang="en-US" sz="1600" dirty="0" smtClean="0"/>
              <a:t> </a:t>
            </a:r>
            <a:r>
              <a:rPr lang="en-US" sz="1600" dirty="0" err="1" smtClean="0"/>
              <a:t>ocorrerão</a:t>
            </a:r>
            <a:r>
              <a:rPr lang="en-US" sz="1600" dirty="0" smtClean="0"/>
              <a:t> </a:t>
            </a:r>
            <a:r>
              <a:rPr lang="en-US" sz="1600" dirty="0" err="1" smtClean="0"/>
              <a:t>onde</a:t>
            </a:r>
            <a:r>
              <a:rPr lang="en-US" sz="1600" dirty="0" smtClean="0"/>
              <a:t> </a:t>
            </a:r>
            <a:r>
              <a:rPr lang="en-US" sz="1600" dirty="0" err="1" smtClean="0"/>
              <a:t>há</a:t>
            </a:r>
            <a:r>
              <a:rPr lang="en-US" sz="1600" dirty="0" smtClean="0"/>
              <a:t> </a:t>
            </a:r>
            <a:r>
              <a:rPr lang="en-US" sz="1600" dirty="0" err="1" smtClean="0"/>
              <a:t>movimento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ascendente</a:t>
            </a:r>
            <a:r>
              <a:rPr lang="en-US" sz="1600" dirty="0" smtClean="0"/>
              <a:t> e um </a:t>
            </a:r>
            <a:r>
              <a:rPr lang="en-US" sz="1600" dirty="0" err="1" smtClean="0"/>
              <a:t>fornecimento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adequado</a:t>
            </a:r>
            <a:r>
              <a:rPr lang="en-US" sz="1600" dirty="0" smtClean="0"/>
              <a:t> de </a:t>
            </a:r>
            <a:r>
              <a:rPr lang="en-US" sz="1600" dirty="0" err="1" smtClean="0"/>
              <a:t>umidade</a:t>
            </a:r>
            <a:r>
              <a:rPr lang="en-US" sz="1600" dirty="0" smtClean="0"/>
              <a:t>. Ex.: </a:t>
            </a:r>
            <a:r>
              <a:rPr lang="en-US" sz="1600" dirty="0" err="1" smtClean="0"/>
              <a:t>Teoria</a:t>
            </a:r>
            <a:r>
              <a:rPr lang="en-US" sz="1600" dirty="0" smtClean="0"/>
              <a:t> QG</a:t>
            </a:r>
          </a:p>
          <a:p>
            <a:pPr>
              <a:buNone/>
            </a:pPr>
            <a:r>
              <a:rPr lang="en-US" sz="1800" b="1" dirty="0" err="1" smtClean="0"/>
              <a:t>Modelos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numéricos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Baseados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integração</a:t>
            </a:r>
            <a:r>
              <a:rPr lang="en-US" sz="1600" dirty="0" smtClean="0"/>
              <a:t> das </a:t>
            </a:r>
            <a:r>
              <a:rPr lang="en-US" sz="1600" dirty="0" err="1" smtClean="0"/>
              <a:t>equações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primitivas</a:t>
            </a:r>
            <a:r>
              <a:rPr lang="en-US" sz="1600" dirty="0" smtClean="0"/>
              <a:t>. </a:t>
            </a:r>
            <a:r>
              <a:rPr lang="en-US" sz="1600" dirty="0" err="1" smtClean="0"/>
              <a:t>Necessitam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rede</a:t>
            </a:r>
            <a:r>
              <a:rPr lang="en-US" sz="1600" dirty="0" smtClean="0"/>
              <a:t> </a:t>
            </a:r>
            <a:r>
              <a:rPr lang="en-US" sz="1600" dirty="0" err="1" smtClean="0"/>
              <a:t>densa</a:t>
            </a:r>
            <a:r>
              <a:rPr lang="en-US" sz="1600" dirty="0" smtClean="0"/>
              <a:t> de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, </a:t>
            </a:r>
            <a:r>
              <a:rPr lang="en-US" sz="1600" dirty="0" err="1" smtClean="0"/>
              <a:t>parametrizações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físicas</a:t>
            </a:r>
            <a:r>
              <a:rPr lang="en-US" sz="1600" dirty="0" smtClean="0"/>
              <a:t> </a:t>
            </a:r>
            <a:r>
              <a:rPr lang="en-US" sz="1600" dirty="0" err="1" smtClean="0"/>
              <a:t>acuradas</a:t>
            </a:r>
            <a:r>
              <a:rPr lang="en-US" sz="1600" dirty="0" smtClean="0"/>
              <a:t> e o </a:t>
            </a:r>
            <a:r>
              <a:rPr lang="en-US" sz="1600" dirty="0" err="1" smtClean="0"/>
              <a:t>usuário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estar</a:t>
            </a:r>
            <a:r>
              <a:rPr lang="en-US" sz="1600" dirty="0" smtClean="0"/>
              <a:t> </a:t>
            </a:r>
            <a:r>
              <a:rPr lang="en-US" sz="1600" dirty="0" err="1" smtClean="0"/>
              <a:t>preparado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corrigir</a:t>
            </a:r>
            <a:r>
              <a:rPr lang="en-US" sz="1600" dirty="0" smtClean="0"/>
              <a:t> </a:t>
            </a:r>
            <a:r>
              <a:rPr lang="en-US" sz="1600" dirty="0" err="1" smtClean="0"/>
              <a:t>eventuais</a:t>
            </a:r>
            <a:r>
              <a:rPr lang="en-US" sz="1600" dirty="0" smtClean="0"/>
              <a:t> </a:t>
            </a:r>
            <a:r>
              <a:rPr lang="en-US" sz="1600" dirty="0" err="1" smtClean="0"/>
              <a:t>erros</a:t>
            </a:r>
            <a:r>
              <a:rPr lang="en-US" sz="1600" dirty="0" smtClean="0"/>
              <a:t> </a:t>
            </a:r>
            <a:r>
              <a:rPr lang="en-US" sz="1600" dirty="0" err="1" smtClean="0"/>
              <a:t>associados</a:t>
            </a:r>
            <a:r>
              <a:rPr lang="en-US" sz="1600" dirty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condições</a:t>
            </a:r>
            <a:r>
              <a:rPr lang="en-US" sz="1600" dirty="0" smtClean="0"/>
              <a:t> </a:t>
            </a:r>
            <a:r>
              <a:rPr lang="en-US" sz="1600" dirty="0" err="1" smtClean="0"/>
              <a:t>iniciais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considerações</a:t>
            </a:r>
            <a:r>
              <a:rPr lang="en-US" sz="1600" dirty="0" smtClean="0"/>
              <a:t> do </a:t>
            </a:r>
            <a:r>
              <a:rPr lang="en-US" sz="1600" dirty="0" err="1" smtClean="0"/>
              <a:t>modelo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800" b="1" dirty="0" err="1" smtClean="0"/>
              <a:t>Modelos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estatísticos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utilizam</a:t>
            </a:r>
            <a:r>
              <a:rPr lang="en-US" sz="1600" dirty="0" smtClean="0"/>
              <a:t>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saídas</a:t>
            </a:r>
            <a:r>
              <a:rPr lang="en-US" sz="1600" dirty="0" smtClean="0"/>
              <a:t> de </a:t>
            </a:r>
            <a:r>
              <a:rPr lang="en-US" sz="1600" dirty="0" err="1" smtClean="0"/>
              <a:t>modelos</a:t>
            </a:r>
            <a:r>
              <a:rPr lang="en-US" sz="1600" dirty="0" smtClean="0"/>
              <a:t> </a:t>
            </a:r>
            <a:r>
              <a:rPr lang="en-US" sz="1600" dirty="0" err="1" smtClean="0"/>
              <a:t>numéricos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estimar</a:t>
            </a:r>
            <a:r>
              <a:rPr lang="en-US" sz="1600" dirty="0" smtClean="0"/>
              <a:t> a </a:t>
            </a:r>
            <a:r>
              <a:rPr lang="en-US" sz="1600" dirty="0" err="1" smtClean="0"/>
              <a:t>probabilidade</a:t>
            </a:r>
            <a:r>
              <a:rPr lang="en-US" sz="1600" dirty="0" smtClean="0"/>
              <a:t> de </a:t>
            </a:r>
            <a:r>
              <a:rPr lang="en-US" sz="1600" dirty="0" err="1" smtClean="0"/>
              <a:t>ocorrência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certos</a:t>
            </a:r>
            <a:r>
              <a:rPr lang="en-US" sz="1600" dirty="0" smtClean="0"/>
              <a:t> </a:t>
            </a:r>
            <a:r>
              <a:rPr lang="en-US" sz="1600" dirty="0" err="1" smtClean="0"/>
              <a:t>eventos</a:t>
            </a:r>
            <a:r>
              <a:rPr lang="en-US" sz="1600" dirty="0" smtClean="0"/>
              <a:t> </a:t>
            </a:r>
            <a:r>
              <a:rPr lang="en-US" sz="1600" dirty="0" err="1" smtClean="0"/>
              <a:t>meteorológicos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8425" r="30632" b="9403"/>
          <a:stretch/>
        </p:blipFill>
        <p:spPr bwMode="auto">
          <a:xfrm>
            <a:off x="1331640" y="764704"/>
            <a:ext cx="6268917" cy="59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Adv</a:t>
            </a:r>
            <a:r>
              <a:rPr lang="pt-BR" dirty="0" smtClean="0"/>
              <a:t>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838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PREV: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9158" r="30906" b="9524"/>
          <a:stretch/>
        </p:blipFill>
        <p:spPr bwMode="auto">
          <a:xfrm>
            <a:off x="1477107" y="764704"/>
            <a:ext cx="6189786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4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subsi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16632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Termo da divergência</a:t>
            </a:r>
            <a:endParaRPr lang="pt-BR" altLang="pt-BR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24063"/>
            <a:ext cx="2238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33" y="2202507"/>
            <a:ext cx="11588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0917"/>
            <a:ext cx="17891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diver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68348"/>
            <a:ext cx="2468650" cy="16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932113" y="6553200"/>
            <a:ext cx="621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400" dirty="0"/>
              <a:t>http://www.virtuallab.bom.gov.au/meteofrance/cours/resource/bb01/diverg.gif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804025" y="4652963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Compressão vertical</a:t>
            </a:r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13325"/>
            <a:ext cx="485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8172450" y="51577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/>
              <a:t>&lt;0</a:t>
            </a:r>
          </a:p>
        </p:txBody>
      </p:sp>
      <p:sp>
        <p:nvSpPr>
          <p:cNvPr id="11276" name="Oval 15"/>
          <p:cNvSpPr>
            <a:spLocks noChangeArrowheads="1"/>
          </p:cNvSpPr>
          <p:nvPr/>
        </p:nvSpPr>
        <p:spPr bwMode="auto">
          <a:xfrm>
            <a:off x="5364163" y="4221163"/>
            <a:ext cx="2447925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5881" y="1052736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onver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2852738"/>
            <a:ext cx="2735659" cy="18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3718093" y="3501008"/>
            <a:ext cx="135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Altos níveis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66540" y="5209659"/>
            <a:ext cx="143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superfície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70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Equação da continuidade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084388"/>
            <a:ext cx="61991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484563" y="6515100"/>
            <a:ext cx="5624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http://weather.ou.edu/~metr4424/Review_Quasi_System.pdf</a:t>
            </a:r>
          </a:p>
        </p:txBody>
      </p:sp>
    </p:spTree>
    <p:extLst>
      <p:ext uri="{BB962C8B-B14F-4D97-AF65-F5344CB8AC3E}">
        <p14:creationId xmlns:p14="http://schemas.microsoft.com/office/powerpoint/2010/main" val="22075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Convergência horizontal (em sup)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"/>
          <a:stretch>
            <a:fillRect/>
          </a:stretch>
        </p:blipFill>
        <p:spPr bwMode="auto">
          <a:xfrm>
            <a:off x="2916238" y="1557338"/>
            <a:ext cx="21669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3"/>
          <a:stretch>
            <a:fillRect/>
          </a:stretch>
        </p:blipFill>
        <p:spPr bwMode="auto">
          <a:xfrm>
            <a:off x="1258888" y="1628775"/>
            <a:ext cx="10874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"/>
          <a:stretch>
            <a:fillRect/>
          </a:stretch>
        </p:blipFill>
        <p:spPr bwMode="auto">
          <a:xfrm>
            <a:off x="6084888" y="1557338"/>
            <a:ext cx="17176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onver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38004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scen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97200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04025" y="4652963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Estiramento vertical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13325"/>
            <a:ext cx="485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172450" y="51577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/>
              <a:t>&gt;0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364163" y="4221163"/>
            <a:ext cx="2447925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2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Equação da continuidade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208213"/>
            <a:ext cx="592931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11333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606675" y="6583363"/>
            <a:ext cx="6537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200"/>
              <a:t>http://www.meteo.mcgill.ca/wxlab/ATOC-546/notes/lesson08.vorticity_advection/divergence.gif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573463"/>
            <a:ext cx="8229600" cy="2552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smtClean="0"/>
              <a:t>A teoria quase-geostrófica relaciona os ventos divergentes e movimentos verticais a padrões nos campos de pressão e altura geopotencial.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smtClean="0"/>
              <a:t>Certos padrões de altura geopotencial induzem os perfis de movimento vertical e divergência acima mostrados. Em geral, o movimento vertical é restrito na tropopausa, pela camada estável da estratosfera, e na superfície, pela superfície da Terra.</a:t>
            </a:r>
          </a:p>
        </p:txBody>
      </p:sp>
    </p:spTree>
    <p:extLst>
      <p:ext uri="{BB962C8B-B14F-4D97-AF65-F5344CB8AC3E}">
        <p14:creationId xmlns:p14="http://schemas.microsoft.com/office/powerpoint/2010/main" val="27963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Div</a:t>
            </a:r>
            <a:r>
              <a:rPr lang="pt-BR" dirty="0" smtClean="0"/>
              <a:t> 1000hPa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9158" r="30976" b="9524"/>
          <a:stretch/>
        </p:blipFill>
        <p:spPr bwMode="auto">
          <a:xfrm>
            <a:off x="1547664" y="764704"/>
            <a:ext cx="6145823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698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Prev</a:t>
            </a:r>
            <a:r>
              <a:rPr lang="pt-BR" dirty="0" smtClean="0"/>
              <a:t>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</a:t>
            </a:r>
            <a:r>
              <a:rPr lang="pt-BR" dirty="0" smtClean="0"/>
              <a:t> 1000 </a:t>
            </a:r>
            <a:r>
              <a:rPr lang="pt-BR" dirty="0" err="1" smtClean="0"/>
              <a:t>hPa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5" t="8547" r="30564" b="9279"/>
          <a:stretch/>
        </p:blipFill>
        <p:spPr bwMode="auto">
          <a:xfrm>
            <a:off x="1547664" y="692696"/>
            <a:ext cx="6189785" cy="59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47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</a:t>
            </a:r>
            <a:endParaRPr lang="pt-B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57851" cy="17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A </a:t>
            </a:r>
            <a:r>
              <a:rPr lang="en-US" sz="2000" b="1" dirty="0" err="1" smtClean="0"/>
              <a:t>Teoria</a:t>
            </a:r>
            <a:r>
              <a:rPr lang="en-US" sz="2000" b="1" dirty="0" smtClean="0"/>
              <a:t> QG:</a:t>
            </a:r>
          </a:p>
          <a:p>
            <a:r>
              <a:rPr lang="en-US" sz="2000" dirty="0" err="1" smtClean="0"/>
              <a:t>Mostra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o </a:t>
            </a:r>
            <a:r>
              <a:rPr lang="en-US" sz="2000" b="1" dirty="0" err="1" smtClean="0"/>
              <a:t>balanço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hidrostático</a:t>
            </a:r>
            <a:r>
              <a:rPr lang="en-US" sz="2000" b="1" dirty="0" smtClean="0"/>
              <a:t> </a:t>
            </a:r>
            <a:r>
              <a:rPr lang="en-US" sz="2000" dirty="0" smtClean="0"/>
              <a:t>e o </a:t>
            </a:r>
            <a:r>
              <a:rPr lang="en-US" sz="2000" b="1" dirty="0" err="1" smtClean="0"/>
              <a:t>balanço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geostrófico</a:t>
            </a:r>
            <a:r>
              <a:rPr lang="en-US" sz="2000" b="1" dirty="0" smtClean="0"/>
              <a:t> </a:t>
            </a:r>
            <a:r>
              <a:rPr lang="en-US" sz="2000" dirty="0" err="1" smtClean="0"/>
              <a:t>restringem</a:t>
            </a:r>
            <a:r>
              <a:rPr lang="en-US" sz="2000" dirty="0" smtClean="0"/>
              <a:t> e </a:t>
            </a:r>
            <a:r>
              <a:rPr lang="en-US" sz="2000" dirty="0" err="1" smtClean="0"/>
              <a:t>simplificam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movimentos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atmosféricos</a:t>
            </a:r>
            <a:r>
              <a:rPr lang="en-US" sz="2000" dirty="0" smtClean="0"/>
              <a:t>, </a:t>
            </a:r>
            <a:r>
              <a:rPr lang="en-US" sz="2000" dirty="0" err="1" smtClean="0"/>
              <a:t>mas</a:t>
            </a:r>
            <a:r>
              <a:rPr lang="en-US" sz="2000" dirty="0" smtClean="0"/>
              <a:t> de </a:t>
            </a:r>
            <a:r>
              <a:rPr lang="en-US" sz="2000" dirty="0" err="1" smtClean="0"/>
              <a:t>maneira</a:t>
            </a:r>
            <a:r>
              <a:rPr lang="en-US" sz="2000" dirty="0" smtClean="0"/>
              <a:t> </a:t>
            </a:r>
            <a:r>
              <a:rPr lang="en-US" sz="2000" dirty="0" err="1" smtClean="0"/>
              <a:t>realista</a:t>
            </a:r>
            <a:endParaRPr lang="en-US" sz="2000" dirty="0" smtClean="0"/>
          </a:p>
          <a:p>
            <a:r>
              <a:rPr lang="en-US" sz="2000" dirty="0" err="1" smtClean="0"/>
              <a:t>Fornece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simples com a </a:t>
            </a:r>
            <a:r>
              <a:rPr lang="en-US" sz="2000" dirty="0" err="1" smtClean="0"/>
              <a:t>qual</a:t>
            </a:r>
            <a:r>
              <a:rPr lang="en-US" sz="2000" dirty="0" smtClean="0"/>
              <a:t> se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entender</a:t>
            </a:r>
            <a:r>
              <a:rPr lang="en-US" sz="2000" dirty="0" smtClean="0"/>
              <a:t> e </a:t>
            </a:r>
            <a:r>
              <a:rPr lang="en-US" sz="2000" dirty="0" err="1" smtClean="0"/>
              <a:t>diagnosticar</a:t>
            </a:r>
            <a:r>
              <a:rPr lang="en-US" sz="2000" dirty="0" smtClean="0"/>
              <a:t> a </a:t>
            </a:r>
            <a:r>
              <a:rPr lang="en-US" sz="2000" dirty="0" err="1" smtClean="0"/>
              <a:t>evolução</a:t>
            </a:r>
            <a:r>
              <a:rPr lang="en-US" sz="2000" dirty="0" smtClean="0"/>
              <a:t> tridimensional  dos </a:t>
            </a:r>
            <a:r>
              <a:rPr lang="en-US" sz="2000" dirty="0" err="1" smtClean="0"/>
              <a:t>sistemas</a:t>
            </a:r>
            <a:r>
              <a:rPr lang="en-US" sz="2000" dirty="0" smtClean="0"/>
              <a:t> de tempo de </a:t>
            </a:r>
            <a:r>
              <a:rPr lang="en-US" sz="2000" dirty="0" err="1" smtClean="0"/>
              <a:t>escala</a:t>
            </a:r>
            <a:r>
              <a:rPr lang="en-US" sz="2000" dirty="0" smtClean="0"/>
              <a:t> </a:t>
            </a:r>
            <a:r>
              <a:rPr lang="en-US" sz="2000" dirty="0" err="1" smtClean="0"/>
              <a:t>sinótica</a:t>
            </a:r>
            <a:endParaRPr lang="en-US" sz="2000" dirty="0" smtClean="0"/>
          </a:p>
          <a:p>
            <a:r>
              <a:rPr lang="en-US" sz="2000" dirty="0" err="1" smtClean="0"/>
              <a:t>Ajuda</a:t>
            </a:r>
            <a:r>
              <a:rPr lang="en-US" sz="2000" dirty="0" smtClean="0"/>
              <a:t> a </a:t>
            </a:r>
            <a:r>
              <a:rPr lang="en-US" sz="2000" dirty="0" err="1" smtClean="0"/>
              <a:t>compreender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campos</a:t>
            </a:r>
            <a:r>
              <a:rPr lang="en-US" sz="2000" dirty="0" smtClean="0"/>
              <a:t> de </a:t>
            </a:r>
            <a:r>
              <a:rPr lang="en-US" sz="2000" dirty="0" err="1" smtClean="0"/>
              <a:t>massa</a:t>
            </a:r>
            <a:r>
              <a:rPr lang="en-US" sz="2000" dirty="0" smtClean="0"/>
              <a:t> (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advecção</a:t>
            </a:r>
            <a:r>
              <a:rPr lang="en-US" sz="2000" dirty="0" smtClean="0"/>
              <a:t> horizontal de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) e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campos</a:t>
            </a:r>
            <a:r>
              <a:rPr lang="en-US" sz="2000" dirty="0" smtClean="0"/>
              <a:t> de </a:t>
            </a:r>
            <a:r>
              <a:rPr lang="en-US" sz="2000" i="1" dirty="0" smtClean="0"/>
              <a:t>momentum</a:t>
            </a:r>
            <a:r>
              <a:rPr lang="en-US" sz="2000" dirty="0" smtClean="0"/>
              <a:t> (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advecção</a:t>
            </a:r>
            <a:r>
              <a:rPr lang="en-US" sz="2000" dirty="0" smtClean="0"/>
              <a:t> horizontal de </a:t>
            </a:r>
            <a:r>
              <a:rPr lang="en-US" sz="2000" dirty="0" err="1" smtClean="0"/>
              <a:t>vorticidade</a:t>
            </a:r>
            <a:r>
              <a:rPr lang="en-US" sz="2000" dirty="0" smtClean="0"/>
              <a:t>) </a:t>
            </a:r>
            <a:r>
              <a:rPr lang="en-US" sz="2000" dirty="0" err="1" smtClean="0"/>
              <a:t>interagem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criar</a:t>
            </a:r>
            <a:r>
              <a:rPr lang="en-US" sz="2000" dirty="0" smtClean="0"/>
              <a:t> </a:t>
            </a:r>
            <a:r>
              <a:rPr lang="en-US" sz="2000" dirty="0" err="1" smtClean="0"/>
              <a:t>circulações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verticais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resultam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padrões</a:t>
            </a:r>
            <a:r>
              <a:rPr lang="en-US" sz="2000" dirty="0" smtClean="0"/>
              <a:t> </a:t>
            </a:r>
            <a:r>
              <a:rPr lang="en-US" sz="2000" dirty="0" err="1" smtClean="0"/>
              <a:t>sinóticos</a:t>
            </a:r>
            <a:r>
              <a:rPr lang="en-US" sz="2000" dirty="0" smtClean="0"/>
              <a:t> </a:t>
            </a:r>
            <a:r>
              <a:rPr lang="en-US" sz="2000" dirty="0" err="1" smtClean="0"/>
              <a:t>realistas</a:t>
            </a:r>
            <a:endParaRPr lang="en-US" sz="2000" dirty="0" smtClean="0"/>
          </a:p>
          <a:p>
            <a:r>
              <a:rPr lang="en-US" sz="2000" dirty="0" err="1" smtClean="0"/>
              <a:t>Oferece</a:t>
            </a:r>
            <a:r>
              <a:rPr lang="en-US" sz="2000" dirty="0" smtClean="0"/>
              <a:t> a </a:t>
            </a:r>
            <a:r>
              <a:rPr lang="en-US" sz="2000" dirty="0" err="1" smtClean="0"/>
              <a:t>interpretação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física</a:t>
            </a:r>
            <a:r>
              <a:rPr lang="en-US" sz="2000" dirty="0" smtClean="0"/>
              <a:t> das </a:t>
            </a:r>
            <a:r>
              <a:rPr lang="en-US" sz="2000" dirty="0" err="1" smtClean="0"/>
              <a:t>forçantes</a:t>
            </a:r>
            <a:r>
              <a:rPr lang="en-US" sz="2000" dirty="0" smtClean="0"/>
              <a:t> do </a:t>
            </a:r>
            <a:r>
              <a:rPr lang="en-US" sz="2000" dirty="0" err="1" smtClean="0"/>
              <a:t>movimento</a:t>
            </a:r>
            <a:r>
              <a:rPr lang="en-US" sz="2000" dirty="0" smtClean="0"/>
              <a:t> vertical e dos </a:t>
            </a:r>
            <a:r>
              <a:rPr lang="en-US" sz="2000" dirty="0" err="1" smtClean="0"/>
              <a:t>padrões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nuvens</a:t>
            </a:r>
            <a:r>
              <a:rPr lang="en-US" sz="2000" dirty="0" smtClean="0"/>
              <a:t>/</a:t>
            </a:r>
            <a:r>
              <a:rPr lang="en-US" sz="2000" dirty="0" err="1" smtClean="0"/>
              <a:t>precipitação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associados</a:t>
            </a:r>
            <a:r>
              <a:rPr lang="en-US" sz="2000" dirty="0" smtClean="0"/>
              <a:t> a </a:t>
            </a:r>
            <a:r>
              <a:rPr lang="en-US" sz="2000" dirty="0" err="1" smtClean="0"/>
              <a:t>ciclones</a:t>
            </a:r>
            <a:r>
              <a:rPr lang="en-US" sz="2000" dirty="0" smtClean="0"/>
              <a:t> de latitudes </a:t>
            </a:r>
            <a:r>
              <a:rPr lang="en-US" sz="2000" dirty="0" err="1" smtClean="0"/>
              <a:t>médias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Equação da tendência de geopotencial QG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0375"/>
            <a:ext cx="8229600" cy="3705225"/>
          </a:xfrm>
        </p:spPr>
        <p:txBody>
          <a:bodyPr/>
          <a:lstStyle/>
          <a:p>
            <a:pPr eaLnBrk="1" hangingPunct="1"/>
            <a:r>
              <a:rPr lang="pt-BR" smtClean="0"/>
              <a:t>A – Laplaciano da tendência local do geopotencial</a:t>
            </a:r>
          </a:p>
          <a:p>
            <a:pPr eaLnBrk="1" hangingPunct="1"/>
            <a:r>
              <a:rPr lang="pt-BR" smtClean="0"/>
              <a:t>B – Termo de advecção horizontal de vorticidade absoluta pelo vento geostrófico</a:t>
            </a:r>
          </a:p>
          <a:p>
            <a:pPr eaLnBrk="1" hangingPunct="1"/>
            <a:r>
              <a:rPr lang="pt-BR" smtClean="0"/>
              <a:t>C – Termo de advecção diferencial da temperatura pelo vento geostrófico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34514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da tend local geop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365625"/>
            <a:ext cx="8229600" cy="2049463"/>
          </a:xfrm>
        </p:spPr>
        <p:txBody>
          <a:bodyPr/>
          <a:lstStyle/>
          <a:p>
            <a:pPr eaLnBrk="1" hangingPunct="1"/>
            <a:r>
              <a:rPr lang="pt-BR" sz="2800" smtClean="0"/>
              <a:t>Lembrar que aplicar o operador Laplaciano implica em troca de sinal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r="7033"/>
          <a:stretch>
            <a:fillRect/>
          </a:stretch>
        </p:blipFill>
        <p:spPr bwMode="auto">
          <a:xfrm>
            <a:off x="4284663" y="3068638"/>
            <a:ext cx="95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r="72939"/>
          <a:stretch>
            <a:fillRect/>
          </a:stretch>
        </p:blipFill>
        <p:spPr bwMode="auto">
          <a:xfrm>
            <a:off x="1836738" y="1557338"/>
            <a:ext cx="24812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716463" y="1916113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ym typeface="Symbol" pitchFamily="18" charset="2"/>
              </a:rPr>
              <a:t>  -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 l="52742" r="7033"/>
          <a:stretch>
            <a:fillRect/>
          </a:stretch>
        </p:blipFill>
        <p:spPr bwMode="auto">
          <a:xfrm>
            <a:off x="5651500" y="1773238"/>
            <a:ext cx="5492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922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smtClean="0"/>
              <a:t>Termo de advecção horizontal de vorticidade absoluta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Advecção de vorticidade ciclônica (A</a:t>
            </a:r>
            <a:r>
              <a:rPr lang="pt-BR" sz="2800" baseline="-25000" smtClean="0"/>
              <a:t>Q</a:t>
            </a:r>
            <a:r>
              <a:rPr lang="pt-BR" sz="2800" smtClean="0"/>
              <a:t>&lt;0) </a:t>
            </a:r>
            <a:r>
              <a:rPr lang="pt-BR" sz="2800" smtClean="0">
                <a:sym typeface="Symbol" pitchFamily="18" charset="2"/>
              </a:rPr>
              <a:t> queda do geopotencial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>
                <a:sym typeface="Symbol" pitchFamily="18" charset="2"/>
              </a:rPr>
              <a:t>Advecção de vort. anticiclônica </a:t>
            </a:r>
            <a:r>
              <a:rPr lang="pt-BR" sz="2800" smtClean="0"/>
              <a:t>(A</a:t>
            </a:r>
            <a:r>
              <a:rPr lang="pt-BR" sz="2800" baseline="-25000" smtClean="0"/>
              <a:t>Q&gt;</a:t>
            </a:r>
            <a:r>
              <a:rPr lang="pt-BR" sz="2800" smtClean="0"/>
              <a:t>0)</a:t>
            </a:r>
            <a:r>
              <a:rPr lang="pt-BR" sz="2800" smtClean="0">
                <a:sym typeface="Symbol" pitchFamily="18" charset="2"/>
              </a:rPr>
              <a:t>  elevação do geopotencial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r="40759"/>
          <a:stretch>
            <a:fillRect/>
          </a:stretch>
        </p:blipFill>
        <p:spPr bwMode="auto">
          <a:xfrm>
            <a:off x="1547813" y="1244600"/>
            <a:ext cx="54340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 l="52742"/>
          <a:stretch>
            <a:fillRect/>
          </a:stretch>
        </p:blipFill>
        <p:spPr bwMode="auto">
          <a:xfrm>
            <a:off x="2987675" y="2971800"/>
            <a:ext cx="646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51275" y="31162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2" cstate="print"/>
          <a:srcRect l="33250" r="40759"/>
          <a:stretch>
            <a:fillRect/>
          </a:stretch>
        </p:blipFill>
        <p:spPr bwMode="auto">
          <a:xfrm>
            <a:off x="4533900" y="2755900"/>
            <a:ext cx="2381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948488" y="314801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/>
              <a:t>= A</a:t>
            </a:r>
            <a:r>
              <a:rPr lang="pt-BR" sz="3600" baseline="-2500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73047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da Adv. Vort. Abs.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smtClean="0"/>
              <a:t>O termo de advecção de vorticidade absoluta geralmente é </a:t>
            </a:r>
            <a:r>
              <a:rPr lang="pt-BR" sz="2400" u="sng" smtClean="0">
                <a:solidFill>
                  <a:srgbClr val="FF0000"/>
                </a:solidFill>
              </a:rPr>
              <a:t>a principal forçante na alta troposfera</a:t>
            </a:r>
            <a:r>
              <a:rPr lang="pt-BR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No HS, para ondas curtas, a leste do cavado, este termo é negativo (AVN) implicando em queda do geopotencial nesta região. Este “cavamento” é necessário para o desenvolvimento de vorticidade geostrófica negativa.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É importante notar que o termo de advecção de vorticidade nos eixos dos cavados e cristas é igual a zero. Portanto, o termo da advecção de vorticidade não pode por si só promover a intensificação do distúrbio nos níveis onde está ocorrendo e sim atuar no sentido de propagar os distúrbios horizontalmente e de espalhá-los na vertical, por isso é conhecido como </a:t>
            </a:r>
            <a:r>
              <a:rPr lang="pt-BR" sz="2400" u="sng" smtClean="0">
                <a:solidFill>
                  <a:srgbClr val="FF0000"/>
                </a:solidFill>
              </a:rPr>
              <a:t>termo de deslocamento do sistema</a:t>
            </a:r>
            <a:r>
              <a:rPr lang="pt-BR" sz="24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902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733800"/>
            <a:ext cx="37338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A</a:t>
            </a:r>
            <a:r>
              <a:rPr lang="pt-BR" baseline="-25000" smtClean="0"/>
              <a:t>T</a:t>
            </a:r>
            <a:r>
              <a:rPr lang="pt-BR" smtClean="0"/>
              <a:t> diminuindo com altura: (AFria aumentando c/ alt ou AQuente diminuindo c/ alt)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1752600" y="23622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16200" y="25066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 l="66502" r="716"/>
          <a:stretch>
            <a:fillRect/>
          </a:stretch>
        </p:blipFill>
        <p:spPr bwMode="auto">
          <a:xfrm>
            <a:off x="3260725" y="2133600"/>
            <a:ext cx="3006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32525" y="2514600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6858000" y="2133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315200" y="2468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33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002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4384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T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 flipV="1">
            <a:off x="1066800" y="46482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1905000" y="4572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95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3429000" y="3733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886200" y="4068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 </a:t>
            </a:r>
            <a:r>
              <a:rPr lang="pt-BR"/>
              <a:t>&gt;0</a:t>
            </a:r>
          </a:p>
        </p:txBody>
      </p:sp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3429000" y="51054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9624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&gt;0</a:t>
            </a: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2771775" y="1109663"/>
            <a:ext cx="26384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939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733800"/>
            <a:ext cx="37338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mtClean="0"/>
              <a:t>A</a:t>
            </a:r>
            <a:r>
              <a:rPr lang="pt-BR" baseline="-25000" smtClean="0"/>
              <a:t>T</a:t>
            </a:r>
            <a:r>
              <a:rPr lang="pt-BR" smtClean="0"/>
              <a:t> aumentando com altura: (AFria diminuindo c/ alt ou AQuente aumentando c/ alt)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1752600" y="23622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16200" y="25066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66502" r="716"/>
          <a:stretch>
            <a:fillRect/>
          </a:stretch>
        </p:blipFill>
        <p:spPr bwMode="auto">
          <a:xfrm>
            <a:off x="3260725" y="2133600"/>
            <a:ext cx="3006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32525" y="2514600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6858000" y="2133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315200" y="2468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33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6002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4384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T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990600" y="4572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1752600" y="4572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295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3429000" y="3733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886200" y="4068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 </a:t>
            </a:r>
            <a:r>
              <a:rPr lang="pt-BR"/>
              <a:t>&lt;0</a:t>
            </a:r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3429000" y="51054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9624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&lt;0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771775" y="1109663"/>
            <a:ext cx="26384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682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2531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FF0000"/>
                </a:solidFill>
                <a:latin typeface="Times New Roman" charset="0"/>
              </a:rPr>
              <a:t>Principal mecanismo de amplificação ou decaimento</a:t>
            </a:r>
            <a:r>
              <a:rPr lang="pt-BR" sz="2800" smtClean="0">
                <a:latin typeface="Times New Roman" charset="0"/>
              </a:rPr>
              <a:t> dos sistemas sinóticos de latitudes médias.</a:t>
            </a:r>
          </a:p>
          <a:p>
            <a:pPr eaLnBrk="1" hangingPunct="1"/>
            <a:r>
              <a:rPr lang="pt-BR" sz="2800" smtClean="0">
                <a:latin typeface="Times New Roman" charset="0"/>
              </a:rPr>
              <a:t>Advecção de temperatura tende a ser mais efetivo na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baixa troposfera</a:t>
            </a:r>
            <a:r>
              <a:rPr lang="pt-BR" sz="2800" smtClean="0">
                <a:latin typeface="Times New Roman" charset="0"/>
              </a:rPr>
              <a:t>.</a:t>
            </a:r>
          </a:p>
          <a:p>
            <a:pPr eaLnBrk="1" hangingPunct="1"/>
            <a:r>
              <a:rPr lang="pt-BR" sz="2800" smtClean="0">
                <a:latin typeface="Times New Roman" charset="0"/>
              </a:rPr>
              <a:t>Para ondas baroclínicas em estágio de desenvolvimento,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a advecção fria</a:t>
            </a:r>
            <a:r>
              <a:rPr lang="pt-BR" sz="2800" smtClean="0">
                <a:latin typeface="Times New Roman" charset="0"/>
              </a:rPr>
              <a:t> (quente)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abaixo do eixo do cavado</a:t>
            </a:r>
            <a:r>
              <a:rPr lang="pt-BR" sz="2800" smtClean="0">
                <a:latin typeface="Times New Roman" charset="0"/>
              </a:rPr>
              <a:t> (crista) em 500 hPa (onde a advecção de vorticidade é zero)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tende a aprofundá-lo</a:t>
            </a:r>
            <a:r>
              <a:rPr lang="pt-BR" sz="2800" smtClean="0">
                <a:latin typeface="Times New Roman" charset="0"/>
              </a:rPr>
              <a:t> (construí-la), pois reduz (aumenta) a espessura da coluna</a:t>
            </a:r>
          </a:p>
        </p:txBody>
      </p:sp>
    </p:spTree>
    <p:extLst>
      <p:ext uri="{BB962C8B-B14F-4D97-AF65-F5344CB8AC3E}">
        <p14:creationId xmlns:p14="http://schemas.microsoft.com/office/powerpoint/2010/main" val="3711143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Adv. Dif. Temperatura</a:t>
            </a: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1062038"/>
            <a:ext cx="733425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7086600" y="3581400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4" imgW="4952381" imgH="3000000" progId="Paint.Picture">
                  <p:embed/>
                </p:oleObj>
              </mc:Choice>
              <mc:Fallback>
                <p:oleObj name="Bitmap Image" r:id="rId4" imgW="4952381" imgH="30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81400"/>
                        <a:ext cx="1828800" cy="1108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381000" y="4267200"/>
          <a:ext cx="19050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6" imgW="5068007" imgH="3076190" progId="Paint.Picture">
                  <p:embed/>
                </p:oleObj>
              </mc:Choice>
              <mc:Fallback>
                <p:oleObj name="Bitmap Image" r:id="rId6" imgW="5068007" imgH="30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67200"/>
                        <a:ext cx="1905000" cy="1157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7" descr="Q_G_Omega_HoltonAdvection_h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71600"/>
            <a:ext cx="3181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4114800" y="2057400"/>
            <a:ext cx="1981200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" name="Rectangle 21"/>
          <p:cNvSpPr>
            <a:spLocks noChangeArrowheads="1"/>
          </p:cNvSpPr>
          <p:nvPr/>
        </p:nvSpPr>
        <p:spPr bwMode="auto">
          <a:xfrm>
            <a:off x="6096000" y="2057400"/>
            <a:ext cx="1981200" cy="381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Oval 22"/>
          <p:cNvSpPr>
            <a:spLocks noChangeArrowheads="1"/>
          </p:cNvSpPr>
          <p:nvPr/>
        </p:nvSpPr>
        <p:spPr bwMode="auto">
          <a:xfrm>
            <a:off x="6934200" y="3810000"/>
            <a:ext cx="2209800" cy="1219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4" name="Line 23"/>
          <p:cNvSpPr>
            <a:spLocks noChangeShapeType="1"/>
          </p:cNvSpPr>
          <p:nvPr/>
        </p:nvSpPr>
        <p:spPr bwMode="auto">
          <a:xfrm flipV="1">
            <a:off x="304800" y="2895600"/>
            <a:ext cx="2209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604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Equação da tendência de geopotencial QG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adv v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3810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09800"/>
            <a:ext cx="41798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0" y="5181600"/>
            <a:ext cx="411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Neste caso:</a:t>
            </a:r>
          </a:p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Vorticidade relativa geostrófica varia apenas pela advecção de vorticidade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Ausência de advecção de temperatura</a:t>
            </a:r>
            <a:endParaRPr lang="pt-BR" sz="1800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4267200" y="5257800"/>
            <a:ext cx="4876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300"/>
              <a:t>Neste caso: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Aquecimento  e resfriamento são devidos apenas a advecção de temperatura (não há aq/resf adiabático pois a atmosfera está originalmente em balanço geostrófico, inibindo movimento vertical).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Ausência de advecção de vorticidade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581683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8425" r="30632" b="9403"/>
          <a:stretch/>
        </p:blipFill>
        <p:spPr bwMode="auto">
          <a:xfrm>
            <a:off x="1331640" y="764704"/>
            <a:ext cx="6268917" cy="59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Adv</a:t>
            </a:r>
            <a:r>
              <a:rPr lang="pt-BR" dirty="0" smtClean="0"/>
              <a:t>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78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já</a:t>
            </a:r>
            <a:r>
              <a:rPr lang="en-US" b="1" dirty="0" smtClean="0"/>
              <a:t> </a:t>
            </a:r>
            <a:r>
              <a:rPr lang="en-US" b="1" dirty="0" err="1" smtClean="0"/>
              <a:t>sabemos</a:t>
            </a:r>
            <a:r>
              <a:rPr lang="en-US" b="1" dirty="0" smtClean="0"/>
              <a:t>?</a:t>
            </a:r>
            <a:endParaRPr lang="en-US" b="1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As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bastante</a:t>
            </a:r>
            <a:r>
              <a:rPr lang="en-US" dirty="0" smtClean="0"/>
              <a:t> </a:t>
            </a:r>
            <a:r>
              <a:rPr lang="en-US" dirty="0" err="1" smtClean="0"/>
              <a:t>complicadas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sinóticos</a:t>
            </a:r>
            <a:r>
              <a:rPr lang="en-US" dirty="0" smtClean="0"/>
              <a:t> de latitudes </a:t>
            </a:r>
            <a:r>
              <a:rPr lang="en-US" dirty="0" err="1" smtClean="0"/>
              <a:t>médias</a:t>
            </a:r>
            <a:r>
              <a:rPr lang="en-US" dirty="0" smtClean="0"/>
              <a:t> </a:t>
            </a:r>
            <a:r>
              <a:rPr lang="en-US" dirty="0" err="1" smtClean="0"/>
              <a:t>apresentam</a:t>
            </a:r>
            <a:r>
              <a:rPr lang="en-US" dirty="0" smtClean="0"/>
              <a:t> </a:t>
            </a:r>
            <a:r>
              <a:rPr lang="en-US" dirty="0" err="1" smtClean="0"/>
              <a:t>ventos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camada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smtClean="0"/>
              <a:t>para </a:t>
            </a:r>
            <a:r>
              <a:rPr lang="en-US" dirty="0" err="1" smtClean="0"/>
              <a:t>simplificar</a:t>
            </a:r>
            <a:r>
              <a:rPr lang="en-US" dirty="0" smtClean="0"/>
              <a:t> as </a:t>
            </a:r>
            <a:r>
              <a:rPr lang="en-US" dirty="0" err="1" smtClean="0"/>
              <a:t>equações</a:t>
            </a:r>
            <a:r>
              <a:rPr lang="en-US" dirty="0" smtClean="0"/>
              <a:t> e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acurácia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500 e </a:t>
            </a:r>
            <a:r>
              <a:rPr lang="pt-BR" dirty="0" err="1" smtClean="0"/>
              <a:t>Adv</a:t>
            </a:r>
            <a:r>
              <a:rPr lang="pt-BR" dirty="0" smtClean="0"/>
              <a:t> T em 850hPa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8914" r="30975" b="9524"/>
          <a:stretch/>
        </p:blipFill>
        <p:spPr bwMode="auto">
          <a:xfrm>
            <a:off x="1481110" y="764704"/>
            <a:ext cx="6119447" cy="58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588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PREV: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9158" r="30906" b="9524"/>
          <a:stretch/>
        </p:blipFill>
        <p:spPr bwMode="auto">
          <a:xfrm>
            <a:off x="1477107" y="764704"/>
            <a:ext cx="6189786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57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</a:t>
            </a:r>
            <a:r>
              <a:rPr lang="pt-BR" dirty="0" err="1" smtClean="0"/>
              <a:t>omega</a:t>
            </a:r>
            <a:endParaRPr lang="pt-B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838253" cy="14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Equação omega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41638"/>
            <a:ext cx="8229600" cy="3459162"/>
          </a:xfrm>
        </p:spPr>
        <p:txBody>
          <a:bodyPr/>
          <a:lstStyle/>
          <a:p>
            <a:pPr eaLnBrk="1" hangingPunct="1"/>
            <a:r>
              <a:rPr lang="pt-BR" smtClean="0"/>
              <a:t>A – Laplaciano de omega</a:t>
            </a:r>
          </a:p>
          <a:p>
            <a:pPr eaLnBrk="1" hangingPunct="1"/>
            <a:r>
              <a:rPr lang="pt-BR" smtClean="0"/>
              <a:t>B – Termo de advecção diferencial de vorticidade absoluta</a:t>
            </a:r>
          </a:p>
          <a:p>
            <a:pPr eaLnBrk="1" hangingPunct="1"/>
            <a:r>
              <a:rPr lang="pt-BR" smtClean="0"/>
              <a:t>C – Termo de advecção de temperatura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79879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do laplaciano de omega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343400" y="2346325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ym typeface="Symbol" pitchFamily="18" charset="2"/>
              </a:rPr>
              <a:t>  -      w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r="72743"/>
          <a:stretch>
            <a:fillRect/>
          </a:stretch>
        </p:blipFill>
        <p:spPr bwMode="auto">
          <a:xfrm>
            <a:off x="1600200" y="2057400"/>
            <a:ext cx="249078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517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Dif. Vort. Abs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 r="32874"/>
          <a:stretch>
            <a:fillRect/>
          </a:stretch>
        </p:blipFill>
        <p:spPr bwMode="auto">
          <a:xfrm>
            <a:off x="0" y="1143000"/>
            <a:ext cx="5562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791200" y="1371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7543800" y="990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8001000" y="1325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</a:t>
            </a:r>
          </a:p>
        </p:txBody>
      </p:sp>
      <p:sp>
        <p:nvSpPr>
          <p:cNvPr id="2663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486400" y="2819400"/>
            <a:ext cx="3429000" cy="27432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A</a:t>
            </a:r>
            <a:r>
              <a:rPr lang="pt-BR" sz="2800" baseline="-25000" smtClean="0"/>
              <a:t>Q</a:t>
            </a:r>
            <a:r>
              <a:rPr lang="pt-BR" sz="2800" smtClean="0"/>
              <a:t> aumentando com altura: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Movimentos subsidentes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(Aumento da espessura causado por aquecimento adiabático) </a:t>
            </a:r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53340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1600200" y="3276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2438400" y="4876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Q</a:t>
            </a: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V="1">
            <a:off x="1219200" y="36576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12954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6639" name="Picture 18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3429000" y="28194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3886200" y="31543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 </a:t>
            </a:r>
            <a:r>
              <a:rPr lang="pt-BR"/>
              <a:t>&lt;0</a:t>
            </a:r>
          </a:p>
        </p:txBody>
      </p:sp>
      <p:sp>
        <p:nvSpPr>
          <p:cNvPr id="26641" name="Text Box 21"/>
          <p:cNvSpPr txBox="1">
            <a:spLocks noChangeArrowheads="1"/>
          </p:cNvSpPr>
          <p:nvPr/>
        </p:nvSpPr>
        <p:spPr bwMode="auto">
          <a:xfrm>
            <a:off x="3962400" y="4343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w &lt;0</a:t>
            </a:r>
          </a:p>
        </p:txBody>
      </p:sp>
      <p:sp>
        <p:nvSpPr>
          <p:cNvPr id="26642" name="Text Box 22"/>
          <p:cNvSpPr txBox="1">
            <a:spLocks noChangeArrowheads="1"/>
          </p:cNvSpPr>
          <p:nvPr/>
        </p:nvSpPr>
        <p:spPr bwMode="auto">
          <a:xfrm>
            <a:off x="381000" y="43434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&lt;0,</a:t>
            </a:r>
          </a:p>
          <a:p>
            <a:r>
              <a:rPr lang="pt-BR" sz="1800">
                <a:sym typeface="Symbol" pitchFamily="18" charset="2"/>
              </a:rPr>
              <a:t>&lt;0</a:t>
            </a:r>
            <a:endParaRPr lang="pt-BR" sz="1800"/>
          </a:p>
        </p:txBody>
      </p:sp>
      <p:sp>
        <p:nvSpPr>
          <p:cNvPr id="26643" name="Text Box 23"/>
          <p:cNvSpPr txBox="1">
            <a:spLocks noChangeArrowheads="1"/>
          </p:cNvSpPr>
          <p:nvPr/>
        </p:nvSpPr>
        <p:spPr bwMode="auto">
          <a:xfrm>
            <a:off x="2057400" y="31242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&gt;0,</a:t>
            </a:r>
          </a:p>
          <a:p>
            <a:r>
              <a:rPr lang="pt-BR" sz="1800">
                <a:sym typeface="Symbol" pitchFamily="18" charset="2"/>
              </a:rPr>
              <a:t>&gt;0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651937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Dif. Vort. Abs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r="32874"/>
          <a:stretch>
            <a:fillRect/>
          </a:stretch>
        </p:blipFill>
        <p:spPr bwMode="auto">
          <a:xfrm>
            <a:off x="0" y="1143000"/>
            <a:ext cx="5562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791200" y="1371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7543800" y="990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001000" y="1325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86400" y="2590800"/>
            <a:ext cx="3429000" cy="27432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A</a:t>
            </a:r>
            <a:r>
              <a:rPr lang="pt-BR" sz="2800" baseline="-25000" smtClean="0"/>
              <a:t>Q</a:t>
            </a:r>
            <a:r>
              <a:rPr lang="pt-BR" sz="2800" smtClean="0"/>
              <a:t> diminuindo com altura: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Movimentos ascendentes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(Diminuição da espessura causado por resfriamento adiabático)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smtClean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533400" y="4495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600200" y="3048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438400" y="4648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Q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1295400" y="3429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1295400" y="2971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7663" name="Picture 16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3429000" y="2590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3886200" y="2925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 </a:t>
            </a:r>
            <a:r>
              <a:rPr lang="pt-BR"/>
              <a:t>&gt;0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3962400" y="4114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w &gt;0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/>
        </p:nvSpPr>
        <p:spPr bwMode="auto">
          <a:xfrm>
            <a:off x="457200" y="30480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&lt;0,</a:t>
            </a:r>
          </a:p>
          <a:p>
            <a:r>
              <a:rPr lang="pt-BR" sz="1800">
                <a:sym typeface="Symbol" pitchFamily="18" charset="2"/>
              </a:rPr>
              <a:t>&lt;0</a:t>
            </a:r>
            <a:endParaRPr lang="pt-BR" sz="1800"/>
          </a:p>
        </p:txBody>
      </p:sp>
      <p:sp>
        <p:nvSpPr>
          <p:cNvPr id="27667" name="Text Box 21"/>
          <p:cNvSpPr txBox="1">
            <a:spLocks noChangeArrowheads="1"/>
          </p:cNvSpPr>
          <p:nvPr/>
        </p:nvSpPr>
        <p:spPr bwMode="auto">
          <a:xfrm>
            <a:off x="1905000" y="41148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&gt;0,</a:t>
            </a:r>
          </a:p>
          <a:p>
            <a:r>
              <a:rPr lang="pt-BR" sz="1800">
                <a:sym typeface="Symbol" pitchFamily="18" charset="2"/>
              </a:rPr>
              <a:t>&gt;0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658403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Dif. Vorticidade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38313" y="1924050"/>
          <a:ext cx="566737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m de Bitmap" r:id="rId3" imgW="5668166" imgH="3010320" progId="Paint.Picture">
                  <p:embed/>
                </p:oleObj>
              </mc:Choice>
              <mc:Fallback>
                <p:oleObj name="Imagem de Bitmap" r:id="rId3" imgW="5668166" imgH="30103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924050"/>
                        <a:ext cx="5667375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609600" y="4800600"/>
          <a:ext cx="305752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map Image" r:id="rId5" imgW="5047619" imgH="2819794" progId="Paint.Picture">
                  <p:embed/>
                </p:oleObj>
              </mc:Choice>
              <mc:Fallback>
                <p:oleObj name="Bitmap Image" r:id="rId5" imgW="5047619" imgH="281979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3057525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4"/>
          <p:cNvGraphicFramePr>
            <a:graphicFrameLocks noChangeAspect="1"/>
          </p:cNvGraphicFramePr>
          <p:nvPr/>
        </p:nvGraphicFramePr>
        <p:xfrm>
          <a:off x="5572125" y="4710113"/>
          <a:ext cx="3190875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Bitmap Image" r:id="rId7" imgW="5161905" imgH="2980952" progId="Paint.Picture">
                  <p:embed/>
                </p:oleObj>
              </mc:Choice>
              <mc:Fallback>
                <p:oleObj name="Bitmap Image" r:id="rId7" imgW="5161905" imgH="2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710113"/>
                        <a:ext cx="3190875" cy="184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de seta reta 2"/>
          <p:cNvCxnSpPr/>
          <p:nvPr/>
        </p:nvCxnSpPr>
        <p:spPr>
          <a:xfrm flipV="1">
            <a:off x="3635896" y="4941168"/>
            <a:ext cx="216024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6228184" y="4509120"/>
            <a:ext cx="648072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607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Dif. Vorticidade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smtClean="0">
                <a:latin typeface="Tahoma" pitchFamily="34" charset="0"/>
              </a:rPr>
              <a:t>A influência isolada deste termo está associada a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movimentos ascendentes</a:t>
            </a:r>
            <a:r>
              <a:rPr lang="pt-BR" sz="2400" smtClean="0">
                <a:latin typeface="Tahoma" pitchFamily="34" charset="0"/>
              </a:rPr>
              <a:t> (descendentes)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acima da baixa</a:t>
            </a:r>
            <a:r>
              <a:rPr lang="pt-BR" sz="2400" smtClean="0">
                <a:latin typeface="Tahoma" pitchFamily="34" charset="0"/>
              </a:rPr>
              <a:t> (alta)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de superfície</a:t>
            </a:r>
            <a:r>
              <a:rPr lang="pt-BR" sz="2400" smtClean="0">
                <a:latin typeface="Tahoma" pitchFamily="34" charset="0"/>
              </a:rPr>
              <a:t> e é exatamente o que é necessário para as tendências de espessura. Ele funciona como movimento compensatório para manter o campo de temperatura hidrostático (hipótese do quase-geostrófico) na presença de movimento vertical. Uma vez que a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advecção de temperatura é pequena sobre a baixa de superfície</a:t>
            </a:r>
            <a:r>
              <a:rPr lang="pt-BR" sz="2400" smtClean="0">
                <a:latin typeface="Tahoma" pitchFamily="34" charset="0"/>
              </a:rPr>
              <a:t>, a única maneira de resfriar a coluna atmosférica de acordo com a tendência do geopotencial é o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resfriamento adiabático induzido pelo movimento vertical ascendente</a:t>
            </a:r>
            <a:r>
              <a:rPr lang="pt-BR" sz="2400" smtClean="0">
                <a:latin typeface="Tahoma" pitchFamily="34" charset="0"/>
              </a:rPr>
              <a:t> (inverso sobre a alta).</a:t>
            </a:r>
          </a:p>
        </p:txBody>
      </p:sp>
    </p:spTree>
    <p:extLst>
      <p:ext uri="{BB962C8B-B14F-4D97-AF65-F5344CB8AC3E}">
        <p14:creationId xmlns:p14="http://schemas.microsoft.com/office/powerpoint/2010/main" val="1968621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Temperatura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7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eaLnBrk="1" hangingPunct="1"/>
            <a:r>
              <a:rPr lang="pt-BR" smtClean="0"/>
              <a:t>Advecção quente: movimento ascendente</a:t>
            </a:r>
          </a:p>
          <a:p>
            <a:pPr eaLnBrk="1" hangingPunct="1"/>
            <a:r>
              <a:rPr lang="pt-BR" smtClean="0"/>
              <a:t>Advecção fria: movimento subsidente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2438400" y="2895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4267200" y="29257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2819400" y="1066800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2743200" y="1066800"/>
            <a:ext cx="34290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01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Comecemos com:</a:t>
            </a:r>
            <a:endParaRPr lang="pt-BR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hidrostático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válido</a:t>
            </a:r>
            <a:r>
              <a:rPr lang="en-US" dirty="0" smtClean="0"/>
              <a:t> para </a:t>
            </a:r>
            <a:r>
              <a:rPr lang="en-US" dirty="0" err="1" smtClean="0"/>
              <a:t>movimentos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sinótica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 cstate="print"/>
          <a:srcRect r="3348"/>
          <a:stretch>
            <a:fillRect/>
          </a:stretch>
        </p:blipFill>
        <p:spPr bwMode="auto">
          <a:xfrm>
            <a:off x="457200" y="4343400"/>
            <a:ext cx="20796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Temperatura</a:t>
            </a:r>
          </a:p>
        </p:txBody>
      </p:sp>
      <p:pic>
        <p:nvPicPr>
          <p:cNvPr id="30724" name="Picture 3" descr="Q_G_Omega_HoltonAdvection_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219200"/>
            <a:ext cx="5905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3429000" y="1143000"/>
            <a:ext cx="1143000" cy="1981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5715000" y="2362200"/>
            <a:ext cx="1143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 r="4372"/>
          <a:stretch>
            <a:fillRect/>
          </a:stretch>
        </p:blipFill>
        <p:spPr bwMode="auto">
          <a:xfrm>
            <a:off x="3124200" y="4267200"/>
            <a:ext cx="1574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743200" y="4572000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304800" y="4572000"/>
            <a:ext cx="1143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F0000"/>
                </a:solidFill>
              </a:rPr>
              <a:t>A</a:t>
            </a:r>
            <a:r>
              <a:rPr lang="pt-BR" sz="2000" baseline="-25000">
                <a:solidFill>
                  <a:srgbClr val="FF0000"/>
                </a:solidFill>
              </a:rPr>
              <a:t>T</a:t>
            </a:r>
            <a:r>
              <a:rPr lang="pt-BR" sz="2000">
                <a:solidFill>
                  <a:srgbClr val="FF0000"/>
                </a:solidFill>
              </a:rPr>
              <a:t>&gt;0</a:t>
            </a:r>
            <a:r>
              <a:rPr lang="pt-BR" sz="2000"/>
              <a:t> </a:t>
            </a:r>
            <a:r>
              <a:rPr lang="pt-BR" sz="2000">
                <a:sym typeface="Symbol" pitchFamily="18" charset="2"/>
              </a:rPr>
              <a:t></a:t>
            </a:r>
            <a:endParaRPr lang="pt-BR" sz="2000"/>
          </a:p>
        </p:txBody>
      </p:sp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3213"/>
            <a:ext cx="7112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956175"/>
            <a:ext cx="711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419600"/>
            <a:ext cx="33750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7086600" y="4267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Div. Hor.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7086600" y="4876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Conv. Hor.</a:t>
            </a:r>
          </a:p>
        </p:txBody>
      </p:sp>
      <p:pic>
        <p:nvPicPr>
          <p:cNvPr id="30735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5634038"/>
            <a:ext cx="3914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076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Temperatura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000" smtClean="0">
                <a:latin typeface="Tahoma" pitchFamily="34" charset="0"/>
              </a:rPr>
              <a:t>Fisicamente este padrão de movimento vertical é requerido para manter o campo de vorticidade geostrófica nos níveis mais altos, na presença de mudanças na espessura devidas à advecção térmica. Por exemplo: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1. Advecção térmica quente aumenta a espessura da camada 500-1000 hPa abaixo da crista em 500 hPa;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2. Intensifica a crista em 500 hPa, o que requer maior vorticidade anticiclônica neste nível para manter o equilíbrio geostrófico;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3. Como na região do eixo da crista em 500 hPa não há advecção de vorticidade, é necessário que haja divergência horizontal para compensar a tendência;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4. Por continuidade, deve haver movimento ascendente nos baixos níveis para repor o ar divergente nos níveis superiores.</a:t>
            </a:r>
          </a:p>
        </p:txBody>
      </p:sp>
    </p:spTree>
    <p:extLst>
      <p:ext uri="{BB962C8B-B14F-4D97-AF65-F5344CB8AC3E}">
        <p14:creationId xmlns:p14="http://schemas.microsoft.com/office/powerpoint/2010/main" val="29744692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 descr="Q_G_Omega_HoltonAdvection_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2819400"/>
            <a:ext cx="4476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Equação omega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57200" y="3048000"/>
          <a:ext cx="40386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5" imgW="5668166" imgH="3010320" progId="Paint.Picture">
                  <p:embed/>
                </p:oleObj>
              </mc:Choice>
              <mc:Fallback>
                <p:oleObj name="Bitmap Image" r:id="rId5" imgW="5668166" imgH="30103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403860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0" y="5181600"/>
            <a:ext cx="411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Neste caso:</a:t>
            </a:r>
          </a:p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Variação da espessura devido a aq/resf adiabático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Ausência de advecção de temperatura</a:t>
            </a:r>
            <a:endParaRPr lang="pt-BR" sz="1800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4267200" y="5257800"/>
            <a:ext cx="4876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300"/>
              <a:t>Neste caso: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Aquecimento  e resfriamento são devidos apenas a advecção de temperatura (não há aq/resf adiabático pois a atmosfera está originalmente em balanço geostrófico, inibindo movimento vertical)</a:t>
            </a:r>
            <a:endParaRPr lang="pt-BR" sz="900"/>
          </a:p>
          <a:p>
            <a:pPr eaLnBrk="0" hangingPunct="0">
              <a:spcBef>
                <a:spcPct val="0"/>
              </a:spcBef>
              <a:buFontTx/>
              <a:buChar char="-"/>
            </a:pPr>
            <a:r>
              <a:rPr lang="pt-BR" sz="1300"/>
              <a:t>Ausência de advecção de vorticidade geostrófica absoluta </a:t>
            </a:r>
          </a:p>
          <a:p>
            <a:pPr eaLnBrk="0" hangingPunct="0">
              <a:spcBef>
                <a:spcPct val="0"/>
              </a:spcBef>
              <a:buFontTx/>
              <a:buChar char="-"/>
            </a:pPr>
            <a:r>
              <a:rPr lang="pt-BR" sz="1300"/>
              <a:t>Div em 500hPa para compensar movimentos ascendentes</a:t>
            </a:r>
            <a:endParaRPr lang="pt-BR" sz="1800"/>
          </a:p>
        </p:txBody>
      </p:sp>
      <p:sp>
        <p:nvSpPr>
          <p:cNvPr id="3083" name="Oval 13"/>
          <p:cNvSpPr>
            <a:spLocks noChangeArrowheads="1"/>
          </p:cNvSpPr>
          <p:nvPr/>
        </p:nvSpPr>
        <p:spPr bwMode="auto">
          <a:xfrm>
            <a:off x="7772400" y="3733800"/>
            <a:ext cx="8382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Oval 14"/>
          <p:cNvSpPr>
            <a:spLocks noChangeArrowheads="1"/>
          </p:cNvSpPr>
          <p:nvPr/>
        </p:nvSpPr>
        <p:spPr bwMode="auto">
          <a:xfrm>
            <a:off x="6019800" y="2819400"/>
            <a:ext cx="914400" cy="1447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3124200" y="3429000"/>
            <a:ext cx="914400" cy="1447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6" name="Oval 16"/>
          <p:cNvSpPr>
            <a:spLocks noChangeArrowheads="1"/>
          </p:cNvSpPr>
          <p:nvPr/>
        </p:nvSpPr>
        <p:spPr bwMode="auto">
          <a:xfrm>
            <a:off x="1600200" y="3352800"/>
            <a:ext cx="8382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7193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5909"/>
            <a:ext cx="9108504" cy="648795"/>
          </a:xfrm>
        </p:spPr>
        <p:txBody>
          <a:bodyPr>
            <a:noAutofit/>
          </a:bodyPr>
          <a:lstStyle/>
          <a:p>
            <a:r>
              <a:rPr lang="pt-BR" sz="3200" dirty="0" err="1" smtClean="0"/>
              <a:t>Mov</a:t>
            </a:r>
            <a:r>
              <a:rPr lang="pt-BR" sz="3200" dirty="0" smtClean="0"/>
              <a:t> </a:t>
            </a:r>
            <a:r>
              <a:rPr lang="pt-BR" sz="3200" dirty="0" err="1" smtClean="0"/>
              <a:t>asc</a:t>
            </a:r>
            <a:r>
              <a:rPr lang="pt-BR" sz="3200" dirty="0" smtClean="0"/>
              <a:t> = </a:t>
            </a:r>
            <a:r>
              <a:rPr lang="pt-BR" sz="3200" dirty="0" err="1" smtClean="0"/>
              <a:t>Adv</a:t>
            </a:r>
            <a:r>
              <a:rPr lang="pt-BR" sz="3200" dirty="0" smtClean="0"/>
              <a:t> T (850hPa colorido &gt;0) </a:t>
            </a:r>
            <a:br>
              <a:rPr lang="pt-BR" sz="3200" dirty="0" smtClean="0"/>
            </a:br>
            <a:r>
              <a:rPr lang="pt-BR" sz="3200" dirty="0" smtClean="0"/>
              <a:t>+ </a:t>
            </a:r>
            <a:r>
              <a:rPr lang="pt-BR" sz="3200" dirty="0" err="1" smtClean="0"/>
              <a:t>Adv</a:t>
            </a:r>
            <a:r>
              <a:rPr lang="pt-BR" sz="3200" dirty="0" smtClean="0"/>
              <a:t> </a:t>
            </a:r>
            <a:r>
              <a:rPr lang="pt-BR" sz="3200" dirty="0" err="1" smtClean="0"/>
              <a:t>Vort</a:t>
            </a:r>
            <a:r>
              <a:rPr lang="pt-BR" sz="3200" dirty="0" smtClean="0"/>
              <a:t> (500hPa branco &lt;0)</a:t>
            </a:r>
            <a:endParaRPr lang="pt-BR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9035" r="30632" b="9768"/>
          <a:stretch/>
        </p:blipFill>
        <p:spPr bwMode="auto">
          <a:xfrm>
            <a:off x="1547664" y="980728"/>
            <a:ext cx="6207369" cy="5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1024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654" y="43901"/>
            <a:ext cx="8229600" cy="64879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OMEGA em 700hPa</a:t>
            </a:r>
            <a:endParaRPr lang="pt-BR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9036" r="31044" b="9279"/>
          <a:stretch/>
        </p:blipFill>
        <p:spPr bwMode="auto">
          <a:xfrm>
            <a:off x="1547664" y="980728"/>
            <a:ext cx="6154615" cy="58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99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Vetor Q</a:t>
            </a:r>
          </a:p>
        </p:txBody>
      </p:sp>
    </p:spTree>
    <p:extLst>
      <p:ext uri="{BB962C8B-B14F-4D97-AF65-F5344CB8AC3E}">
        <p14:creationId xmlns:p14="http://schemas.microsoft.com/office/powerpoint/2010/main" val="3904024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066800"/>
            <a:ext cx="5181600" cy="2133600"/>
          </a:xfrm>
        </p:spPr>
        <p:txBody>
          <a:bodyPr/>
          <a:lstStyle/>
          <a:p>
            <a:pPr eaLnBrk="1" hangingPunct="1"/>
            <a:r>
              <a:rPr lang="en-US" sz="2000" b="1" smtClean="0"/>
              <a:t>Q = </a:t>
            </a:r>
            <a:r>
              <a:rPr lang="en-US" sz="2000" smtClean="0"/>
              <a:t>(R/</a:t>
            </a:r>
            <a:r>
              <a:rPr lang="en-US" sz="2000" smtClean="0">
                <a:sym typeface="Symbol" pitchFamily="18" charset="2"/>
              </a:rPr>
              <a:t></a:t>
            </a:r>
            <a:r>
              <a:rPr lang="en-US" sz="2000" i="1" smtClean="0">
                <a:sym typeface="Symbol" pitchFamily="18" charset="2"/>
              </a:rPr>
              <a:t>p</a:t>
            </a:r>
            <a:r>
              <a:rPr lang="en-US" sz="2000" smtClean="0"/>
              <a:t>)(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i="1" smtClean="0">
                <a:sym typeface="Symbol" pitchFamily="18" charset="2"/>
              </a:rPr>
              <a:t>T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i="1" smtClean="0"/>
              <a:t>y)</a:t>
            </a:r>
            <a:r>
              <a:rPr lang="en-US" sz="2000" b="1" i="1" smtClean="0"/>
              <a:t>k </a:t>
            </a:r>
            <a:r>
              <a:rPr lang="en-US" sz="2000" smtClean="0"/>
              <a:t>x</a:t>
            </a:r>
            <a:r>
              <a:rPr lang="en-US" sz="2000" b="1" smtClean="0"/>
              <a:t> </a:t>
            </a:r>
            <a:r>
              <a:rPr lang="en-US" sz="2000" smtClean="0"/>
              <a:t>(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b="1" smtClean="0">
                <a:sym typeface="Symbol" pitchFamily="18" charset="2"/>
              </a:rPr>
              <a:t>v</a:t>
            </a:r>
            <a:r>
              <a:rPr lang="en-US" sz="2000" b="1" baseline="-25000" smtClean="0">
                <a:sym typeface="Symbol" pitchFamily="18" charset="2"/>
              </a:rPr>
              <a:t>g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</a:t>
            </a:r>
            <a:r>
              <a:rPr lang="en-US" sz="2000" i="1" smtClean="0"/>
              <a:t>x)</a:t>
            </a:r>
            <a:br>
              <a:rPr lang="en-US" sz="2000" i="1" smtClean="0"/>
            </a:br>
            <a:r>
              <a:rPr lang="en-US" sz="2000" i="1" smtClean="0"/>
              <a:t>onde os eixos  x e y são paralelos à isotermas e ao gradiente de temperatura</a:t>
            </a:r>
            <a:r>
              <a:rPr lang="en-US" sz="2000" smtClean="0"/>
              <a:t>:</a:t>
            </a:r>
            <a:endParaRPr lang="en-US" sz="3200" b="1" i="1" smtClean="0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3352800" y="4267200"/>
            <a:ext cx="17526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 flipV="1">
            <a:off x="1981200" y="4038600"/>
            <a:ext cx="13716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81600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x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9812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y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3048000" y="3733800"/>
            <a:ext cx="312420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2514600" y="3429000"/>
            <a:ext cx="3048000" cy="2590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057400" y="2895600"/>
            <a:ext cx="30480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003925" y="3108325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isotermas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638800" y="5181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Frio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438400" y="33528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Quente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400">
                <a:solidFill>
                  <a:srgbClr val="FF0000"/>
                </a:solidFill>
              </a:rPr>
              <a:t>Vetor Q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381000" y="1524000"/>
            <a:ext cx="3124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Conv Q </a:t>
            </a:r>
            <a:r>
              <a:rPr lang="pt-BR" sz="2400">
                <a:sym typeface="Symbol" pitchFamily="18" charset="2"/>
              </a:rPr>
              <a:t> mov asc</a:t>
            </a:r>
          </a:p>
          <a:p>
            <a:pPr>
              <a:spcBef>
                <a:spcPct val="50000"/>
              </a:spcBef>
            </a:pPr>
            <a:r>
              <a:rPr lang="pt-BR" sz="2400"/>
              <a:t>Div Q </a:t>
            </a:r>
            <a:r>
              <a:rPr lang="pt-BR" sz="2400">
                <a:sym typeface="Symbol" pitchFamily="18" charset="2"/>
              </a:rPr>
              <a:t> mov desc</a:t>
            </a:r>
          </a:p>
        </p:txBody>
      </p:sp>
    </p:spTree>
    <p:extLst>
      <p:ext uri="{BB962C8B-B14F-4D97-AF65-F5344CB8AC3E}">
        <p14:creationId xmlns:p14="http://schemas.microsoft.com/office/powerpoint/2010/main" val="23941417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8862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4267200"/>
            <a:ext cx="429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41325" y="152400"/>
            <a:ext cx="843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1: Forçante dos movimentos verticais apenas advecção térmica horizontal: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671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14400"/>
            <a:ext cx="2362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6400800" y="1752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quente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6477000" y="36417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frio</a:t>
            </a:r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5105400" y="4495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52578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72390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82296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 flipV="1">
            <a:off x="58674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 flipV="1">
            <a:off x="67818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 flipV="1">
            <a:off x="86868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 flipV="1">
            <a:off x="5562600" y="3886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34833" name="Picture 19"/>
          <p:cNvPicPr>
            <a:picLocks noChangeAspect="1" noChangeArrowheads="1"/>
          </p:cNvPicPr>
          <p:nvPr/>
        </p:nvPicPr>
        <p:blipFill>
          <a:blip r:embed="rId4" cstate="print"/>
          <a:srcRect l="77295" r="9662"/>
          <a:stretch>
            <a:fillRect/>
          </a:stretch>
        </p:blipFill>
        <p:spPr bwMode="auto">
          <a:xfrm>
            <a:off x="5410200" y="4724400"/>
            <a:ext cx="307975" cy="820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34" name="Line 20"/>
          <p:cNvSpPr>
            <a:spLocks noChangeShapeType="1"/>
          </p:cNvSpPr>
          <p:nvPr/>
        </p:nvSpPr>
        <p:spPr bwMode="auto">
          <a:xfrm flipV="1">
            <a:off x="8534400" y="3886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7010400" y="44958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2794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429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325" y="136525"/>
            <a:ext cx="908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2: Forçante dos movimentos verticais apenas advecção horizontal de vorticidade: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362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4042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40775"/>
          <a:stretch>
            <a:fillRect/>
          </a:stretch>
        </p:blipFill>
        <p:spPr bwMode="auto">
          <a:xfrm>
            <a:off x="228600" y="609600"/>
            <a:ext cx="44958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0" y="4267200"/>
            <a:ext cx="438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1990):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0" y="152400"/>
            <a:ext cx="668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3: Vetor Q na entrada de um jato de altos níveis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1863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362743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4267200"/>
            <a:ext cx="41814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7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15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Separando as componentes </a:t>
            </a:r>
            <a:r>
              <a:rPr lang="pt-BR" sz="2400" dirty="0" err="1" smtClean="0"/>
              <a:t>ag</a:t>
            </a:r>
            <a:r>
              <a:rPr lang="pt-BR" sz="2400" dirty="0" smtClean="0"/>
              <a:t> e </a:t>
            </a:r>
            <a:r>
              <a:rPr lang="pt-BR" sz="2400" dirty="0" err="1" smtClean="0"/>
              <a:t>geostrófica</a:t>
            </a:r>
            <a:r>
              <a:rPr lang="pt-BR" sz="2400" dirty="0" smtClean="0"/>
              <a:t> do vento: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en-US" sz="2400" dirty="0"/>
              <a:t>(</a:t>
            </a:r>
            <a:r>
              <a:rPr lang="en-US" sz="2400" i="1" dirty="0" err="1"/>
              <a:t>ug</a:t>
            </a:r>
            <a:r>
              <a:rPr lang="en-US" sz="2400" i="1" dirty="0"/>
              <a:t>, vg) → </a:t>
            </a:r>
            <a:r>
              <a:rPr lang="en-US" sz="2400" i="1" dirty="0" err="1" smtClean="0"/>
              <a:t>geostrófico</a:t>
            </a:r>
            <a:r>
              <a:rPr lang="en-US" sz="2400" i="1" dirty="0" smtClean="0"/>
              <a:t> </a:t>
            </a:r>
            <a:r>
              <a:rPr lang="en-US" sz="2400" i="1" dirty="0"/>
              <a:t>→ </a:t>
            </a:r>
            <a:r>
              <a:rPr lang="en-US" sz="2400" i="1" dirty="0" err="1" smtClean="0"/>
              <a:t>Porção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vento</a:t>
            </a:r>
            <a:r>
              <a:rPr lang="en-US" sz="2400" i="1" dirty="0" smtClean="0"/>
              <a:t> real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balanço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geostrófico</a:t>
            </a:r>
            <a:endParaRPr lang="en-US" sz="2400" i="1" dirty="0"/>
          </a:p>
          <a:p>
            <a:pPr>
              <a:buNone/>
            </a:pPr>
            <a:r>
              <a:rPr lang="en-US" sz="2400" dirty="0"/>
              <a:t>(</a:t>
            </a:r>
            <a:r>
              <a:rPr lang="en-US" sz="2400" i="1" dirty="0" err="1"/>
              <a:t>ua</a:t>
            </a:r>
            <a:r>
              <a:rPr lang="en-US" sz="2400" i="1" dirty="0"/>
              <a:t>, </a:t>
            </a:r>
            <a:r>
              <a:rPr lang="en-US" sz="2400" i="1" dirty="0" err="1"/>
              <a:t>va</a:t>
            </a:r>
            <a:r>
              <a:rPr lang="en-US" sz="2400" i="1" dirty="0"/>
              <a:t>) → </a:t>
            </a:r>
            <a:r>
              <a:rPr lang="en-US" sz="2400" i="1" dirty="0" err="1" smtClean="0"/>
              <a:t>ageostrófico</a:t>
            </a:r>
            <a:r>
              <a:rPr lang="en-US" sz="2400" i="1" dirty="0" smtClean="0"/>
              <a:t> </a:t>
            </a:r>
            <a:r>
              <a:rPr lang="en-US" sz="2400" i="1" dirty="0"/>
              <a:t>→ </a:t>
            </a:r>
            <a:r>
              <a:rPr lang="en-US" sz="2400" i="1" dirty="0" err="1" smtClean="0"/>
              <a:t>Porção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vento</a:t>
            </a:r>
            <a:r>
              <a:rPr lang="en-US" sz="2400" i="1" dirty="0" smtClean="0"/>
              <a:t> real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NÃO </a:t>
            </a:r>
            <a:r>
              <a:rPr lang="en-US" sz="2400" i="1" dirty="0" err="1" smtClean="0"/>
              <a:t>está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balanço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geostrófico</a:t>
            </a: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Equações</a:t>
            </a:r>
            <a:r>
              <a:rPr lang="en-US" sz="2400" dirty="0" smtClean="0"/>
              <a:t> do </a:t>
            </a:r>
            <a:r>
              <a:rPr lang="en-US" sz="2400" dirty="0" err="1" smtClean="0"/>
              <a:t>mov</a:t>
            </a:r>
            <a:r>
              <a:rPr lang="en-US" sz="2400" dirty="0" smtClean="0"/>
              <a:t>. </a:t>
            </a:r>
            <a:r>
              <a:rPr lang="en-US" sz="2400" dirty="0" err="1" smtClean="0"/>
              <a:t>horiz</a:t>
            </a:r>
            <a:r>
              <a:rPr lang="en-US" sz="2400" dirty="0" smtClean="0"/>
              <a:t>.: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331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895850"/>
            <a:ext cx="4324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de escala:</a:t>
            </a:r>
          </a:p>
          <a:p>
            <a:endParaRPr lang="pt-BR" sz="1050" dirty="0" smtClean="0"/>
          </a:p>
          <a:p>
            <a:r>
              <a:rPr lang="pt-BR" dirty="0" smtClean="0"/>
              <a:t>Movimentos sinóticos de latitude média:</a:t>
            </a:r>
          </a:p>
          <a:p>
            <a:endParaRPr lang="pt-BR" dirty="0" smtClean="0"/>
          </a:p>
          <a:p>
            <a:endParaRPr lang="pt-BR" sz="1800" dirty="0" smtClean="0"/>
          </a:p>
          <a:p>
            <a:r>
              <a:rPr lang="pt-BR" dirty="0" smtClean="0"/>
              <a:t>Assim,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2819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990850"/>
            <a:ext cx="3714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81128"/>
            <a:ext cx="6696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2251</Words>
  <Application>Microsoft Office PowerPoint</Application>
  <PresentationFormat>Apresentação na tela (4:3)</PresentationFormat>
  <Paragraphs>303</Paragraphs>
  <Slides>69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69</vt:i4>
      </vt:variant>
    </vt:vector>
  </HeadingPairs>
  <TitlesOfParts>
    <vt:vector size="72" baseType="lpstr">
      <vt:lpstr>Tema do Office</vt:lpstr>
      <vt:lpstr>Imagem de Bitmap</vt:lpstr>
      <vt:lpstr>Bitmap Image</vt:lpstr>
      <vt:lpstr>Teoria Quase-Geostrófica</vt:lpstr>
      <vt:lpstr>Teoria Quase-Geostrófica (QG)</vt:lpstr>
      <vt:lpstr>Teoria QG: Visão Geral</vt:lpstr>
      <vt:lpstr>Teoria QG: Visão Geral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Apresentação do PowerPoint</vt:lpstr>
      <vt:lpstr>Apresentação do PowerPoint</vt:lpstr>
      <vt:lpstr>Teoria QG: Aproximações e validade</vt:lpstr>
      <vt:lpstr>Teoria QG: Equações de movimento</vt:lpstr>
      <vt:lpstr>Teoria QG: Equação da Continuidade</vt:lpstr>
      <vt:lpstr>Teoria QG: Equação da Termodinâmica</vt:lpstr>
      <vt:lpstr>Circulação e Vorticidade</vt:lpstr>
      <vt:lpstr>Vorticidade</vt:lpstr>
      <vt:lpstr>Geop e Vorticidade em 500hPa</vt:lpstr>
      <vt:lpstr>Vorticidade</vt:lpstr>
      <vt:lpstr>Equação da Vorticidade</vt:lpstr>
      <vt:lpstr>Equação da Vorticidade</vt:lpstr>
      <vt:lpstr>Equação da Vorticidade</vt:lpstr>
      <vt:lpstr>Advecção de vorticidade</vt:lpstr>
      <vt:lpstr>Apresentação do PowerPoint</vt:lpstr>
      <vt:lpstr>DIAG: Geop e Vorticidade em 500hPa</vt:lpstr>
      <vt:lpstr>DIAG: Geop e Adv Vort em 500hPa</vt:lpstr>
      <vt:lpstr>Apresentação do PowerPoint</vt:lpstr>
      <vt:lpstr>Apresentação do PowerPoint</vt:lpstr>
      <vt:lpstr>Apresentação do PowerPoint</vt:lpstr>
      <vt:lpstr>Termo da divergência</vt:lpstr>
      <vt:lpstr>Equação da continuidade</vt:lpstr>
      <vt:lpstr>Convergência horizontal (em sup)</vt:lpstr>
      <vt:lpstr>Equação da continuidade</vt:lpstr>
      <vt:lpstr>Apresentação do PowerPoint</vt:lpstr>
      <vt:lpstr>DIAG: Geop e Div 1000hPa</vt:lpstr>
      <vt:lpstr>Prev: Geop e Vort 1000 hPa</vt:lpstr>
      <vt:lpstr>Previsão</vt:lpstr>
      <vt:lpstr>Equação da tendência de geopotencial QG</vt:lpstr>
      <vt:lpstr>Termo da tend local geop</vt:lpstr>
      <vt:lpstr>Termo de advecção horizontal de vorticidade absoluta</vt:lpstr>
      <vt:lpstr>Termo da Adv. Vort. Abs.</vt:lpstr>
      <vt:lpstr>Termo Adv. Dif. Temperatura</vt:lpstr>
      <vt:lpstr>Termo Adv. Dif. Temperatura</vt:lpstr>
      <vt:lpstr>Termo Adv. Dif. Temperatura</vt:lpstr>
      <vt:lpstr>Termo Adv. Dif. Temperatura</vt:lpstr>
      <vt:lpstr>Equação da tendência de geopotencial QG</vt:lpstr>
      <vt:lpstr>Apresentação do PowerPoint</vt:lpstr>
      <vt:lpstr>Apresentação do PowerPoint</vt:lpstr>
      <vt:lpstr>Apresentação do PowerPoint</vt:lpstr>
      <vt:lpstr>Equação omega</vt:lpstr>
      <vt:lpstr>Equação omega</vt:lpstr>
      <vt:lpstr>Termo do laplaciano de omega</vt:lpstr>
      <vt:lpstr>Termo de Adv. Dif. Vort. Abs</vt:lpstr>
      <vt:lpstr>Termo de Adv. Dif. Vort. Abs</vt:lpstr>
      <vt:lpstr>Termo de Adv. Dif. Vorticidade</vt:lpstr>
      <vt:lpstr>Termo de Adv. Dif. Vorticidade</vt:lpstr>
      <vt:lpstr>Termo de Adv. Temperatura</vt:lpstr>
      <vt:lpstr>Termo de adv. Temperatura</vt:lpstr>
      <vt:lpstr>Termo de Adv. Temperatura</vt:lpstr>
      <vt:lpstr>Equação omega</vt:lpstr>
      <vt:lpstr>Mov asc = Adv T (850hPa colorido &gt;0)  + Adv Vort (500hPa branco &lt;0)</vt:lpstr>
      <vt:lpstr>OMEGA em 700hPa</vt:lpstr>
      <vt:lpstr>Vetor Q</vt:lpstr>
      <vt:lpstr>Q = (R/p)(T/y)k x (vg/x) onde os eixos  x e y são paralelos à isotermas e ao gradiente de temperatura: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Quase-Geostrófica</dc:title>
  <dc:creator>ritaynoue</dc:creator>
  <cp:lastModifiedBy>ritaynoue</cp:lastModifiedBy>
  <cp:revision>52</cp:revision>
  <dcterms:created xsi:type="dcterms:W3CDTF">2013-06-06T11:17:49Z</dcterms:created>
  <dcterms:modified xsi:type="dcterms:W3CDTF">2014-04-03T17:41:21Z</dcterms:modified>
</cp:coreProperties>
</file>