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2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73A4-D14C-4AD4-9237-CD4BA8EAFCA6}" type="datetimeFigureOut">
              <a:rPr lang="pt-BR" smtClean="0"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.iag.usp.br/index.php?pi=N" TargetMode="External"/><Relationship Id="rId2" Type="http://schemas.openxmlformats.org/officeDocument/2006/relationships/hyperlink" Target="http://earth.nullschool.net/#current/wind/isobaric/250hPa/overlay=mean_sea_level_pressure/winkel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met.gov.br/portal/index.php?r=tempo2/mapasPrecipitacao" TargetMode="External"/><Relationship Id="rId5" Type="http://schemas.openxmlformats.org/officeDocument/2006/relationships/hyperlink" Target="http://satelite.cptec.inpe.br/home/novoSite/index.jsp" TargetMode="External"/><Relationship Id="rId4" Type="http://schemas.openxmlformats.org/officeDocument/2006/relationships/hyperlink" Target="http://tempo.cptec.inpe.br/bol_tecnico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mpo.cptec.inpe.br/analisesinotica/index.php" TargetMode="External"/><Relationship Id="rId2" Type="http://schemas.openxmlformats.org/officeDocument/2006/relationships/hyperlink" Target="http://www.masterantiga.iag.usp.br/ind.php?inic=00&amp;pos=1&amp;prod=previsao_glo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Meteorologia Sinótica </a:t>
            </a:r>
            <a:r>
              <a:rPr lang="pt-BR" dirty="0" smtClean="0"/>
              <a:t>II                   </a:t>
            </a:r>
            <a:r>
              <a:rPr lang="pt-BR" b="1" dirty="0" smtClean="0"/>
              <a:t>ACA0523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 CA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3528" y="10527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Cronograma Inicial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152540"/>
            <a:ext cx="5522738" cy="628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06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Sites para acompanhar os sistemas meteorológicos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hlinkClick r:id="rId2"/>
              </a:rPr>
              <a:t>http://earth.nullschool.net/#</a:t>
            </a:r>
            <a:r>
              <a:rPr lang="pt-BR" dirty="0" smtClean="0">
                <a:hlinkClick r:id="rId2"/>
              </a:rPr>
              <a:t>current/wind/isobaric/250hPa/overlay=mean_sea_level_pressure/winkel3</a:t>
            </a:r>
            <a:endParaRPr lang="pt-BR" dirty="0" smtClean="0"/>
          </a:p>
          <a:p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master.iag.usp.br/index.php?pi=N</a:t>
            </a:r>
            <a:endParaRPr lang="pt-BR" dirty="0" smtClean="0"/>
          </a:p>
          <a:p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tempo.cptec.inpe.br/bol_tecnico.shtml</a:t>
            </a:r>
            <a:endParaRPr lang="pt-BR" dirty="0" smtClean="0"/>
          </a:p>
          <a:p>
            <a:r>
              <a:rPr lang="pt-BR" dirty="0">
                <a:hlinkClick r:id="rId5"/>
              </a:rPr>
              <a:t>http://</a:t>
            </a:r>
            <a:r>
              <a:rPr lang="pt-BR" dirty="0" smtClean="0">
                <a:hlinkClick r:id="rId5"/>
              </a:rPr>
              <a:t>satelite.cptec.inpe.br/home/novoSite/index.jsp</a:t>
            </a:r>
            <a:endParaRPr lang="pt-BR" dirty="0" smtClean="0"/>
          </a:p>
          <a:p>
            <a:r>
              <a:rPr lang="pt-BR" dirty="0">
                <a:hlinkClick r:id="rId6"/>
              </a:rPr>
              <a:t>http://</a:t>
            </a:r>
            <a:r>
              <a:rPr lang="pt-BR" dirty="0" smtClean="0">
                <a:hlinkClick r:id="rId6"/>
              </a:rPr>
              <a:t>www.inmet.gov.br/portal/index.php?r=tempo2/mapasPrecipitacao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015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ACA0522 – </a:t>
            </a:r>
            <a:r>
              <a:rPr lang="pt-BR" dirty="0"/>
              <a:t>M</a:t>
            </a:r>
            <a:r>
              <a:rPr lang="pt-BR" dirty="0" smtClean="0"/>
              <a:t>eteorologia Sinótica I</a:t>
            </a:r>
          </a:p>
          <a:p>
            <a:r>
              <a:rPr lang="pt-BR" dirty="0" smtClean="0"/>
              <a:t>ACA0537 – Meteorologia Dinâmica I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Esta </a:t>
            </a:r>
            <a:r>
              <a:rPr lang="pt-BR" dirty="0"/>
              <a:t>disciplina consiste do aprofundamento dos conceitos vistos em Meteorologia Sinótica I, enfatizando a interpretação das situações sinóticas e sua respectiva aplicação em análises do tempo. Esta disciplina tem como objetivo promover a identificação dos sistemas meteorológicos mais atuantes e importantes na América do sul.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Conteúdo: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Climatologia da troposfera da América do Sul. Climatologia dinâmica do Brasil e principais sistemas meteorológicos. Convecção Amazônica, Bloqueios, Alta da Bolívia, Zona de Convergência Intertropical, Zona de Convergência do Atlântico Sul, Ondas de Leste, Papel das Circulações Locais, Complexos Convectivos de </a:t>
            </a:r>
            <a:r>
              <a:rPr lang="pt-BR" dirty="0" err="1"/>
              <a:t>Mesoescala</a:t>
            </a:r>
            <a:r>
              <a:rPr lang="pt-BR" dirty="0"/>
              <a:t>, Linhas de Instabilidade e tempestades localizadas, Análise de estabilidade, Frentes e </a:t>
            </a:r>
            <a:r>
              <a:rPr lang="pt-BR" dirty="0" err="1"/>
              <a:t>Frontogênese</a:t>
            </a:r>
            <a:r>
              <a:rPr lang="pt-BR" dirty="0"/>
              <a:t>, Ciclones e </a:t>
            </a:r>
            <a:r>
              <a:rPr lang="pt-BR" dirty="0" err="1"/>
              <a:t>Ciclogênese</a:t>
            </a:r>
            <a:r>
              <a:rPr lang="pt-BR" dirty="0"/>
              <a:t>, Anticiclones e </a:t>
            </a:r>
            <a:r>
              <a:rPr lang="pt-BR" dirty="0" err="1"/>
              <a:t>Anticiclogênese</a:t>
            </a:r>
            <a:r>
              <a:rPr lang="pt-BR" dirty="0"/>
              <a:t>, Nevoeiro e Geadas.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Bluestein</a:t>
            </a:r>
            <a:r>
              <a:rPr lang="pt-BR" dirty="0"/>
              <a:t>, Howard B.. </a:t>
            </a:r>
            <a:r>
              <a:rPr lang="pt-BR" dirty="0" err="1"/>
              <a:t>Synoptic-dynamic</a:t>
            </a:r>
            <a:r>
              <a:rPr lang="pt-BR" dirty="0"/>
              <a:t> </a:t>
            </a:r>
            <a:r>
              <a:rPr lang="pt-BR" dirty="0" err="1"/>
              <a:t>meteorology</a:t>
            </a:r>
            <a:r>
              <a:rPr lang="pt-BR" dirty="0"/>
              <a:t> in </a:t>
            </a:r>
            <a:r>
              <a:rPr lang="pt-BR" dirty="0" err="1"/>
              <a:t>midlatitudes</a:t>
            </a:r>
            <a:r>
              <a:rPr lang="pt-BR" dirty="0"/>
              <a:t>. New York, Oxford </a:t>
            </a:r>
            <a:r>
              <a:rPr lang="pt-BR" dirty="0" err="1"/>
              <a:t>University</a:t>
            </a:r>
            <a:r>
              <a:rPr lang="pt-BR" dirty="0"/>
              <a:t> Press, 1992-1993. 2 v.</a:t>
            </a:r>
          </a:p>
          <a:p>
            <a:r>
              <a:rPr lang="pt-BR" dirty="0"/>
              <a:t>CAVALCANTI,I., FERREIRA, N.J., SILVA DIAS, M.A.F., SILVA, M.G.A.J. (2009) Tempo e Clima no Brasil. Oficina de Textos, São Paulo, 463pp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Análises sinóticas (A)</a:t>
            </a:r>
          </a:p>
          <a:p>
            <a:r>
              <a:rPr lang="pt-BR" dirty="0" smtClean="0"/>
              <a:t>Listas de exercício (L)</a:t>
            </a:r>
          </a:p>
          <a:p>
            <a:r>
              <a:rPr lang="pt-BR" dirty="0" smtClean="0"/>
              <a:t>Trabalho (T)</a:t>
            </a:r>
          </a:p>
          <a:p>
            <a:r>
              <a:rPr lang="pt-BR" dirty="0" smtClean="0"/>
              <a:t>Prova (P) ?</a:t>
            </a:r>
          </a:p>
          <a:p>
            <a:r>
              <a:rPr lang="pt-BR" dirty="0" smtClean="0"/>
              <a:t>MF=(A+L+T+P)/4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82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sinótica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1 </a:t>
            </a:r>
            <a:r>
              <a:rPr lang="pt-BR" sz="2000" dirty="0"/>
              <a:t>- copiar os mapas </a:t>
            </a:r>
            <a:r>
              <a:rPr lang="pt-BR" sz="2000" dirty="0" smtClean="0"/>
              <a:t>sinóticos </a:t>
            </a:r>
            <a:r>
              <a:rPr lang="pt-BR" sz="2000" dirty="0"/>
              <a:t>do dia (pode ser das 00 ou 12 UTC</a:t>
            </a:r>
            <a:r>
              <a:rPr lang="pt-BR" sz="2000" dirty="0" smtClean="0"/>
              <a:t>): </a:t>
            </a:r>
            <a:endParaRPr lang="pt-BR" sz="2000" dirty="0"/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pt-BR" sz="1600" dirty="0" smtClean="0">
                <a:hlinkClick r:id="rId2"/>
              </a:rPr>
              <a:t>http</a:t>
            </a:r>
            <a:r>
              <a:rPr lang="pt-BR" sz="1600" dirty="0">
                <a:hlinkClick r:id="rId2"/>
              </a:rPr>
              <a:t>://</a:t>
            </a:r>
            <a:r>
              <a:rPr lang="pt-BR" sz="1600" dirty="0" smtClean="0">
                <a:hlinkClick r:id="rId2"/>
              </a:rPr>
              <a:t>www.masterantiga.iag.usp.br/ind.php?inic=00&amp;pos=1&amp;prod=previsao_glob</a:t>
            </a:r>
            <a:endParaRPr lang="pt-BR" sz="1600" dirty="0" smtClean="0"/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pt-BR" sz="1600" dirty="0" smtClean="0"/>
              <a:t>Aula </a:t>
            </a:r>
            <a:r>
              <a:rPr lang="pt-BR" sz="1600" dirty="0"/>
              <a:t>de </a:t>
            </a:r>
            <a:r>
              <a:rPr lang="pt-BR" sz="1600" dirty="0" smtClean="0"/>
              <a:t>sinótica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pt-BR" sz="1600" dirty="0" smtClean="0"/>
              <a:t>Ou de outro local (</a:t>
            </a:r>
            <a:r>
              <a:rPr lang="pt-BR" sz="1600" dirty="0"/>
              <a:t>por exemplo: </a:t>
            </a:r>
            <a:r>
              <a:rPr lang="pt-BR" sz="1600" dirty="0">
                <a:hlinkClick r:id="rId3"/>
              </a:rPr>
              <a:t>http://</a:t>
            </a:r>
            <a:r>
              <a:rPr lang="pt-BR" sz="1600" dirty="0" smtClean="0">
                <a:hlinkClick r:id="rId3"/>
              </a:rPr>
              <a:t>tempo.cptec.inpe.br/analisesinotica/index.php</a:t>
            </a:r>
            <a:r>
              <a:rPr lang="pt-BR" sz="1600" dirty="0" smtClean="0"/>
              <a:t>)</a:t>
            </a:r>
            <a:endParaRPr lang="pt-BR" sz="1600" dirty="0"/>
          </a:p>
          <a:p>
            <a:pPr marL="0" indent="0">
              <a:buNone/>
            </a:pPr>
            <a:r>
              <a:rPr lang="pt-BR" sz="2000" dirty="0" smtClean="0"/>
              <a:t>2 </a:t>
            </a:r>
            <a:r>
              <a:rPr lang="pt-BR" sz="2000" dirty="0"/>
              <a:t>- Análise sinótica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pt-BR" sz="1600" dirty="0"/>
              <a:t>carta de 250hPa - Jatos/cavados e cristas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pt-BR" sz="1600" dirty="0"/>
              <a:t>carta de 500hPa - Cavados e Cristas/Altas e baixas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pt-BR" sz="1600" dirty="0"/>
              <a:t>carta de 850hPa - Altas e Baixas/Jatos de Baixos Níveis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pt-BR" sz="1600" dirty="0"/>
              <a:t>carta de superfície - Altas e Baixas/Frentes/Cavados e Cristas/outros sistemas</a:t>
            </a:r>
          </a:p>
          <a:p>
            <a:pPr marL="0" indent="0">
              <a:buNone/>
            </a:pPr>
            <a:r>
              <a:rPr lang="pt-BR" sz="2000" dirty="0"/>
              <a:t>3 - No http://meteosinotica.blogspot.com.br/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criar uma nova postagem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colar os mapas sinóticos</a:t>
            </a:r>
          </a:p>
          <a:p>
            <a:pPr marL="0" indent="0">
              <a:buNone/>
            </a:pPr>
            <a:r>
              <a:rPr lang="pt-BR" sz="2000" dirty="0" smtClean="0"/>
              <a:t>A </a:t>
            </a:r>
            <a:r>
              <a:rPr lang="pt-BR" sz="2000" dirty="0"/>
              <a:t>partir de setembro:</a:t>
            </a:r>
          </a:p>
          <a:p>
            <a:pPr marL="0" indent="0">
              <a:buNone/>
            </a:pPr>
            <a:r>
              <a:rPr lang="pt-BR" sz="2000" dirty="0"/>
              <a:t>4 - Inserir imagens de satélite e mapas de precipitação e outros campos meteorológicos (</a:t>
            </a:r>
            <a:r>
              <a:rPr lang="pt-BR" sz="2000" dirty="0" err="1"/>
              <a:t>aulamaster</a:t>
            </a:r>
            <a:r>
              <a:rPr lang="pt-BR" sz="2000" dirty="0"/>
              <a:t>)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130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32"/>
            <a:ext cx="5959864" cy="65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13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– Atlas de Nuvens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899592" y="1340768"/>
            <a:ext cx="69847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err="1"/>
              <a:t>Cirrus</a:t>
            </a:r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dirty="0" err="1" smtClean="0"/>
              <a:t>Ci</a:t>
            </a:r>
            <a:r>
              <a:rPr lang="pt-BR" dirty="0"/>
              <a:t>	</a:t>
            </a:r>
            <a:r>
              <a:rPr lang="pt-BR" dirty="0" smtClean="0"/>
              <a:t>1 </a:t>
            </a:r>
            <a:r>
              <a:rPr lang="pt-BR" dirty="0" smtClean="0"/>
              <a:t>– </a:t>
            </a:r>
            <a:r>
              <a:rPr lang="pt-BR" dirty="0" err="1" smtClean="0"/>
              <a:t>Lais</a:t>
            </a:r>
            <a:r>
              <a:rPr lang="pt-BR" dirty="0" smtClean="0"/>
              <a:t> </a:t>
            </a:r>
            <a:r>
              <a:rPr lang="pt-BR" dirty="0" smtClean="0"/>
              <a:t>e Camila</a:t>
            </a:r>
            <a:endParaRPr lang="pt-BR" dirty="0"/>
          </a:p>
          <a:p>
            <a:pPr algn="ctr"/>
            <a:r>
              <a:rPr lang="pt-BR" dirty="0" err="1"/>
              <a:t>Cirrostratus</a:t>
            </a:r>
            <a:r>
              <a:rPr lang="pt-BR" dirty="0"/>
              <a:t>	</a:t>
            </a:r>
            <a:r>
              <a:rPr lang="pt-BR" dirty="0" err="1"/>
              <a:t>Cs</a:t>
            </a:r>
            <a:r>
              <a:rPr lang="pt-BR" dirty="0"/>
              <a:t>	</a:t>
            </a:r>
            <a:r>
              <a:rPr lang="pt-BR" dirty="0" smtClean="0"/>
              <a:t>2 –Arthur e Jonas</a:t>
            </a:r>
            <a:endParaRPr lang="pt-BR" dirty="0"/>
          </a:p>
          <a:p>
            <a:pPr algn="ctr"/>
            <a:r>
              <a:rPr lang="pt-BR" dirty="0" err="1"/>
              <a:t>Cirrocumulus</a:t>
            </a:r>
            <a:r>
              <a:rPr lang="pt-BR" dirty="0"/>
              <a:t>	</a:t>
            </a:r>
            <a:r>
              <a:rPr lang="pt-BR" dirty="0" err="1"/>
              <a:t>Cc</a:t>
            </a:r>
            <a:r>
              <a:rPr lang="pt-BR" dirty="0"/>
              <a:t>	</a:t>
            </a:r>
            <a:r>
              <a:rPr lang="pt-BR" dirty="0" smtClean="0"/>
              <a:t>3 – Fabio e Carine</a:t>
            </a:r>
            <a:endParaRPr lang="pt-BR" dirty="0"/>
          </a:p>
          <a:p>
            <a:pPr algn="ctr"/>
            <a:r>
              <a:rPr lang="pt-BR" dirty="0" err="1"/>
              <a:t>Altostratus</a:t>
            </a:r>
            <a:r>
              <a:rPr lang="pt-BR" dirty="0"/>
              <a:t>	As	</a:t>
            </a:r>
            <a:r>
              <a:rPr lang="pt-BR" dirty="0" smtClean="0"/>
              <a:t>4 </a:t>
            </a:r>
            <a:r>
              <a:rPr lang="pt-BR" dirty="0" smtClean="0"/>
              <a:t>– Ana </a:t>
            </a:r>
            <a:r>
              <a:rPr lang="pt-BR" dirty="0" smtClean="0"/>
              <a:t>F. e Lucas</a:t>
            </a:r>
            <a:endParaRPr lang="pt-BR" dirty="0"/>
          </a:p>
          <a:p>
            <a:pPr algn="ctr"/>
            <a:r>
              <a:rPr lang="pt-BR" dirty="0" err="1"/>
              <a:t>Altocumulus</a:t>
            </a:r>
            <a:r>
              <a:rPr lang="pt-BR" dirty="0"/>
              <a:t>	Ac	</a:t>
            </a:r>
            <a:r>
              <a:rPr lang="pt-BR" dirty="0" smtClean="0"/>
              <a:t>5 – Paulo e Veronica</a:t>
            </a:r>
            <a:endParaRPr lang="pt-BR" dirty="0"/>
          </a:p>
          <a:p>
            <a:pPr algn="ctr"/>
            <a:r>
              <a:rPr lang="pt-BR" dirty="0" err="1"/>
              <a:t>Cumulus</a:t>
            </a:r>
            <a:r>
              <a:rPr lang="pt-BR" dirty="0"/>
              <a:t>	</a:t>
            </a:r>
            <a:r>
              <a:rPr lang="pt-BR" dirty="0" smtClean="0"/>
              <a:t>	Cu</a:t>
            </a:r>
            <a:r>
              <a:rPr lang="pt-BR" dirty="0"/>
              <a:t>	</a:t>
            </a:r>
            <a:r>
              <a:rPr lang="pt-BR" dirty="0" smtClean="0"/>
              <a:t>6 – Bianca e Danielle</a:t>
            </a:r>
            <a:endParaRPr lang="pt-BR" dirty="0"/>
          </a:p>
          <a:p>
            <a:pPr algn="ctr"/>
            <a:r>
              <a:rPr lang="pt-BR" dirty="0" err="1"/>
              <a:t>Stratus</a:t>
            </a:r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dirty="0" err="1" smtClean="0"/>
              <a:t>St</a:t>
            </a:r>
            <a:r>
              <a:rPr lang="pt-BR" dirty="0"/>
              <a:t>	</a:t>
            </a:r>
            <a:r>
              <a:rPr lang="pt-BR" smtClean="0"/>
              <a:t>7 </a:t>
            </a:r>
            <a:r>
              <a:rPr lang="pt-BR" smtClean="0"/>
              <a:t>– Erick </a:t>
            </a:r>
            <a:r>
              <a:rPr lang="pt-BR" dirty="0" smtClean="0"/>
              <a:t>e Jose</a:t>
            </a:r>
            <a:endParaRPr lang="pt-BR" dirty="0"/>
          </a:p>
          <a:p>
            <a:pPr algn="ctr"/>
            <a:r>
              <a:rPr lang="pt-BR" dirty="0" err="1"/>
              <a:t>Stratocumulus</a:t>
            </a:r>
            <a:r>
              <a:rPr lang="pt-BR" dirty="0"/>
              <a:t>	</a:t>
            </a:r>
            <a:r>
              <a:rPr lang="pt-BR" dirty="0" err="1"/>
              <a:t>Sc</a:t>
            </a:r>
            <a:r>
              <a:rPr lang="pt-BR" dirty="0"/>
              <a:t>	</a:t>
            </a:r>
            <a:r>
              <a:rPr lang="pt-BR" dirty="0" smtClean="0"/>
              <a:t>8 – Isabela e Caio</a:t>
            </a:r>
            <a:endParaRPr lang="pt-BR" dirty="0"/>
          </a:p>
          <a:p>
            <a:pPr algn="ctr"/>
            <a:r>
              <a:rPr lang="pt-BR" dirty="0" err="1"/>
              <a:t>Cumulonimbus</a:t>
            </a:r>
            <a:r>
              <a:rPr lang="pt-BR" dirty="0"/>
              <a:t>	</a:t>
            </a:r>
            <a:r>
              <a:rPr lang="pt-BR" dirty="0" err="1"/>
              <a:t>Cb</a:t>
            </a:r>
            <a:r>
              <a:rPr lang="pt-BR" dirty="0"/>
              <a:t>	</a:t>
            </a:r>
            <a:r>
              <a:rPr lang="pt-BR" dirty="0" smtClean="0"/>
              <a:t>9 – Ana C. e </a:t>
            </a:r>
            <a:r>
              <a:rPr lang="pt-BR" dirty="0" err="1" smtClean="0"/>
              <a:t>Vaneide</a:t>
            </a:r>
            <a:endParaRPr lang="pt-BR" dirty="0"/>
          </a:p>
          <a:p>
            <a:r>
              <a:rPr lang="pt-BR" dirty="0"/>
              <a:t>		</a:t>
            </a:r>
          </a:p>
          <a:p>
            <a:r>
              <a:rPr lang="pt-BR" dirty="0"/>
              <a:t>1 - Foto da nuvem (local, data e hora) "definição"- AGOSTO		</a:t>
            </a:r>
          </a:p>
          <a:p>
            <a:r>
              <a:rPr lang="pt-BR" dirty="0"/>
              <a:t>2 - Situação sinótica (mapas </a:t>
            </a:r>
            <a:r>
              <a:rPr lang="pt-BR" dirty="0" err="1"/>
              <a:t>sinóticos,metar,synop</a:t>
            </a:r>
            <a:r>
              <a:rPr lang="pt-BR" dirty="0"/>
              <a:t>) - SETEMBRO	</a:t>
            </a:r>
            <a:endParaRPr lang="pt-BR" dirty="0" smtClean="0"/>
          </a:p>
          <a:p>
            <a:r>
              <a:rPr lang="pt-BR" dirty="0" smtClean="0"/>
              <a:t>3 </a:t>
            </a:r>
            <a:r>
              <a:rPr lang="pt-BR" dirty="0"/>
              <a:t>- Imagens de satélite (IV, Vis, Vapor, mistas) - SETEMBRO		</a:t>
            </a:r>
          </a:p>
          <a:p>
            <a:r>
              <a:rPr lang="pt-BR" dirty="0"/>
              <a:t>4 - </a:t>
            </a:r>
            <a:r>
              <a:rPr lang="pt-BR" dirty="0" err="1"/>
              <a:t>Radiossondagem</a:t>
            </a:r>
            <a:r>
              <a:rPr lang="pt-BR" dirty="0"/>
              <a:t> - SETEMBRO		</a:t>
            </a:r>
          </a:p>
          <a:p>
            <a:r>
              <a:rPr lang="pt-BR" dirty="0"/>
              <a:t>		</a:t>
            </a:r>
          </a:p>
          <a:p>
            <a:r>
              <a:rPr lang="pt-BR" dirty="0"/>
              <a:t>Apresentação/Publicação no http://meteosinotica.blogspot.com.br/	</a:t>
            </a:r>
          </a:p>
          <a:p>
            <a:r>
              <a:rPr lang="pt-BR" dirty="0" smtClean="0"/>
              <a:t>14 a 21 de OUTUBRO</a:t>
            </a:r>
            <a:r>
              <a:rPr lang="pt-BR" dirty="0"/>
              <a:t>		</a:t>
            </a:r>
            <a:endParaRPr lang="pt-BR" dirty="0" smtClean="0"/>
          </a:p>
          <a:p>
            <a:r>
              <a:rPr lang="pt-BR" dirty="0" smtClean="0"/>
              <a:t>- Organizar duplas e definir sua nuvem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4109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374</Words>
  <Application>Microsoft Office PowerPoint</Application>
  <PresentationFormat>Apresentação na tela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Meteorologia Sinótica II                   ACA0523</vt:lpstr>
      <vt:lpstr>Requisitos</vt:lpstr>
      <vt:lpstr>Objetivos:</vt:lpstr>
      <vt:lpstr>Conteúdo:</vt:lpstr>
      <vt:lpstr>Bibliografia</vt:lpstr>
      <vt:lpstr>Avaliação</vt:lpstr>
      <vt:lpstr>Análise sinótica</vt:lpstr>
      <vt:lpstr>Apresentação do PowerPoint</vt:lpstr>
      <vt:lpstr>Trabalho – Atlas de Nuvens</vt:lpstr>
      <vt:lpstr>Apresentação do PowerPoint</vt:lpstr>
      <vt:lpstr>Sites para acompanhar os sistemas meteorológicos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Meteorologia Sinótica I                   ACA0522</dc:title>
  <dc:creator>ritaynoue</dc:creator>
  <cp:lastModifiedBy>ritaynoue</cp:lastModifiedBy>
  <cp:revision>17</cp:revision>
  <dcterms:created xsi:type="dcterms:W3CDTF">2013-08-21T18:22:14Z</dcterms:created>
  <dcterms:modified xsi:type="dcterms:W3CDTF">2015-08-03T14:51:32Z</dcterms:modified>
</cp:coreProperties>
</file>