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7" r:id="rId5"/>
    <p:sldId id="263" r:id="rId6"/>
    <p:sldId id="265" r:id="rId7"/>
    <p:sldId id="268" r:id="rId8"/>
    <p:sldId id="259" r:id="rId9"/>
    <p:sldId id="266" r:id="rId10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85804-E147-434F-84F3-4CAF7FD1D8F6}" type="datetimeFigureOut">
              <a:rPr lang="pt-BR" smtClean="0"/>
              <a:t>04/08/2014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27728-6A3D-4092-9A86-935F6EC2124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494334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85804-E147-434F-84F3-4CAF7FD1D8F6}" type="datetimeFigureOut">
              <a:rPr lang="pt-BR" smtClean="0"/>
              <a:t>04/08/2014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27728-6A3D-4092-9A86-935F6EC2124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030425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85804-E147-434F-84F3-4CAF7FD1D8F6}" type="datetimeFigureOut">
              <a:rPr lang="pt-BR" smtClean="0"/>
              <a:t>04/08/2014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27728-6A3D-4092-9A86-935F6EC2124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728630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85804-E147-434F-84F3-4CAF7FD1D8F6}" type="datetimeFigureOut">
              <a:rPr lang="pt-BR" smtClean="0"/>
              <a:t>04/08/2014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27728-6A3D-4092-9A86-935F6EC2124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829163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85804-E147-434F-84F3-4CAF7FD1D8F6}" type="datetimeFigureOut">
              <a:rPr lang="pt-BR" smtClean="0"/>
              <a:t>04/08/2014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27728-6A3D-4092-9A86-935F6EC2124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828368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85804-E147-434F-84F3-4CAF7FD1D8F6}" type="datetimeFigureOut">
              <a:rPr lang="pt-BR" smtClean="0"/>
              <a:t>04/08/2014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27728-6A3D-4092-9A86-935F6EC2124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52605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85804-E147-434F-84F3-4CAF7FD1D8F6}" type="datetimeFigureOut">
              <a:rPr lang="pt-BR" smtClean="0"/>
              <a:t>04/08/2014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27728-6A3D-4092-9A86-935F6EC2124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998100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85804-E147-434F-84F3-4CAF7FD1D8F6}" type="datetimeFigureOut">
              <a:rPr lang="pt-BR" smtClean="0"/>
              <a:t>04/08/2014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27728-6A3D-4092-9A86-935F6EC2124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31379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85804-E147-434F-84F3-4CAF7FD1D8F6}" type="datetimeFigureOut">
              <a:rPr lang="pt-BR" smtClean="0"/>
              <a:t>04/08/2014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27728-6A3D-4092-9A86-935F6EC2124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717645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85804-E147-434F-84F3-4CAF7FD1D8F6}" type="datetimeFigureOut">
              <a:rPr lang="pt-BR" smtClean="0"/>
              <a:t>04/08/2014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27728-6A3D-4092-9A86-935F6EC2124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14697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85804-E147-434F-84F3-4CAF7FD1D8F6}" type="datetimeFigureOut">
              <a:rPr lang="pt-BR" smtClean="0"/>
              <a:t>04/08/2014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27728-6A3D-4092-9A86-935F6EC2124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855458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E85804-E147-434F-84F3-4CAF7FD1D8F6}" type="datetimeFigureOut">
              <a:rPr lang="pt-BR" smtClean="0"/>
              <a:t>04/08/2014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727728-6A3D-4092-9A86-935F6EC2124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392168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master.iag.usp.br/ensino/Sinotica/AULA02/AULA02.HTML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Circulação Geral da Atmosfera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492731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Grads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Abrir o arquivo cga_zcit.nc</a:t>
            </a:r>
          </a:p>
          <a:p>
            <a:r>
              <a:rPr lang="pt-BR" dirty="0" smtClean="0"/>
              <a:t>Verificar o conteúdo do arquivo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513238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CGA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Plote a altura </a:t>
            </a:r>
            <a:r>
              <a:rPr lang="pt-BR" dirty="0" err="1" smtClean="0"/>
              <a:t>geopotencial</a:t>
            </a:r>
            <a:r>
              <a:rPr lang="pt-BR" dirty="0" smtClean="0"/>
              <a:t> e as linhas de corrente do nível de 1000hPa para o globo inteiro.</a:t>
            </a:r>
          </a:p>
          <a:p>
            <a:r>
              <a:rPr lang="pt-BR" dirty="0" smtClean="0"/>
              <a:t>Identifique os elementos da Circulação Geral da Atmosfera </a:t>
            </a:r>
            <a:r>
              <a:rPr lang="pt-BR" dirty="0"/>
              <a:t>(</a:t>
            </a:r>
            <a:r>
              <a:rPr lang="pt-BR" dirty="0">
                <a:hlinkClick r:id="rId2"/>
              </a:rPr>
              <a:t>http://</a:t>
            </a:r>
            <a:r>
              <a:rPr lang="pt-BR" dirty="0" smtClean="0">
                <a:hlinkClick r:id="rId2"/>
              </a:rPr>
              <a:t>master.iag.usp.br/ensino/Sinotica/AULA02/AULA02.HTML</a:t>
            </a:r>
            <a:r>
              <a:rPr lang="pt-BR" dirty="0" smtClean="0"/>
              <a:t>)</a:t>
            </a:r>
          </a:p>
          <a:p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311241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www.master.iag.usp.br/ensino/Sinotica/AULA02/fig1_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3" y="188640"/>
            <a:ext cx="8209339" cy="633670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893976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97322091"/>
              </p:ext>
            </p:extLst>
          </p:nvPr>
        </p:nvGraphicFramePr>
        <p:xfrm>
          <a:off x="0" y="378242"/>
          <a:ext cx="9144000" cy="4050062"/>
        </p:xfrm>
        <a:graphic>
          <a:graphicData uri="http://schemas.openxmlformats.org/drawingml/2006/table">
            <a:tbl>
              <a:tblPr/>
              <a:tblGrid>
                <a:gridCol w="1909699"/>
                <a:gridCol w="7234301"/>
              </a:tblGrid>
              <a:tr h="1080120">
                <a:tc>
                  <a:txBody>
                    <a:bodyPr/>
                    <a:lstStyle/>
                    <a:p>
                      <a:r>
                        <a:rPr lang="pt-BR" sz="1600" dirty="0" smtClean="0">
                          <a:latin typeface="Comic Sans MS"/>
                        </a:rPr>
                        <a:t>WESTERLIES</a:t>
                      </a:r>
                    </a:p>
                    <a:p>
                      <a:r>
                        <a:rPr lang="pt-BR" sz="1600" dirty="0" smtClean="0">
                          <a:latin typeface="Comic Sans MS"/>
                        </a:rPr>
                        <a:t>(ventos de oeste)</a:t>
                      </a:r>
                      <a:endParaRPr lang="pt-BR" sz="1600" dirty="0"/>
                    </a:p>
                  </a:txBody>
                  <a:tcPr marL="9006" marR="9006" marT="9006" marB="900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t-BR" sz="1600" dirty="0">
                          <a:latin typeface="Comic Sans MS"/>
                        </a:rPr>
                        <a:t>A maior parte da atmosfera em regiões com latitudes maiores do que 20° se movimenta predominantemente com um vento de oeste; quaisquer desvios em relação ao vento de oeste são chamados de distúrbios ou de anomalias.</a:t>
                      </a:r>
                      <a:endParaRPr lang="pt-BR" sz="1600" dirty="0"/>
                    </a:p>
                  </a:txBody>
                  <a:tcPr marL="9006" marR="9006" marT="9006" marB="900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52128">
                <a:tc>
                  <a:txBody>
                    <a:bodyPr/>
                    <a:lstStyle/>
                    <a:p>
                      <a:r>
                        <a:rPr lang="pt-BR" sz="1600" dirty="0" smtClean="0">
                          <a:latin typeface="Comic Sans MS"/>
                        </a:rPr>
                        <a:t>EASTERLIES</a:t>
                      </a:r>
                    </a:p>
                    <a:p>
                      <a:r>
                        <a:rPr lang="pt-BR" sz="1600" dirty="0" smtClean="0">
                          <a:latin typeface="Comic Sans MS"/>
                        </a:rPr>
                        <a:t>(ventos de leste)</a:t>
                      </a:r>
                      <a:endParaRPr lang="pt-BR" sz="1600" dirty="0"/>
                    </a:p>
                  </a:txBody>
                  <a:tcPr marL="9006" marR="9006" marT="9006" marB="900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t-BR" sz="1600" dirty="0">
                          <a:latin typeface="Comic Sans MS"/>
                        </a:rPr>
                        <a:t>O fluxo de ar médio e mais frequente próximo ao equador e até 20° é de leste; à superfície são chamados </a:t>
                      </a:r>
                      <a:r>
                        <a:rPr lang="pt-BR" sz="1600" dirty="0" err="1">
                          <a:latin typeface="Comic Sans MS"/>
                        </a:rPr>
                        <a:t>alíseos</a:t>
                      </a:r>
                      <a:r>
                        <a:rPr lang="pt-BR" sz="1600" dirty="0">
                          <a:latin typeface="Comic Sans MS"/>
                        </a:rPr>
                        <a:t>; os desvios em relação a esse quadro são chamados de distúrbios tropicais.</a:t>
                      </a:r>
                      <a:endParaRPr lang="pt-BR" sz="1600" dirty="0"/>
                    </a:p>
                  </a:txBody>
                  <a:tcPr marL="9006" marR="9006" marT="9006" marB="900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17814">
                <a:tc>
                  <a:txBody>
                    <a:bodyPr/>
                    <a:lstStyle/>
                    <a:p>
                      <a:r>
                        <a:rPr lang="pt-BR" sz="1600" dirty="0">
                          <a:latin typeface="Comic Sans MS"/>
                        </a:rPr>
                        <a:t>ALTAS SUBTROPICAIS</a:t>
                      </a:r>
                      <a:endParaRPr lang="pt-BR" sz="1600" dirty="0"/>
                    </a:p>
                  </a:txBody>
                  <a:tcPr marL="9006" marR="9006" marT="9006" marB="900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t-BR" sz="1600" dirty="0">
                          <a:latin typeface="Comic Sans MS"/>
                        </a:rPr>
                        <a:t>A natureza quase-permanente do cinturão de altas pressões próximas a 20° justifica sua inclusão dentre as principais características da atmosfera; sua estrutura vertical é inclinada, de </a:t>
                      </a:r>
                      <a:r>
                        <a:rPr lang="pt-BR" sz="1600" dirty="0" smtClean="0">
                          <a:latin typeface="Comic Sans MS"/>
                        </a:rPr>
                        <a:t>modo </a:t>
                      </a:r>
                      <a:r>
                        <a:rPr lang="pt-BR" sz="1600" dirty="0">
                          <a:latin typeface="Comic Sans MS"/>
                        </a:rPr>
                        <a:t>a aproximar-se do equador à medida em que se </a:t>
                      </a:r>
                      <a:r>
                        <a:rPr lang="pt-BR" sz="1600" dirty="0" smtClean="0">
                          <a:latin typeface="Comic Sans MS"/>
                        </a:rPr>
                        <a:t>eleva</a:t>
                      </a:r>
                    </a:p>
                    <a:p>
                      <a:r>
                        <a:rPr lang="pt-BR" sz="1600" dirty="0" smtClean="0">
                          <a:latin typeface="Comic Sans MS"/>
                        </a:rPr>
                        <a:t>Verificar o</a:t>
                      </a:r>
                      <a:r>
                        <a:rPr lang="pt-BR" sz="1600" baseline="0" dirty="0" smtClean="0">
                          <a:latin typeface="Comic Sans MS"/>
                        </a:rPr>
                        <a:t> giro do vento nos 2 hemisférios</a:t>
                      </a:r>
                      <a:endParaRPr lang="pt-BR" sz="1600" dirty="0" smtClean="0">
                        <a:latin typeface="Comic Sans MS"/>
                      </a:endParaRPr>
                    </a:p>
                  </a:txBody>
                  <a:tcPr marL="9006" marR="9006" marT="9006" marB="900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2555776" y="116632"/>
            <a:ext cx="341987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t-BR" altLang="pt-BR" sz="2800" dirty="0" smtClean="0">
                <a:solidFill>
                  <a:srgbClr val="000000"/>
                </a:solidFill>
                <a:latin typeface="Arial Unicode MS" pitchFamily="34" charset="-128"/>
                <a:cs typeface="Arial" pitchFamily="34" charset="0"/>
              </a:rPr>
              <a:t>IDENTIFICAR:</a:t>
            </a:r>
            <a:endParaRPr kumimoji="0" lang="pt-BR" altLang="pt-BR" sz="5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5536382"/>
              </p:ext>
            </p:extLst>
          </p:nvPr>
        </p:nvGraphicFramePr>
        <p:xfrm>
          <a:off x="35496" y="4437112"/>
          <a:ext cx="9144000" cy="1724892"/>
        </p:xfrm>
        <a:graphic>
          <a:graphicData uri="http://schemas.openxmlformats.org/drawingml/2006/table">
            <a:tbl>
              <a:tblPr/>
              <a:tblGrid>
                <a:gridCol w="1909699"/>
                <a:gridCol w="7234301"/>
              </a:tblGrid>
              <a:tr h="45720">
                <a:tc>
                  <a:txBody>
                    <a:bodyPr/>
                    <a:lstStyle/>
                    <a:p>
                      <a:r>
                        <a:rPr lang="pt-BR" sz="1600" dirty="0" smtClean="0">
                          <a:latin typeface="Comic Sans MS"/>
                        </a:rPr>
                        <a:t>CICLONES</a:t>
                      </a:r>
                    </a:p>
                    <a:p>
                      <a:endParaRPr lang="pt-BR" sz="1600" dirty="0" smtClean="0">
                        <a:latin typeface="Comic Sans MS"/>
                      </a:endParaRPr>
                    </a:p>
                    <a:p>
                      <a:r>
                        <a:rPr lang="pt-BR" sz="1600" dirty="0" smtClean="0">
                          <a:latin typeface="Comic Sans MS"/>
                        </a:rPr>
                        <a:t>Cristas</a:t>
                      </a:r>
                      <a:r>
                        <a:rPr lang="pt-BR" sz="1600" baseline="0" dirty="0" smtClean="0">
                          <a:latin typeface="Comic Sans MS"/>
                        </a:rPr>
                        <a:t> e Cavados</a:t>
                      </a:r>
                    </a:p>
                    <a:p>
                      <a:endParaRPr lang="pt-BR" sz="1600" baseline="0" dirty="0" smtClean="0">
                        <a:latin typeface="Comic Sans MS"/>
                      </a:endParaRPr>
                    </a:p>
                    <a:p>
                      <a:r>
                        <a:rPr lang="pt-BR" sz="1600" dirty="0" smtClean="0"/>
                        <a:t>Onde os</a:t>
                      </a:r>
                      <a:r>
                        <a:rPr lang="pt-BR" sz="1600" baseline="0" dirty="0" smtClean="0"/>
                        <a:t> ventos são mais paralelos às </a:t>
                      </a:r>
                      <a:r>
                        <a:rPr lang="pt-BR" sz="1600" baseline="0" dirty="0" err="1" smtClean="0"/>
                        <a:t>isoipsas</a:t>
                      </a:r>
                      <a:endParaRPr lang="pt-BR" sz="1600" dirty="0"/>
                    </a:p>
                  </a:txBody>
                  <a:tcPr marL="9006" marR="9006" marT="9006" marB="900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t-BR" sz="1600" dirty="0" smtClean="0">
                          <a:latin typeface="Comic Sans MS"/>
                        </a:rPr>
                        <a:t>Verificar </a:t>
                      </a:r>
                      <a:r>
                        <a:rPr lang="pt-BR" sz="1600" dirty="0" smtClean="0">
                          <a:latin typeface="Comic Sans MS"/>
                        </a:rPr>
                        <a:t>o</a:t>
                      </a:r>
                      <a:r>
                        <a:rPr lang="pt-BR" sz="1600" baseline="0" dirty="0" smtClean="0">
                          <a:latin typeface="Comic Sans MS"/>
                        </a:rPr>
                        <a:t> giro do vento nos 2 </a:t>
                      </a:r>
                      <a:r>
                        <a:rPr lang="pt-BR" sz="1600" baseline="0" dirty="0" smtClean="0">
                          <a:latin typeface="Comic Sans MS"/>
                        </a:rPr>
                        <a:t>hemisférios</a:t>
                      </a:r>
                    </a:p>
                    <a:p>
                      <a:endParaRPr lang="pt-BR" sz="1600" baseline="0" dirty="0" smtClean="0">
                        <a:latin typeface="Comic Sans MS"/>
                      </a:endParaRPr>
                    </a:p>
                    <a:p>
                      <a:r>
                        <a:rPr lang="pt-BR" sz="1600" baseline="0" dirty="0" smtClean="0">
                          <a:latin typeface="Comic Sans MS"/>
                        </a:rPr>
                        <a:t>Em 1000, 500 e em 250hPa</a:t>
                      </a:r>
                    </a:p>
                    <a:p>
                      <a:endParaRPr lang="pt-BR" sz="1600" baseline="0" dirty="0" smtClean="0">
                        <a:latin typeface="Comic Sans MS"/>
                      </a:endParaRPr>
                    </a:p>
                    <a:p>
                      <a:endParaRPr lang="pt-BR" sz="1600" baseline="0" dirty="0" smtClean="0">
                        <a:latin typeface="Comic Sans MS"/>
                      </a:endParaRPr>
                    </a:p>
                    <a:p>
                      <a:endParaRPr lang="pt-BR" sz="1600" baseline="0" dirty="0" smtClean="0">
                        <a:latin typeface="Comic Sans MS"/>
                      </a:endParaRPr>
                    </a:p>
                    <a:p>
                      <a:endParaRPr lang="pt-BR" sz="1600" dirty="0" smtClean="0">
                        <a:latin typeface="Comic Sans MS"/>
                      </a:endParaRPr>
                    </a:p>
                  </a:txBody>
                  <a:tcPr marL="9006" marR="9006" marT="9006" marB="900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699391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4407745"/>
              </p:ext>
            </p:extLst>
          </p:nvPr>
        </p:nvGraphicFramePr>
        <p:xfrm>
          <a:off x="1" y="764704"/>
          <a:ext cx="9144000" cy="6093295"/>
        </p:xfrm>
        <a:graphic>
          <a:graphicData uri="http://schemas.openxmlformats.org/drawingml/2006/table">
            <a:tbl>
              <a:tblPr/>
              <a:tblGrid>
                <a:gridCol w="1554481"/>
                <a:gridCol w="7589519"/>
              </a:tblGrid>
              <a:tr h="2338337">
                <a:tc>
                  <a:txBody>
                    <a:bodyPr/>
                    <a:lstStyle/>
                    <a:p>
                      <a:r>
                        <a:rPr lang="pt-BR" sz="1600" dirty="0">
                          <a:latin typeface="Comic Sans MS"/>
                        </a:rPr>
                        <a:t>CORRENTE DE JATO</a:t>
                      </a:r>
                      <a:endParaRPr lang="pt-BR" sz="1600" dirty="0"/>
                    </a:p>
                  </a:txBody>
                  <a:tcPr marL="9006" marR="9006" marT="9006" marB="900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t-BR" sz="1600" dirty="0">
                          <a:latin typeface="Comic Sans MS"/>
                        </a:rPr>
                        <a:t>Zonas de ventos fortes quase retilíneos ou em forma de onda, cujos meandros podem se desprender em vórtices altamente energéticos; os vórtices das correntes de jato são facilmente distinguíveis de ciclones tropicais pois o vento máximo em um jato é próximo à tropopausa, enquanto que no ciclone tropical é próximo à superfície</a:t>
                      </a:r>
                      <a:endParaRPr lang="pt-BR" sz="1600" dirty="0"/>
                    </a:p>
                  </a:txBody>
                  <a:tcPr marL="9006" marR="9006" marT="9006" marB="900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77479">
                <a:tc>
                  <a:txBody>
                    <a:bodyPr/>
                    <a:lstStyle/>
                    <a:p>
                      <a:r>
                        <a:rPr lang="pt-BR" sz="1600">
                          <a:latin typeface="Comic Sans MS"/>
                        </a:rPr>
                        <a:t>JATO POLAR OU JATO DA FRENTE POLAR</a:t>
                      </a:r>
                      <a:endParaRPr lang="pt-BR" sz="1600"/>
                    </a:p>
                  </a:txBody>
                  <a:tcPr marL="9006" marR="9006" marT="9006" marB="900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t-BR" sz="1600" dirty="0">
                          <a:latin typeface="Comic Sans MS"/>
                        </a:rPr>
                        <a:t>Estruturalmente associado à frente polar e com a quebra </a:t>
                      </a:r>
                      <a:r>
                        <a:rPr lang="pt-BR" sz="1600" dirty="0" smtClean="0">
                          <a:latin typeface="Comic Sans MS"/>
                        </a:rPr>
                        <a:t>da média </a:t>
                      </a:r>
                      <a:r>
                        <a:rPr lang="pt-BR" sz="1600" dirty="0">
                          <a:latin typeface="Comic Sans MS"/>
                        </a:rPr>
                        <a:t>tropopausa / tropopausa polar; o máximo de vento é encontrado próximo ao nível de 300hPa (podendo ser detectado em 500 e em 200hPa) com largura aproximada de 1000km.</a:t>
                      </a:r>
                      <a:endParaRPr lang="pt-BR" sz="1600" dirty="0"/>
                    </a:p>
                  </a:txBody>
                  <a:tcPr marL="9006" marR="9006" marT="9006" marB="900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77479">
                <a:tc>
                  <a:txBody>
                    <a:bodyPr/>
                    <a:lstStyle/>
                    <a:p>
                      <a:r>
                        <a:rPr lang="pt-BR" sz="1600">
                          <a:latin typeface="Comic Sans MS"/>
                        </a:rPr>
                        <a:t>JATO SUBTROPICAL</a:t>
                      </a:r>
                      <a:endParaRPr lang="pt-BR" sz="1600"/>
                    </a:p>
                  </a:txBody>
                  <a:tcPr marL="9006" marR="9006" marT="9006" marB="900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t-BR" sz="1600" dirty="0">
                          <a:latin typeface="Comic Sans MS"/>
                        </a:rPr>
                        <a:t>Estruturalmente associado à frente subtropical, entre o ar de latitudes médias e o ar tropical; o vento máximo é normalmente encontrado próximo a 11km de altura ou aproximadamente 250hPa; em geral, ele é menos espesso que o jato polar, podendo ser identificado em 200 e 300hPa apenas</a:t>
                      </a:r>
                      <a:endParaRPr lang="pt-BR" sz="1600" dirty="0"/>
                    </a:p>
                  </a:txBody>
                  <a:tcPr marL="9006" marR="9006" marT="9006" marB="900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2" name="CaixaDeTexto 1"/>
          <p:cNvSpPr txBox="1"/>
          <p:nvPr/>
        </p:nvSpPr>
        <p:spPr>
          <a:xfrm>
            <a:off x="1835696" y="260648"/>
            <a:ext cx="55446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dirty="0" smtClean="0"/>
              <a:t>Identificar em 250hPa:</a:t>
            </a:r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val="3007262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375475"/>
            <a:ext cx="9144000" cy="41070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CaixaDeTexto 1"/>
          <p:cNvSpPr txBox="1"/>
          <p:nvPr/>
        </p:nvSpPr>
        <p:spPr>
          <a:xfrm>
            <a:off x="2123728" y="332656"/>
            <a:ext cx="49685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dirty="0" smtClean="0"/>
              <a:t>Modelo Tricelular</a:t>
            </a:r>
            <a:endParaRPr lang="pt-BR" sz="3600" dirty="0"/>
          </a:p>
        </p:txBody>
      </p:sp>
    </p:spTree>
    <p:extLst>
      <p:ext uri="{BB962C8B-B14F-4D97-AF65-F5344CB8AC3E}">
        <p14:creationId xmlns:p14="http://schemas.microsoft.com/office/powerpoint/2010/main" val="1650416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Perfil Vertical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dirty="0" smtClean="0"/>
              <a:t>Set </a:t>
            </a:r>
            <a:r>
              <a:rPr lang="pt-BR" dirty="0" err="1" smtClean="0"/>
              <a:t>lon</a:t>
            </a:r>
            <a:r>
              <a:rPr lang="pt-BR" dirty="0" smtClean="0"/>
              <a:t> 0</a:t>
            </a:r>
          </a:p>
          <a:p>
            <a:r>
              <a:rPr lang="pt-BR" dirty="0" smtClean="0"/>
              <a:t>Set </a:t>
            </a:r>
            <a:r>
              <a:rPr lang="pt-BR" dirty="0" err="1" smtClean="0"/>
              <a:t>lat</a:t>
            </a:r>
            <a:r>
              <a:rPr lang="pt-BR" dirty="0" smtClean="0"/>
              <a:t> -90 90</a:t>
            </a:r>
          </a:p>
          <a:p>
            <a:r>
              <a:rPr lang="pt-BR" dirty="0" smtClean="0"/>
              <a:t>Set </a:t>
            </a:r>
            <a:r>
              <a:rPr lang="pt-BR" dirty="0" err="1" smtClean="0"/>
              <a:t>lev</a:t>
            </a:r>
            <a:r>
              <a:rPr lang="pt-BR" dirty="0" smtClean="0"/>
              <a:t> 1000 </a:t>
            </a:r>
            <a:r>
              <a:rPr lang="pt-BR" u="sng" dirty="0" smtClean="0"/>
              <a:t>50</a:t>
            </a:r>
          </a:p>
          <a:p>
            <a:r>
              <a:rPr lang="pt-BR" dirty="0" smtClean="0"/>
              <a:t>Define um=ave(ave(</a:t>
            </a:r>
            <a:r>
              <a:rPr lang="pt-BR" dirty="0" err="1" smtClean="0"/>
              <a:t>u,x</a:t>
            </a:r>
            <a:r>
              <a:rPr lang="pt-BR" dirty="0" smtClean="0"/>
              <a:t>=1,x=480),t=1,t=2)</a:t>
            </a:r>
          </a:p>
          <a:p>
            <a:r>
              <a:rPr lang="pt-BR" dirty="0" smtClean="0"/>
              <a:t>Define </a:t>
            </a:r>
            <a:r>
              <a:rPr lang="pt-BR" dirty="0" err="1" smtClean="0"/>
              <a:t>vm</a:t>
            </a:r>
            <a:r>
              <a:rPr lang="pt-BR" dirty="0" smtClean="0"/>
              <a:t>=ave(ave(</a:t>
            </a:r>
            <a:r>
              <a:rPr lang="pt-BR" dirty="0" err="1"/>
              <a:t>v</a:t>
            </a:r>
            <a:r>
              <a:rPr lang="pt-BR" dirty="0" err="1" smtClean="0"/>
              <a:t>,x</a:t>
            </a:r>
            <a:r>
              <a:rPr lang="pt-BR" dirty="0" smtClean="0"/>
              <a:t>=1,x=480),t=1,t=2)</a:t>
            </a:r>
          </a:p>
          <a:p>
            <a:r>
              <a:rPr lang="pt-BR" dirty="0" smtClean="0"/>
              <a:t>Define </a:t>
            </a:r>
            <a:r>
              <a:rPr lang="pt-BR" dirty="0" err="1" smtClean="0"/>
              <a:t>wm</a:t>
            </a:r>
            <a:r>
              <a:rPr lang="pt-BR" dirty="0" smtClean="0"/>
              <a:t>=-ave(ave(</a:t>
            </a:r>
            <a:r>
              <a:rPr lang="pt-BR" dirty="0" err="1"/>
              <a:t>w</a:t>
            </a:r>
            <a:r>
              <a:rPr lang="pt-BR" dirty="0" err="1" smtClean="0"/>
              <a:t>,x</a:t>
            </a:r>
            <a:r>
              <a:rPr lang="pt-BR" dirty="0" smtClean="0"/>
              <a:t>=1,x=480),t=1,t=2)</a:t>
            </a:r>
          </a:p>
          <a:p>
            <a:r>
              <a:rPr lang="pt-BR" dirty="0" smtClean="0"/>
              <a:t>Define </a:t>
            </a:r>
            <a:r>
              <a:rPr lang="pt-BR" dirty="0" err="1" smtClean="0"/>
              <a:t>tm</a:t>
            </a:r>
            <a:r>
              <a:rPr lang="pt-BR" dirty="0" smtClean="0"/>
              <a:t>=ave(ave(</a:t>
            </a:r>
            <a:r>
              <a:rPr lang="pt-BR" dirty="0" err="1"/>
              <a:t>t</a:t>
            </a:r>
            <a:r>
              <a:rPr lang="pt-BR" dirty="0" err="1" smtClean="0"/>
              <a:t>,x</a:t>
            </a:r>
            <a:r>
              <a:rPr lang="pt-BR" dirty="0" smtClean="0"/>
              <a:t>=1,x=480),t=1,t=2)</a:t>
            </a:r>
          </a:p>
          <a:p>
            <a:r>
              <a:rPr lang="pt-BR" dirty="0" smtClean="0"/>
              <a:t>Set </a:t>
            </a:r>
            <a:r>
              <a:rPr lang="pt-BR" dirty="0" err="1" smtClean="0"/>
              <a:t>arrscl</a:t>
            </a:r>
            <a:r>
              <a:rPr lang="pt-BR" dirty="0" smtClean="0"/>
              <a:t> 0.5 5</a:t>
            </a:r>
          </a:p>
          <a:p>
            <a:r>
              <a:rPr lang="pt-BR" dirty="0" smtClean="0"/>
              <a:t>D </a:t>
            </a:r>
            <a:r>
              <a:rPr lang="pt-BR" dirty="0" err="1" smtClean="0"/>
              <a:t>skip</a:t>
            </a:r>
            <a:r>
              <a:rPr lang="pt-BR" dirty="0" smtClean="0"/>
              <a:t> (vm,10,1);</a:t>
            </a:r>
            <a:r>
              <a:rPr lang="pt-BR" dirty="0" err="1" smtClean="0"/>
              <a:t>wm</a:t>
            </a:r>
            <a:r>
              <a:rPr lang="pt-BR" dirty="0" smtClean="0"/>
              <a:t>*100</a:t>
            </a:r>
          </a:p>
          <a:p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22928914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4657489"/>
              </p:ext>
            </p:extLst>
          </p:nvPr>
        </p:nvGraphicFramePr>
        <p:xfrm>
          <a:off x="1" y="1"/>
          <a:ext cx="9144000" cy="6858000"/>
        </p:xfrm>
        <a:graphic>
          <a:graphicData uri="http://schemas.openxmlformats.org/drawingml/2006/table">
            <a:tbl>
              <a:tblPr/>
              <a:tblGrid>
                <a:gridCol w="1554481"/>
                <a:gridCol w="7589519"/>
              </a:tblGrid>
              <a:tr h="1147596">
                <a:tc>
                  <a:txBody>
                    <a:bodyPr/>
                    <a:lstStyle/>
                    <a:p>
                      <a:r>
                        <a:rPr lang="pt-BR" sz="1600" dirty="0">
                          <a:latin typeface="Comic Sans MS"/>
                        </a:rPr>
                        <a:t>TROPOSFERA</a:t>
                      </a:r>
                      <a:endParaRPr lang="pt-BR" sz="1600" dirty="0"/>
                    </a:p>
                  </a:txBody>
                  <a:tcPr marL="9006" marR="9006" marT="9006" marB="900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t-BR" sz="1600" dirty="0">
                          <a:latin typeface="Comic Sans MS"/>
                        </a:rPr>
                        <a:t>Porção da atmosfera abaixo da tropopausa; nela, a estabilidade do ar é em geral bem menor do que na estratosfera e assim favorece movimentos verticais e as alterações associadas de tempo na troposfera</a:t>
                      </a:r>
                      <a:endParaRPr lang="pt-BR" sz="1600" dirty="0"/>
                    </a:p>
                  </a:txBody>
                  <a:tcPr marL="9006" marR="9006" marT="9006" marB="900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20936">
                <a:tc>
                  <a:txBody>
                    <a:bodyPr/>
                    <a:lstStyle/>
                    <a:p>
                      <a:r>
                        <a:rPr lang="pt-BR" sz="1600">
                          <a:latin typeface="Comic Sans MS"/>
                        </a:rPr>
                        <a:t>TROPOPAUSA</a:t>
                      </a:r>
                      <a:endParaRPr lang="pt-BR" sz="1600"/>
                    </a:p>
                  </a:txBody>
                  <a:tcPr marL="9006" marR="9006" marT="9006" marB="900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t-BR" sz="1600" dirty="0">
                          <a:latin typeface="Comic Sans MS"/>
                        </a:rPr>
                        <a:t>Camada de transição entre troposfera instável e estratosfera estável; sua altura está associada às principais massas de ar, apresentando variações abruptas nas regiões dos jatos; usualmente, 3 tropopausas distintas podem ser distinguidas, a polar, a média e a tropical.</a:t>
                      </a:r>
                      <a:endParaRPr lang="pt-BR" sz="1600" dirty="0"/>
                    </a:p>
                  </a:txBody>
                  <a:tcPr marL="9006" marR="9006" marT="9006" marB="900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47596">
                <a:tc>
                  <a:txBody>
                    <a:bodyPr/>
                    <a:lstStyle/>
                    <a:p>
                      <a:r>
                        <a:rPr lang="pt-BR" sz="1600">
                          <a:latin typeface="Comic Sans MS"/>
                        </a:rPr>
                        <a:t>TROPOPAUSA POLAR</a:t>
                      </a:r>
                      <a:endParaRPr lang="pt-BR" sz="1600"/>
                    </a:p>
                  </a:txBody>
                  <a:tcPr marL="9006" marR="9006" marT="9006" marB="900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t-BR" sz="1600" dirty="0">
                          <a:latin typeface="Comic Sans MS"/>
                        </a:rPr>
                        <a:t>Entre o jato polar e a região polar propriamente dita, com alturas típicas da ordem de 6 a 8,5km, ou entre 450 e 300 </a:t>
                      </a:r>
                      <a:r>
                        <a:rPr lang="pt-BR" sz="1600" dirty="0" err="1">
                          <a:latin typeface="Comic Sans MS"/>
                        </a:rPr>
                        <a:t>hPa</a:t>
                      </a:r>
                      <a:r>
                        <a:rPr lang="pt-BR" sz="1600" dirty="0">
                          <a:latin typeface="Comic Sans MS"/>
                        </a:rPr>
                        <a:t>; nos cavados e ciclones de latitudes médias, ela abaixa um pouco (400 a 450 </a:t>
                      </a:r>
                      <a:r>
                        <a:rPr lang="pt-BR" sz="1600" dirty="0" err="1">
                          <a:latin typeface="Comic Sans MS"/>
                        </a:rPr>
                        <a:t>hPa</a:t>
                      </a:r>
                      <a:r>
                        <a:rPr lang="pt-BR" sz="1600" dirty="0">
                          <a:latin typeface="Comic Sans MS"/>
                        </a:rPr>
                        <a:t>)</a:t>
                      </a:r>
                      <a:endParaRPr lang="pt-BR" sz="1600" dirty="0"/>
                    </a:p>
                  </a:txBody>
                  <a:tcPr marL="9006" marR="9006" marT="9006" marB="900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47596">
                <a:tc>
                  <a:txBody>
                    <a:bodyPr/>
                    <a:lstStyle/>
                    <a:p>
                      <a:r>
                        <a:rPr lang="pt-BR" sz="1600">
                          <a:latin typeface="Comic Sans MS"/>
                        </a:rPr>
                        <a:t>MÉDIA TROPOPAUSA</a:t>
                      </a:r>
                      <a:endParaRPr lang="pt-BR" sz="1600"/>
                    </a:p>
                  </a:txBody>
                  <a:tcPr marL="9006" marR="9006" marT="9006" marB="900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t-BR" sz="1600" dirty="0">
                          <a:latin typeface="Comic Sans MS"/>
                        </a:rPr>
                        <a:t>Aparece tipicamente entre 9,5 e 11km (210 a 270hPa) na região entre as duas correntes de jato na média troposfera; atinge 13 a 15km em regiões com tempestades severas.</a:t>
                      </a:r>
                      <a:endParaRPr lang="pt-BR" sz="1600" dirty="0"/>
                    </a:p>
                  </a:txBody>
                  <a:tcPr marL="9006" marR="9006" marT="9006" marB="900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94276">
                <a:tc>
                  <a:txBody>
                    <a:bodyPr/>
                    <a:lstStyle/>
                    <a:p>
                      <a:r>
                        <a:rPr lang="pt-BR" sz="1600">
                          <a:latin typeface="Comic Sans MS"/>
                        </a:rPr>
                        <a:t>TROPOPAUSA TROPICAL</a:t>
                      </a:r>
                      <a:endParaRPr lang="pt-BR" sz="1600"/>
                    </a:p>
                  </a:txBody>
                  <a:tcPr marL="9006" marR="9006" marT="9006" marB="900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t-BR" sz="1600" dirty="0">
                          <a:latin typeface="Comic Sans MS"/>
                        </a:rPr>
                        <a:t>Cobre a região entre os jatos subtropicais de ambos hemisférios e com elevação de cerca de 17km (120 a 80 </a:t>
                      </a:r>
                      <a:r>
                        <a:rPr lang="pt-BR" sz="1600" dirty="0" err="1">
                          <a:latin typeface="Comic Sans MS"/>
                        </a:rPr>
                        <a:t>hPa</a:t>
                      </a:r>
                      <a:r>
                        <a:rPr lang="pt-BR" sz="1600" dirty="0">
                          <a:latin typeface="Comic Sans MS"/>
                        </a:rPr>
                        <a:t>); </a:t>
                      </a:r>
                      <a:r>
                        <a:rPr lang="pt-BR" sz="1600" dirty="0" smtClean="0">
                          <a:latin typeface="Comic Sans MS"/>
                        </a:rPr>
                        <a:t>às </a:t>
                      </a:r>
                      <a:r>
                        <a:rPr lang="pt-BR" sz="1600" dirty="0">
                          <a:latin typeface="Comic Sans MS"/>
                        </a:rPr>
                        <a:t>vezes, ela se estende sobre o jato subtropical, na região da média tropopausa; nos trópicos, também pode ocorrer dupla tropopausa quando desenvolve-se uma tropopausa tropical secundária, a qual ocorre entre 200-250 </a:t>
                      </a:r>
                      <a:r>
                        <a:rPr lang="pt-BR" sz="1600" dirty="0" err="1">
                          <a:latin typeface="Comic Sans MS"/>
                        </a:rPr>
                        <a:t>hPa</a:t>
                      </a:r>
                      <a:r>
                        <a:rPr lang="pt-BR" sz="1600" dirty="0">
                          <a:latin typeface="Comic Sans MS"/>
                        </a:rPr>
                        <a:t>.</a:t>
                      </a:r>
                      <a:endParaRPr lang="pt-BR" sz="1600" dirty="0"/>
                    </a:p>
                  </a:txBody>
                  <a:tcPr marL="9006" marR="9006" marT="9006" marB="900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5069469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318</TotalTime>
  <Words>658</Words>
  <Application>Microsoft Office PowerPoint</Application>
  <PresentationFormat>Apresentação na tela (4:3)</PresentationFormat>
  <Paragraphs>55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0" baseType="lpstr">
      <vt:lpstr>Tema do Office</vt:lpstr>
      <vt:lpstr>Circulação Geral da Atmosfera</vt:lpstr>
      <vt:lpstr>Grads</vt:lpstr>
      <vt:lpstr>CGA</vt:lpstr>
      <vt:lpstr>Apresentação do PowerPoint</vt:lpstr>
      <vt:lpstr>Apresentação do PowerPoint</vt:lpstr>
      <vt:lpstr>Apresentação do PowerPoint</vt:lpstr>
      <vt:lpstr>Apresentação do PowerPoint</vt:lpstr>
      <vt:lpstr>Perfil Vertical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Circulação Geral da Atmosfera</dc:title>
  <dc:creator>ritaynoue</dc:creator>
  <cp:lastModifiedBy>ritaynoue</cp:lastModifiedBy>
  <cp:revision>10</cp:revision>
  <dcterms:created xsi:type="dcterms:W3CDTF">2014-02-21T13:25:56Z</dcterms:created>
  <dcterms:modified xsi:type="dcterms:W3CDTF">2014-08-04T11:37:32Z</dcterms:modified>
</cp:coreProperties>
</file>