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85" r:id="rId20"/>
    <p:sldId id="273" r:id="rId21"/>
    <p:sldId id="286" r:id="rId22"/>
    <p:sldId id="287" r:id="rId23"/>
    <p:sldId id="288" r:id="rId24"/>
    <p:sldId id="290" r:id="rId25"/>
    <p:sldId id="274" r:id="rId26"/>
    <p:sldId id="291" r:id="rId27"/>
    <p:sldId id="292" r:id="rId28"/>
    <p:sldId id="294" r:id="rId29"/>
    <p:sldId id="293" r:id="rId30"/>
    <p:sldId id="295" r:id="rId31"/>
    <p:sldId id="275" r:id="rId32"/>
    <p:sldId id="296" r:id="rId33"/>
    <p:sldId id="297" r:id="rId34"/>
    <p:sldId id="276" r:id="rId35"/>
    <p:sldId id="300" r:id="rId36"/>
    <p:sldId id="298" r:id="rId37"/>
    <p:sldId id="299" r:id="rId38"/>
    <p:sldId id="301" r:id="rId39"/>
    <p:sldId id="277" r:id="rId40"/>
    <p:sldId id="303" r:id="rId41"/>
    <p:sldId id="304" r:id="rId42"/>
    <p:sldId id="305" r:id="rId43"/>
    <p:sldId id="306" r:id="rId44"/>
    <p:sldId id="278" r:id="rId45"/>
    <p:sldId id="279" r:id="rId46"/>
    <p:sldId id="302" r:id="rId4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6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7BCA96-56E1-4719-B551-5F9EF7DEC29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7163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F98CE7-3DDB-43CF-BDA4-12F19F2432E3}" type="slidenum">
              <a:rPr lang="pt-BR"/>
              <a:pPr/>
              <a:t>1</a:t>
            </a:fld>
            <a:endParaRPr lang="pt-BR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14/04/09 – 12z</a:t>
            </a:r>
          </a:p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D3133-C6E1-4293-A765-1D5F2E3A2B9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18BBE-8EED-4BE7-8770-D640D614809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4F47E-16AB-4E04-814C-544BFCC1332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C0623-24D2-457E-B166-683E5C20DF2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D5071-2713-4C92-8703-8EAFB6724B6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06251-5A4A-4A2B-805B-FC35D2EC535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AE1E0-A5D9-4291-B287-AB1D4D50BC9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12BE0-72A8-431A-9209-F03CB4B5DE9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C1316-7492-40F2-8D41-BEF6DB9B608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A4AAF-5AF6-45AD-9597-016D2B317FA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BC30F-3F67-4318-AE6E-EBD61E9C874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192BA8-3166-4ED0-AD99-F2BACFEA25EA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tterzentrale.de/klima/stnlst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eather.unisys.com/wxp/Appendices/Formats/SYNOP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eather.unisys.com/wxp/Appendices/Formats/SYNOP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eather.unisys.com/wxp/Appendices/Formats/SYNOP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eather.unisys.com/wxp/Appendices/Formats/SYNOP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eather.unisys.com/wxp/Appendices/Formats/SYNOP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eather.unisys.com/wxp/Appendices/Formats/SYNOP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eather.unisys.com/wxp/Appendices/Formats/SYNOP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eather.unisys.com/wxp/Appendices/Formats/SYNOP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eather.unisys.com/wxp/Appendices/Formats/SYNOP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eather.unisys.com/wxp/Appendices/Formats/SYNOP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eather.unisys.com/wxp/Appendices/Formats/SYNOP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eather.unisys.com/wxp/Appendices/Formats/SYNOP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eather.unisys.com/wxp/Appendices/Formats/SYNOP.htm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eather.unisys.com/wxp/Appendices/Formats/SYNOP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221088"/>
            <a:ext cx="64008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000" dirty="0" smtClean="0"/>
              <a:t>WMO</a:t>
            </a:r>
            <a:r>
              <a:rPr lang="pt-BR" sz="2000" dirty="0"/>
              <a:t>, 1978: </a:t>
            </a:r>
            <a:r>
              <a:rPr lang="pt-BR" sz="2000" dirty="0" err="1"/>
              <a:t>Compendium</a:t>
            </a:r>
            <a:r>
              <a:rPr lang="pt-BR" sz="2000" dirty="0"/>
              <a:t> </a:t>
            </a:r>
            <a:r>
              <a:rPr lang="pt-BR" sz="2000" dirty="0" err="1"/>
              <a:t>of</a:t>
            </a:r>
            <a:r>
              <a:rPr lang="pt-BR" sz="2000" dirty="0"/>
              <a:t> </a:t>
            </a:r>
            <a:r>
              <a:rPr lang="pt-BR" sz="2000" dirty="0" err="1"/>
              <a:t>Meteorology</a:t>
            </a:r>
            <a:r>
              <a:rPr lang="pt-BR" sz="2000" dirty="0"/>
              <a:t>; </a:t>
            </a:r>
            <a:r>
              <a:rPr lang="pt-BR" sz="2000" dirty="0" err="1"/>
              <a:t>Vol</a:t>
            </a:r>
            <a:r>
              <a:rPr lang="pt-BR" sz="2000" dirty="0"/>
              <a:t> I, </a:t>
            </a:r>
            <a:r>
              <a:rPr lang="pt-BR" sz="2000" dirty="0" err="1"/>
              <a:t>Part</a:t>
            </a:r>
            <a:r>
              <a:rPr lang="pt-BR" sz="2000" dirty="0"/>
              <a:t> 3 – </a:t>
            </a:r>
            <a:r>
              <a:rPr lang="pt-BR" sz="2000" dirty="0" err="1"/>
              <a:t>Synoptic</a:t>
            </a:r>
            <a:r>
              <a:rPr lang="pt-BR" sz="2000" dirty="0"/>
              <a:t> </a:t>
            </a:r>
            <a:r>
              <a:rPr lang="pt-BR" sz="2000" dirty="0" err="1"/>
              <a:t>Meteorolgy</a:t>
            </a:r>
            <a:endParaRPr lang="pt-BR" sz="2000" dirty="0"/>
          </a:p>
          <a:p>
            <a:pPr>
              <a:lnSpc>
                <a:spcPct val="80000"/>
              </a:lnSpc>
            </a:pPr>
            <a:r>
              <a:rPr lang="pt-BR" sz="2000" dirty="0" err="1"/>
              <a:t>Prepared</a:t>
            </a:r>
            <a:r>
              <a:rPr lang="pt-BR" sz="2000" dirty="0"/>
              <a:t> </a:t>
            </a:r>
            <a:r>
              <a:rPr lang="pt-BR" sz="2000" dirty="0" err="1"/>
              <a:t>by</a:t>
            </a:r>
            <a:r>
              <a:rPr lang="pt-BR" sz="2000" dirty="0"/>
              <a:t> </a:t>
            </a:r>
            <a:r>
              <a:rPr lang="pt-BR" sz="2000" dirty="0" err="1"/>
              <a:t>Defant</a:t>
            </a:r>
            <a:r>
              <a:rPr lang="pt-BR" sz="2000" dirty="0"/>
              <a:t> </a:t>
            </a:r>
            <a:r>
              <a:rPr lang="pt-BR" sz="2000" dirty="0" err="1"/>
              <a:t>with</a:t>
            </a:r>
            <a:r>
              <a:rPr lang="pt-BR" sz="2000" dirty="0"/>
              <a:t> </a:t>
            </a:r>
            <a:r>
              <a:rPr lang="pt-BR" sz="2000" dirty="0" err="1"/>
              <a:t>Mörth</a:t>
            </a:r>
            <a:endParaRPr lang="pt-BR" sz="2000" dirty="0"/>
          </a:p>
          <a:p>
            <a:pPr>
              <a:lnSpc>
                <a:spcPct val="80000"/>
              </a:lnSpc>
            </a:pPr>
            <a:r>
              <a:rPr lang="pt-BR" sz="2000" dirty="0"/>
              <a:t>Disponível na biblioteca do IAG</a:t>
            </a:r>
          </a:p>
        </p:txBody>
      </p:sp>
      <p:sp>
        <p:nvSpPr>
          <p:cNvPr id="38168" name="Rectangle 3352"/>
          <p:cNvSpPr>
            <a:spLocks noChangeArrowheads="1"/>
          </p:cNvSpPr>
          <p:nvPr/>
        </p:nvSpPr>
        <p:spPr bwMode="auto">
          <a:xfrm>
            <a:off x="900113" y="18446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4000" dirty="0">
                <a:solidFill>
                  <a:schemeClr val="tx2"/>
                </a:solidFill>
              </a:rPr>
              <a:t>Cartas meteorológicas e dados sinóticos </a:t>
            </a:r>
            <a:br>
              <a:rPr lang="pt-BR" sz="4000" dirty="0">
                <a:solidFill>
                  <a:schemeClr val="tx2"/>
                </a:solidFill>
              </a:rPr>
            </a:br>
            <a:r>
              <a:rPr lang="pt-BR" sz="3600" dirty="0">
                <a:solidFill>
                  <a:schemeClr val="tx2"/>
                </a:solidFill>
              </a:rPr>
              <a:t>(</a:t>
            </a:r>
            <a:r>
              <a:rPr lang="pt-BR" sz="3600" dirty="0" err="1">
                <a:solidFill>
                  <a:schemeClr val="tx2"/>
                </a:solidFill>
              </a:rPr>
              <a:t>plotagens</a:t>
            </a:r>
            <a:r>
              <a:rPr lang="pt-BR" sz="3600" dirty="0">
                <a:solidFill>
                  <a:schemeClr val="tx2"/>
                </a:solidFill>
              </a:rPr>
              <a:t>, interpretação e análise) </a:t>
            </a:r>
            <a:br>
              <a:rPr lang="pt-BR" sz="3600" dirty="0">
                <a:solidFill>
                  <a:schemeClr val="tx2"/>
                </a:solidFill>
              </a:rPr>
            </a:br>
            <a:r>
              <a:rPr lang="pt-BR" sz="3600" dirty="0" smtClean="0">
                <a:solidFill>
                  <a:schemeClr val="tx2"/>
                </a:solidFill>
              </a:rPr>
              <a:t>SYNOP</a:t>
            </a:r>
            <a:endParaRPr lang="pt-BR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Outras fontes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Estações oceanográficas</a:t>
            </a:r>
          </a:p>
          <a:p>
            <a:r>
              <a:rPr lang="pt-BR"/>
              <a:t>Satélites meteorológicos</a:t>
            </a:r>
          </a:p>
          <a:p>
            <a:r>
              <a:rPr lang="pt-BR"/>
              <a:t>Balões</a:t>
            </a:r>
          </a:p>
          <a:p>
            <a:r>
              <a:rPr lang="pt-BR"/>
              <a:t>Aviões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Rede sinótica básica de superfície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Região I – África</a:t>
            </a:r>
          </a:p>
          <a:p>
            <a:r>
              <a:rPr lang="pt-BR"/>
              <a:t>Região II – Ásia</a:t>
            </a:r>
          </a:p>
          <a:p>
            <a:r>
              <a:rPr lang="pt-BR"/>
              <a:t>Região III – América do Sul</a:t>
            </a:r>
          </a:p>
          <a:p>
            <a:r>
              <a:rPr lang="pt-BR"/>
              <a:t>Região IV – América do Norte e Central</a:t>
            </a:r>
          </a:p>
          <a:p>
            <a:r>
              <a:rPr lang="pt-BR"/>
              <a:t>Região V – Sudoeste do Pacífico</a:t>
            </a:r>
          </a:p>
          <a:p>
            <a:r>
              <a:rPr lang="pt-BR"/>
              <a:t>Região VI – Europa</a:t>
            </a:r>
          </a:p>
          <a:p>
            <a:r>
              <a:rPr lang="pt-BR"/>
              <a:t>Antártica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Número das estações</a:t>
            </a:r>
            <a:br>
              <a:rPr lang="pt-BR" sz="4000" dirty="0"/>
            </a:br>
            <a:r>
              <a:rPr lang="pt-BR" sz="2800" dirty="0">
                <a:hlinkClick r:id="rId2"/>
              </a:rPr>
              <a:t>http://www.wetterzentrale.de/klima/stnlst.html</a:t>
            </a:r>
            <a:endParaRPr lang="pt-BR" sz="28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48529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/>
              <a:t>NUMBER CALL   NAME + COUNTRY/STATE   LAT   LON    ELEV (METERS)   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010010 ENJA   JAN MAYEN(NOR-NAVY) NO 7056N 00840W 0009   </a:t>
            </a:r>
          </a:p>
          <a:p>
            <a:pPr>
              <a:lnSpc>
                <a:spcPct val="80000"/>
              </a:lnSpc>
            </a:pPr>
            <a:r>
              <a:rPr lang="pt-BR" sz="1600" dirty="0"/>
              <a:t>020120        RITSEM              SN 6744N 01728E 0523   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028010        KILPISJARVI         FI 6903N 02047E 0476   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030010        MUCKLE FLUGGA (LH)  UK 6051N 00053W 0053   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070020        BOULOGNE            FR 5044N 00136E 0074   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080010        LA CORUNA CITY      SP 4322N 00825W 0067   </a:t>
            </a:r>
          </a:p>
          <a:p>
            <a:pPr>
              <a:lnSpc>
                <a:spcPct val="80000"/>
              </a:lnSpc>
            </a:pPr>
            <a:r>
              <a:rPr lang="pl-PL" sz="1600" dirty="0"/>
              <a:t>085350        LISBON              PO 3843N 00909W 0095   </a:t>
            </a:r>
          </a:p>
          <a:p>
            <a:pPr>
              <a:lnSpc>
                <a:spcPct val="80000"/>
              </a:lnSpc>
            </a:pPr>
            <a:r>
              <a:rPr lang="de-DE" sz="1600" dirty="0"/>
              <a:t>103810        BERLIN/DAHLEM       DL 5228N 01318E 0058   </a:t>
            </a:r>
          </a:p>
          <a:p>
            <a:pPr>
              <a:lnSpc>
                <a:spcPct val="80000"/>
              </a:lnSpc>
            </a:pPr>
            <a:r>
              <a:rPr lang="pt-BR" sz="1600" dirty="0"/>
              <a:t>115180 LKPR   PRAGUE/RUZYNE       CZ 5006N 01417E 0365   </a:t>
            </a:r>
          </a:p>
          <a:p>
            <a:pPr>
              <a:lnSpc>
                <a:spcPct val="80000"/>
              </a:lnSpc>
            </a:pPr>
            <a:r>
              <a:rPr lang="pt-BR" sz="1600" dirty="0"/>
              <a:t>150000        BOGUS ROMANIAN      RO 0000N 00000E 0261   </a:t>
            </a:r>
          </a:p>
          <a:p>
            <a:pPr>
              <a:lnSpc>
                <a:spcPct val="80000"/>
              </a:lnSpc>
            </a:pPr>
            <a:r>
              <a:rPr lang="pt-BR" sz="1600" dirty="0"/>
              <a:t>161303 LIMP   PARMA             &amp; IY 4449N 01018E 0050   </a:t>
            </a:r>
          </a:p>
          <a:p>
            <a:pPr>
              <a:lnSpc>
                <a:spcPct val="80000"/>
              </a:lnSpc>
            </a:pPr>
            <a:r>
              <a:rPr lang="pt-BR" sz="1600" dirty="0"/>
              <a:t>167010        ATHENS/FILADELFIA   GR 3803N 02340E 0138   </a:t>
            </a:r>
          </a:p>
          <a:p>
            <a:pPr>
              <a:lnSpc>
                <a:spcPct val="80000"/>
              </a:lnSpc>
            </a:pPr>
            <a:r>
              <a:rPr lang="pt-BR" sz="1600" dirty="0"/>
              <a:t>716270 YUL    MONTREAL/DORVAL     CN 4528N 07345W 0036   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725030 LGA    NEW YORK/LA GUARDIA NY 4046N 07354W 0009   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766793 MMMX   MEXICO CITY/LICENCI MX 1926N 09906W 2238   </a:t>
            </a:r>
          </a:p>
          <a:p>
            <a:pPr>
              <a:lnSpc>
                <a:spcPct val="80000"/>
              </a:lnSpc>
            </a:pPr>
            <a:r>
              <a:rPr lang="pt-BR" sz="1600" dirty="0"/>
              <a:t>820140        NORMANDIA           BZ 0330N 06010W 0700   </a:t>
            </a:r>
          </a:p>
          <a:p>
            <a:pPr>
              <a:lnSpc>
                <a:spcPct val="80000"/>
              </a:lnSpc>
            </a:pPr>
            <a:r>
              <a:rPr lang="pt-BR" sz="1600" dirty="0"/>
              <a:t>820170 SBOI   OIAPOQUE            BZ 0350N 05150W 0039   </a:t>
            </a:r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  <a:buFontTx/>
              <a:buNone/>
            </a:pP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Estações Brasil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82: estações </a:t>
            </a:r>
            <a:r>
              <a:rPr lang="pt-BR" dirty="0" smtClean="0"/>
              <a:t>a norte </a:t>
            </a:r>
            <a:r>
              <a:rPr lang="pt-BR" dirty="0"/>
              <a:t>de 10</a:t>
            </a:r>
            <a:r>
              <a:rPr lang="pt-BR" baseline="30000" dirty="0"/>
              <a:t>o</a:t>
            </a:r>
            <a:r>
              <a:rPr lang="pt-BR" dirty="0"/>
              <a:t>S</a:t>
            </a:r>
          </a:p>
          <a:p>
            <a:r>
              <a:rPr lang="pt-BR" dirty="0"/>
              <a:t>83: estações </a:t>
            </a:r>
            <a:r>
              <a:rPr lang="pt-BR" dirty="0" smtClean="0"/>
              <a:t>a sul </a:t>
            </a:r>
            <a:r>
              <a:rPr lang="pt-BR" dirty="0"/>
              <a:t>de 10</a:t>
            </a:r>
            <a:r>
              <a:rPr lang="pt-BR" baseline="30000" dirty="0"/>
              <a:t>o</a:t>
            </a:r>
            <a:r>
              <a:rPr lang="pt-BR" dirty="0"/>
              <a:t>S</a:t>
            </a:r>
          </a:p>
          <a:p>
            <a:r>
              <a:rPr lang="pt-BR" dirty="0"/>
              <a:t>São Paulo:</a:t>
            </a:r>
          </a:p>
          <a:p>
            <a:pPr marL="457200" lvl="1" indent="0">
              <a:buNone/>
            </a:pPr>
            <a:r>
              <a:rPr lang="pt-BR" sz="1800" dirty="0" smtClean="0"/>
              <a:t>83775 </a:t>
            </a:r>
            <a:r>
              <a:rPr lang="pt-BR" sz="1800" dirty="0"/>
              <a:t>SBGR GUARULHOS (CIV/MIL) BZ 2326S 04628W 0750 </a:t>
            </a:r>
            <a:endParaRPr lang="pt-BR" sz="1800" dirty="0" smtClean="0"/>
          </a:p>
          <a:p>
            <a:pPr marL="457200" lvl="1" indent="0">
              <a:buNone/>
            </a:pPr>
            <a:r>
              <a:rPr lang="pt-BR" sz="1800" dirty="0" smtClean="0"/>
              <a:t>83779 </a:t>
            </a:r>
            <a:r>
              <a:rPr lang="pt-BR" sz="1800" dirty="0"/>
              <a:t>SBMT MARTE (CIV/MIL) &amp; BZ 2331S 04638W 0722 </a:t>
            </a:r>
            <a:endParaRPr lang="pt-BR" sz="1800" dirty="0" smtClean="0"/>
          </a:p>
          <a:p>
            <a:pPr marL="457200" lvl="1" indent="0">
              <a:buNone/>
            </a:pPr>
            <a:r>
              <a:rPr lang="pt-BR" sz="1800" dirty="0" smtClean="0"/>
              <a:t>83780 </a:t>
            </a:r>
            <a:r>
              <a:rPr lang="pt-BR" sz="1800" dirty="0"/>
              <a:t>SBSP SAO PAULO/CONGONHAS BZ 2337S 04639W </a:t>
            </a:r>
            <a:r>
              <a:rPr lang="pt-BR" sz="1800" dirty="0" smtClean="0"/>
              <a:t>0803</a:t>
            </a:r>
          </a:p>
          <a:p>
            <a:pPr marL="457200" lvl="1" indent="0">
              <a:buNone/>
            </a:pPr>
            <a:endParaRPr lang="pt-BR" sz="1800" dirty="0"/>
          </a:p>
          <a:p>
            <a:pPr marL="457200" lvl="1" indent="0">
              <a:buNone/>
            </a:pPr>
            <a:r>
              <a:rPr lang="pt-BR" sz="1800" dirty="0" smtClean="0"/>
              <a:t> </a:t>
            </a:r>
            <a:r>
              <a:rPr lang="pt-BR" sz="1800" dirty="0"/>
              <a:t/>
            </a:r>
            <a:br>
              <a:rPr lang="pt-BR" sz="1800" dirty="0"/>
            </a:b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Estações América do Sul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800"/>
              <a:t>802220 SKBO   BOGOTA/ELDORADO     CO 0442N 07408W 2548   </a:t>
            </a:r>
          </a:p>
          <a:p>
            <a:pPr>
              <a:lnSpc>
                <a:spcPct val="90000"/>
              </a:lnSpc>
            </a:pPr>
            <a:r>
              <a:rPr lang="pt-BR" sz="2800"/>
              <a:t>804150 SVMI   CARACAS/S. BOLIVAR  VN 1036N 06659W 0048   </a:t>
            </a:r>
          </a:p>
          <a:p>
            <a:pPr>
              <a:lnSpc>
                <a:spcPct val="90000"/>
              </a:lnSpc>
            </a:pPr>
            <a:r>
              <a:rPr lang="en-US" sz="2800"/>
              <a:t>810020 SYTM   GEORGETOWN/TIMEHRI  GY 0630N 05815W 0030   </a:t>
            </a:r>
          </a:p>
          <a:p>
            <a:pPr>
              <a:lnSpc>
                <a:spcPct val="90000"/>
              </a:lnSpc>
            </a:pPr>
            <a:r>
              <a:rPr lang="pl-PL" sz="2800"/>
              <a:t>812250 SMZY   ZANDERY/PARAMARIBO  SM 0527N 05512W 0015   </a:t>
            </a:r>
          </a:p>
          <a:p>
            <a:pPr>
              <a:lnSpc>
                <a:spcPct val="90000"/>
              </a:lnSpc>
            </a:pPr>
            <a:r>
              <a:rPr lang="fr-FR" sz="2800"/>
              <a:t>814050 SOCA   CAYENNE/ROCHAMBEAU  FG 0450N 05222W 0009   </a:t>
            </a:r>
          </a:p>
          <a:p>
            <a:pPr>
              <a:lnSpc>
                <a:spcPct val="90000"/>
              </a:lnSpc>
            </a:pPr>
            <a:endParaRPr lang="pt-BR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América do Sul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80400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000"/>
              <a:t>840710 SEQU   QUITO/MARISCAL SUC&amp; EQ 0009S 07829W 2812   </a:t>
            </a:r>
          </a:p>
          <a:p>
            <a:pPr>
              <a:lnSpc>
                <a:spcPct val="80000"/>
              </a:lnSpc>
            </a:pPr>
            <a:r>
              <a:rPr lang="pt-BR" sz="2000"/>
              <a:t>846280 SPIM   LIMA/JORGE CHAVEZ   PR 1200S 07707W 0013   </a:t>
            </a:r>
          </a:p>
          <a:p>
            <a:pPr>
              <a:lnSpc>
                <a:spcPct val="80000"/>
              </a:lnSpc>
            </a:pPr>
            <a:r>
              <a:rPr lang="pl-PL" sz="2000"/>
              <a:t>852010 SLLP   LA PAZ/JFK INTL     BO 1631S 06811W 4014   </a:t>
            </a:r>
          </a:p>
          <a:p>
            <a:pPr>
              <a:lnSpc>
                <a:spcPct val="80000"/>
              </a:lnSpc>
            </a:pPr>
            <a:r>
              <a:rPr lang="pt-BR" sz="2000"/>
              <a:t>855740 SCEL   PUDAHUEL/ARTURO MER CH 3323S 07047W 0476   Santiago</a:t>
            </a:r>
          </a:p>
          <a:p>
            <a:pPr>
              <a:lnSpc>
                <a:spcPct val="80000"/>
              </a:lnSpc>
            </a:pPr>
            <a:r>
              <a:rPr lang="pt-BR" sz="2000"/>
              <a:t>862180 SGAS   ASUNCION/SILVIO PET PY 2516S 05738W 0101   </a:t>
            </a:r>
          </a:p>
          <a:p>
            <a:pPr>
              <a:lnSpc>
                <a:spcPct val="80000"/>
              </a:lnSpc>
            </a:pPr>
            <a:r>
              <a:rPr lang="pt-BR" sz="2000"/>
              <a:t>865800 SUMU   CARRASCO (CIV/MIL)  UY 3450S 05600W 0032   Montevideo</a:t>
            </a:r>
          </a:p>
          <a:p>
            <a:pPr>
              <a:lnSpc>
                <a:spcPct val="80000"/>
              </a:lnSpc>
            </a:pPr>
            <a:r>
              <a:rPr lang="pt-BR" sz="2000"/>
              <a:t>875760 SAEZ   BUENOS AIRES/EZEIZA AG 3449S 05832W 0020   </a:t>
            </a:r>
          </a:p>
          <a:p>
            <a:pPr>
              <a:lnSpc>
                <a:spcPct val="80000"/>
              </a:lnSpc>
            </a:pPr>
            <a:r>
              <a:rPr lang="en-US" sz="2000"/>
              <a:t>888910 SFAL   STANLEY AIRPORT     FK 5141S 05746W 0023   </a:t>
            </a:r>
            <a:endParaRPr lang="pt-BR" sz="2000"/>
          </a:p>
          <a:p>
            <a:pPr>
              <a:lnSpc>
                <a:spcPct val="80000"/>
              </a:lnSpc>
            </a:pPr>
            <a:endParaRPr lang="pt-B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0"/>
            <a:ext cx="571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23850" y="836613"/>
            <a:ext cx="647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80</a:t>
            </a: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971550" y="1125538"/>
            <a:ext cx="2087563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V="1">
            <a:off x="971550" y="908050"/>
            <a:ext cx="2663825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7667625" y="476250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81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>
            <a:off x="4787900" y="765175"/>
            <a:ext cx="28797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5003800" y="765175"/>
            <a:ext cx="26638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>
            <a:off x="5292725" y="765175"/>
            <a:ext cx="2374900" cy="430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H="1">
            <a:off x="6372225" y="206057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7956550" y="1773238"/>
            <a:ext cx="647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82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7956550" y="2924175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83</a:t>
            </a:r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H="1" flipV="1">
            <a:off x="6227763" y="3068638"/>
            <a:ext cx="165735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250825" y="2349500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84</a:t>
            </a:r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V="1">
            <a:off x="971550" y="1989138"/>
            <a:ext cx="15843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 flipV="1">
            <a:off x="971550" y="2636838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611188" y="4149725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85</a:t>
            </a:r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 flipV="1">
            <a:off x="1331913" y="3573463"/>
            <a:ext cx="25193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 flipV="1">
            <a:off x="1331913" y="4437063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7667625" y="4149725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86</a:t>
            </a:r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 flipH="1" flipV="1">
            <a:off x="5003800" y="4005263"/>
            <a:ext cx="2592388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 flipH="1">
            <a:off x="5148263" y="4365625"/>
            <a:ext cx="2447925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611188" y="5229225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87</a:t>
            </a:r>
          </a:p>
        </p:txBody>
      </p:sp>
      <p:sp>
        <p:nvSpPr>
          <p:cNvPr id="20506" name="Line 26"/>
          <p:cNvSpPr>
            <a:spLocks noChangeShapeType="1"/>
          </p:cNvSpPr>
          <p:nvPr/>
        </p:nvSpPr>
        <p:spPr bwMode="auto">
          <a:xfrm flipV="1">
            <a:off x="1258888" y="5229225"/>
            <a:ext cx="244951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7812088" y="5734050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89</a:t>
            </a:r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 flipH="1">
            <a:off x="5435600" y="6021388"/>
            <a:ext cx="237648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Código SYNOP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800" b="1"/>
              <a:t>“Surface Synoptic Observations”: SYNOP Data Format (FM-12) </a:t>
            </a:r>
          </a:p>
          <a:p>
            <a:pPr>
              <a:lnSpc>
                <a:spcPct val="90000"/>
              </a:lnSpc>
            </a:pPr>
            <a:r>
              <a:rPr lang="pt-BR" sz="2800" b="1"/>
              <a:t>Surface Synoptic Observations </a:t>
            </a:r>
          </a:p>
          <a:p>
            <a:pPr>
              <a:lnSpc>
                <a:spcPct val="90000"/>
              </a:lnSpc>
            </a:pPr>
            <a:r>
              <a:rPr lang="pt-BR" sz="2800" b="1"/>
              <a:t>Table of Contents </a:t>
            </a:r>
          </a:p>
          <a:p>
            <a:pPr>
              <a:lnSpc>
                <a:spcPct val="90000"/>
              </a:lnSpc>
            </a:pPr>
            <a:r>
              <a:rPr lang="pt-BR" sz="2800" b="1"/>
              <a:t>Surface Observations</a:t>
            </a:r>
            <a:r>
              <a:rPr lang="pt-BR" sz="2800"/>
              <a:t> </a:t>
            </a:r>
          </a:p>
          <a:p>
            <a:pPr lvl="1">
              <a:lnSpc>
                <a:spcPct val="90000"/>
              </a:lnSpc>
            </a:pPr>
            <a:r>
              <a:rPr lang="pt-BR" sz="2400">
                <a:hlinkClick r:id="rId2"/>
              </a:rPr>
              <a:t>000 Group - Identification and Location</a:t>
            </a:r>
            <a:r>
              <a:rPr lang="pt-BR" sz="2400"/>
              <a:t> </a:t>
            </a:r>
          </a:p>
          <a:p>
            <a:pPr lvl="1">
              <a:lnSpc>
                <a:spcPct val="90000"/>
              </a:lnSpc>
            </a:pPr>
            <a:r>
              <a:rPr lang="pt-BR" sz="2400">
                <a:hlinkClick r:id="rId2"/>
              </a:rPr>
              <a:t>111 Group - Land Observations</a:t>
            </a:r>
            <a:r>
              <a:rPr lang="pt-BR" sz="2400"/>
              <a:t> </a:t>
            </a:r>
          </a:p>
          <a:p>
            <a:pPr lvl="1">
              <a:lnSpc>
                <a:spcPct val="90000"/>
              </a:lnSpc>
            </a:pPr>
            <a:r>
              <a:rPr lang="pt-BR" sz="2400">
                <a:hlinkClick r:id="rId2"/>
              </a:rPr>
              <a:t>222 Group - Sea Surface Observations</a:t>
            </a:r>
            <a:r>
              <a:rPr lang="pt-BR" sz="2400"/>
              <a:t> </a:t>
            </a:r>
          </a:p>
          <a:p>
            <a:pPr lvl="1">
              <a:lnSpc>
                <a:spcPct val="90000"/>
              </a:lnSpc>
            </a:pPr>
            <a:r>
              <a:rPr lang="pt-BR" sz="2400">
                <a:hlinkClick r:id="rId2"/>
              </a:rPr>
              <a:t>333 Group - Climatological Data</a:t>
            </a:r>
            <a:r>
              <a:rPr lang="pt-BR" sz="2400"/>
              <a:t> </a:t>
            </a:r>
          </a:p>
          <a:p>
            <a:pPr>
              <a:lnSpc>
                <a:spcPct val="90000"/>
              </a:lnSpc>
            </a:pPr>
            <a:r>
              <a:rPr lang="pt-BR" sz="2800"/>
              <a:t>Arquivo: LandSynopticCode.pdf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SYNOP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/>
              <a:t>Syntax </a:t>
            </a:r>
          </a:p>
          <a:p>
            <a:r>
              <a:rPr lang="pt-BR" sz="2800">
                <a:hlinkClick r:id="rId2"/>
              </a:rPr>
              <a:t>IIiii</a:t>
            </a:r>
            <a:r>
              <a:rPr lang="pt-BR" sz="2800"/>
              <a:t> or </a:t>
            </a:r>
            <a:r>
              <a:rPr lang="pt-BR" sz="2800">
                <a:hlinkClick r:id="rId2"/>
              </a:rPr>
              <a:t>IIIII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YYGGi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99LLL QLLLL</a:t>
            </a:r>
            <a:r>
              <a:rPr lang="pt-BR" sz="2800"/>
              <a:t/>
            </a:r>
            <a:br>
              <a:rPr lang="pt-BR" sz="2800"/>
            </a:br>
            <a:r>
              <a:rPr lang="pt-BR" sz="2800">
                <a:hlinkClick r:id="rId2"/>
              </a:rPr>
              <a:t>i</a:t>
            </a:r>
            <a:r>
              <a:rPr lang="pt-BR" sz="2800" baseline="-25000">
                <a:hlinkClick r:id="rId2"/>
              </a:rPr>
              <a:t>R</a:t>
            </a:r>
            <a:r>
              <a:rPr lang="pt-BR" sz="2800">
                <a:hlinkClick r:id="rId2"/>
              </a:rPr>
              <a:t>i</a:t>
            </a:r>
            <a:r>
              <a:rPr lang="pt-BR" sz="2800" baseline="-25000">
                <a:hlinkClick r:id="rId2"/>
              </a:rPr>
              <a:t>X</a:t>
            </a:r>
            <a:r>
              <a:rPr lang="pt-BR" sz="2800">
                <a:hlinkClick r:id="rId2"/>
              </a:rPr>
              <a:t>hVV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Nddff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00fff</a:t>
            </a:r>
            <a:r>
              <a:rPr lang="pt-BR" sz="2800"/>
              <a:t> </a:t>
            </a:r>
            <a:r>
              <a:rPr lang="pt-BR" sz="2800">
                <a:hlinkClick r:id="rId2"/>
              </a:rPr>
              <a:t>1sTTT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2sT</a:t>
            </a:r>
            <a:r>
              <a:rPr lang="pt-BR" sz="2800" baseline="-25000">
                <a:hlinkClick r:id="rId2"/>
              </a:rPr>
              <a:t>d</a:t>
            </a:r>
            <a:r>
              <a:rPr lang="pt-BR" sz="2800">
                <a:hlinkClick r:id="rId2"/>
              </a:rPr>
              <a:t>T</a:t>
            </a:r>
            <a:r>
              <a:rPr lang="pt-BR" sz="2800" baseline="-25000">
                <a:hlinkClick r:id="rId2"/>
              </a:rPr>
              <a:t>d</a:t>
            </a:r>
            <a:r>
              <a:rPr lang="pt-BR" sz="2800">
                <a:hlinkClick r:id="rId2"/>
              </a:rPr>
              <a:t>T</a:t>
            </a:r>
            <a:r>
              <a:rPr lang="pt-BR" sz="2800" baseline="-25000">
                <a:hlinkClick r:id="rId2"/>
              </a:rPr>
              <a:t>d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3P</a:t>
            </a:r>
            <a:r>
              <a:rPr lang="pt-BR" sz="2800" baseline="-25000">
                <a:hlinkClick r:id="rId2"/>
              </a:rPr>
              <a:t>0</a:t>
            </a:r>
            <a:r>
              <a:rPr lang="pt-BR" sz="2800">
                <a:hlinkClick r:id="rId2"/>
              </a:rPr>
              <a:t>P</a:t>
            </a:r>
            <a:r>
              <a:rPr lang="pt-BR" sz="2800" baseline="-25000">
                <a:hlinkClick r:id="rId2"/>
              </a:rPr>
              <a:t>0</a:t>
            </a:r>
            <a:r>
              <a:rPr lang="pt-BR" sz="2800">
                <a:hlinkClick r:id="rId2"/>
              </a:rPr>
              <a:t>P</a:t>
            </a:r>
            <a:r>
              <a:rPr lang="pt-BR" sz="2800" baseline="-25000">
                <a:hlinkClick r:id="rId2"/>
              </a:rPr>
              <a:t>0</a:t>
            </a:r>
            <a:r>
              <a:rPr lang="pt-BR" sz="2800">
                <a:hlinkClick r:id="rId2"/>
              </a:rPr>
              <a:t>P</a:t>
            </a:r>
            <a:r>
              <a:rPr lang="pt-BR" sz="2800" baseline="-25000"/>
              <a:t>0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4PPPP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5appp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6RRRt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7wwW</a:t>
            </a:r>
            <a:r>
              <a:rPr lang="pt-BR" sz="2800" baseline="-25000">
                <a:hlinkClick r:id="rId2"/>
              </a:rPr>
              <a:t>1</a:t>
            </a:r>
            <a:r>
              <a:rPr lang="pt-BR" sz="2800">
                <a:hlinkClick r:id="rId2"/>
              </a:rPr>
              <a:t>W</a:t>
            </a:r>
            <a:r>
              <a:rPr lang="pt-BR" sz="2800" baseline="-25000"/>
              <a:t>2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8N</a:t>
            </a:r>
            <a:r>
              <a:rPr lang="pt-BR" sz="2800" baseline="-25000">
                <a:hlinkClick r:id="rId2"/>
              </a:rPr>
              <a:t>h</a:t>
            </a:r>
            <a:r>
              <a:rPr lang="pt-BR" sz="2800">
                <a:hlinkClick r:id="rId2"/>
              </a:rPr>
              <a:t>C</a:t>
            </a:r>
            <a:r>
              <a:rPr lang="pt-BR" sz="2800" baseline="-25000">
                <a:hlinkClick r:id="rId2"/>
              </a:rPr>
              <a:t>L</a:t>
            </a:r>
            <a:r>
              <a:rPr lang="pt-BR" sz="2800">
                <a:hlinkClick r:id="rId2"/>
              </a:rPr>
              <a:t>C</a:t>
            </a:r>
            <a:r>
              <a:rPr lang="pt-BR" sz="2800" baseline="-25000">
                <a:hlinkClick r:id="rId2"/>
              </a:rPr>
              <a:t>M</a:t>
            </a:r>
            <a:r>
              <a:rPr lang="pt-BR" sz="2800">
                <a:hlinkClick r:id="rId2"/>
              </a:rPr>
              <a:t>C</a:t>
            </a:r>
            <a:r>
              <a:rPr lang="pt-BR" sz="2800" baseline="-25000"/>
              <a:t>H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9GGgg</a:t>
            </a:r>
            <a:r>
              <a:rPr lang="pt-BR" sz="2800"/>
              <a:t> </a:t>
            </a:r>
          </a:p>
          <a:p>
            <a:pPr>
              <a:buFontTx/>
              <a:buNone/>
            </a:pPr>
            <a:r>
              <a:rPr lang="pt-BR" sz="2800"/>
              <a:t>	</a:t>
            </a:r>
            <a:r>
              <a:rPr lang="pt-BR" sz="2800">
                <a:hlinkClick r:id="rId2"/>
              </a:rPr>
              <a:t>222Dv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0sTTT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1PPHH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2PPHH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3dddd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4PPHH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5PPHH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6IEER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70HHH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8aTTT</a:t>
            </a:r>
            <a:r>
              <a:rPr lang="pt-BR" sz="2800"/>
              <a:t/>
            </a:r>
            <a:br>
              <a:rPr lang="pt-BR" sz="2800"/>
            </a:br>
            <a:r>
              <a:rPr lang="pt-BR" sz="2800"/>
              <a:t>333 </a:t>
            </a:r>
            <a:r>
              <a:rPr lang="pt-BR" sz="2800">
                <a:hlinkClick r:id="rId2"/>
              </a:rPr>
              <a:t>0....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1sTTT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2sTTT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3Ejjj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4Esss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5jjjj jjjjj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6RRRt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7RRRR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8Nchh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9SSss</a:t>
            </a:r>
            <a:r>
              <a:rPr lang="pt-BR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Plotando synop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21163"/>
            <a:ext cx="8229600" cy="1905000"/>
          </a:xfrm>
        </p:spPr>
        <p:txBody>
          <a:bodyPr/>
          <a:lstStyle/>
          <a:p>
            <a:r>
              <a:rPr lang="pt-BR" sz="2400"/>
              <a:t>Exemplo: Grupo 111 – SYNOP – Estação continental</a:t>
            </a:r>
          </a:p>
          <a:p>
            <a:r>
              <a:rPr lang="pt-BR" sz="2400"/>
              <a:t>IIiii </a:t>
            </a:r>
            <a:r>
              <a:rPr lang="pt-BR" sz="2400">
                <a:hlinkClick r:id="rId2"/>
              </a:rPr>
              <a:t>i</a:t>
            </a:r>
            <a:r>
              <a:rPr lang="pt-BR" sz="2400" baseline="-25000">
                <a:hlinkClick r:id="rId2"/>
              </a:rPr>
              <a:t>R</a:t>
            </a:r>
            <a:r>
              <a:rPr lang="pt-BR" sz="2400">
                <a:hlinkClick r:id="rId2"/>
              </a:rPr>
              <a:t>i</a:t>
            </a:r>
            <a:r>
              <a:rPr lang="pt-BR" sz="2400" baseline="-25000">
                <a:hlinkClick r:id="rId2"/>
              </a:rPr>
              <a:t>X</a:t>
            </a:r>
            <a:r>
              <a:rPr lang="pt-BR" sz="2400">
                <a:hlinkClick r:id="rId2"/>
              </a:rPr>
              <a:t>hVV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Nddff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00fff</a:t>
            </a:r>
            <a:r>
              <a:rPr lang="pt-BR" sz="2400"/>
              <a:t> </a:t>
            </a:r>
            <a:r>
              <a:rPr lang="pt-BR" sz="2400">
                <a:hlinkClick r:id="rId2"/>
              </a:rPr>
              <a:t>1sTTT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2sT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>
                <a:hlinkClick r:id="rId2"/>
              </a:rPr>
              <a:t>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>
                <a:hlinkClick r:id="rId2"/>
              </a:rPr>
              <a:t>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3P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/>
              <a:t>0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4PPPP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5appp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6RRRt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7wwW</a:t>
            </a:r>
            <a:r>
              <a:rPr lang="pt-BR" sz="2400" baseline="-25000">
                <a:hlinkClick r:id="rId2"/>
              </a:rPr>
              <a:t>1</a:t>
            </a:r>
            <a:r>
              <a:rPr lang="pt-BR" sz="2400">
                <a:hlinkClick r:id="rId2"/>
              </a:rPr>
              <a:t>W</a:t>
            </a:r>
            <a:r>
              <a:rPr lang="pt-BR" sz="2400" baseline="-25000"/>
              <a:t>2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8N</a:t>
            </a:r>
            <a:r>
              <a:rPr lang="pt-BR" sz="2400" baseline="-25000">
                <a:hlinkClick r:id="rId2"/>
              </a:rPr>
              <a:t>h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>
                <a:hlinkClick r:id="rId2"/>
              </a:rPr>
              <a:t>L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>
                <a:hlinkClick r:id="rId2"/>
              </a:rPr>
              <a:t>M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/>
              <a:t>H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9GGgg</a:t>
            </a:r>
            <a:endParaRPr lang="pt-BR" sz="2400"/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3851275" y="1989138"/>
            <a:ext cx="792163" cy="719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995738" y="2060575"/>
            <a:ext cx="433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>
                <a:solidFill>
                  <a:schemeClr val="hlink"/>
                </a:solidFill>
              </a:rPr>
              <a:t>N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924300" y="1268413"/>
            <a:ext cx="2016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H</a:t>
            </a:r>
          </a:p>
          <a:p>
            <a:pPr>
              <a:lnSpc>
                <a:spcPct val="80000"/>
              </a:lnSpc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M        </a:t>
            </a:r>
            <a:r>
              <a:rPr lang="pt-BR" sz="2400">
                <a:solidFill>
                  <a:schemeClr val="hlink"/>
                </a:solidFill>
              </a:rPr>
              <a:t>PPP</a:t>
            </a:r>
            <a:endParaRPr lang="pt-BR" sz="2400" baseline="-25000">
              <a:solidFill>
                <a:schemeClr val="hlink"/>
              </a:solidFill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4859338" y="2060575"/>
            <a:ext cx="16557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ppp a</a:t>
            </a:r>
          </a:p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W t</a:t>
            </a:r>
          </a:p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RRR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3851275" y="2781300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L</a:t>
            </a:r>
            <a:r>
              <a:rPr lang="pt-BR" sz="2400">
                <a:solidFill>
                  <a:schemeClr val="hlink"/>
                </a:solidFill>
              </a:rPr>
              <a:t> Nh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3132138" y="1557338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TT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2987675" y="2565400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T</a:t>
            </a:r>
            <a:r>
              <a:rPr lang="pt-BR" sz="2400" baseline="-25000">
                <a:solidFill>
                  <a:schemeClr val="hlink"/>
                </a:solidFill>
              </a:rPr>
              <a:t>d</a:t>
            </a:r>
            <a:r>
              <a:rPr lang="pt-BR" sz="2400">
                <a:solidFill>
                  <a:schemeClr val="hlink"/>
                </a:solidFill>
              </a:rPr>
              <a:t>T</a:t>
            </a:r>
            <a:r>
              <a:rPr lang="pt-BR" sz="2400" baseline="-25000">
                <a:solidFill>
                  <a:schemeClr val="hlink"/>
                </a:solidFill>
              </a:rPr>
              <a:t>d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2627313" y="2060575"/>
            <a:ext cx="129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VV  ww</a:t>
            </a:r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 flipH="1">
            <a:off x="3348038" y="2636838"/>
            <a:ext cx="6477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3348038" y="3573463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Objetivo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Decodificar o código SYNOP</a:t>
            </a:r>
          </a:p>
          <a:p>
            <a:r>
              <a:rPr lang="pt-BR"/>
              <a:t>Plotar dados numa carta de superfície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Estações “terrestres”</a:t>
            </a:r>
            <a:br>
              <a:rPr lang="pt-BR"/>
            </a:br>
            <a:r>
              <a:rPr lang="pt-BR" sz="2400"/>
              <a:t>Arquivo SYNOP do MASTER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t-BR" sz="2800"/>
              <a:t>IIiii </a:t>
            </a:r>
            <a:r>
              <a:rPr lang="pt-BR" sz="2800">
                <a:hlinkClick r:id="rId2"/>
              </a:rPr>
              <a:t>iihVV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Nddff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00fff</a:t>
            </a:r>
            <a:r>
              <a:rPr lang="pt-BR" sz="2800"/>
              <a:t> </a:t>
            </a:r>
            <a:r>
              <a:rPr lang="pt-BR" sz="2800">
                <a:hlinkClick r:id="rId2"/>
              </a:rPr>
              <a:t>1sTTT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2sTTT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3PPPP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4PPPP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5appp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6RRRt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7wwWW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8NCCC</a:t>
            </a:r>
            <a:r>
              <a:rPr lang="pt-BR" sz="2800"/>
              <a:t> </a:t>
            </a:r>
            <a:r>
              <a:rPr lang="pt-BR" sz="2800">
                <a:hlinkClick r:id="rId2"/>
              </a:rPr>
              <a:t>9GGgg</a:t>
            </a:r>
            <a:r>
              <a:rPr lang="pt-BR" sz="2800"/>
              <a:t> </a:t>
            </a:r>
          </a:p>
          <a:p>
            <a:pPr>
              <a:lnSpc>
                <a:spcPct val="80000"/>
              </a:lnSpc>
            </a:pPr>
            <a:endParaRPr lang="pt-BR" sz="2800"/>
          </a:p>
          <a:p>
            <a:pPr>
              <a:lnSpc>
                <a:spcPct val="80000"/>
              </a:lnSpc>
            </a:pPr>
            <a:r>
              <a:rPr lang="pt-BR" sz="2800"/>
              <a:t>IIiii – no. da estação</a:t>
            </a:r>
          </a:p>
          <a:p>
            <a:pPr>
              <a:lnSpc>
                <a:spcPct val="80000"/>
              </a:lnSpc>
            </a:pPr>
            <a:endParaRPr lang="pt-BR" sz="2800"/>
          </a:p>
          <a:p>
            <a:pPr>
              <a:lnSpc>
                <a:spcPct val="80000"/>
              </a:lnSpc>
            </a:pPr>
            <a:r>
              <a:rPr lang="pt-BR" sz="2800" b="1"/>
              <a:t>i</a:t>
            </a:r>
            <a:r>
              <a:rPr lang="pt-BR" sz="2800" b="1" baseline="-25000"/>
              <a:t>R</a:t>
            </a:r>
            <a:r>
              <a:rPr lang="pt-BR" sz="2800"/>
              <a:t> -- Precipitation indicator </a:t>
            </a:r>
          </a:p>
          <a:p>
            <a:pPr>
              <a:lnSpc>
                <a:spcPct val="80000"/>
              </a:lnSpc>
            </a:pPr>
            <a:r>
              <a:rPr lang="pt-BR" sz="2800" b="1"/>
              <a:t>i</a:t>
            </a:r>
            <a:r>
              <a:rPr lang="pt-BR" sz="2800" b="1" baseline="-25000"/>
              <a:t>x</a:t>
            </a:r>
            <a:r>
              <a:rPr lang="pt-BR" sz="2800"/>
              <a:t> -- Station type and present and past weather indicator </a:t>
            </a:r>
          </a:p>
          <a:p>
            <a:pPr>
              <a:lnSpc>
                <a:spcPct val="80000"/>
              </a:lnSpc>
            </a:pPr>
            <a:r>
              <a:rPr lang="pt-BR" sz="2800" b="1"/>
              <a:t>h</a:t>
            </a:r>
            <a:r>
              <a:rPr lang="pt-BR" sz="2800"/>
              <a:t> -- Cloud base of lowest cloud seen (meters above ground) </a:t>
            </a:r>
          </a:p>
          <a:p>
            <a:pPr>
              <a:lnSpc>
                <a:spcPct val="80000"/>
              </a:lnSpc>
            </a:pPr>
            <a:r>
              <a:rPr lang="pt-BR" sz="2800" b="1"/>
              <a:t>VV</a:t>
            </a:r>
            <a:r>
              <a:rPr lang="pt-BR" sz="2800"/>
              <a:t> -- Visibility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88913"/>
            <a:ext cx="7369175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068638"/>
            <a:ext cx="7323138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268413"/>
            <a:ext cx="6108700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8188" y="0"/>
            <a:ext cx="5127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Plotando synop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21163"/>
            <a:ext cx="8229600" cy="1905000"/>
          </a:xfrm>
        </p:spPr>
        <p:txBody>
          <a:bodyPr/>
          <a:lstStyle/>
          <a:p>
            <a:r>
              <a:rPr lang="pt-BR" sz="2400"/>
              <a:t>Exemplo: Grupo 111 – SYNOP – Estação continental</a:t>
            </a:r>
          </a:p>
          <a:p>
            <a:r>
              <a:rPr lang="pt-BR" sz="2400"/>
              <a:t>IIiii </a:t>
            </a:r>
            <a:r>
              <a:rPr lang="pt-BR" sz="2400">
                <a:hlinkClick r:id="rId2"/>
              </a:rPr>
              <a:t>i</a:t>
            </a:r>
            <a:r>
              <a:rPr lang="pt-BR" sz="2400" baseline="-25000">
                <a:hlinkClick r:id="rId2"/>
              </a:rPr>
              <a:t>R</a:t>
            </a:r>
            <a:r>
              <a:rPr lang="pt-BR" sz="2400">
                <a:hlinkClick r:id="rId2"/>
              </a:rPr>
              <a:t>i</a:t>
            </a:r>
            <a:r>
              <a:rPr lang="pt-BR" sz="2400" baseline="-25000">
                <a:hlinkClick r:id="rId2"/>
              </a:rPr>
              <a:t>X</a:t>
            </a:r>
            <a:r>
              <a:rPr lang="pt-BR" sz="2400">
                <a:hlinkClick r:id="rId2"/>
              </a:rPr>
              <a:t>hVV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Nddff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00fff</a:t>
            </a:r>
            <a:r>
              <a:rPr lang="pt-BR" sz="2400"/>
              <a:t> </a:t>
            </a:r>
            <a:r>
              <a:rPr lang="pt-BR" sz="2400">
                <a:hlinkClick r:id="rId2"/>
              </a:rPr>
              <a:t>1sTTT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2sT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>
                <a:hlinkClick r:id="rId2"/>
              </a:rPr>
              <a:t>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>
                <a:hlinkClick r:id="rId2"/>
              </a:rPr>
              <a:t>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3P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/>
              <a:t>0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4PPPP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5appp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6RRRt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7wwW</a:t>
            </a:r>
            <a:r>
              <a:rPr lang="pt-BR" sz="2400" baseline="-25000">
                <a:hlinkClick r:id="rId2"/>
              </a:rPr>
              <a:t>1</a:t>
            </a:r>
            <a:r>
              <a:rPr lang="pt-BR" sz="2400">
                <a:hlinkClick r:id="rId2"/>
              </a:rPr>
              <a:t>W</a:t>
            </a:r>
            <a:r>
              <a:rPr lang="pt-BR" sz="2400" baseline="-25000"/>
              <a:t>2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8N</a:t>
            </a:r>
            <a:r>
              <a:rPr lang="pt-BR" sz="2400" baseline="-25000">
                <a:hlinkClick r:id="rId2"/>
              </a:rPr>
              <a:t>h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>
                <a:hlinkClick r:id="rId2"/>
              </a:rPr>
              <a:t>L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>
                <a:hlinkClick r:id="rId2"/>
              </a:rPr>
              <a:t>M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/>
              <a:t>H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9GGgg</a:t>
            </a:r>
            <a:endParaRPr lang="pt-BR" sz="2400"/>
          </a:p>
        </p:txBody>
      </p:sp>
      <p:sp>
        <p:nvSpPr>
          <p:cNvPr id="46084" name="Oval 4"/>
          <p:cNvSpPr>
            <a:spLocks noChangeArrowheads="1"/>
          </p:cNvSpPr>
          <p:nvPr/>
        </p:nvSpPr>
        <p:spPr bwMode="auto">
          <a:xfrm>
            <a:off x="3851275" y="1989138"/>
            <a:ext cx="792163" cy="719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995738" y="2060575"/>
            <a:ext cx="433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>
                <a:solidFill>
                  <a:schemeClr val="hlink"/>
                </a:solidFill>
              </a:rPr>
              <a:t>N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3924300" y="1268413"/>
            <a:ext cx="2016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H</a:t>
            </a:r>
          </a:p>
          <a:p>
            <a:pPr>
              <a:lnSpc>
                <a:spcPct val="80000"/>
              </a:lnSpc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M        </a:t>
            </a:r>
            <a:r>
              <a:rPr lang="pt-BR" sz="2400">
                <a:solidFill>
                  <a:schemeClr val="hlink"/>
                </a:solidFill>
              </a:rPr>
              <a:t>PPP</a:t>
            </a:r>
            <a:endParaRPr lang="pt-BR" sz="2400" baseline="-25000">
              <a:solidFill>
                <a:schemeClr val="hlink"/>
              </a:solidFill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4859338" y="2060575"/>
            <a:ext cx="16557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ppp a</a:t>
            </a:r>
          </a:p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W t</a:t>
            </a:r>
          </a:p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RRR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3851275" y="2781300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L</a:t>
            </a:r>
            <a:r>
              <a:rPr lang="pt-BR" sz="2400">
                <a:solidFill>
                  <a:schemeClr val="hlink"/>
                </a:solidFill>
              </a:rPr>
              <a:t> Nh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3132138" y="1557338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TT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2987675" y="2565400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T</a:t>
            </a:r>
            <a:r>
              <a:rPr lang="pt-BR" sz="2400" baseline="-25000">
                <a:solidFill>
                  <a:schemeClr val="hlink"/>
                </a:solidFill>
              </a:rPr>
              <a:t>d</a:t>
            </a:r>
            <a:r>
              <a:rPr lang="pt-BR" sz="2400">
                <a:solidFill>
                  <a:schemeClr val="hlink"/>
                </a:solidFill>
              </a:rPr>
              <a:t>T</a:t>
            </a:r>
            <a:r>
              <a:rPr lang="pt-BR" sz="2400" baseline="-25000">
                <a:solidFill>
                  <a:schemeClr val="hlink"/>
                </a:solidFill>
              </a:rPr>
              <a:t>d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2627313" y="2060575"/>
            <a:ext cx="129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VV  ww</a:t>
            </a: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 flipH="1">
            <a:off x="3348038" y="2636838"/>
            <a:ext cx="6477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>
            <a:off x="3348038" y="3573463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8229600" cy="1143000"/>
          </a:xfrm>
        </p:spPr>
        <p:txBody>
          <a:bodyPr/>
          <a:lstStyle/>
          <a:p>
            <a:r>
              <a:rPr lang="pt-BR" sz="3200"/>
              <a:t>IIiii </a:t>
            </a:r>
            <a:r>
              <a:rPr lang="pt-BR" sz="3200">
                <a:hlinkClick r:id="rId2"/>
              </a:rPr>
              <a:t>i</a:t>
            </a:r>
            <a:r>
              <a:rPr lang="pt-BR" sz="3200" baseline="-25000">
                <a:hlinkClick r:id="rId2"/>
              </a:rPr>
              <a:t>R</a:t>
            </a:r>
            <a:r>
              <a:rPr lang="pt-BR" sz="3200">
                <a:hlinkClick r:id="rId2"/>
              </a:rPr>
              <a:t>i</a:t>
            </a:r>
            <a:r>
              <a:rPr lang="pt-BR" sz="3200" baseline="-25000">
                <a:hlinkClick r:id="rId2"/>
              </a:rPr>
              <a:t>X</a:t>
            </a:r>
            <a:r>
              <a:rPr lang="pt-BR" sz="3200">
                <a:hlinkClick r:id="rId2"/>
              </a:rPr>
              <a:t>hVV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Nddff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00fff</a:t>
            </a:r>
            <a:r>
              <a:rPr lang="pt-BR" sz="3200"/>
              <a:t> </a:t>
            </a:r>
            <a:r>
              <a:rPr lang="pt-BR" sz="3200">
                <a:hlinkClick r:id="rId2"/>
              </a:rPr>
              <a:t>1sTTT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2sT</a:t>
            </a:r>
            <a:r>
              <a:rPr lang="pt-BR" sz="3200" baseline="-25000">
                <a:hlinkClick r:id="rId2"/>
              </a:rPr>
              <a:t>d</a:t>
            </a:r>
            <a:r>
              <a:rPr lang="pt-BR" sz="3200">
                <a:hlinkClick r:id="rId2"/>
              </a:rPr>
              <a:t>T</a:t>
            </a:r>
            <a:r>
              <a:rPr lang="pt-BR" sz="3200" baseline="-25000">
                <a:hlinkClick r:id="rId2"/>
              </a:rPr>
              <a:t>d</a:t>
            </a:r>
            <a:r>
              <a:rPr lang="pt-BR" sz="3200">
                <a:hlinkClick r:id="rId2"/>
              </a:rPr>
              <a:t>T</a:t>
            </a:r>
            <a:r>
              <a:rPr lang="pt-BR" sz="3200" baseline="-25000">
                <a:hlinkClick r:id="rId2"/>
              </a:rPr>
              <a:t>d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3P</a:t>
            </a:r>
            <a:r>
              <a:rPr lang="pt-BR" sz="3200" baseline="-25000">
                <a:hlinkClick r:id="rId2"/>
              </a:rPr>
              <a:t>0</a:t>
            </a:r>
            <a:r>
              <a:rPr lang="pt-BR" sz="3200">
                <a:hlinkClick r:id="rId2"/>
              </a:rPr>
              <a:t>P</a:t>
            </a:r>
            <a:r>
              <a:rPr lang="pt-BR" sz="3200" baseline="-25000">
                <a:hlinkClick r:id="rId2"/>
              </a:rPr>
              <a:t>0</a:t>
            </a:r>
            <a:r>
              <a:rPr lang="pt-BR" sz="3200">
                <a:hlinkClick r:id="rId2"/>
              </a:rPr>
              <a:t>P</a:t>
            </a:r>
            <a:r>
              <a:rPr lang="pt-BR" sz="3200" baseline="-25000">
                <a:hlinkClick r:id="rId2"/>
              </a:rPr>
              <a:t>0</a:t>
            </a:r>
            <a:r>
              <a:rPr lang="pt-BR" sz="3200">
                <a:hlinkClick r:id="rId2"/>
              </a:rPr>
              <a:t>P</a:t>
            </a:r>
            <a:r>
              <a:rPr lang="pt-BR" sz="3200" baseline="-25000"/>
              <a:t>0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4PPPP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5appp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6RRRt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7wwW</a:t>
            </a:r>
            <a:r>
              <a:rPr lang="pt-BR" sz="3200" baseline="-25000">
                <a:hlinkClick r:id="rId2"/>
              </a:rPr>
              <a:t>1</a:t>
            </a:r>
            <a:r>
              <a:rPr lang="pt-BR" sz="3200">
                <a:hlinkClick r:id="rId2"/>
              </a:rPr>
              <a:t>W</a:t>
            </a:r>
            <a:r>
              <a:rPr lang="pt-BR" sz="3200" baseline="-25000"/>
              <a:t>2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8N</a:t>
            </a:r>
            <a:r>
              <a:rPr lang="pt-BR" sz="3200" baseline="-25000">
                <a:hlinkClick r:id="rId2"/>
              </a:rPr>
              <a:t>h</a:t>
            </a:r>
            <a:r>
              <a:rPr lang="pt-BR" sz="3200">
                <a:hlinkClick r:id="rId2"/>
              </a:rPr>
              <a:t>C</a:t>
            </a:r>
            <a:r>
              <a:rPr lang="pt-BR" sz="3200" baseline="-25000">
                <a:hlinkClick r:id="rId2"/>
              </a:rPr>
              <a:t>L</a:t>
            </a:r>
            <a:r>
              <a:rPr lang="pt-BR" sz="3200">
                <a:hlinkClick r:id="rId2"/>
              </a:rPr>
              <a:t>C</a:t>
            </a:r>
            <a:r>
              <a:rPr lang="pt-BR" sz="3200" baseline="-25000">
                <a:hlinkClick r:id="rId2"/>
              </a:rPr>
              <a:t>M</a:t>
            </a:r>
            <a:r>
              <a:rPr lang="pt-BR" sz="3200">
                <a:hlinkClick r:id="rId2"/>
              </a:rPr>
              <a:t>C</a:t>
            </a:r>
            <a:r>
              <a:rPr lang="pt-BR" sz="3200" baseline="-25000"/>
              <a:t>H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9GGgg</a:t>
            </a:r>
            <a:r>
              <a:rPr lang="pt-BR" sz="3200"/>
              <a:t/>
            </a:r>
            <a:br>
              <a:rPr lang="pt-BR" sz="3200"/>
            </a:br>
            <a:endParaRPr lang="pt-BR" sz="32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r>
              <a:rPr lang="pt-BR" b="1" dirty="0"/>
              <a:t>N</a:t>
            </a:r>
            <a:r>
              <a:rPr lang="pt-BR" dirty="0"/>
              <a:t> -- Total </a:t>
            </a:r>
            <a:r>
              <a:rPr lang="pt-BR" dirty="0" err="1"/>
              <a:t>cloud</a:t>
            </a:r>
            <a:r>
              <a:rPr lang="pt-BR" dirty="0"/>
              <a:t> cover </a:t>
            </a:r>
          </a:p>
          <a:p>
            <a:r>
              <a:rPr lang="pt-BR" b="1" dirty="0" err="1"/>
              <a:t>dd</a:t>
            </a:r>
            <a:r>
              <a:rPr lang="pt-BR" dirty="0"/>
              <a:t> -- </a:t>
            </a:r>
            <a:r>
              <a:rPr lang="pt-BR" dirty="0" err="1"/>
              <a:t>wind</a:t>
            </a:r>
            <a:r>
              <a:rPr lang="pt-BR" dirty="0"/>
              <a:t> </a:t>
            </a:r>
            <a:r>
              <a:rPr lang="pt-BR" dirty="0" err="1"/>
              <a:t>direction</a:t>
            </a:r>
            <a:r>
              <a:rPr lang="pt-BR" dirty="0"/>
              <a:t> in </a:t>
            </a:r>
            <a:r>
              <a:rPr lang="pt-BR" dirty="0" smtClean="0"/>
              <a:t>10o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degrees</a:t>
            </a:r>
            <a:r>
              <a:rPr lang="pt-BR" dirty="0"/>
              <a:t> </a:t>
            </a:r>
            <a:br>
              <a:rPr lang="pt-BR" dirty="0"/>
            </a:br>
            <a:r>
              <a:rPr lang="pt-BR" b="1" dirty="0"/>
              <a:t>ff</a:t>
            </a:r>
            <a:r>
              <a:rPr lang="pt-BR" dirty="0"/>
              <a:t> -- </a:t>
            </a:r>
            <a:r>
              <a:rPr lang="pt-BR" dirty="0" err="1"/>
              <a:t>wind</a:t>
            </a:r>
            <a:r>
              <a:rPr lang="pt-BR" dirty="0"/>
              <a:t> </a:t>
            </a:r>
            <a:r>
              <a:rPr lang="pt-BR" dirty="0" err="1"/>
              <a:t>speed</a:t>
            </a:r>
            <a:r>
              <a:rPr lang="pt-BR" dirty="0"/>
              <a:t> in </a:t>
            </a:r>
            <a:r>
              <a:rPr lang="pt-BR" dirty="0" err="1"/>
              <a:t>units</a:t>
            </a:r>
            <a:r>
              <a:rPr lang="pt-BR" dirty="0"/>
              <a:t> </a:t>
            </a:r>
            <a:r>
              <a:rPr lang="pt-BR" dirty="0" err="1"/>
              <a:t>determined</a:t>
            </a:r>
            <a:r>
              <a:rPr lang="pt-BR" dirty="0"/>
              <a:t> </a:t>
            </a:r>
            <a:r>
              <a:rPr lang="pt-BR" dirty="0" err="1"/>
              <a:t>by</a:t>
            </a:r>
            <a:r>
              <a:rPr lang="pt-BR" dirty="0"/>
              <a:t> </a:t>
            </a:r>
            <a:r>
              <a:rPr lang="pt-BR" dirty="0" err="1"/>
              <a:t>wind</a:t>
            </a:r>
            <a:r>
              <a:rPr lang="pt-BR" dirty="0"/>
              <a:t> </a:t>
            </a:r>
            <a:r>
              <a:rPr lang="pt-BR" dirty="0" err="1"/>
              <a:t>type</a:t>
            </a:r>
            <a:r>
              <a:rPr lang="pt-BR" dirty="0"/>
              <a:t> </a:t>
            </a:r>
            <a:r>
              <a:rPr lang="pt-BR" dirty="0" err="1"/>
              <a:t>indicator</a:t>
            </a:r>
            <a:r>
              <a:rPr lang="pt-BR" dirty="0"/>
              <a:t> (</a:t>
            </a:r>
            <a:r>
              <a:rPr lang="pt-BR" dirty="0" err="1"/>
              <a:t>see</a:t>
            </a:r>
            <a:r>
              <a:rPr lang="pt-BR" dirty="0"/>
              <a:t> </a:t>
            </a:r>
            <a:r>
              <a:rPr lang="pt-BR" dirty="0" err="1"/>
              <a:t>above</a:t>
            </a:r>
            <a:r>
              <a:rPr lang="pt-BR" dirty="0"/>
              <a:t>) </a:t>
            </a:r>
          </a:p>
          <a:p>
            <a:r>
              <a:rPr lang="pt-BR" b="1" dirty="0"/>
              <a:t>00fff</a:t>
            </a:r>
            <a:r>
              <a:rPr lang="pt-BR" dirty="0"/>
              <a:t> (</a:t>
            </a:r>
            <a:r>
              <a:rPr lang="pt-BR" dirty="0" err="1"/>
              <a:t>optional</a:t>
            </a:r>
            <a:r>
              <a:rPr lang="pt-BR" dirty="0"/>
              <a:t>)</a:t>
            </a:r>
            <a:br>
              <a:rPr lang="pt-BR" dirty="0"/>
            </a:br>
            <a:r>
              <a:rPr lang="pt-BR" b="1" dirty="0" err="1"/>
              <a:t>fff</a:t>
            </a:r>
            <a:r>
              <a:rPr lang="pt-BR" dirty="0"/>
              <a:t> -- </a:t>
            </a:r>
            <a:r>
              <a:rPr lang="pt-BR" dirty="0" err="1"/>
              <a:t>wind</a:t>
            </a:r>
            <a:r>
              <a:rPr lang="pt-BR" dirty="0"/>
              <a:t> </a:t>
            </a:r>
            <a:r>
              <a:rPr lang="pt-BR" dirty="0" err="1"/>
              <a:t>speed</a:t>
            </a:r>
            <a:r>
              <a:rPr lang="pt-BR" dirty="0"/>
              <a:t> </a:t>
            </a:r>
            <a:r>
              <a:rPr lang="pt-BR" dirty="0" err="1"/>
              <a:t>if</a:t>
            </a:r>
            <a:r>
              <a:rPr lang="pt-BR" dirty="0"/>
              <a:t> </a:t>
            </a:r>
            <a:r>
              <a:rPr lang="pt-BR" dirty="0" err="1"/>
              <a:t>value</a:t>
            </a:r>
            <a:r>
              <a:rPr lang="pt-BR" dirty="0"/>
              <a:t> </a:t>
            </a:r>
            <a:r>
              <a:rPr lang="pt-BR" dirty="0" err="1"/>
              <a:t>greater</a:t>
            </a:r>
            <a:r>
              <a:rPr lang="pt-BR" dirty="0"/>
              <a:t> </a:t>
            </a:r>
            <a:r>
              <a:rPr lang="pt-BR" dirty="0" err="1"/>
              <a:t>than</a:t>
            </a:r>
            <a:r>
              <a:rPr lang="pt-BR" dirty="0"/>
              <a:t> 100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1268413"/>
            <a:ext cx="5929313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 cstate="print"/>
          <a:srcRect r="76781"/>
          <a:stretch>
            <a:fillRect/>
          </a:stretch>
        </p:blipFill>
        <p:spPr bwMode="auto">
          <a:xfrm>
            <a:off x="611188" y="0"/>
            <a:ext cx="979487" cy="666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038350"/>
            <a:ext cx="7559675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Plotando synop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21163"/>
            <a:ext cx="8229600" cy="1905000"/>
          </a:xfrm>
        </p:spPr>
        <p:txBody>
          <a:bodyPr/>
          <a:lstStyle/>
          <a:p>
            <a:r>
              <a:rPr lang="pt-BR" sz="2400"/>
              <a:t>Exemplo: Grupo 111 – SYNOP – Estação continental</a:t>
            </a:r>
          </a:p>
          <a:p>
            <a:r>
              <a:rPr lang="pt-BR" sz="2400"/>
              <a:t>IIiii </a:t>
            </a:r>
            <a:r>
              <a:rPr lang="pt-BR" sz="2400">
                <a:hlinkClick r:id="rId2"/>
              </a:rPr>
              <a:t>i</a:t>
            </a:r>
            <a:r>
              <a:rPr lang="pt-BR" sz="2400" baseline="-25000">
                <a:hlinkClick r:id="rId2"/>
              </a:rPr>
              <a:t>R</a:t>
            </a:r>
            <a:r>
              <a:rPr lang="pt-BR" sz="2400">
                <a:hlinkClick r:id="rId2"/>
              </a:rPr>
              <a:t>i</a:t>
            </a:r>
            <a:r>
              <a:rPr lang="pt-BR" sz="2400" baseline="-25000">
                <a:hlinkClick r:id="rId2"/>
              </a:rPr>
              <a:t>X</a:t>
            </a:r>
            <a:r>
              <a:rPr lang="pt-BR" sz="2400">
                <a:hlinkClick r:id="rId2"/>
              </a:rPr>
              <a:t>hVV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Nddff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00fff</a:t>
            </a:r>
            <a:r>
              <a:rPr lang="pt-BR" sz="2400"/>
              <a:t> </a:t>
            </a:r>
            <a:r>
              <a:rPr lang="pt-BR" sz="2400">
                <a:hlinkClick r:id="rId2"/>
              </a:rPr>
              <a:t>1sTTT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2sT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>
                <a:hlinkClick r:id="rId2"/>
              </a:rPr>
              <a:t>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>
                <a:hlinkClick r:id="rId2"/>
              </a:rPr>
              <a:t>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3P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/>
              <a:t>0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4PPPP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5appp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6RRRt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7wwW</a:t>
            </a:r>
            <a:r>
              <a:rPr lang="pt-BR" sz="2400" baseline="-25000">
                <a:hlinkClick r:id="rId2"/>
              </a:rPr>
              <a:t>1</a:t>
            </a:r>
            <a:r>
              <a:rPr lang="pt-BR" sz="2400">
                <a:hlinkClick r:id="rId2"/>
              </a:rPr>
              <a:t>W</a:t>
            </a:r>
            <a:r>
              <a:rPr lang="pt-BR" sz="2400" baseline="-25000"/>
              <a:t>2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8N</a:t>
            </a:r>
            <a:r>
              <a:rPr lang="pt-BR" sz="2400" baseline="-25000">
                <a:hlinkClick r:id="rId2"/>
              </a:rPr>
              <a:t>h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>
                <a:hlinkClick r:id="rId2"/>
              </a:rPr>
              <a:t>L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>
                <a:hlinkClick r:id="rId2"/>
              </a:rPr>
              <a:t>M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/>
              <a:t>H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9GGgg</a:t>
            </a:r>
            <a:endParaRPr lang="pt-BR" sz="2400"/>
          </a:p>
        </p:txBody>
      </p:sp>
      <p:sp>
        <p:nvSpPr>
          <p:cNvPr id="50180" name="Oval 4"/>
          <p:cNvSpPr>
            <a:spLocks noChangeArrowheads="1"/>
          </p:cNvSpPr>
          <p:nvPr/>
        </p:nvSpPr>
        <p:spPr bwMode="auto">
          <a:xfrm>
            <a:off x="3851275" y="1989138"/>
            <a:ext cx="792163" cy="719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995738" y="2060575"/>
            <a:ext cx="433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>
                <a:solidFill>
                  <a:schemeClr val="hlink"/>
                </a:solidFill>
              </a:rPr>
              <a:t>N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3924300" y="1268413"/>
            <a:ext cx="2016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H</a:t>
            </a:r>
          </a:p>
          <a:p>
            <a:pPr>
              <a:lnSpc>
                <a:spcPct val="80000"/>
              </a:lnSpc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M        </a:t>
            </a:r>
            <a:r>
              <a:rPr lang="pt-BR" sz="2400">
                <a:solidFill>
                  <a:schemeClr val="hlink"/>
                </a:solidFill>
              </a:rPr>
              <a:t>PPP</a:t>
            </a:r>
            <a:endParaRPr lang="pt-BR" sz="2400" baseline="-25000">
              <a:solidFill>
                <a:schemeClr val="hlink"/>
              </a:solidFill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4859338" y="2060575"/>
            <a:ext cx="16557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ppp a</a:t>
            </a:r>
          </a:p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W t</a:t>
            </a:r>
          </a:p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RRR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3851275" y="2781300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L</a:t>
            </a:r>
            <a:r>
              <a:rPr lang="pt-BR" sz="2400">
                <a:solidFill>
                  <a:schemeClr val="hlink"/>
                </a:solidFill>
              </a:rPr>
              <a:t> Nh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3132138" y="1557338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TT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2987675" y="2565400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T</a:t>
            </a:r>
            <a:r>
              <a:rPr lang="pt-BR" sz="2400" baseline="-25000">
                <a:solidFill>
                  <a:schemeClr val="hlink"/>
                </a:solidFill>
              </a:rPr>
              <a:t>d</a:t>
            </a:r>
            <a:r>
              <a:rPr lang="pt-BR" sz="2400">
                <a:solidFill>
                  <a:schemeClr val="hlink"/>
                </a:solidFill>
              </a:rPr>
              <a:t>T</a:t>
            </a:r>
            <a:r>
              <a:rPr lang="pt-BR" sz="2400" baseline="-25000">
                <a:solidFill>
                  <a:schemeClr val="hlink"/>
                </a:solidFill>
              </a:rPr>
              <a:t>d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2627313" y="2060575"/>
            <a:ext cx="129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VV  ww</a:t>
            </a:r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3348038" y="2636838"/>
            <a:ext cx="6477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3348038" y="3573463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pt-BR" sz="3200"/>
              <a:t>IIiii </a:t>
            </a:r>
            <a:r>
              <a:rPr lang="pt-BR" sz="3200">
                <a:hlinkClick r:id="rId2"/>
              </a:rPr>
              <a:t>i</a:t>
            </a:r>
            <a:r>
              <a:rPr lang="pt-BR" sz="3200" baseline="-25000">
                <a:hlinkClick r:id="rId2"/>
              </a:rPr>
              <a:t>R</a:t>
            </a:r>
            <a:r>
              <a:rPr lang="pt-BR" sz="3200">
                <a:hlinkClick r:id="rId2"/>
              </a:rPr>
              <a:t>i</a:t>
            </a:r>
            <a:r>
              <a:rPr lang="pt-BR" sz="3200" baseline="-25000">
                <a:hlinkClick r:id="rId2"/>
              </a:rPr>
              <a:t>X</a:t>
            </a:r>
            <a:r>
              <a:rPr lang="pt-BR" sz="3200">
                <a:hlinkClick r:id="rId2"/>
              </a:rPr>
              <a:t>hVV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Nddff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00fff</a:t>
            </a:r>
            <a:r>
              <a:rPr lang="pt-BR" sz="3200"/>
              <a:t> </a:t>
            </a:r>
            <a:r>
              <a:rPr lang="pt-BR" sz="3200">
                <a:hlinkClick r:id="rId2"/>
              </a:rPr>
              <a:t>1sTTT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2sT</a:t>
            </a:r>
            <a:r>
              <a:rPr lang="pt-BR" sz="3200" baseline="-25000">
                <a:hlinkClick r:id="rId2"/>
              </a:rPr>
              <a:t>d</a:t>
            </a:r>
            <a:r>
              <a:rPr lang="pt-BR" sz="3200">
                <a:hlinkClick r:id="rId2"/>
              </a:rPr>
              <a:t>T</a:t>
            </a:r>
            <a:r>
              <a:rPr lang="pt-BR" sz="3200" baseline="-25000">
                <a:hlinkClick r:id="rId2"/>
              </a:rPr>
              <a:t>d</a:t>
            </a:r>
            <a:r>
              <a:rPr lang="pt-BR" sz="3200">
                <a:hlinkClick r:id="rId2"/>
              </a:rPr>
              <a:t>T</a:t>
            </a:r>
            <a:r>
              <a:rPr lang="pt-BR" sz="3200" baseline="-25000">
                <a:hlinkClick r:id="rId2"/>
              </a:rPr>
              <a:t>d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3P</a:t>
            </a:r>
            <a:r>
              <a:rPr lang="pt-BR" sz="3200" baseline="-25000">
                <a:hlinkClick r:id="rId2"/>
              </a:rPr>
              <a:t>0</a:t>
            </a:r>
            <a:r>
              <a:rPr lang="pt-BR" sz="3200">
                <a:hlinkClick r:id="rId2"/>
              </a:rPr>
              <a:t>P</a:t>
            </a:r>
            <a:r>
              <a:rPr lang="pt-BR" sz="3200" baseline="-25000">
                <a:hlinkClick r:id="rId2"/>
              </a:rPr>
              <a:t>0</a:t>
            </a:r>
            <a:r>
              <a:rPr lang="pt-BR" sz="3200">
                <a:hlinkClick r:id="rId2"/>
              </a:rPr>
              <a:t>P</a:t>
            </a:r>
            <a:r>
              <a:rPr lang="pt-BR" sz="3200" baseline="-25000">
                <a:hlinkClick r:id="rId2"/>
              </a:rPr>
              <a:t>0</a:t>
            </a:r>
            <a:r>
              <a:rPr lang="pt-BR" sz="3200">
                <a:hlinkClick r:id="rId2"/>
              </a:rPr>
              <a:t>P</a:t>
            </a:r>
            <a:r>
              <a:rPr lang="pt-BR" sz="3200" baseline="-25000"/>
              <a:t>0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4PPPP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5appp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6RRRt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7wwW</a:t>
            </a:r>
            <a:r>
              <a:rPr lang="pt-BR" sz="3200" baseline="-25000">
                <a:hlinkClick r:id="rId2"/>
              </a:rPr>
              <a:t>1</a:t>
            </a:r>
            <a:r>
              <a:rPr lang="pt-BR" sz="3200">
                <a:hlinkClick r:id="rId2"/>
              </a:rPr>
              <a:t>W</a:t>
            </a:r>
            <a:r>
              <a:rPr lang="pt-BR" sz="3200" baseline="-25000"/>
              <a:t>2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8N</a:t>
            </a:r>
            <a:r>
              <a:rPr lang="pt-BR" sz="3200" baseline="-25000">
                <a:hlinkClick r:id="rId2"/>
              </a:rPr>
              <a:t>h</a:t>
            </a:r>
            <a:r>
              <a:rPr lang="pt-BR" sz="3200">
                <a:hlinkClick r:id="rId2"/>
              </a:rPr>
              <a:t>C</a:t>
            </a:r>
            <a:r>
              <a:rPr lang="pt-BR" sz="3200" baseline="-25000">
                <a:hlinkClick r:id="rId2"/>
              </a:rPr>
              <a:t>L</a:t>
            </a:r>
            <a:r>
              <a:rPr lang="pt-BR" sz="3200">
                <a:hlinkClick r:id="rId2"/>
              </a:rPr>
              <a:t>C</a:t>
            </a:r>
            <a:r>
              <a:rPr lang="pt-BR" sz="3200" baseline="-25000">
                <a:hlinkClick r:id="rId2"/>
              </a:rPr>
              <a:t>M</a:t>
            </a:r>
            <a:r>
              <a:rPr lang="pt-BR" sz="3200">
                <a:hlinkClick r:id="rId2"/>
              </a:rPr>
              <a:t>C</a:t>
            </a:r>
            <a:r>
              <a:rPr lang="pt-BR" sz="3200" baseline="-25000"/>
              <a:t>H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9GGgg</a:t>
            </a:r>
            <a:r>
              <a:rPr lang="pt-BR" sz="3200"/>
              <a:t/>
            </a:r>
            <a:br>
              <a:rPr lang="pt-BR" sz="3200"/>
            </a:br>
            <a:endParaRPr lang="pt-BR" sz="320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b="1"/>
              <a:t>1sTTT</a:t>
            </a:r>
            <a:r>
              <a:rPr lang="pt-BR"/>
              <a:t> -- Temperature</a:t>
            </a:r>
            <a:br>
              <a:rPr lang="pt-BR"/>
            </a:br>
            <a:r>
              <a:rPr lang="pt-BR" b="1"/>
              <a:t>s</a:t>
            </a:r>
            <a:r>
              <a:rPr lang="pt-BR"/>
              <a:t> -- sign of temperature (0=positive, 1=negative)</a:t>
            </a:r>
            <a:br>
              <a:rPr lang="pt-BR"/>
            </a:br>
            <a:r>
              <a:rPr lang="pt-BR" b="1"/>
              <a:t>TTT</a:t>
            </a:r>
            <a:r>
              <a:rPr lang="pt-BR"/>
              <a:t> -- Temperature in .1 C </a:t>
            </a:r>
          </a:p>
          <a:p>
            <a:pPr>
              <a:lnSpc>
                <a:spcPct val="90000"/>
              </a:lnSpc>
            </a:pPr>
            <a:r>
              <a:rPr lang="pt-BR" b="1"/>
              <a:t>2sTTT</a:t>
            </a:r>
            <a:r>
              <a:rPr lang="pt-BR"/>
              <a:t> -- Dewpoint</a:t>
            </a:r>
            <a:br>
              <a:rPr lang="pt-BR"/>
            </a:br>
            <a:r>
              <a:rPr lang="pt-BR" b="1"/>
              <a:t>s</a:t>
            </a:r>
            <a:r>
              <a:rPr lang="pt-BR"/>
              <a:t> -- sign of temperature (0=positive, 1=negative, 9 = RH)</a:t>
            </a:r>
            <a:br>
              <a:rPr lang="pt-BR"/>
            </a:br>
            <a:r>
              <a:rPr lang="pt-BR" b="1"/>
              <a:t>TTT</a:t>
            </a:r>
            <a:r>
              <a:rPr lang="pt-BR"/>
              <a:t> -- Dewpoint temperature in .1 C (if sign is 9, TTT is relative humidity)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Dados observacionais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Dados de superfície</a:t>
            </a:r>
          </a:p>
          <a:p>
            <a:r>
              <a:rPr lang="pt-BR"/>
              <a:t>Dados de altitude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Plotando synop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21163"/>
            <a:ext cx="8229600" cy="1905000"/>
          </a:xfrm>
        </p:spPr>
        <p:txBody>
          <a:bodyPr/>
          <a:lstStyle/>
          <a:p>
            <a:r>
              <a:rPr lang="pt-BR" sz="2400"/>
              <a:t>Exemplo: Grupo 111 – SYNOP – Estação continental</a:t>
            </a:r>
          </a:p>
          <a:p>
            <a:r>
              <a:rPr lang="pt-BR" sz="2400"/>
              <a:t>IIiii </a:t>
            </a:r>
            <a:r>
              <a:rPr lang="pt-BR" sz="2400">
                <a:hlinkClick r:id="rId2"/>
              </a:rPr>
              <a:t>i</a:t>
            </a:r>
            <a:r>
              <a:rPr lang="pt-BR" sz="2400" baseline="-25000">
                <a:hlinkClick r:id="rId2"/>
              </a:rPr>
              <a:t>R</a:t>
            </a:r>
            <a:r>
              <a:rPr lang="pt-BR" sz="2400">
                <a:hlinkClick r:id="rId2"/>
              </a:rPr>
              <a:t>i</a:t>
            </a:r>
            <a:r>
              <a:rPr lang="pt-BR" sz="2400" baseline="-25000">
                <a:hlinkClick r:id="rId2"/>
              </a:rPr>
              <a:t>X</a:t>
            </a:r>
            <a:r>
              <a:rPr lang="pt-BR" sz="2400">
                <a:hlinkClick r:id="rId2"/>
              </a:rPr>
              <a:t>hVV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Nddff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00fff</a:t>
            </a:r>
            <a:r>
              <a:rPr lang="pt-BR" sz="2400"/>
              <a:t> </a:t>
            </a:r>
            <a:r>
              <a:rPr lang="pt-BR" sz="2400">
                <a:hlinkClick r:id="rId2"/>
              </a:rPr>
              <a:t>1sTTT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2sT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>
                <a:hlinkClick r:id="rId2"/>
              </a:rPr>
              <a:t>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>
                <a:hlinkClick r:id="rId2"/>
              </a:rPr>
              <a:t>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3P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/>
              <a:t>0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4PPPP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5appp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6RRRt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7wwW</a:t>
            </a:r>
            <a:r>
              <a:rPr lang="pt-BR" sz="2400" baseline="-25000">
                <a:hlinkClick r:id="rId2"/>
              </a:rPr>
              <a:t>1</a:t>
            </a:r>
            <a:r>
              <a:rPr lang="pt-BR" sz="2400">
                <a:hlinkClick r:id="rId2"/>
              </a:rPr>
              <a:t>W</a:t>
            </a:r>
            <a:r>
              <a:rPr lang="pt-BR" sz="2400" baseline="-25000"/>
              <a:t>2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8N</a:t>
            </a:r>
            <a:r>
              <a:rPr lang="pt-BR" sz="2400" baseline="-25000">
                <a:hlinkClick r:id="rId2"/>
              </a:rPr>
              <a:t>h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>
                <a:hlinkClick r:id="rId2"/>
              </a:rPr>
              <a:t>L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>
                <a:hlinkClick r:id="rId2"/>
              </a:rPr>
              <a:t>M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/>
              <a:t>H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9GGgg</a:t>
            </a:r>
            <a:endParaRPr lang="pt-BR" sz="2400"/>
          </a:p>
        </p:txBody>
      </p:sp>
      <p:sp>
        <p:nvSpPr>
          <p:cNvPr id="51204" name="Oval 4"/>
          <p:cNvSpPr>
            <a:spLocks noChangeArrowheads="1"/>
          </p:cNvSpPr>
          <p:nvPr/>
        </p:nvSpPr>
        <p:spPr bwMode="auto">
          <a:xfrm>
            <a:off x="3851275" y="1989138"/>
            <a:ext cx="792163" cy="719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995738" y="2060575"/>
            <a:ext cx="433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>
                <a:solidFill>
                  <a:schemeClr val="hlink"/>
                </a:solidFill>
              </a:rPr>
              <a:t>N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924300" y="1268413"/>
            <a:ext cx="2016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H</a:t>
            </a:r>
          </a:p>
          <a:p>
            <a:pPr>
              <a:lnSpc>
                <a:spcPct val="80000"/>
              </a:lnSpc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M        </a:t>
            </a:r>
            <a:r>
              <a:rPr lang="pt-BR" sz="2400">
                <a:solidFill>
                  <a:schemeClr val="hlink"/>
                </a:solidFill>
              </a:rPr>
              <a:t>PPP</a:t>
            </a:r>
            <a:endParaRPr lang="pt-BR" sz="2400" baseline="-25000">
              <a:solidFill>
                <a:schemeClr val="hlink"/>
              </a:solidFill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4859338" y="2060575"/>
            <a:ext cx="16557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ppp a</a:t>
            </a:r>
          </a:p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W t</a:t>
            </a:r>
          </a:p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RRR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3851275" y="2781300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L</a:t>
            </a:r>
            <a:r>
              <a:rPr lang="pt-BR" sz="2400">
                <a:solidFill>
                  <a:schemeClr val="hlink"/>
                </a:solidFill>
              </a:rPr>
              <a:t> Nh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3132138" y="1557338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TT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2987675" y="2565400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T</a:t>
            </a:r>
            <a:r>
              <a:rPr lang="pt-BR" sz="2400" baseline="-25000">
                <a:solidFill>
                  <a:schemeClr val="hlink"/>
                </a:solidFill>
              </a:rPr>
              <a:t>d</a:t>
            </a:r>
            <a:r>
              <a:rPr lang="pt-BR" sz="2400">
                <a:solidFill>
                  <a:schemeClr val="hlink"/>
                </a:solidFill>
              </a:rPr>
              <a:t>T</a:t>
            </a:r>
            <a:r>
              <a:rPr lang="pt-BR" sz="2400" baseline="-25000">
                <a:solidFill>
                  <a:schemeClr val="hlink"/>
                </a:solidFill>
              </a:rPr>
              <a:t>d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2627313" y="2060575"/>
            <a:ext cx="129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VV  ww</a:t>
            </a:r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 flipH="1">
            <a:off x="3348038" y="2636838"/>
            <a:ext cx="6477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3348038" y="3573463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pt-BR" sz="3200"/>
              <a:t>IIiii </a:t>
            </a:r>
            <a:r>
              <a:rPr lang="pt-BR" sz="3200">
                <a:hlinkClick r:id="rId2"/>
              </a:rPr>
              <a:t>i</a:t>
            </a:r>
            <a:r>
              <a:rPr lang="pt-BR" sz="3200" baseline="-25000">
                <a:hlinkClick r:id="rId2"/>
              </a:rPr>
              <a:t>R</a:t>
            </a:r>
            <a:r>
              <a:rPr lang="pt-BR" sz="3200">
                <a:hlinkClick r:id="rId2"/>
              </a:rPr>
              <a:t>i</a:t>
            </a:r>
            <a:r>
              <a:rPr lang="pt-BR" sz="3200" baseline="-25000">
                <a:hlinkClick r:id="rId2"/>
              </a:rPr>
              <a:t>X</a:t>
            </a:r>
            <a:r>
              <a:rPr lang="pt-BR" sz="3200">
                <a:hlinkClick r:id="rId2"/>
              </a:rPr>
              <a:t>hVV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Nddff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00fff</a:t>
            </a:r>
            <a:r>
              <a:rPr lang="pt-BR" sz="3200"/>
              <a:t> </a:t>
            </a:r>
            <a:r>
              <a:rPr lang="pt-BR" sz="3200">
                <a:hlinkClick r:id="rId2"/>
              </a:rPr>
              <a:t>1sTTT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2sT</a:t>
            </a:r>
            <a:r>
              <a:rPr lang="pt-BR" sz="3200" baseline="-25000">
                <a:hlinkClick r:id="rId2"/>
              </a:rPr>
              <a:t>d</a:t>
            </a:r>
            <a:r>
              <a:rPr lang="pt-BR" sz="3200">
                <a:hlinkClick r:id="rId2"/>
              </a:rPr>
              <a:t>T</a:t>
            </a:r>
            <a:r>
              <a:rPr lang="pt-BR" sz="3200" baseline="-25000">
                <a:hlinkClick r:id="rId2"/>
              </a:rPr>
              <a:t>d</a:t>
            </a:r>
            <a:r>
              <a:rPr lang="pt-BR" sz="3200">
                <a:hlinkClick r:id="rId2"/>
              </a:rPr>
              <a:t>T</a:t>
            </a:r>
            <a:r>
              <a:rPr lang="pt-BR" sz="3200" baseline="-25000">
                <a:hlinkClick r:id="rId2"/>
              </a:rPr>
              <a:t>d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3P</a:t>
            </a:r>
            <a:r>
              <a:rPr lang="pt-BR" sz="3200" baseline="-25000">
                <a:hlinkClick r:id="rId2"/>
              </a:rPr>
              <a:t>0</a:t>
            </a:r>
            <a:r>
              <a:rPr lang="pt-BR" sz="3200">
                <a:hlinkClick r:id="rId2"/>
              </a:rPr>
              <a:t>P</a:t>
            </a:r>
            <a:r>
              <a:rPr lang="pt-BR" sz="3200" baseline="-25000">
                <a:hlinkClick r:id="rId2"/>
              </a:rPr>
              <a:t>0</a:t>
            </a:r>
            <a:r>
              <a:rPr lang="pt-BR" sz="3200">
                <a:hlinkClick r:id="rId2"/>
              </a:rPr>
              <a:t>P</a:t>
            </a:r>
            <a:r>
              <a:rPr lang="pt-BR" sz="3200" baseline="-25000">
                <a:hlinkClick r:id="rId2"/>
              </a:rPr>
              <a:t>0</a:t>
            </a:r>
            <a:r>
              <a:rPr lang="pt-BR" sz="3200">
                <a:hlinkClick r:id="rId2"/>
              </a:rPr>
              <a:t>P</a:t>
            </a:r>
            <a:r>
              <a:rPr lang="pt-BR" sz="3200" baseline="-25000"/>
              <a:t>0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4PPPP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5appp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6RRRt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7wwW</a:t>
            </a:r>
            <a:r>
              <a:rPr lang="pt-BR" sz="3200" baseline="-25000">
                <a:hlinkClick r:id="rId2"/>
              </a:rPr>
              <a:t>1</a:t>
            </a:r>
            <a:r>
              <a:rPr lang="pt-BR" sz="3200">
                <a:hlinkClick r:id="rId2"/>
              </a:rPr>
              <a:t>W</a:t>
            </a:r>
            <a:r>
              <a:rPr lang="pt-BR" sz="3200" baseline="-25000"/>
              <a:t>2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8N</a:t>
            </a:r>
            <a:r>
              <a:rPr lang="pt-BR" sz="3200" baseline="-25000">
                <a:hlinkClick r:id="rId2"/>
              </a:rPr>
              <a:t>h</a:t>
            </a:r>
            <a:r>
              <a:rPr lang="pt-BR" sz="3200">
                <a:hlinkClick r:id="rId2"/>
              </a:rPr>
              <a:t>C</a:t>
            </a:r>
            <a:r>
              <a:rPr lang="pt-BR" sz="3200" baseline="-25000">
                <a:hlinkClick r:id="rId2"/>
              </a:rPr>
              <a:t>L</a:t>
            </a:r>
            <a:r>
              <a:rPr lang="pt-BR" sz="3200">
                <a:hlinkClick r:id="rId2"/>
              </a:rPr>
              <a:t>C</a:t>
            </a:r>
            <a:r>
              <a:rPr lang="pt-BR" sz="3200" baseline="-25000">
                <a:hlinkClick r:id="rId2"/>
              </a:rPr>
              <a:t>M</a:t>
            </a:r>
            <a:r>
              <a:rPr lang="pt-BR" sz="3200">
                <a:hlinkClick r:id="rId2"/>
              </a:rPr>
              <a:t>C</a:t>
            </a:r>
            <a:r>
              <a:rPr lang="pt-BR" sz="3200" baseline="-25000"/>
              <a:t>H</a:t>
            </a:r>
            <a:r>
              <a:rPr lang="pt-BR" sz="3200"/>
              <a:t> </a:t>
            </a:r>
            <a:r>
              <a:rPr lang="pt-BR" sz="3200">
                <a:hlinkClick r:id="rId2"/>
              </a:rPr>
              <a:t>9GGgg</a:t>
            </a:r>
            <a:r>
              <a:rPr lang="pt-BR" sz="3200"/>
              <a:t/>
            </a:r>
            <a:br>
              <a:rPr lang="pt-BR" sz="3200"/>
            </a:br>
            <a:endParaRPr lang="pt-BR" sz="32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400" b="1"/>
              <a:t>3</a:t>
            </a:r>
            <a:r>
              <a:rPr lang="pt-BR" sz="2400"/>
              <a:t>P</a:t>
            </a:r>
            <a:r>
              <a:rPr lang="pt-BR" sz="2400" baseline="-25000"/>
              <a:t>0</a:t>
            </a:r>
            <a:r>
              <a:rPr lang="pt-BR" sz="2400"/>
              <a:t>P</a:t>
            </a:r>
            <a:r>
              <a:rPr lang="pt-BR" sz="2400" baseline="-25000"/>
              <a:t>0</a:t>
            </a:r>
            <a:r>
              <a:rPr lang="pt-BR" sz="2400"/>
              <a:t>P</a:t>
            </a:r>
            <a:r>
              <a:rPr lang="pt-BR" sz="2400" baseline="-25000"/>
              <a:t>0</a:t>
            </a:r>
            <a:r>
              <a:rPr lang="pt-BR" sz="2400"/>
              <a:t>P</a:t>
            </a:r>
            <a:r>
              <a:rPr lang="pt-BR" sz="2400" baseline="-25000"/>
              <a:t>0</a:t>
            </a:r>
            <a:r>
              <a:rPr lang="pt-BR" sz="2400"/>
              <a:t>-- Station pressure in 0.1 mb (thousandths digit omitted, last digit can be slash, then pressure in full mb) </a:t>
            </a:r>
          </a:p>
          <a:p>
            <a:pPr>
              <a:lnSpc>
                <a:spcPct val="90000"/>
              </a:lnSpc>
            </a:pPr>
            <a:r>
              <a:rPr lang="pt-BR" sz="2400" b="1"/>
              <a:t>4PPPP</a:t>
            </a:r>
            <a:r>
              <a:rPr lang="pt-BR" sz="2400"/>
              <a:t> -- Sea level pressure in 0.1 mb (thousandths digit omitted, last digit can be slash, then pressure in full mb)</a:t>
            </a:r>
          </a:p>
          <a:p>
            <a:pPr>
              <a:lnSpc>
                <a:spcPct val="90000"/>
              </a:lnSpc>
            </a:pPr>
            <a:r>
              <a:rPr lang="pt-BR" sz="2400" b="1"/>
              <a:t>4ahhh</a:t>
            </a:r>
            <a:r>
              <a:rPr lang="pt-BR" sz="2400"/>
              <a:t> -- Geopotential of nearest mandatory pressure level (use for high altitude stations where sea level pressure reduction is not accurate)</a:t>
            </a:r>
            <a:br>
              <a:rPr lang="pt-BR" sz="2400"/>
            </a:br>
            <a:r>
              <a:rPr lang="pt-BR" sz="2400" b="1"/>
              <a:t>a3 </a:t>
            </a:r>
            <a:r>
              <a:rPr lang="pt-BR" sz="2400"/>
              <a:t>-- mandatory pressure level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2400" b="1"/>
              <a:t>	hhh</a:t>
            </a:r>
            <a:r>
              <a:rPr lang="pt-BR" sz="2400"/>
              <a:t> -- geopotential height omitting thousandths digit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105025"/>
            <a:ext cx="54006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Plotando synop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21163"/>
            <a:ext cx="8229600" cy="1905000"/>
          </a:xfrm>
        </p:spPr>
        <p:txBody>
          <a:bodyPr/>
          <a:lstStyle/>
          <a:p>
            <a:r>
              <a:rPr lang="pt-BR" sz="2400"/>
              <a:t>Exemplo: Grupo 111 – SYNOP – Estação continental</a:t>
            </a:r>
          </a:p>
          <a:p>
            <a:r>
              <a:rPr lang="pt-BR" sz="2400"/>
              <a:t>IIiii </a:t>
            </a:r>
            <a:r>
              <a:rPr lang="pt-BR" sz="2400">
                <a:hlinkClick r:id="rId2"/>
              </a:rPr>
              <a:t>i</a:t>
            </a:r>
            <a:r>
              <a:rPr lang="pt-BR" sz="2400" baseline="-25000">
                <a:hlinkClick r:id="rId2"/>
              </a:rPr>
              <a:t>R</a:t>
            </a:r>
            <a:r>
              <a:rPr lang="pt-BR" sz="2400">
                <a:hlinkClick r:id="rId2"/>
              </a:rPr>
              <a:t>i</a:t>
            </a:r>
            <a:r>
              <a:rPr lang="pt-BR" sz="2400" baseline="-25000">
                <a:hlinkClick r:id="rId2"/>
              </a:rPr>
              <a:t>X</a:t>
            </a:r>
            <a:r>
              <a:rPr lang="pt-BR" sz="2400">
                <a:hlinkClick r:id="rId2"/>
              </a:rPr>
              <a:t>hVV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Nddff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00fff</a:t>
            </a:r>
            <a:r>
              <a:rPr lang="pt-BR" sz="2400"/>
              <a:t> </a:t>
            </a:r>
            <a:r>
              <a:rPr lang="pt-BR" sz="2400">
                <a:hlinkClick r:id="rId2"/>
              </a:rPr>
              <a:t>1sTTT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2sT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>
                <a:hlinkClick r:id="rId2"/>
              </a:rPr>
              <a:t>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>
                <a:hlinkClick r:id="rId2"/>
              </a:rPr>
              <a:t>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3P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/>
              <a:t>0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4PPPP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5appp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6RRRt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7wwW</a:t>
            </a:r>
            <a:r>
              <a:rPr lang="pt-BR" sz="2400" baseline="-25000">
                <a:hlinkClick r:id="rId2"/>
              </a:rPr>
              <a:t>1</a:t>
            </a:r>
            <a:r>
              <a:rPr lang="pt-BR" sz="2400">
                <a:hlinkClick r:id="rId2"/>
              </a:rPr>
              <a:t>W</a:t>
            </a:r>
            <a:r>
              <a:rPr lang="pt-BR" sz="2400" baseline="-25000"/>
              <a:t>2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8N</a:t>
            </a:r>
            <a:r>
              <a:rPr lang="pt-BR" sz="2400" baseline="-25000">
                <a:hlinkClick r:id="rId2"/>
              </a:rPr>
              <a:t>h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>
                <a:hlinkClick r:id="rId2"/>
              </a:rPr>
              <a:t>L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>
                <a:hlinkClick r:id="rId2"/>
              </a:rPr>
              <a:t>M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/>
              <a:t>H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9GGgg</a:t>
            </a:r>
            <a:endParaRPr lang="pt-BR" sz="2400"/>
          </a:p>
        </p:txBody>
      </p:sp>
      <p:sp>
        <p:nvSpPr>
          <p:cNvPr id="53252" name="Oval 4"/>
          <p:cNvSpPr>
            <a:spLocks noChangeArrowheads="1"/>
          </p:cNvSpPr>
          <p:nvPr/>
        </p:nvSpPr>
        <p:spPr bwMode="auto">
          <a:xfrm>
            <a:off x="3851275" y="1989138"/>
            <a:ext cx="792163" cy="719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995738" y="2060575"/>
            <a:ext cx="433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>
                <a:solidFill>
                  <a:schemeClr val="hlink"/>
                </a:solidFill>
              </a:rPr>
              <a:t>N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3924300" y="1268413"/>
            <a:ext cx="2016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H</a:t>
            </a:r>
          </a:p>
          <a:p>
            <a:pPr>
              <a:lnSpc>
                <a:spcPct val="80000"/>
              </a:lnSpc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M        </a:t>
            </a:r>
            <a:r>
              <a:rPr lang="pt-BR" sz="2400">
                <a:solidFill>
                  <a:schemeClr val="hlink"/>
                </a:solidFill>
              </a:rPr>
              <a:t>PPP</a:t>
            </a:r>
            <a:endParaRPr lang="pt-BR" sz="2400" baseline="-25000">
              <a:solidFill>
                <a:schemeClr val="hlink"/>
              </a:solidFill>
            </a:endParaRP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4859338" y="2060575"/>
            <a:ext cx="16557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ppp a</a:t>
            </a:r>
          </a:p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W t</a:t>
            </a:r>
          </a:p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RRR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3851275" y="2781300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L</a:t>
            </a:r>
            <a:r>
              <a:rPr lang="pt-BR" sz="2400">
                <a:solidFill>
                  <a:schemeClr val="hlink"/>
                </a:solidFill>
              </a:rPr>
              <a:t> Nh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3132138" y="1557338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TT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2987675" y="2565400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T</a:t>
            </a:r>
            <a:r>
              <a:rPr lang="pt-BR" sz="2400" baseline="-25000">
                <a:solidFill>
                  <a:schemeClr val="hlink"/>
                </a:solidFill>
              </a:rPr>
              <a:t>d</a:t>
            </a:r>
            <a:r>
              <a:rPr lang="pt-BR" sz="2400">
                <a:solidFill>
                  <a:schemeClr val="hlink"/>
                </a:solidFill>
              </a:rPr>
              <a:t>T</a:t>
            </a:r>
            <a:r>
              <a:rPr lang="pt-BR" sz="2400" baseline="-25000">
                <a:solidFill>
                  <a:schemeClr val="hlink"/>
                </a:solidFill>
              </a:rPr>
              <a:t>d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2627313" y="2060575"/>
            <a:ext cx="129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VV  ww</a:t>
            </a:r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 flipH="1">
            <a:off x="3348038" y="2636838"/>
            <a:ext cx="6477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3348038" y="3573463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12525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800" b="1"/>
              <a:t>5appp</a:t>
            </a:r>
            <a:r>
              <a:rPr lang="pt-BR" sz="2800"/>
              <a:t> -- Pressure tendency over 3 hours</a:t>
            </a:r>
            <a:br>
              <a:rPr lang="pt-BR" sz="2800"/>
            </a:br>
            <a:r>
              <a:rPr lang="pt-BR" sz="2800" b="1"/>
              <a:t>a</a:t>
            </a:r>
            <a:r>
              <a:rPr lang="pt-BR" sz="2800"/>
              <a:t> -- characteristics of pressure tendency </a:t>
            </a:r>
            <a:r>
              <a:rPr lang="pt-BR" sz="2800" b="1"/>
              <a:t>ppp</a:t>
            </a:r>
            <a:r>
              <a:rPr lang="pt-BR" sz="2800"/>
              <a:t> -- 3 hour pressure change in 0.1 mb 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916113"/>
            <a:ext cx="7164387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 cstate="print"/>
          <a:srcRect b="11172"/>
          <a:stretch>
            <a:fillRect/>
          </a:stretch>
        </p:blipFill>
        <p:spPr bwMode="auto">
          <a:xfrm>
            <a:off x="539750" y="1844675"/>
            <a:ext cx="9810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Plotando synop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21163"/>
            <a:ext cx="8229600" cy="1905000"/>
          </a:xfrm>
        </p:spPr>
        <p:txBody>
          <a:bodyPr/>
          <a:lstStyle/>
          <a:p>
            <a:r>
              <a:rPr lang="pt-BR" sz="2400"/>
              <a:t>Exemplo: Grupo 111 – SYNOP – Estação continental</a:t>
            </a:r>
          </a:p>
          <a:p>
            <a:r>
              <a:rPr lang="pt-BR" sz="2400"/>
              <a:t>IIiii </a:t>
            </a:r>
            <a:r>
              <a:rPr lang="pt-BR" sz="2400">
                <a:hlinkClick r:id="rId2"/>
              </a:rPr>
              <a:t>i</a:t>
            </a:r>
            <a:r>
              <a:rPr lang="pt-BR" sz="2400" baseline="-25000">
                <a:hlinkClick r:id="rId2"/>
              </a:rPr>
              <a:t>R</a:t>
            </a:r>
            <a:r>
              <a:rPr lang="pt-BR" sz="2400">
                <a:hlinkClick r:id="rId2"/>
              </a:rPr>
              <a:t>i</a:t>
            </a:r>
            <a:r>
              <a:rPr lang="pt-BR" sz="2400" baseline="-25000">
                <a:hlinkClick r:id="rId2"/>
              </a:rPr>
              <a:t>X</a:t>
            </a:r>
            <a:r>
              <a:rPr lang="pt-BR" sz="2400">
                <a:hlinkClick r:id="rId2"/>
              </a:rPr>
              <a:t>hVV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Nddff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00fff</a:t>
            </a:r>
            <a:r>
              <a:rPr lang="pt-BR" sz="2400"/>
              <a:t> </a:t>
            </a:r>
            <a:r>
              <a:rPr lang="pt-BR" sz="2400">
                <a:hlinkClick r:id="rId2"/>
              </a:rPr>
              <a:t>1sTTT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2sT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>
                <a:hlinkClick r:id="rId2"/>
              </a:rPr>
              <a:t>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>
                <a:hlinkClick r:id="rId2"/>
              </a:rPr>
              <a:t>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3P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/>
              <a:t>0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4PPPP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5appp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6RRRt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7wwW</a:t>
            </a:r>
            <a:r>
              <a:rPr lang="pt-BR" sz="2400" baseline="-25000">
                <a:hlinkClick r:id="rId2"/>
              </a:rPr>
              <a:t>1</a:t>
            </a:r>
            <a:r>
              <a:rPr lang="pt-BR" sz="2400">
                <a:hlinkClick r:id="rId2"/>
              </a:rPr>
              <a:t>W</a:t>
            </a:r>
            <a:r>
              <a:rPr lang="pt-BR" sz="2400" baseline="-25000"/>
              <a:t>2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8N</a:t>
            </a:r>
            <a:r>
              <a:rPr lang="pt-BR" sz="2400" baseline="-25000">
                <a:hlinkClick r:id="rId2"/>
              </a:rPr>
              <a:t>h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>
                <a:hlinkClick r:id="rId2"/>
              </a:rPr>
              <a:t>L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>
                <a:hlinkClick r:id="rId2"/>
              </a:rPr>
              <a:t>M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/>
              <a:t>H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9GGgg</a:t>
            </a:r>
            <a:endParaRPr lang="pt-BR" sz="2400"/>
          </a:p>
        </p:txBody>
      </p:sp>
      <p:sp>
        <p:nvSpPr>
          <p:cNvPr id="56324" name="Oval 4"/>
          <p:cNvSpPr>
            <a:spLocks noChangeArrowheads="1"/>
          </p:cNvSpPr>
          <p:nvPr/>
        </p:nvSpPr>
        <p:spPr bwMode="auto">
          <a:xfrm>
            <a:off x="3851275" y="1989138"/>
            <a:ext cx="792163" cy="719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995738" y="2060575"/>
            <a:ext cx="433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>
                <a:solidFill>
                  <a:schemeClr val="hlink"/>
                </a:solidFill>
              </a:rPr>
              <a:t>N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924300" y="1268413"/>
            <a:ext cx="2016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H</a:t>
            </a:r>
          </a:p>
          <a:p>
            <a:pPr>
              <a:lnSpc>
                <a:spcPct val="80000"/>
              </a:lnSpc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M        </a:t>
            </a:r>
            <a:r>
              <a:rPr lang="pt-BR" sz="2400">
                <a:solidFill>
                  <a:schemeClr val="hlink"/>
                </a:solidFill>
              </a:rPr>
              <a:t>PPP</a:t>
            </a:r>
            <a:endParaRPr lang="pt-BR" sz="2400" baseline="-25000">
              <a:solidFill>
                <a:schemeClr val="hlink"/>
              </a:solidFill>
            </a:endParaRP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4859338" y="2060575"/>
            <a:ext cx="16557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ppp a</a:t>
            </a:r>
          </a:p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W t</a:t>
            </a:r>
          </a:p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RRR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851275" y="2781300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L</a:t>
            </a:r>
            <a:r>
              <a:rPr lang="pt-BR" sz="2400">
                <a:solidFill>
                  <a:schemeClr val="hlink"/>
                </a:solidFill>
              </a:rPr>
              <a:t> Nh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3132138" y="1557338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TT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2987675" y="2565400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T</a:t>
            </a:r>
            <a:r>
              <a:rPr lang="pt-BR" sz="2400" baseline="-25000">
                <a:solidFill>
                  <a:schemeClr val="hlink"/>
                </a:solidFill>
              </a:rPr>
              <a:t>d</a:t>
            </a:r>
            <a:r>
              <a:rPr lang="pt-BR" sz="2400">
                <a:solidFill>
                  <a:schemeClr val="hlink"/>
                </a:solidFill>
              </a:rPr>
              <a:t>T</a:t>
            </a:r>
            <a:r>
              <a:rPr lang="pt-BR" sz="2400" baseline="-25000">
                <a:solidFill>
                  <a:schemeClr val="hlink"/>
                </a:solidFill>
              </a:rPr>
              <a:t>d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2627313" y="2060575"/>
            <a:ext cx="129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VV  ww</a:t>
            </a:r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 flipH="1">
            <a:off x="3348038" y="2636838"/>
            <a:ext cx="6477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>
            <a:off x="3348038" y="3573463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0475" y="3876675"/>
            <a:ext cx="53435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229600" cy="16843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400" b="1"/>
              <a:t>6RRRt</a:t>
            </a:r>
            <a:r>
              <a:rPr lang="pt-BR" sz="2400"/>
              <a:t> -- Liquid precipitation</a:t>
            </a:r>
            <a:br>
              <a:rPr lang="pt-BR" sz="2400"/>
            </a:br>
            <a:r>
              <a:rPr lang="pt-BR" sz="2400" b="1"/>
              <a:t>RRR</a:t>
            </a:r>
            <a:r>
              <a:rPr lang="pt-BR" sz="2400"/>
              <a:t> -- Precipitation amount in mm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sz="2400" b="1"/>
              <a:t>	t</a:t>
            </a:r>
            <a:r>
              <a:rPr lang="pt-BR" sz="2400"/>
              <a:t> -- Duration over which precipitation amount measured 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313"/>
            <a:ext cx="6018213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1512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400" b="1"/>
              <a:t>7wwWW</a:t>
            </a:r>
            <a:r>
              <a:rPr lang="pt-BR" sz="2400"/>
              <a:t> -- Present and past weather</a:t>
            </a:r>
            <a:br>
              <a:rPr lang="pt-BR" sz="2400"/>
            </a:br>
            <a:r>
              <a:rPr lang="pt-BR" sz="2400" b="1"/>
              <a:t>ww</a:t>
            </a:r>
            <a:r>
              <a:rPr lang="pt-BR" sz="2400"/>
              <a:t> -- Present weather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2400" b="1"/>
              <a:t>	W1</a:t>
            </a:r>
            <a:r>
              <a:rPr lang="pt-BR" sz="2400"/>
              <a:t> -- Past weather (type 1)</a:t>
            </a:r>
            <a:br>
              <a:rPr lang="pt-BR" sz="2400"/>
            </a:br>
            <a:r>
              <a:rPr lang="pt-BR" sz="2400" b="1"/>
              <a:t>W2</a:t>
            </a:r>
            <a:r>
              <a:rPr lang="pt-BR" sz="2400"/>
              <a:t> -- Past weather (type 2) </a:t>
            </a: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275" y="1700213"/>
            <a:ext cx="4821238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1700213"/>
            <a:ext cx="1114425" cy="4895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Plotando synop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21163"/>
            <a:ext cx="8229600" cy="1905000"/>
          </a:xfrm>
        </p:spPr>
        <p:txBody>
          <a:bodyPr/>
          <a:lstStyle/>
          <a:p>
            <a:r>
              <a:rPr lang="pt-BR" sz="2400"/>
              <a:t>Exemplo: Grupo 111 – SYNOP – Estação continental</a:t>
            </a:r>
          </a:p>
          <a:p>
            <a:r>
              <a:rPr lang="pt-BR" sz="2400"/>
              <a:t>IIiii </a:t>
            </a:r>
            <a:r>
              <a:rPr lang="pt-BR" sz="2400">
                <a:hlinkClick r:id="rId2"/>
              </a:rPr>
              <a:t>i</a:t>
            </a:r>
            <a:r>
              <a:rPr lang="pt-BR" sz="2400" baseline="-25000">
                <a:hlinkClick r:id="rId2"/>
              </a:rPr>
              <a:t>R</a:t>
            </a:r>
            <a:r>
              <a:rPr lang="pt-BR" sz="2400">
                <a:hlinkClick r:id="rId2"/>
              </a:rPr>
              <a:t>i</a:t>
            </a:r>
            <a:r>
              <a:rPr lang="pt-BR" sz="2400" baseline="-25000">
                <a:hlinkClick r:id="rId2"/>
              </a:rPr>
              <a:t>X</a:t>
            </a:r>
            <a:r>
              <a:rPr lang="pt-BR" sz="2400">
                <a:hlinkClick r:id="rId2"/>
              </a:rPr>
              <a:t>hVV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Nddff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00fff</a:t>
            </a:r>
            <a:r>
              <a:rPr lang="pt-BR" sz="2400"/>
              <a:t> </a:t>
            </a:r>
            <a:r>
              <a:rPr lang="pt-BR" sz="2400">
                <a:hlinkClick r:id="rId2"/>
              </a:rPr>
              <a:t>1sTTT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2sT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>
                <a:hlinkClick r:id="rId2"/>
              </a:rPr>
              <a:t>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>
                <a:hlinkClick r:id="rId2"/>
              </a:rPr>
              <a:t>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3P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/>
              <a:t>0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4PPPP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5appp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6RRRt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7wwW</a:t>
            </a:r>
            <a:r>
              <a:rPr lang="pt-BR" sz="2400" baseline="-25000">
                <a:hlinkClick r:id="rId2"/>
              </a:rPr>
              <a:t>1</a:t>
            </a:r>
            <a:r>
              <a:rPr lang="pt-BR" sz="2400">
                <a:hlinkClick r:id="rId2"/>
              </a:rPr>
              <a:t>W</a:t>
            </a:r>
            <a:r>
              <a:rPr lang="pt-BR" sz="2400" baseline="-25000"/>
              <a:t>2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8N</a:t>
            </a:r>
            <a:r>
              <a:rPr lang="pt-BR" sz="2400" baseline="-25000">
                <a:hlinkClick r:id="rId2"/>
              </a:rPr>
              <a:t>h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>
                <a:hlinkClick r:id="rId2"/>
              </a:rPr>
              <a:t>L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>
                <a:hlinkClick r:id="rId2"/>
              </a:rPr>
              <a:t>M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/>
              <a:t>H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9GGgg</a:t>
            </a:r>
            <a:endParaRPr lang="pt-BR" sz="2400"/>
          </a:p>
        </p:txBody>
      </p:sp>
      <p:sp>
        <p:nvSpPr>
          <p:cNvPr id="57348" name="Oval 4"/>
          <p:cNvSpPr>
            <a:spLocks noChangeArrowheads="1"/>
          </p:cNvSpPr>
          <p:nvPr/>
        </p:nvSpPr>
        <p:spPr bwMode="auto">
          <a:xfrm>
            <a:off x="3851275" y="1989138"/>
            <a:ext cx="792163" cy="719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995738" y="2060575"/>
            <a:ext cx="433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>
                <a:solidFill>
                  <a:schemeClr val="hlink"/>
                </a:solidFill>
              </a:rPr>
              <a:t>N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924300" y="1268413"/>
            <a:ext cx="2016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H</a:t>
            </a:r>
          </a:p>
          <a:p>
            <a:pPr>
              <a:lnSpc>
                <a:spcPct val="80000"/>
              </a:lnSpc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M        </a:t>
            </a:r>
            <a:r>
              <a:rPr lang="pt-BR" sz="2400">
                <a:solidFill>
                  <a:schemeClr val="hlink"/>
                </a:solidFill>
              </a:rPr>
              <a:t>PPP</a:t>
            </a:r>
            <a:endParaRPr lang="pt-BR" sz="2400" baseline="-25000">
              <a:solidFill>
                <a:schemeClr val="hlink"/>
              </a:solidFill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4859338" y="2060575"/>
            <a:ext cx="16557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ppp a</a:t>
            </a:r>
          </a:p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W t</a:t>
            </a:r>
          </a:p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RRR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3851275" y="2781300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L</a:t>
            </a:r>
            <a:r>
              <a:rPr lang="pt-BR" sz="2400">
                <a:solidFill>
                  <a:schemeClr val="hlink"/>
                </a:solidFill>
              </a:rPr>
              <a:t> Nh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3132138" y="1557338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TT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2987675" y="2565400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T</a:t>
            </a:r>
            <a:r>
              <a:rPr lang="pt-BR" sz="2400" baseline="-25000">
                <a:solidFill>
                  <a:schemeClr val="hlink"/>
                </a:solidFill>
              </a:rPr>
              <a:t>d</a:t>
            </a:r>
            <a:r>
              <a:rPr lang="pt-BR" sz="2400">
                <a:solidFill>
                  <a:schemeClr val="hlink"/>
                </a:solidFill>
              </a:rPr>
              <a:t>T</a:t>
            </a:r>
            <a:r>
              <a:rPr lang="pt-BR" sz="2400" baseline="-25000">
                <a:solidFill>
                  <a:schemeClr val="hlink"/>
                </a:solidFill>
              </a:rPr>
              <a:t>d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2627313" y="2060575"/>
            <a:ext cx="129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VV  ww</a:t>
            </a:r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 flipH="1">
            <a:off x="3348038" y="2636838"/>
            <a:ext cx="6477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>
            <a:off x="3348038" y="3573463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229600" cy="1873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000" b="1"/>
              <a:t>8N</a:t>
            </a:r>
            <a:r>
              <a:rPr lang="pt-BR" sz="2000" b="1" baseline="-25000"/>
              <a:t>H</a:t>
            </a:r>
            <a:r>
              <a:rPr lang="pt-BR" sz="2000" b="1"/>
              <a:t>CCC</a:t>
            </a:r>
            <a:r>
              <a:rPr lang="pt-BR" sz="2000"/>
              <a:t> -- Cloud type information</a:t>
            </a:r>
            <a:br>
              <a:rPr lang="pt-BR" sz="2000"/>
            </a:br>
            <a:r>
              <a:rPr lang="pt-BR" sz="2000" b="1"/>
              <a:t>N</a:t>
            </a:r>
            <a:r>
              <a:rPr lang="pt-BR" sz="2000" b="1" baseline="-25000"/>
              <a:t>H</a:t>
            </a:r>
            <a:r>
              <a:rPr lang="pt-BR" sz="2000"/>
              <a:t> -- Amount of low clouds covering sky, if no low clouds, the amount of the middle clouds</a:t>
            </a:r>
            <a:br>
              <a:rPr lang="pt-BR" sz="2000"/>
            </a:br>
            <a:r>
              <a:rPr lang="pt-BR" sz="2000" b="1"/>
              <a:t>C</a:t>
            </a:r>
            <a:r>
              <a:rPr lang="pt-BR" sz="2000" b="1" baseline="-25000"/>
              <a:t>L</a:t>
            </a:r>
            <a:r>
              <a:rPr lang="pt-BR" sz="2000"/>
              <a:t> -- Low cloud type </a:t>
            </a:r>
          </a:p>
          <a:p>
            <a:pPr>
              <a:lnSpc>
                <a:spcPct val="80000"/>
              </a:lnSpc>
            </a:pPr>
            <a:r>
              <a:rPr lang="pt-BR" sz="2000" b="1"/>
              <a:t>C</a:t>
            </a:r>
            <a:r>
              <a:rPr lang="pt-BR" sz="2000" b="1" baseline="-25000"/>
              <a:t>M</a:t>
            </a:r>
            <a:r>
              <a:rPr lang="pt-BR" sz="2000" baseline="-25000"/>
              <a:t> </a:t>
            </a:r>
            <a:r>
              <a:rPr lang="pt-BR" sz="2000"/>
              <a:t>-- Middle cloud type </a:t>
            </a:r>
          </a:p>
          <a:p>
            <a:pPr>
              <a:lnSpc>
                <a:spcPct val="80000"/>
              </a:lnSpc>
            </a:pPr>
            <a:r>
              <a:rPr lang="pt-BR" sz="2000" b="1"/>
              <a:t>C</a:t>
            </a:r>
            <a:r>
              <a:rPr lang="pt-BR" sz="2000" b="1" baseline="-25000"/>
              <a:t>H</a:t>
            </a:r>
            <a:r>
              <a:rPr lang="pt-BR" sz="2000"/>
              <a:t> -- High cloud type 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3938" y="908050"/>
            <a:ext cx="3760787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1908175" y="3716338"/>
            <a:ext cx="792163" cy="719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052638" y="3787775"/>
            <a:ext cx="433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>
                <a:solidFill>
                  <a:schemeClr val="hlink"/>
                </a:solidFill>
              </a:rPr>
              <a:t>N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981200" y="2995613"/>
            <a:ext cx="2016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H</a:t>
            </a:r>
          </a:p>
          <a:p>
            <a:pPr>
              <a:lnSpc>
                <a:spcPct val="80000"/>
              </a:lnSpc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M        </a:t>
            </a:r>
            <a:r>
              <a:rPr lang="pt-BR" sz="2400">
                <a:solidFill>
                  <a:schemeClr val="hlink"/>
                </a:solidFill>
              </a:rPr>
              <a:t>PPP</a:t>
            </a:r>
            <a:endParaRPr lang="pt-BR" sz="2400" baseline="-25000">
              <a:solidFill>
                <a:schemeClr val="hlink"/>
              </a:solidFill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916238" y="3787775"/>
            <a:ext cx="16557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ppp a</a:t>
            </a:r>
          </a:p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W t</a:t>
            </a:r>
          </a:p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RRR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908175" y="4508500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L</a:t>
            </a:r>
            <a:r>
              <a:rPr lang="pt-BR" sz="2400">
                <a:solidFill>
                  <a:schemeClr val="hlink"/>
                </a:solidFill>
              </a:rPr>
              <a:t> Nh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1189038" y="3284538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TT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1044575" y="4292600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T</a:t>
            </a:r>
            <a:r>
              <a:rPr lang="pt-BR" sz="2400" baseline="-25000">
                <a:solidFill>
                  <a:schemeClr val="hlink"/>
                </a:solidFill>
              </a:rPr>
              <a:t>d</a:t>
            </a:r>
            <a:r>
              <a:rPr lang="pt-BR" sz="2400">
                <a:solidFill>
                  <a:schemeClr val="hlink"/>
                </a:solidFill>
              </a:rPr>
              <a:t>T</a:t>
            </a:r>
            <a:r>
              <a:rPr lang="pt-BR" sz="2400" baseline="-25000">
                <a:solidFill>
                  <a:schemeClr val="hlink"/>
                </a:solidFill>
              </a:rPr>
              <a:t>d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684213" y="3787775"/>
            <a:ext cx="129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VV  ww</a:t>
            </a: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H="1">
            <a:off x="1404938" y="4364038"/>
            <a:ext cx="6477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1404938" y="5300663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Dados de superfície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800"/>
              <a:t>Estações meteorológicas</a:t>
            </a:r>
          </a:p>
          <a:p>
            <a:pPr>
              <a:lnSpc>
                <a:spcPct val="90000"/>
              </a:lnSpc>
            </a:pPr>
            <a:r>
              <a:rPr lang="pt-BR" sz="2800"/>
              <a:t>Observação dos seguintes elementos (WMO):</a:t>
            </a:r>
          </a:p>
          <a:p>
            <a:pPr lvl="1">
              <a:lnSpc>
                <a:spcPct val="90000"/>
              </a:lnSpc>
            </a:pPr>
            <a:r>
              <a:rPr lang="pt-BR" sz="2400"/>
              <a:t>Tempo presente</a:t>
            </a:r>
          </a:p>
          <a:p>
            <a:pPr lvl="1">
              <a:lnSpc>
                <a:spcPct val="90000"/>
              </a:lnSpc>
            </a:pPr>
            <a:r>
              <a:rPr lang="pt-BR" sz="2400"/>
              <a:t>Tempo passado</a:t>
            </a:r>
          </a:p>
          <a:p>
            <a:pPr lvl="1">
              <a:lnSpc>
                <a:spcPct val="90000"/>
              </a:lnSpc>
            </a:pPr>
            <a:r>
              <a:rPr lang="pt-BR" sz="2400"/>
              <a:t>Velocidade e direção do vento</a:t>
            </a:r>
          </a:p>
          <a:p>
            <a:pPr lvl="1">
              <a:lnSpc>
                <a:spcPct val="90000"/>
              </a:lnSpc>
            </a:pPr>
            <a:r>
              <a:rPr lang="pt-BR" sz="2400"/>
              <a:t>Tipo e quantidade de nuvens</a:t>
            </a:r>
          </a:p>
          <a:p>
            <a:pPr lvl="1">
              <a:lnSpc>
                <a:spcPct val="90000"/>
              </a:lnSpc>
            </a:pPr>
            <a:r>
              <a:rPr lang="pt-BR" sz="2400"/>
              <a:t>Visibilidade</a:t>
            </a:r>
          </a:p>
          <a:p>
            <a:pPr lvl="1">
              <a:lnSpc>
                <a:spcPct val="90000"/>
              </a:lnSpc>
            </a:pPr>
            <a:r>
              <a:rPr lang="pt-BR" sz="2400"/>
              <a:t>Temperatura</a:t>
            </a:r>
          </a:p>
          <a:p>
            <a:pPr lvl="1">
              <a:lnSpc>
                <a:spcPct val="90000"/>
              </a:lnSpc>
            </a:pPr>
            <a:r>
              <a:rPr lang="pt-BR" sz="2400"/>
              <a:t>Umidade</a:t>
            </a:r>
          </a:p>
          <a:p>
            <a:pPr lvl="1">
              <a:lnSpc>
                <a:spcPct val="90000"/>
              </a:lnSpc>
            </a:pPr>
            <a:r>
              <a:rPr lang="pt-BR" sz="2400"/>
              <a:t>Pressão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275"/>
            <a:ext cx="9108504" cy="516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8015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9"/>
            <a:ext cx="9086901" cy="598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3278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87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196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1089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3440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/>
              <a:t>333 Group - Special / Climatological Data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b="1"/>
              <a:t>0....</a:t>
            </a:r>
            <a:r>
              <a:rPr lang="pt-BR" sz="2400"/>
              <a:t> -- Regionally developed data </a:t>
            </a:r>
          </a:p>
          <a:p>
            <a:pPr>
              <a:lnSpc>
                <a:spcPct val="90000"/>
              </a:lnSpc>
            </a:pPr>
            <a:r>
              <a:rPr lang="pt-BR" sz="2400" b="1"/>
              <a:t>1sTTT</a:t>
            </a:r>
            <a:r>
              <a:rPr lang="pt-BR" sz="2400"/>
              <a:t> -- Maximum temperature over previous 24 hours</a:t>
            </a:r>
            <a:br>
              <a:rPr lang="pt-BR" sz="2400"/>
            </a:br>
            <a:r>
              <a:rPr lang="pt-BR" sz="2400" b="1"/>
              <a:t>s</a:t>
            </a:r>
            <a:r>
              <a:rPr lang="pt-BR" sz="2400"/>
              <a:t> -- sign of temperature (0=positive, 1=negative)</a:t>
            </a:r>
            <a:br>
              <a:rPr lang="pt-BR" sz="2400"/>
            </a:br>
            <a:r>
              <a:rPr lang="pt-BR" sz="2400" b="1"/>
              <a:t>TTT</a:t>
            </a:r>
            <a:r>
              <a:rPr lang="pt-BR" sz="2400"/>
              <a:t> -- Temperature in .1 C </a:t>
            </a:r>
          </a:p>
          <a:p>
            <a:pPr>
              <a:lnSpc>
                <a:spcPct val="90000"/>
              </a:lnSpc>
            </a:pPr>
            <a:r>
              <a:rPr lang="pt-BR" sz="2400" b="1"/>
              <a:t>2sTTT</a:t>
            </a:r>
            <a:r>
              <a:rPr lang="pt-BR" sz="2400"/>
              <a:t> -- Minimum temperature over previous 24 hours</a:t>
            </a:r>
            <a:br>
              <a:rPr lang="pt-BR" sz="2400"/>
            </a:br>
            <a:r>
              <a:rPr lang="pt-BR" sz="2400" b="1"/>
              <a:t>s</a:t>
            </a:r>
            <a:r>
              <a:rPr lang="pt-BR" sz="2400"/>
              <a:t> -- sign of temperature (0=positive, 1=negative)</a:t>
            </a:r>
            <a:br>
              <a:rPr lang="pt-BR" sz="2400"/>
            </a:br>
            <a:r>
              <a:rPr lang="pt-BR" sz="2400" b="1"/>
              <a:t>TTT</a:t>
            </a:r>
            <a:r>
              <a:rPr lang="pt-BR" sz="2400"/>
              <a:t> -- Temperature in .1 C </a:t>
            </a:r>
          </a:p>
          <a:p>
            <a:pPr>
              <a:lnSpc>
                <a:spcPct val="90000"/>
              </a:lnSpc>
            </a:pPr>
            <a:r>
              <a:rPr lang="pt-BR" sz="2400" b="1"/>
              <a:t>3Ejjj</a:t>
            </a:r>
            <a:r>
              <a:rPr lang="pt-BR" sz="2400"/>
              <a:t> -- Regionally developed data </a:t>
            </a:r>
          </a:p>
          <a:p>
            <a:pPr>
              <a:lnSpc>
                <a:spcPct val="90000"/>
              </a:lnSpc>
            </a:pPr>
            <a:r>
              <a:rPr lang="pt-BR" sz="2400" b="1"/>
              <a:t>4Esss</a:t>
            </a:r>
            <a:r>
              <a:rPr lang="pt-BR" sz="2400"/>
              <a:t> -- Snow depth </a:t>
            </a:r>
            <a:br>
              <a:rPr lang="pt-BR" sz="2400"/>
            </a:br>
            <a:r>
              <a:rPr lang="pt-BR" sz="2400" b="1"/>
              <a:t>E</a:t>
            </a:r>
            <a:r>
              <a:rPr lang="pt-BR" sz="2400"/>
              <a:t> -- State of ground with snow cover </a:t>
            </a:r>
          </a:p>
          <a:p>
            <a:pPr>
              <a:lnSpc>
                <a:spcPct val="90000"/>
              </a:lnSpc>
            </a:pPr>
            <a:endParaRPr lang="pt-BR" sz="24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b="1"/>
              <a:t>sss</a:t>
            </a:r>
            <a:r>
              <a:rPr lang="pt-BR" sz="2400"/>
              <a:t> -- snow depth in cm </a:t>
            </a:r>
          </a:p>
          <a:p>
            <a:pPr>
              <a:lnSpc>
                <a:spcPct val="90000"/>
              </a:lnSpc>
            </a:pPr>
            <a:r>
              <a:rPr lang="pt-BR" sz="2400" b="1"/>
              <a:t>5jjjj jjjjj</a:t>
            </a:r>
            <a:r>
              <a:rPr lang="pt-BR" sz="2400"/>
              <a:t> -- Additional information (can be multiple groups) </a:t>
            </a:r>
          </a:p>
          <a:p>
            <a:pPr>
              <a:lnSpc>
                <a:spcPct val="90000"/>
              </a:lnSpc>
            </a:pPr>
            <a:r>
              <a:rPr lang="pt-BR" sz="2400" b="1"/>
              <a:t>6RRRt</a:t>
            </a:r>
            <a:r>
              <a:rPr lang="pt-BR" sz="2400"/>
              <a:t> -- Liquid precipitation</a:t>
            </a:r>
            <a:br>
              <a:rPr lang="pt-BR" sz="2400"/>
            </a:br>
            <a:r>
              <a:rPr lang="pt-BR" sz="2400" b="1"/>
              <a:t>RRR</a:t>
            </a:r>
            <a:r>
              <a:rPr lang="pt-BR" sz="2400"/>
              <a:t> -- Precipitation amount in mm </a:t>
            </a:r>
          </a:p>
          <a:p>
            <a:pPr>
              <a:lnSpc>
                <a:spcPct val="90000"/>
              </a:lnSpc>
            </a:pPr>
            <a:r>
              <a:rPr lang="pt-BR" sz="2400" b="1"/>
              <a:t>t</a:t>
            </a:r>
            <a:r>
              <a:rPr lang="pt-BR" sz="2400"/>
              <a:t> -- Duration over which precipitation amount measured </a:t>
            </a:r>
          </a:p>
          <a:p>
            <a:pPr>
              <a:lnSpc>
                <a:spcPct val="90000"/>
              </a:lnSpc>
            </a:pPr>
            <a:r>
              <a:rPr lang="pt-BR" sz="2400" b="1"/>
              <a:t>7RRRR</a:t>
            </a:r>
            <a:r>
              <a:rPr lang="pt-BR" sz="2400"/>
              <a:t> -- 24 hour precipitation in mm </a:t>
            </a:r>
          </a:p>
          <a:p>
            <a:pPr>
              <a:lnSpc>
                <a:spcPct val="90000"/>
              </a:lnSpc>
            </a:pPr>
            <a:r>
              <a:rPr lang="pt-BR" sz="2400" b="1"/>
              <a:t>8NChh</a:t>
            </a:r>
            <a:r>
              <a:rPr lang="pt-BR" sz="2400"/>
              <a:t> -- Cloud layer data</a:t>
            </a:r>
            <a:br>
              <a:rPr lang="pt-BR" sz="2400"/>
            </a:br>
            <a:r>
              <a:rPr lang="pt-BR" sz="2400" b="1"/>
              <a:t>N</a:t>
            </a:r>
            <a:r>
              <a:rPr lang="pt-BR" sz="2400"/>
              <a:t> -- cloud coverage of layer</a:t>
            </a:r>
            <a:br>
              <a:rPr lang="pt-BR" sz="2400"/>
            </a:br>
            <a:r>
              <a:rPr lang="pt-BR" sz="2400" b="1"/>
              <a:t>C</a:t>
            </a:r>
            <a:r>
              <a:rPr lang="pt-BR" sz="2400"/>
              <a:t> -- genus of cloud </a:t>
            </a:r>
          </a:p>
          <a:p>
            <a:pPr>
              <a:lnSpc>
                <a:spcPct val="90000"/>
              </a:lnSpc>
            </a:pPr>
            <a:r>
              <a:rPr lang="pt-BR" sz="2400" b="1"/>
              <a:t>hh</a:t>
            </a:r>
            <a:r>
              <a:rPr lang="pt-BR" sz="2400"/>
              <a:t> -- height of cloud base </a:t>
            </a:r>
          </a:p>
          <a:p>
            <a:pPr>
              <a:lnSpc>
                <a:spcPct val="90000"/>
              </a:lnSpc>
            </a:pPr>
            <a:r>
              <a:rPr lang="pt-BR" sz="2400" b="1"/>
              <a:t>9SSss</a:t>
            </a:r>
            <a:r>
              <a:rPr lang="pt-BR" sz="2400"/>
              <a:t> -- Supplementary information 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sz="3200" b="1"/>
              <a:t>333 Group - Special / Climatological Data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Plotando synop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21163"/>
            <a:ext cx="8229600" cy="1905000"/>
          </a:xfrm>
        </p:spPr>
        <p:txBody>
          <a:bodyPr/>
          <a:lstStyle/>
          <a:p>
            <a:r>
              <a:rPr lang="pt-BR" sz="2400"/>
              <a:t>Exemplo: Grupo 111 – SYNOP – Estação continental</a:t>
            </a:r>
          </a:p>
          <a:p>
            <a:r>
              <a:rPr lang="pt-BR" sz="2400"/>
              <a:t>IIiii </a:t>
            </a:r>
            <a:r>
              <a:rPr lang="pt-BR" sz="2400">
                <a:hlinkClick r:id="rId2"/>
              </a:rPr>
              <a:t>i</a:t>
            </a:r>
            <a:r>
              <a:rPr lang="pt-BR" sz="2400" baseline="-25000">
                <a:hlinkClick r:id="rId2"/>
              </a:rPr>
              <a:t>R</a:t>
            </a:r>
            <a:r>
              <a:rPr lang="pt-BR" sz="2400">
                <a:hlinkClick r:id="rId2"/>
              </a:rPr>
              <a:t>i</a:t>
            </a:r>
            <a:r>
              <a:rPr lang="pt-BR" sz="2400" baseline="-25000">
                <a:hlinkClick r:id="rId2"/>
              </a:rPr>
              <a:t>X</a:t>
            </a:r>
            <a:r>
              <a:rPr lang="pt-BR" sz="2400">
                <a:hlinkClick r:id="rId2"/>
              </a:rPr>
              <a:t>hVV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Nddff</a:t>
            </a:r>
            <a:r>
              <a:rPr lang="pt-BR" sz="2400"/>
              <a:t> (</a:t>
            </a:r>
            <a:r>
              <a:rPr lang="pt-BR" sz="2400">
                <a:hlinkClick r:id="rId2"/>
              </a:rPr>
              <a:t>00fff</a:t>
            </a:r>
            <a:r>
              <a:rPr lang="pt-BR" sz="2400"/>
              <a:t>) </a:t>
            </a:r>
            <a:r>
              <a:rPr lang="pt-BR" sz="2400">
                <a:hlinkClick r:id="rId2"/>
              </a:rPr>
              <a:t>1sTTT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2sT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>
                <a:hlinkClick r:id="rId2"/>
              </a:rPr>
              <a:t>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>
                <a:hlinkClick r:id="rId2"/>
              </a:rPr>
              <a:t>T</a:t>
            </a:r>
            <a:r>
              <a:rPr lang="pt-BR" sz="2400" baseline="-25000">
                <a:hlinkClick r:id="rId2"/>
              </a:rPr>
              <a:t>d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3P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>
                <a:hlinkClick r:id="rId2"/>
              </a:rPr>
              <a:t>0</a:t>
            </a:r>
            <a:r>
              <a:rPr lang="pt-BR" sz="2400">
                <a:hlinkClick r:id="rId2"/>
              </a:rPr>
              <a:t>P</a:t>
            </a:r>
            <a:r>
              <a:rPr lang="pt-BR" sz="2400" baseline="-25000"/>
              <a:t>0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4PPPP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5appp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6RRRt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7wwW</a:t>
            </a:r>
            <a:r>
              <a:rPr lang="pt-BR" sz="2400" baseline="-25000">
                <a:hlinkClick r:id="rId2"/>
              </a:rPr>
              <a:t>1</a:t>
            </a:r>
            <a:r>
              <a:rPr lang="pt-BR" sz="2400">
                <a:hlinkClick r:id="rId2"/>
              </a:rPr>
              <a:t>W</a:t>
            </a:r>
            <a:r>
              <a:rPr lang="pt-BR" sz="2400" baseline="-25000"/>
              <a:t>2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8N</a:t>
            </a:r>
            <a:r>
              <a:rPr lang="pt-BR" sz="2400" baseline="-25000">
                <a:hlinkClick r:id="rId2"/>
              </a:rPr>
              <a:t>h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>
                <a:hlinkClick r:id="rId2"/>
              </a:rPr>
              <a:t>L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>
                <a:hlinkClick r:id="rId2"/>
              </a:rPr>
              <a:t>M</a:t>
            </a:r>
            <a:r>
              <a:rPr lang="pt-BR" sz="2400">
                <a:hlinkClick r:id="rId2"/>
              </a:rPr>
              <a:t>C</a:t>
            </a:r>
            <a:r>
              <a:rPr lang="pt-BR" sz="2400" baseline="-25000"/>
              <a:t>H</a:t>
            </a:r>
            <a:r>
              <a:rPr lang="pt-BR" sz="2400"/>
              <a:t> </a:t>
            </a:r>
            <a:r>
              <a:rPr lang="pt-BR" sz="2400">
                <a:hlinkClick r:id="rId2"/>
              </a:rPr>
              <a:t>9GGgg</a:t>
            </a:r>
            <a:endParaRPr lang="pt-BR" sz="2400"/>
          </a:p>
        </p:txBody>
      </p:sp>
      <p:sp>
        <p:nvSpPr>
          <p:cNvPr id="58372" name="Oval 4"/>
          <p:cNvSpPr>
            <a:spLocks noChangeArrowheads="1"/>
          </p:cNvSpPr>
          <p:nvPr/>
        </p:nvSpPr>
        <p:spPr bwMode="auto">
          <a:xfrm>
            <a:off x="3851275" y="1989138"/>
            <a:ext cx="792163" cy="719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3995738" y="2060575"/>
            <a:ext cx="433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>
                <a:solidFill>
                  <a:schemeClr val="hlink"/>
                </a:solidFill>
              </a:rPr>
              <a:t>N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924300" y="1268413"/>
            <a:ext cx="2016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H</a:t>
            </a:r>
          </a:p>
          <a:p>
            <a:pPr>
              <a:lnSpc>
                <a:spcPct val="80000"/>
              </a:lnSpc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M        </a:t>
            </a:r>
            <a:r>
              <a:rPr lang="pt-BR" sz="2400">
                <a:solidFill>
                  <a:schemeClr val="hlink"/>
                </a:solidFill>
              </a:rPr>
              <a:t>PPP</a:t>
            </a:r>
            <a:endParaRPr lang="pt-BR" sz="2400" baseline="-25000">
              <a:solidFill>
                <a:schemeClr val="hlink"/>
              </a:solidFill>
            </a:endParaRP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4859338" y="2060575"/>
            <a:ext cx="16557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ppp a</a:t>
            </a:r>
          </a:p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W t</a:t>
            </a:r>
          </a:p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RRR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3851275" y="2781300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C</a:t>
            </a:r>
            <a:r>
              <a:rPr lang="pt-BR" sz="2400" baseline="-25000">
                <a:solidFill>
                  <a:schemeClr val="hlink"/>
                </a:solidFill>
              </a:rPr>
              <a:t>L</a:t>
            </a:r>
            <a:r>
              <a:rPr lang="pt-BR" sz="2400">
                <a:solidFill>
                  <a:schemeClr val="hlink"/>
                </a:solidFill>
              </a:rPr>
              <a:t> Nh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3132138" y="1557338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TT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2987675" y="2565400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T</a:t>
            </a:r>
            <a:r>
              <a:rPr lang="pt-BR" sz="2400" baseline="-25000">
                <a:solidFill>
                  <a:schemeClr val="hlink"/>
                </a:solidFill>
              </a:rPr>
              <a:t>d</a:t>
            </a:r>
            <a:r>
              <a:rPr lang="pt-BR" sz="2400">
                <a:solidFill>
                  <a:schemeClr val="hlink"/>
                </a:solidFill>
              </a:rPr>
              <a:t>T</a:t>
            </a:r>
            <a:r>
              <a:rPr lang="pt-BR" sz="2400" baseline="-25000">
                <a:solidFill>
                  <a:schemeClr val="hlink"/>
                </a:solidFill>
              </a:rPr>
              <a:t>d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2627313" y="2060575"/>
            <a:ext cx="129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</a:rPr>
              <a:t>VV  ww</a:t>
            </a:r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 flipH="1">
            <a:off x="3348038" y="2636838"/>
            <a:ext cx="6477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3348038" y="3573463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8382" name="Oval 14"/>
          <p:cNvSpPr>
            <a:spLocks noChangeArrowheads="1"/>
          </p:cNvSpPr>
          <p:nvPr/>
        </p:nvSpPr>
        <p:spPr bwMode="auto">
          <a:xfrm>
            <a:off x="2987675" y="1484313"/>
            <a:ext cx="792163" cy="6492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8383" name="Oval 15"/>
          <p:cNvSpPr>
            <a:spLocks noChangeArrowheads="1"/>
          </p:cNvSpPr>
          <p:nvPr/>
        </p:nvSpPr>
        <p:spPr bwMode="auto">
          <a:xfrm>
            <a:off x="4716463" y="1412875"/>
            <a:ext cx="792162" cy="64928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8384" name="Oval 16"/>
          <p:cNvSpPr>
            <a:spLocks noChangeArrowheads="1"/>
          </p:cNvSpPr>
          <p:nvPr/>
        </p:nvSpPr>
        <p:spPr bwMode="auto">
          <a:xfrm>
            <a:off x="2916238" y="2492375"/>
            <a:ext cx="792162" cy="64928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8385" name="Oval 17"/>
          <p:cNvSpPr>
            <a:spLocks noChangeArrowheads="1"/>
          </p:cNvSpPr>
          <p:nvPr/>
        </p:nvSpPr>
        <p:spPr bwMode="auto">
          <a:xfrm>
            <a:off x="3059113" y="1989138"/>
            <a:ext cx="792162" cy="6492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8386" name="Oval 18"/>
          <p:cNvSpPr>
            <a:spLocks noChangeArrowheads="1"/>
          </p:cNvSpPr>
          <p:nvPr/>
        </p:nvSpPr>
        <p:spPr bwMode="auto">
          <a:xfrm>
            <a:off x="3779838" y="1989138"/>
            <a:ext cx="792162" cy="6492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8387" name="Oval 19"/>
          <p:cNvSpPr>
            <a:spLocks noChangeArrowheads="1"/>
          </p:cNvSpPr>
          <p:nvPr/>
        </p:nvSpPr>
        <p:spPr bwMode="auto">
          <a:xfrm>
            <a:off x="4859338" y="1989138"/>
            <a:ext cx="936625" cy="7191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8388" name="Line 20"/>
          <p:cNvSpPr>
            <a:spLocks noChangeShapeType="1"/>
          </p:cNvSpPr>
          <p:nvPr/>
        </p:nvSpPr>
        <p:spPr bwMode="auto">
          <a:xfrm flipV="1">
            <a:off x="1979613" y="3500438"/>
            <a:ext cx="1296987" cy="1444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8389" name="Oval 21"/>
          <p:cNvSpPr>
            <a:spLocks noChangeArrowheads="1"/>
          </p:cNvSpPr>
          <p:nvPr/>
        </p:nvSpPr>
        <p:spPr bwMode="auto">
          <a:xfrm>
            <a:off x="4787900" y="3068638"/>
            <a:ext cx="936625" cy="7191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8391" name="Rectangle 23"/>
          <p:cNvSpPr>
            <a:spLocks noChangeArrowheads="1"/>
          </p:cNvSpPr>
          <p:nvPr/>
        </p:nvSpPr>
        <p:spPr bwMode="auto">
          <a:xfrm>
            <a:off x="2339975" y="4724400"/>
            <a:ext cx="863600" cy="3603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8392" name="Rectangle 24"/>
          <p:cNvSpPr>
            <a:spLocks noChangeArrowheads="1"/>
          </p:cNvSpPr>
          <p:nvPr/>
        </p:nvSpPr>
        <p:spPr bwMode="auto">
          <a:xfrm>
            <a:off x="4067175" y="4724400"/>
            <a:ext cx="863600" cy="3603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8393" name="Rectangle 25"/>
          <p:cNvSpPr>
            <a:spLocks noChangeArrowheads="1"/>
          </p:cNvSpPr>
          <p:nvPr/>
        </p:nvSpPr>
        <p:spPr bwMode="auto">
          <a:xfrm>
            <a:off x="5003800" y="4724400"/>
            <a:ext cx="1296988" cy="4333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8394" name="Rectangle 26"/>
          <p:cNvSpPr>
            <a:spLocks noChangeArrowheads="1"/>
          </p:cNvSpPr>
          <p:nvPr/>
        </p:nvSpPr>
        <p:spPr bwMode="auto">
          <a:xfrm>
            <a:off x="827088" y="5084763"/>
            <a:ext cx="1008062" cy="3603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8395" name="Rectangle 27"/>
          <p:cNvSpPr>
            <a:spLocks noChangeArrowheads="1"/>
          </p:cNvSpPr>
          <p:nvPr/>
        </p:nvSpPr>
        <p:spPr bwMode="auto">
          <a:xfrm>
            <a:off x="1908175" y="5084763"/>
            <a:ext cx="863600" cy="3603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8396" name="Rectangle 28"/>
          <p:cNvSpPr>
            <a:spLocks noChangeArrowheads="1"/>
          </p:cNvSpPr>
          <p:nvPr/>
        </p:nvSpPr>
        <p:spPr bwMode="auto">
          <a:xfrm>
            <a:off x="2843213" y="5084763"/>
            <a:ext cx="1008062" cy="3603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8397" name="Rectangle 29"/>
          <p:cNvSpPr>
            <a:spLocks noChangeArrowheads="1"/>
          </p:cNvSpPr>
          <p:nvPr/>
        </p:nvSpPr>
        <p:spPr bwMode="auto">
          <a:xfrm>
            <a:off x="3851275" y="5084763"/>
            <a:ext cx="720725" cy="3603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Estação meteorológica de superfície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Adicionalmente:</a:t>
            </a:r>
          </a:p>
          <a:p>
            <a:pPr lvl="1"/>
            <a:r>
              <a:rPr lang="pt-BR"/>
              <a:t>Tendência de pressão</a:t>
            </a:r>
          </a:p>
          <a:p>
            <a:pPr lvl="1"/>
            <a:r>
              <a:rPr lang="pt-BR"/>
              <a:t>Temperaturas extremas</a:t>
            </a:r>
          </a:p>
          <a:p>
            <a:pPr lvl="1"/>
            <a:r>
              <a:rPr lang="pt-BR"/>
              <a:t>Quantidade de precipitação</a:t>
            </a:r>
          </a:p>
          <a:p>
            <a:pPr lvl="1"/>
            <a:r>
              <a:rPr lang="pt-BR"/>
              <a:t>Estado da superfície</a:t>
            </a:r>
          </a:p>
          <a:p>
            <a:pPr lvl="1"/>
            <a:r>
              <a:rPr lang="pt-BR"/>
              <a:t>Direção do movimento de nuvens</a:t>
            </a:r>
          </a:p>
          <a:p>
            <a:pPr lvl="1"/>
            <a:r>
              <a:rPr lang="pt-BR"/>
              <a:t>Fenômenos especiais</a:t>
            </a:r>
          </a:p>
          <a:p>
            <a:pPr lvl="1"/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Horários de observação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/>
              <a:t>Horários sinóticos principais:</a:t>
            </a:r>
          </a:p>
          <a:p>
            <a:pPr lvl="1"/>
            <a:r>
              <a:rPr lang="pt-BR" sz="2400"/>
              <a:t>0000 e 1200GMT</a:t>
            </a:r>
          </a:p>
          <a:p>
            <a:pPr lvl="1"/>
            <a:r>
              <a:rPr lang="pt-BR" sz="2400"/>
              <a:t>0600 e 1800GMT</a:t>
            </a:r>
          </a:p>
          <a:p>
            <a:r>
              <a:rPr lang="pt-BR" sz="2800"/>
              <a:t>Horários intermediários:</a:t>
            </a:r>
          </a:p>
          <a:p>
            <a:pPr lvl="1"/>
            <a:r>
              <a:rPr lang="pt-BR" sz="2400"/>
              <a:t>0300, 0900, 1500 e 2100GMT</a:t>
            </a:r>
          </a:p>
          <a:p>
            <a:r>
              <a:rPr lang="pt-BR" sz="2800"/>
              <a:t>Recomendação da OMM: observação da pressão deve ocorrer exatamente no horário sinótico; outros elementos num intervalo de 10 minutos antes do horário sinótico.</a:t>
            </a:r>
          </a:p>
          <a:p>
            <a:endParaRPr lang="pt-BR" sz="2800"/>
          </a:p>
          <a:p>
            <a:endParaRPr lang="pt-BR"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Dados de altitude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/>
              <a:t>Pressão, temperatura e umidade</a:t>
            </a:r>
          </a:p>
          <a:p>
            <a:r>
              <a:rPr lang="pt-BR" sz="2800"/>
              <a:t>Velocidade e direção do vento</a:t>
            </a:r>
          </a:p>
          <a:p>
            <a:r>
              <a:rPr lang="pt-BR" sz="2800"/>
              <a:t>Radiosondagem: velocidade de ascensão ~constante (300m.min</a:t>
            </a:r>
            <a:r>
              <a:rPr lang="pt-BR" sz="2800" baseline="30000"/>
              <a:t>-1</a:t>
            </a:r>
            <a:r>
              <a:rPr lang="pt-BR" sz="2800"/>
              <a:t>)</a:t>
            </a:r>
          </a:p>
          <a:p>
            <a:r>
              <a:rPr lang="pt-BR" sz="2800"/>
              <a:t>Horários: 0000 e 1200GMT</a:t>
            </a:r>
          </a:p>
          <a:p>
            <a:r>
              <a:rPr lang="pt-BR" sz="2800"/>
              <a:t>Início da sondagem normalmente ocorre uma hora antes do horário sinótico. Intervalo de tempo necessário para um balão subir do nível do mar a 100hPa (~16km).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Dados de altitude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/>
              <a:t>Elementos a serem reportados:</a:t>
            </a:r>
          </a:p>
          <a:p>
            <a:pPr>
              <a:lnSpc>
                <a:spcPct val="90000"/>
              </a:lnSpc>
            </a:pPr>
            <a:r>
              <a:rPr lang="pt-BR"/>
              <a:t>Temperatura, depressão do ponto de orvalho (T-Td) e altura geopotencial nos níveis padrões de pressão: 1000, 850, 700, 500, 400, 300, 250, 150 e 100hPa, na troposfera, e 70, 50, 30, 20 e 10hPa na estratosfera.</a:t>
            </a:r>
          </a:p>
          <a:p>
            <a:pPr>
              <a:lnSpc>
                <a:spcPct val="90000"/>
              </a:lnSpc>
            </a:pPr>
            <a:r>
              <a:rPr lang="pt-BR"/>
              <a:t>Pontos especiais (onde tais elementos mostrem descontinuidades significativas)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Altura geopotencial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Geopotencial:</a:t>
            </a:r>
          </a:p>
          <a:p>
            <a:endParaRPr lang="pt-BR"/>
          </a:p>
          <a:p>
            <a:r>
              <a:rPr lang="pt-BR"/>
              <a:t>Altura geopotencial:</a:t>
            </a:r>
          </a:p>
          <a:p>
            <a:endParaRPr lang="pt-BR"/>
          </a:p>
          <a:p>
            <a:r>
              <a:rPr lang="pt-BR"/>
              <a:t>Eq. hipsométrica:</a:t>
            </a:r>
          </a:p>
          <a:p>
            <a:endParaRPr lang="pt-BR"/>
          </a:p>
          <a:p>
            <a:r>
              <a:rPr lang="pt-BR"/>
              <a:t>Aproximação:</a:t>
            </a:r>
          </a:p>
          <a:p>
            <a:endParaRPr lang="pt-BR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1484313"/>
            <a:ext cx="19431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636838"/>
            <a:ext cx="345598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3789363"/>
            <a:ext cx="252095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4941888"/>
            <a:ext cx="4535488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364163" y="6381750"/>
            <a:ext cx="3571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400"/>
              <a:t>http://www.ofcm.gov/fmh3/pdf/12-app-d.pdf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1141</Words>
  <Application>Microsoft Office PowerPoint</Application>
  <PresentationFormat>Apresentação na tela (4:3)</PresentationFormat>
  <Paragraphs>294</Paragraphs>
  <Slides>46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7" baseType="lpstr">
      <vt:lpstr>Design padrão</vt:lpstr>
      <vt:lpstr>Apresentação do PowerPoint</vt:lpstr>
      <vt:lpstr>Objetivo</vt:lpstr>
      <vt:lpstr>Dados observacionais</vt:lpstr>
      <vt:lpstr>Dados de superfície</vt:lpstr>
      <vt:lpstr>Estação meteorológica de superfície</vt:lpstr>
      <vt:lpstr>Horários de observação</vt:lpstr>
      <vt:lpstr>Dados de altitude</vt:lpstr>
      <vt:lpstr>Dados de altitude</vt:lpstr>
      <vt:lpstr>Altura geopotencial</vt:lpstr>
      <vt:lpstr>Outras fontes</vt:lpstr>
      <vt:lpstr>Rede sinótica básica de superfície</vt:lpstr>
      <vt:lpstr>Número das estações http://www.wetterzentrale.de/klima/stnlst.html</vt:lpstr>
      <vt:lpstr>Estações Brasil</vt:lpstr>
      <vt:lpstr>Estações América do Sul</vt:lpstr>
      <vt:lpstr>América do Sul</vt:lpstr>
      <vt:lpstr>Apresentação do PowerPoint</vt:lpstr>
      <vt:lpstr>Código SYNOP</vt:lpstr>
      <vt:lpstr>SYNOP</vt:lpstr>
      <vt:lpstr>Plotando synop</vt:lpstr>
      <vt:lpstr>Estações “terrestres” Arquivo SYNOP do MASTER</vt:lpstr>
      <vt:lpstr>Apresentação do PowerPoint</vt:lpstr>
      <vt:lpstr>Apresentação do PowerPoint</vt:lpstr>
      <vt:lpstr>Apresentação do PowerPoint</vt:lpstr>
      <vt:lpstr>Plotando synop</vt:lpstr>
      <vt:lpstr>IIiii iRiXhVV Nddff 00fff 1sTTT 2sTdTdTd 3P0P0P0P0 4PPPP 5appp 6RRRt 7wwW1W2 8NhCLCMCH 9GGgg </vt:lpstr>
      <vt:lpstr>Apresentação do PowerPoint</vt:lpstr>
      <vt:lpstr>Apresentação do PowerPoint</vt:lpstr>
      <vt:lpstr>Plotando synop</vt:lpstr>
      <vt:lpstr>IIiii iRiXhVV Nddff 00fff 1sTTT 2sTdTdTd 3P0P0P0P0 4PPPP 5appp 6RRRt 7wwW1W2 8NhCLCMCH 9GGgg </vt:lpstr>
      <vt:lpstr>Plotando synop</vt:lpstr>
      <vt:lpstr>IIiii iRiXhVV Nddff 00fff 1sTTT 2sTdTdTd 3P0P0P0P0 4PPPP 5appp 6RRRt 7wwW1W2 8NhCLCMCH 9GGgg </vt:lpstr>
      <vt:lpstr>Apresentação do PowerPoint</vt:lpstr>
      <vt:lpstr>Plotando synop</vt:lpstr>
      <vt:lpstr>Apresentação do PowerPoint</vt:lpstr>
      <vt:lpstr>Plotando synop</vt:lpstr>
      <vt:lpstr>Apresentação do PowerPoint</vt:lpstr>
      <vt:lpstr>Apresentação do PowerPoint</vt:lpstr>
      <vt:lpstr>Plotando synop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333 Group - Special / Climatological Data </vt:lpstr>
      <vt:lpstr>333 Group - Special / Climatological Data </vt:lpstr>
      <vt:lpstr>Plotando synop</vt:lpstr>
    </vt:vector>
  </TitlesOfParts>
  <Company>WinXP SP2 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ritaynoue</dc:creator>
  <cp:lastModifiedBy>ritaynoue</cp:lastModifiedBy>
  <cp:revision>20</cp:revision>
  <dcterms:created xsi:type="dcterms:W3CDTF">2009-05-05T17:22:45Z</dcterms:created>
  <dcterms:modified xsi:type="dcterms:W3CDTF">2015-08-31T12:27:13Z</dcterms:modified>
</cp:coreProperties>
</file>