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276" r:id="rId22"/>
    <p:sldId id="277" r:id="rId23"/>
    <p:sldId id="278" r:id="rId24"/>
    <p:sldId id="279" r:id="rId25"/>
    <p:sldId id="300" r:id="rId26"/>
    <p:sldId id="301" r:id="rId27"/>
    <p:sldId id="334" r:id="rId28"/>
    <p:sldId id="335" r:id="rId29"/>
    <p:sldId id="336" r:id="rId30"/>
    <p:sldId id="337" r:id="rId31"/>
    <p:sldId id="338" r:id="rId32"/>
    <p:sldId id="303" r:id="rId33"/>
    <p:sldId id="304" r:id="rId34"/>
    <p:sldId id="305" r:id="rId35"/>
    <p:sldId id="306" r:id="rId36"/>
    <p:sldId id="307" r:id="rId37"/>
    <p:sldId id="339" r:id="rId38"/>
    <p:sldId id="340" r:id="rId39"/>
    <p:sldId id="285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41" r:id="rId50"/>
    <p:sldId id="343" r:id="rId51"/>
    <p:sldId id="342" r:id="rId52"/>
    <p:sldId id="291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44" r:id="rId64"/>
    <p:sldId id="345" r:id="rId65"/>
    <p:sldId id="329" r:id="rId66"/>
    <p:sldId id="330" r:id="rId67"/>
    <p:sldId id="331" r:id="rId68"/>
    <p:sldId id="332" r:id="rId69"/>
    <p:sldId id="333" r:id="rId70"/>
    <p:sldId id="346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r.iastate.edu/classes/mt411/powerpoint/METR4424qgtheory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2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3.gif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5.wmf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56.jpeg"/><Relationship Id="rId7" Type="http://schemas.openxmlformats.org/officeDocument/2006/relationships/image" Target="../media/image69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wmf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antiga.iag.usp.br/ensino/sinotica/aula03/AULA03.htm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9592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http://www.meteor.iastate.edu/classes/mt411/powerpoint/METR4424qgtheory.pdf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Balanço </a:t>
            </a:r>
            <a:r>
              <a:rPr lang="pt-BR" dirty="0" err="1" smtClean="0"/>
              <a:t>Geostrófico</a:t>
            </a:r>
            <a:r>
              <a:rPr lang="pt-BR" dirty="0" smtClean="0"/>
              <a:t>:</a:t>
            </a:r>
          </a:p>
          <a:p>
            <a:endParaRPr lang="pt-BR" sz="4000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 seja: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4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19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705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Assumindo que a </a:t>
            </a:r>
            <a:r>
              <a:rPr lang="pt-BR" dirty="0" err="1" smtClean="0">
                <a:solidFill>
                  <a:srgbClr val="FF0000"/>
                </a:solidFill>
              </a:rPr>
              <a:t>advecção</a:t>
            </a:r>
            <a:r>
              <a:rPr lang="pt-BR" dirty="0" smtClean="0">
                <a:solidFill>
                  <a:srgbClr val="FF0000"/>
                </a:solidFill>
              </a:rPr>
              <a:t> horizontal </a:t>
            </a:r>
            <a:r>
              <a:rPr lang="pt-BR" dirty="0" smtClean="0"/>
              <a:t>é feita somente pelo </a:t>
            </a:r>
            <a:r>
              <a:rPr lang="pt-BR" dirty="0" smtClean="0">
                <a:solidFill>
                  <a:srgbClr val="FF0000"/>
                </a:solidFill>
              </a:rPr>
              <a:t>vento </a:t>
            </a:r>
            <a:r>
              <a:rPr lang="pt-BR" dirty="0" err="1" smtClean="0">
                <a:solidFill>
                  <a:srgbClr val="FF0000"/>
                </a:solidFill>
              </a:rPr>
              <a:t>geostrófico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981700"/>
            <a:ext cx="2562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 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Se [u</a:t>
            </a:r>
            <a:r>
              <a:rPr lang="en-US" dirty="0"/>
              <a:t>, v] </a:t>
            </a:r>
            <a:r>
              <a:rPr lang="en-US" dirty="0" smtClean="0"/>
              <a:t>= </a:t>
            </a:r>
            <a:r>
              <a:rPr lang="en-US" dirty="0"/>
              <a:t>[</a:t>
            </a:r>
            <a:r>
              <a:rPr lang="en-US" dirty="0" err="1"/>
              <a:t>ug</a:t>
            </a:r>
            <a:r>
              <a:rPr lang="en-US" dirty="0"/>
              <a:t>, vg</a:t>
            </a:r>
            <a:r>
              <a:rPr lang="en-US" dirty="0" smtClean="0"/>
              <a:t>] →→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e: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• NÃO QUEREMOS ISSO!!!</a:t>
            </a:r>
            <a:r>
              <a:rPr lang="en-US" b="1" dirty="0" smtClean="0"/>
              <a:t> </a:t>
            </a:r>
            <a:r>
              <a:rPr lang="en-US" b="1" dirty="0"/>
              <a:t>→ </a:t>
            </a:r>
            <a:r>
              <a:rPr lang="en-US" b="1" dirty="0" smtClean="0"/>
              <a:t>ALGUMAS ACELERAÇÕES SÃO NECESSÁRIAS PARA QUE O SISTEMA EVOLUA.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219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ACELERAÇÕES DO VENTO GEOSTRÓFICO RESULTAM DO FLUXO AGEOSTRÓFICO ASSOCIADO À FORÇA DE CORIOLIS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Expandindo</a:t>
            </a:r>
            <a:r>
              <a:rPr lang="en-US" dirty="0" smtClean="0"/>
              <a:t>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(f)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de Taylor: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        é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latitude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é o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  <a:r>
              <a:rPr lang="en-US" dirty="0" err="1" smtClean="0"/>
              <a:t>meridional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de </a:t>
            </a:r>
            <a:r>
              <a:rPr lang="en-US" dirty="0" err="1" smtClean="0"/>
              <a:t>Coriolis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ser re-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07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94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1285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91100"/>
            <a:ext cx="4667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Equações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9096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Simplificações</a:t>
            </a:r>
            <a:r>
              <a:rPr lang="en-US" dirty="0" smtClean="0"/>
              <a:t> da TQG com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, </a:t>
            </a:r>
            <a:r>
              <a:rPr lang="en-US" dirty="0" err="1" smtClean="0"/>
              <a:t>desconsiderando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smtClean="0"/>
              <a:t>Fricção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horizontal de momentum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err="1" smtClean="0"/>
              <a:t>Advecção</a:t>
            </a:r>
            <a:r>
              <a:rPr lang="pt-BR" dirty="0" smtClean="0"/>
              <a:t> vertical de momentum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Variações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de momentum </a:t>
            </a:r>
            <a:r>
              <a:rPr lang="en-US" dirty="0" err="1" smtClean="0"/>
              <a:t>ageostrófico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8" y="1124744"/>
            <a:ext cx="6974246" cy="34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velocidade</a:t>
            </a:r>
            <a:r>
              <a:rPr lang="en-US" sz="2400" b="1" dirty="0" smtClean="0">
                <a:solidFill>
                  <a:srgbClr val="FF0000"/>
                </a:solidFill>
              </a:rPr>
              <a:t> vertical (</a:t>
            </a:r>
            <a:r>
              <a:rPr lang="en-US" sz="2400" b="1" dirty="0">
                <a:solidFill>
                  <a:srgbClr val="FF0000"/>
                </a:solidFill>
              </a:rPr>
              <a:t>ω) </a:t>
            </a:r>
            <a:r>
              <a:rPr lang="en-US" sz="2400" b="1" dirty="0" err="1" smtClean="0">
                <a:solidFill>
                  <a:srgbClr val="FF0000"/>
                </a:solidFill>
              </a:rPr>
              <a:t>depende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apenas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componente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ageostrófica</a:t>
            </a:r>
            <a:r>
              <a:rPr lang="en-US" sz="2400" b="1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</a:rPr>
              <a:t>fluxo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8" y="1196752"/>
            <a:ext cx="78721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Termodinâmica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0" y="1243013"/>
            <a:ext cx="8241164" cy="52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Circulação</a:t>
            </a:r>
            <a:r>
              <a:rPr lang="en-US" sz="3100" dirty="0" smtClean="0"/>
              <a:t>: 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grupo</a:t>
            </a:r>
            <a:r>
              <a:rPr lang="en-US" sz="3100" dirty="0" smtClean="0"/>
              <a:t> de </a:t>
            </a:r>
            <a:r>
              <a:rPr lang="en-US" sz="3100" dirty="0" err="1" smtClean="0"/>
              <a:t>parcelas</a:t>
            </a:r>
            <a:r>
              <a:rPr lang="en-US" sz="3100" dirty="0" smtClean="0"/>
              <a:t> tem de </a:t>
            </a:r>
            <a:r>
              <a:rPr lang="en-US" sz="3100" dirty="0" err="1" smtClean="0"/>
              <a:t>girar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circulação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área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: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do </a:t>
            </a:r>
            <a:r>
              <a:rPr lang="en-US" sz="3100" dirty="0" err="1" smtClean="0"/>
              <a:t>cisalhamento</a:t>
            </a:r>
            <a:r>
              <a:rPr lang="en-US" sz="3100" dirty="0" smtClean="0"/>
              <a:t> do </a:t>
            </a:r>
            <a:r>
              <a:rPr lang="en-US" sz="3100" dirty="0" err="1" smtClean="0"/>
              <a:t>vento</a:t>
            </a:r>
            <a:r>
              <a:rPr lang="en-US" sz="3100" dirty="0" smtClean="0"/>
              <a:t>, num dado </a:t>
            </a:r>
            <a:r>
              <a:rPr lang="en-US" sz="3100" dirty="0" err="1" smtClean="0"/>
              <a:t>ponto</a:t>
            </a:r>
            <a:r>
              <a:rPr lang="en-US" sz="3100" dirty="0" smtClean="0"/>
              <a:t>, de </a:t>
            </a:r>
            <a:r>
              <a:rPr lang="en-US" sz="3100" dirty="0" err="1" smtClean="0"/>
              <a:t>induzir</a:t>
            </a:r>
            <a:r>
              <a:rPr lang="en-US" sz="3100" dirty="0" smtClean="0"/>
              <a:t> </a:t>
            </a:r>
            <a:r>
              <a:rPr lang="en-US" sz="3100" dirty="0" err="1" smtClean="0"/>
              <a:t>rotação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vorticidade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um </a:t>
            </a:r>
            <a:r>
              <a:rPr lang="en-US" sz="3100" dirty="0" err="1" smtClean="0"/>
              <a:t>ponto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Planetária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à </a:t>
            </a:r>
            <a:r>
              <a:rPr lang="en-US" b="1" dirty="0" err="1" smtClean="0"/>
              <a:t>rotação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Terra</a:t>
            </a:r>
          </a:p>
          <a:p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cisalhamento</a:t>
            </a:r>
            <a:r>
              <a:rPr lang="en-US" b="1" dirty="0" smtClean="0"/>
              <a:t> </a:t>
            </a:r>
          </a:p>
          <a:p>
            <a:pPr marL="457200" lvl="1" indent="0">
              <a:buNone/>
            </a:pPr>
            <a:r>
              <a:rPr lang="en-US" b="1" dirty="0" smtClean="0"/>
              <a:t>do campo de </a:t>
            </a:r>
            <a:r>
              <a:rPr lang="en-US" b="1" dirty="0" err="1" smtClean="0"/>
              <a:t>vento</a:t>
            </a:r>
            <a:r>
              <a:rPr lang="en-US" b="1" dirty="0" smtClean="0"/>
              <a:t> tridimensional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,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componente</a:t>
            </a:r>
            <a:r>
              <a:rPr lang="en-US" dirty="0" smtClean="0"/>
              <a:t> vertical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(</a:t>
            </a:r>
            <a:r>
              <a:rPr lang="en-US" b="1" dirty="0" smtClean="0"/>
              <a:t>a </a:t>
            </a:r>
            <a:r>
              <a:rPr lang="en-US" b="1" dirty="0" err="1" smtClean="0"/>
              <a:t>componente</a:t>
            </a:r>
            <a:r>
              <a:rPr lang="en-US" b="1" dirty="0" smtClean="0"/>
              <a:t> k)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Absoluta</a:t>
            </a:r>
            <a:r>
              <a:rPr lang="en-US" b="1" dirty="0" smtClean="0"/>
              <a:t>: Soma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 com a </a:t>
            </a:r>
            <a:r>
              <a:rPr lang="en-US" b="1" dirty="0" err="1" smtClean="0"/>
              <a:t>planetária</a:t>
            </a:r>
            <a:r>
              <a:rPr lang="en-US" b="1" dirty="0" smtClean="0"/>
              <a:t>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21151"/>
            <a:ext cx="391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1219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94928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negativa</a:t>
            </a:r>
            <a:r>
              <a:rPr lang="en-US" b="1" dirty="0" smtClean="0"/>
              <a:t>: </a:t>
            </a:r>
            <a:r>
              <a:rPr lang="en-US" b="1" dirty="0" err="1" smtClean="0"/>
              <a:t>associada</a:t>
            </a:r>
            <a:r>
              <a:rPr lang="en-US" b="1" dirty="0" smtClean="0"/>
              <a:t> a </a:t>
            </a:r>
            <a:r>
              <a:rPr lang="en-US" b="1" dirty="0" err="1" smtClean="0"/>
              <a:t>circulações</a:t>
            </a:r>
            <a:r>
              <a:rPr lang="en-US" b="1" dirty="0" smtClean="0"/>
              <a:t> no </a:t>
            </a:r>
            <a:r>
              <a:rPr lang="en-US" b="1" dirty="0" err="1" smtClean="0"/>
              <a:t>sentido</a:t>
            </a:r>
            <a:r>
              <a:rPr lang="en-US" b="1" dirty="0" smtClean="0"/>
              <a:t> </a:t>
            </a:r>
            <a:r>
              <a:rPr lang="en-US" b="1" dirty="0" err="1"/>
              <a:t>horário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ciclônicas</a:t>
            </a:r>
            <a:r>
              <a:rPr lang="en-US" b="1" dirty="0"/>
              <a:t> </a:t>
            </a:r>
            <a:r>
              <a:rPr lang="en-US" b="1" dirty="0" smtClean="0"/>
              <a:t>no HS e </a:t>
            </a:r>
            <a:r>
              <a:rPr lang="en-US" b="1" dirty="0" err="1" smtClean="0"/>
              <a:t>anticiclônicas</a:t>
            </a:r>
            <a:r>
              <a:rPr lang="en-US" b="1" dirty="0" smtClean="0"/>
              <a:t> no HN)</a:t>
            </a:r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r>
              <a:rPr lang="en-US" b="1" dirty="0" smtClean="0"/>
              <a:t>: </a:t>
            </a:r>
            <a:r>
              <a:rPr lang="pt-BR" b="1" dirty="0" smtClean="0"/>
              <a:t>associada a circulações no </a:t>
            </a:r>
            <a:r>
              <a:rPr lang="pt-BR" b="1" dirty="0"/>
              <a:t>sentido anti-horário (</a:t>
            </a:r>
            <a:r>
              <a:rPr lang="pt-BR" b="1" dirty="0" err="1"/>
              <a:t>anticiclônicas</a:t>
            </a:r>
            <a:r>
              <a:rPr lang="pt-BR" b="1" dirty="0"/>
              <a:t> </a:t>
            </a:r>
            <a:r>
              <a:rPr lang="pt-BR" b="1" dirty="0" smtClean="0"/>
              <a:t>no HS e ciclônicas no HN)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r>
              <a:rPr lang="pt-BR" dirty="0" smtClean="0"/>
              <a:t> (QG)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/>
              <a:t>Teoria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Aproximações e validade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Equações QG 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Referências QG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b="1" dirty="0" smtClean="0"/>
              <a:t>Previsão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Estimando a evolução do sistema</a:t>
            </a:r>
          </a:p>
          <a:p>
            <a:pPr lvl="1">
              <a:buNone/>
            </a:pPr>
            <a:r>
              <a:rPr lang="pt-BR" sz="1600" dirty="0" smtClean="0"/>
              <a:t>• Equação da tendência do </a:t>
            </a:r>
            <a:r>
              <a:rPr lang="pt-BR" sz="1600" dirty="0" err="1" smtClean="0"/>
              <a:t>Geopotencial</a:t>
            </a:r>
            <a:r>
              <a:rPr lang="pt-BR" sz="1600" dirty="0" smtClean="0"/>
              <a:t> do QG</a:t>
            </a:r>
          </a:p>
          <a:p>
            <a:pPr>
              <a:buNone/>
            </a:pPr>
            <a:r>
              <a:rPr lang="pt-BR" sz="2000" dirty="0" smtClean="0"/>
              <a:t>• Estimando o movimento vertical</a:t>
            </a:r>
            <a:endParaRPr lang="pt-BR" sz="2000" dirty="0"/>
          </a:p>
          <a:p>
            <a:pPr lvl="1">
              <a:buNone/>
            </a:pPr>
            <a:r>
              <a:rPr lang="pt-BR" sz="1600" dirty="0"/>
              <a:t>• </a:t>
            </a:r>
            <a:r>
              <a:rPr lang="pt-BR" sz="1600" dirty="0" smtClean="0"/>
              <a:t>Equação </a:t>
            </a:r>
            <a:r>
              <a:rPr lang="pt-BR" sz="1600" dirty="0" err="1" smtClean="0"/>
              <a:t>omega</a:t>
            </a:r>
            <a:r>
              <a:rPr lang="pt-BR" sz="1600" dirty="0" smtClean="0"/>
              <a:t> do QG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cisalhamento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gradientes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máxima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velocidade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vento</a:t>
            </a:r>
            <a:endParaRPr lang="en-US" sz="2400" b="1" dirty="0" smtClean="0"/>
          </a:p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curvatura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giro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fluxo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corrente</a:t>
            </a:r>
            <a:endParaRPr lang="pt-BR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24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8592" cy="4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0" y="1412776"/>
            <a:ext cx="82822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63888" y="46531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(Termos de inclinação)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Horizontal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Relativa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advecção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negativa</a:t>
            </a:r>
            <a:r>
              <a:rPr lang="en-US" sz="1800" dirty="0" smtClean="0"/>
              <a:t> (</a:t>
            </a:r>
            <a:r>
              <a:rPr lang="en-US" sz="1800" dirty="0" err="1" smtClean="0"/>
              <a:t>positiva</a:t>
            </a:r>
            <a:r>
              <a:rPr lang="en-US" sz="1800" dirty="0" smtClean="0"/>
              <a:t>) para a </a:t>
            </a:r>
            <a:r>
              <a:rPr lang="en-US" sz="1800" dirty="0" err="1" smtClean="0"/>
              <a:t>região</a:t>
            </a:r>
            <a:r>
              <a:rPr lang="en-US" sz="1800" dirty="0" smtClean="0"/>
              <a:t> </a:t>
            </a:r>
            <a:r>
              <a:rPr lang="en-US" sz="1800" dirty="0"/>
              <a:t>→ 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Negativa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N</a:t>
            </a:r>
            <a:r>
              <a:rPr lang="pt-BR" sz="1800" dirty="0"/>
              <a:t>VA </a:t>
            </a:r>
            <a:r>
              <a:rPr lang="en-US" sz="1800" dirty="0"/>
              <a:t>(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Positiva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PVA</a:t>
            </a:r>
            <a:r>
              <a:rPr lang="pt-BR" sz="1800" dirty="0" smtClean="0"/>
              <a:t>)</a:t>
            </a:r>
            <a:endParaRPr lang="pt-BR" sz="1800" dirty="0"/>
          </a:p>
          <a:p>
            <a:pPr>
              <a:buNone/>
            </a:pPr>
            <a:r>
              <a:rPr lang="en-US" sz="1800" dirty="0"/>
              <a:t>• </a:t>
            </a:r>
            <a:r>
              <a:rPr lang="en-US" sz="1800" dirty="0" smtClean="0"/>
              <a:t>NO HS: Adv. Neg. de </a:t>
            </a:r>
            <a:r>
              <a:rPr lang="en-US" sz="1800" dirty="0" err="1" smtClean="0"/>
              <a:t>Vort</a:t>
            </a:r>
            <a:r>
              <a:rPr lang="en-US" sz="1800" dirty="0" smtClean="0"/>
              <a:t>. </a:t>
            </a:r>
            <a:r>
              <a:rPr lang="en-US" sz="1800" dirty="0" err="1"/>
              <a:t>g</a:t>
            </a:r>
            <a:r>
              <a:rPr lang="en-US" sz="1800" dirty="0" err="1" smtClean="0"/>
              <a:t>eralmente</a:t>
            </a:r>
            <a:r>
              <a:rPr lang="en-US" sz="1800" dirty="0" smtClean="0"/>
              <a:t> leva a </a:t>
            </a:r>
            <a:r>
              <a:rPr lang="en-US" sz="1800" dirty="0" err="1" smtClean="0"/>
              <a:t>diminuição</a:t>
            </a:r>
            <a:r>
              <a:rPr lang="en-US" sz="1800" dirty="0" smtClean="0"/>
              <a:t> da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 (</a:t>
            </a:r>
            <a:r>
              <a:rPr lang="en-US" sz="1800" dirty="0" err="1" smtClean="0"/>
              <a:t>intensificação</a:t>
            </a:r>
            <a:r>
              <a:rPr lang="en-US" sz="1800" dirty="0" smtClean="0"/>
              <a:t> das </a:t>
            </a:r>
            <a:r>
              <a:rPr lang="en-US" sz="1800" dirty="0" err="1" smtClean="0"/>
              <a:t>baixas</a:t>
            </a:r>
            <a:r>
              <a:rPr lang="en-US" sz="1800" dirty="0" smtClean="0"/>
              <a:t> de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Meridional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Planetária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o </a:t>
            </a:r>
            <a:r>
              <a:rPr lang="en-US" sz="1800" dirty="0" err="1" smtClean="0"/>
              <a:t>fluxo</a:t>
            </a:r>
            <a:r>
              <a:rPr lang="en-US" sz="1800" dirty="0" smtClean="0"/>
              <a:t> local é de </a:t>
            </a:r>
            <a:r>
              <a:rPr lang="en-US" sz="1800" dirty="0" err="1" smtClean="0"/>
              <a:t>sul</a:t>
            </a:r>
            <a:r>
              <a:rPr lang="en-US" sz="1800" dirty="0" smtClean="0"/>
              <a:t> (</a:t>
            </a:r>
            <a:r>
              <a:rPr lang="en-US" sz="1800" dirty="0" err="1" smtClean="0"/>
              <a:t>norte</a:t>
            </a:r>
            <a:r>
              <a:rPr lang="en-US" sz="1800" dirty="0" smtClean="0"/>
              <a:t>) </a:t>
            </a:r>
            <a:r>
              <a:rPr lang="en-US" sz="1800" dirty="0" err="1" smtClean="0"/>
              <a:t>pois</a:t>
            </a:r>
            <a:r>
              <a:rPr lang="en-US" sz="1800" dirty="0" smtClean="0"/>
              <a:t> o </a:t>
            </a:r>
            <a:r>
              <a:rPr lang="en-US" sz="1800" dirty="0" err="1" smtClean="0"/>
              <a:t>gradiente</a:t>
            </a:r>
            <a:r>
              <a:rPr lang="en-US" sz="1800" dirty="0" smtClean="0"/>
              <a:t> </a:t>
            </a:r>
            <a:r>
              <a:rPr lang="en-US" sz="1800" dirty="0" err="1" smtClean="0"/>
              <a:t>meridional</a:t>
            </a:r>
            <a:r>
              <a:rPr lang="en-US" sz="1800" dirty="0" smtClean="0"/>
              <a:t> do </a:t>
            </a:r>
            <a:r>
              <a:rPr lang="en-US" sz="1800" dirty="0" err="1" smtClean="0"/>
              <a:t>parâmetro</a:t>
            </a:r>
            <a:r>
              <a:rPr lang="en-US" sz="1800" dirty="0" smtClean="0"/>
              <a:t> de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</a:t>
            </a:r>
            <a:r>
              <a:rPr lang="en-US" sz="1800" dirty="0" err="1" smtClean="0"/>
              <a:t>sempre</a:t>
            </a:r>
            <a:r>
              <a:rPr lang="en-US" sz="1800" dirty="0" smtClean="0"/>
              <a:t> </a:t>
            </a:r>
            <a:r>
              <a:rPr lang="en-US" sz="1800" dirty="0" err="1" smtClean="0"/>
              <a:t>aponta</a:t>
            </a:r>
            <a:r>
              <a:rPr lang="en-US" sz="1800" dirty="0" smtClean="0"/>
              <a:t> para </a:t>
            </a:r>
            <a:r>
              <a:rPr lang="en-US" sz="1800" dirty="0" err="1" smtClean="0"/>
              <a:t>norte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pt-BR" sz="1800" b="1" dirty="0" smtClean="0"/>
              <a:t>Termo de divergência</a:t>
            </a:r>
            <a:endParaRPr lang="pt-BR" sz="1800" b="1" dirty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convergência</a:t>
            </a:r>
            <a:r>
              <a:rPr lang="en-US" sz="1800" dirty="0" smtClean="0"/>
              <a:t> (</a:t>
            </a:r>
            <a:r>
              <a:rPr lang="en-US" sz="1800" dirty="0" err="1" smtClean="0"/>
              <a:t>divergência</a:t>
            </a:r>
            <a:r>
              <a:rPr lang="en-US" sz="1800" dirty="0" smtClean="0"/>
              <a:t>) local.</a:t>
            </a:r>
            <a:endParaRPr lang="pt-BR" sz="1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Advecção de vorticidade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598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3059832" y="30689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4" idx="2"/>
          </p:cNvCxnSpPr>
          <p:nvPr/>
        </p:nvCxnSpPr>
        <p:spPr>
          <a:xfrm flipH="1">
            <a:off x="3059832" y="3068960"/>
            <a:ext cx="1524631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175"/>
            <a:ext cx="827246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19470" y="2276872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64188" y="227913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3988" y="134076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8670" r="31525" b="9524"/>
          <a:stretch/>
        </p:blipFill>
        <p:spPr bwMode="auto">
          <a:xfrm>
            <a:off x="1548897" y="722864"/>
            <a:ext cx="6119447" cy="58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8303" r="31250" b="9768"/>
          <a:stretch/>
        </p:blipFill>
        <p:spPr bwMode="auto">
          <a:xfrm>
            <a:off x="1475656" y="692696"/>
            <a:ext cx="6172200" cy="58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DIAG: Geop e Adv Vort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82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Necessidades da previsão:</a:t>
            </a:r>
            <a:endParaRPr lang="pt-BR" sz="1800" b="1" dirty="0"/>
          </a:p>
          <a:p>
            <a:pPr>
              <a:buNone/>
            </a:pPr>
            <a:r>
              <a:rPr lang="pt-BR" sz="1800" dirty="0"/>
              <a:t>• </a:t>
            </a:r>
            <a:r>
              <a:rPr lang="pt-BR" sz="1800" dirty="0" smtClean="0"/>
              <a:t>Previsão até 7 dias das variáveis: temperatura, umidade, precipitação e vento</a:t>
            </a:r>
          </a:p>
          <a:p>
            <a:pPr>
              <a:buNone/>
            </a:pPr>
            <a:r>
              <a:rPr lang="en-US" sz="1800" dirty="0" smtClean="0"/>
              <a:t>•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dependem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evolução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padrões</a:t>
            </a:r>
            <a:r>
              <a:rPr lang="en-US" sz="1800" dirty="0" smtClean="0"/>
              <a:t> dos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sinóticos</a:t>
            </a:r>
            <a:r>
              <a:rPr lang="en-US" sz="1800" dirty="0" smtClean="0"/>
              <a:t> (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exemplo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à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, </a:t>
            </a:r>
            <a:r>
              <a:rPr lang="en-US" sz="1800" dirty="0" err="1" smtClean="0"/>
              <a:t>frentes</a:t>
            </a:r>
            <a:r>
              <a:rPr lang="en-US" sz="1800" dirty="0" smtClean="0"/>
              <a:t> e </a:t>
            </a:r>
            <a:r>
              <a:rPr lang="en-US" sz="1800" dirty="0" err="1" smtClean="0"/>
              <a:t>jatos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pt-BR" sz="1800" b="1" dirty="0" smtClean="0"/>
              <a:t>Quatro métodos de previsão: </a:t>
            </a:r>
          </a:p>
          <a:p>
            <a:pPr>
              <a:buNone/>
            </a:pPr>
            <a:r>
              <a:rPr lang="pt-BR" sz="1800" b="1" dirty="0" smtClean="0"/>
              <a:t>Modelos Conceituais: </a:t>
            </a:r>
            <a:r>
              <a:rPr lang="pt-BR" sz="1600" dirty="0" smtClean="0"/>
              <a:t>Baseados em uma grande quantidade de observações de eventos passados. Generalização de padrões sinóticos. Ex: Teoria da Frente Polar, Modelo norueguês dos ciclones</a:t>
            </a:r>
          </a:p>
          <a:p>
            <a:pPr>
              <a:buNone/>
            </a:pPr>
            <a:r>
              <a:rPr lang="en-US" sz="1800" b="1" dirty="0" err="1" smtClean="0"/>
              <a:t>Aproximação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cinemática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Análise</a:t>
            </a:r>
            <a:r>
              <a:rPr lang="en-US" sz="1600" dirty="0" smtClean="0"/>
              <a:t> das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atuais</a:t>
            </a:r>
            <a:r>
              <a:rPr lang="en-US" sz="1600" dirty="0" smtClean="0"/>
              <a:t> dos </a:t>
            </a:r>
            <a:r>
              <a:rPr lang="en-US" sz="1600" dirty="0" err="1" smtClean="0"/>
              <a:t>campos</a:t>
            </a:r>
            <a:r>
              <a:rPr lang="en-US" sz="1600" dirty="0" smtClean="0"/>
              <a:t> de </a:t>
            </a:r>
            <a:r>
              <a:rPr lang="en-US" sz="1600" dirty="0" err="1" smtClean="0"/>
              <a:t>vento</a:t>
            </a:r>
            <a:r>
              <a:rPr lang="en-US" sz="1600" dirty="0" smtClean="0"/>
              <a:t>, </a:t>
            </a:r>
            <a:r>
              <a:rPr lang="en-US" sz="1600" dirty="0" err="1" smtClean="0"/>
              <a:t>temperatura</a:t>
            </a:r>
            <a:r>
              <a:rPr lang="en-US" sz="1600" dirty="0"/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Assume-se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nuvens</a:t>
            </a:r>
            <a:r>
              <a:rPr lang="en-US" sz="1600" dirty="0" smtClean="0"/>
              <a:t> e </a:t>
            </a:r>
            <a:r>
              <a:rPr lang="en-US" sz="1600" dirty="0" err="1" smtClean="0"/>
              <a:t>precipitação</a:t>
            </a:r>
            <a:r>
              <a:rPr lang="en-US" sz="1600" dirty="0" smtClean="0"/>
              <a:t> </a:t>
            </a:r>
            <a:r>
              <a:rPr lang="en-US" sz="1600" dirty="0" err="1" smtClean="0"/>
              <a:t>ocorrerão</a:t>
            </a:r>
            <a:r>
              <a:rPr lang="en-US" sz="1600" dirty="0" smtClean="0"/>
              <a:t> </a:t>
            </a:r>
            <a:r>
              <a:rPr lang="en-US" sz="1600" dirty="0" err="1" smtClean="0"/>
              <a:t>onde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movimento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ascendente</a:t>
            </a:r>
            <a:r>
              <a:rPr lang="en-US" sz="1600" dirty="0" smtClean="0"/>
              <a:t> e um </a:t>
            </a:r>
            <a:r>
              <a:rPr lang="en-US" sz="1600" dirty="0" err="1" smtClean="0"/>
              <a:t>fornecimento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adequado</a:t>
            </a:r>
            <a:r>
              <a:rPr lang="en-US" sz="1600" dirty="0" smtClean="0"/>
              <a:t> de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Ex.: </a:t>
            </a:r>
            <a:r>
              <a:rPr lang="en-US" sz="1600" dirty="0" err="1" smtClean="0"/>
              <a:t>Teoria</a:t>
            </a:r>
            <a:r>
              <a:rPr lang="en-US" sz="1600" dirty="0" smtClean="0"/>
              <a:t> QG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numéricos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Baseados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equações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primitivas</a:t>
            </a:r>
            <a:r>
              <a:rPr lang="en-US" sz="1600" dirty="0" smtClean="0"/>
              <a:t>. </a:t>
            </a:r>
            <a:r>
              <a:rPr lang="en-US" sz="1600" dirty="0" err="1" smtClean="0"/>
              <a:t>Necessitam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densa</a:t>
            </a:r>
            <a:r>
              <a:rPr lang="en-US" sz="1600" dirty="0" smtClean="0"/>
              <a:t> de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, </a:t>
            </a:r>
            <a:r>
              <a:rPr lang="en-US" sz="1600" dirty="0" err="1" smtClean="0"/>
              <a:t>parametrizações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físicas</a:t>
            </a:r>
            <a:r>
              <a:rPr lang="en-US" sz="1600" dirty="0" smtClean="0"/>
              <a:t> </a:t>
            </a:r>
            <a:r>
              <a:rPr lang="en-US" sz="1600" dirty="0" err="1" smtClean="0"/>
              <a:t>acuradas</a:t>
            </a:r>
            <a:r>
              <a:rPr lang="en-US" sz="1600" dirty="0" smtClean="0"/>
              <a:t> e o </a:t>
            </a:r>
            <a:r>
              <a:rPr lang="en-US" sz="1600" dirty="0" err="1" smtClean="0"/>
              <a:t>usuário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estar</a:t>
            </a:r>
            <a:r>
              <a:rPr lang="en-US" sz="1600" dirty="0" smtClean="0"/>
              <a:t> </a:t>
            </a:r>
            <a:r>
              <a:rPr lang="en-US" sz="1600" dirty="0" err="1" smtClean="0"/>
              <a:t>preparado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corrigir</a:t>
            </a:r>
            <a:r>
              <a:rPr lang="en-US" sz="1600" dirty="0" smtClean="0"/>
              <a:t> </a:t>
            </a:r>
            <a:r>
              <a:rPr lang="en-US" sz="1600" dirty="0" err="1" smtClean="0"/>
              <a:t>eventuais</a:t>
            </a:r>
            <a:r>
              <a:rPr lang="en-US" sz="1600" dirty="0" smtClean="0"/>
              <a:t> </a:t>
            </a:r>
            <a:r>
              <a:rPr lang="en-US" sz="1600" dirty="0" err="1" smtClean="0"/>
              <a:t>erros</a:t>
            </a:r>
            <a:r>
              <a:rPr lang="en-US" sz="1600" dirty="0" smtClean="0"/>
              <a:t> </a:t>
            </a:r>
            <a:r>
              <a:rPr lang="en-US" sz="1600" dirty="0" err="1" smtClean="0"/>
              <a:t>associados</a:t>
            </a:r>
            <a:r>
              <a:rPr lang="en-US" sz="1600" dirty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condições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iniciais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estatísticos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utilizam</a:t>
            </a:r>
            <a:r>
              <a:rPr lang="en-US" sz="1600" dirty="0" smtClean="0"/>
              <a:t>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saídas</a:t>
            </a:r>
            <a:r>
              <a:rPr lang="en-US" sz="1600" dirty="0" smtClean="0"/>
              <a:t> de 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numéricos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estimar</a:t>
            </a:r>
            <a:r>
              <a:rPr lang="en-US" sz="1600" dirty="0" smtClean="0"/>
              <a:t> a </a:t>
            </a:r>
            <a:r>
              <a:rPr lang="en-US" sz="1600" dirty="0" err="1" smtClean="0"/>
              <a:t>probabilidade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ocorrência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certos</a:t>
            </a:r>
            <a:r>
              <a:rPr lang="en-US" sz="1600" dirty="0" smtClean="0"/>
              <a:t> </a:t>
            </a:r>
            <a:r>
              <a:rPr lang="en-US" sz="1600" dirty="0" err="1" smtClean="0"/>
              <a:t>eventos</a:t>
            </a:r>
            <a:r>
              <a:rPr lang="en-US" sz="1600" dirty="0" smtClean="0"/>
              <a:t> </a:t>
            </a:r>
            <a:r>
              <a:rPr lang="en-US" sz="1600" dirty="0" err="1" smtClean="0"/>
              <a:t>meteorológicos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3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ubsi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Termo da divergência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24063"/>
            <a:ext cx="2238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33" y="2202507"/>
            <a:ext cx="11588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0917"/>
            <a:ext cx="17891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iver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8348"/>
            <a:ext cx="2468650" cy="16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2113" y="6553200"/>
            <a:ext cx="621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400" dirty="0"/>
              <a:t>http://www.virtuallab.bom.gov.au/meteofrance/cours/resource/bb01/diverg.gif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Compressão vertical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&lt;0</a:t>
            </a:r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5881" y="1052736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onver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2852738"/>
            <a:ext cx="2735659" cy="18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718093" y="3501008"/>
            <a:ext cx="13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Altos níveis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540" y="5209659"/>
            <a:ext cx="143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superfície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84388"/>
            <a:ext cx="6199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84563" y="6515100"/>
            <a:ext cx="562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http://weather.ou.edu/~metr4424/Review_Quasi_System.pdf</a:t>
            </a:r>
          </a:p>
        </p:txBody>
      </p:sp>
    </p:spTree>
    <p:extLst>
      <p:ext uri="{BB962C8B-B14F-4D97-AF65-F5344CB8AC3E}">
        <p14:creationId xmlns:p14="http://schemas.microsoft.com/office/powerpoint/2010/main" val="2207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Convergência horizontal (em sup)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/>
          <a:stretch>
            <a:fillRect/>
          </a:stretch>
        </p:blipFill>
        <p:spPr bwMode="auto">
          <a:xfrm>
            <a:off x="2916238" y="1557338"/>
            <a:ext cx="2166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"/>
          <a:stretch>
            <a:fillRect/>
          </a:stretch>
        </p:blipFill>
        <p:spPr bwMode="auto">
          <a:xfrm>
            <a:off x="1258888" y="1628775"/>
            <a:ext cx="10874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"/>
          <a:stretch>
            <a:fillRect/>
          </a:stretch>
        </p:blipFill>
        <p:spPr bwMode="auto">
          <a:xfrm>
            <a:off x="6084888" y="1557338"/>
            <a:ext cx="1717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onver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sce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Estiramento vertical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&gt;0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08213"/>
            <a:ext cx="592931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1133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606675" y="6583363"/>
            <a:ext cx="653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/>
              <a:t>http://www.meteo.mcgill.ca/wxlab/ATOC-546/notes/lesson08.vorticity_advection/divergence.gif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A teoria quase-geostrófica relaciona os ventos divergentes e movimentos verticais a padrões nos campos de pressão e altura geopotencial.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Certos padrões de altura geopotencial induzem os perfis de movimento vertical e divergência acima mostrados. Em geral, o movimento vertical é restrito na tropopausa, pela camada estável da estratosfera, e na superfície, pela superfície da Terra.</a:t>
            </a:r>
          </a:p>
        </p:txBody>
      </p:sp>
    </p:spTree>
    <p:extLst>
      <p:ext uri="{BB962C8B-B14F-4D97-AF65-F5344CB8AC3E}">
        <p14:creationId xmlns:p14="http://schemas.microsoft.com/office/powerpoint/2010/main" val="27963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Div</a:t>
            </a:r>
            <a:r>
              <a:rPr lang="pt-BR" dirty="0" smtClean="0"/>
              <a:t> 1000hPa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9158" r="30976" b="9524"/>
          <a:stretch/>
        </p:blipFill>
        <p:spPr bwMode="auto">
          <a:xfrm>
            <a:off x="1547664" y="764704"/>
            <a:ext cx="6145823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98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Prev</a:t>
            </a:r>
            <a:r>
              <a:rPr lang="pt-BR" dirty="0" smtClean="0"/>
              <a:t>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1000 </a:t>
            </a:r>
            <a:r>
              <a:rPr lang="pt-BR" dirty="0" err="1" smtClean="0"/>
              <a:t>hPa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t="8547" r="30564" b="9279"/>
          <a:stretch/>
        </p:blipFill>
        <p:spPr bwMode="auto">
          <a:xfrm>
            <a:off x="1547664" y="692696"/>
            <a:ext cx="6189785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4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57851" cy="17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Teoria</a:t>
            </a:r>
            <a:r>
              <a:rPr lang="en-US" sz="2000" b="1" dirty="0" smtClean="0"/>
              <a:t> QG:</a:t>
            </a:r>
          </a:p>
          <a:p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hidrostático</a:t>
            </a:r>
            <a:r>
              <a:rPr lang="en-US" sz="2000" b="1" dirty="0" smtClean="0"/>
              <a:t> </a:t>
            </a:r>
            <a:r>
              <a:rPr lang="en-US" sz="2000" dirty="0" smtClean="0"/>
              <a:t>e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geostrófico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restringem</a:t>
            </a:r>
            <a:r>
              <a:rPr lang="en-US" sz="2000" dirty="0" smtClean="0"/>
              <a:t> e </a:t>
            </a:r>
            <a:r>
              <a:rPr lang="en-US" sz="2000" dirty="0" err="1" smtClean="0"/>
              <a:t>simplificam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movimentos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atmosféricos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maneira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</a:t>
            </a:r>
            <a:endParaRPr lang="en-US" sz="2000" dirty="0" smtClean="0"/>
          </a:p>
          <a:p>
            <a:r>
              <a:rPr lang="en-US" sz="2000" dirty="0" err="1" smtClean="0"/>
              <a:t>Fornece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simples com a </a:t>
            </a:r>
            <a:r>
              <a:rPr lang="en-US" sz="2000" dirty="0" err="1" smtClean="0"/>
              <a:t>qual</a:t>
            </a:r>
            <a:r>
              <a:rPr lang="en-US" sz="2000" dirty="0" smtClean="0"/>
              <a:t> se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entender</a:t>
            </a:r>
            <a:r>
              <a:rPr lang="en-US" sz="2000" dirty="0" smtClean="0"/>
              <a:t> e </a:t>
            </a:r>
            <a:r>
              <a:rPr lang="en-US" sz="2000" dirty="0" err="1" smtClean="0"/>
              <a:t>diagnosticar</a:t>
            </a:r>
            <a:r>
              <a:rPr lang="en-US" sz="2000" dirty="0" smtClean="0"/>
              <a:t> a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tridimensional  dos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de tempo de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sinótica</a:t>
            </a:r>
            <a:endParaRPr lang="en-US" sz="2000" dirty="0" smtClean="0"/>
          </a:p>
          <a:p>
            <a:r>
              <a:rPr lang="en-US" sz="2000" dirty="0" err="1" smtClean="0"/>
              <a:t>Ajuda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compreender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massa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)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i="1" dirty="0" smtClean="0"/>
              <a:t>momentum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vorticidade</a:t>
            </a:r>
            <a:r>
              <a:rPr lang="en-US" sz="2000" dirty="0" smtClean="0"/>
              <a:t>) </a:t>
            </a:r>
            <a:r>
              <a:rPr lang="en-US" sz="2000" dirty="0" err="1" smtClean="0"/>
              <a:t>interagem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circulações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verticais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sinóticos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realistas</a:t>
            </a:r>
            <a:endParaRPr lang="en-US" sz="2000" dirty="0" smtClean="0"/>
          </a:p>
          <a:p>
            <a:r>
              <a:rPr lang="en-US" sz="2000" dirty="0" err="1" smtClean="0"/>
              <a:t>Oferece</a:t>
            </a:r>
            <a:r>
              <a:rPr lang="en-US" sz="2000" dirty="0" smtClean="0"/>
              <a:t> a </a:t>
            </a:r>
            <a:r>
              <a:rPr lang="en-US" sz="2000" dirty="0" err="1" smtClean="0"/>
              <a:t>interpretação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física</a:t>
            </a:r>
            <a:r>
              <a:rPr lang="en-US" sz="2000" dirty="0" smtClean="0"/>
              <a:t> das </a:t>
            </a:r>
            <a:r>
              <a:rPr lang="en-US" sz="2000" dirty="0" err="1" smtClean="0"/>
              <a:t>forçantes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 vertical e dos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nuvens</a:t>
            </a:r>
            <a:r>
              <a:rPr lang="en-US" sz="2000" dirty="0" smtClean="0"/>
              <a:t>/</a:t>
            </a:r>
            <a:r>
              <a:rPr lang="en-US" sz="2000" dirty="0" err="1" smtClean="0"/>
              <a:t>precipitação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associados</a:t>
            </a:r>
            <a:r>
              <a:rPr lang="en-US" sz="2000" dirty="0" smtClean="0"/>
              <a:t> a </a:t>
            </a:r>
            <a:r>
              <a:rPr lang="en-US" sz="2000" dirty="0" err="1" smtClean="0"/>
              <a:t>ciclones</a:t>
            </a:r>
            <a:r>
              <a:rPr lang="en-US" sz="2000" dirty="0" smtClean="0"/>
              <a:t> de latitudes </a:t>
            </a:r>
            <a:r>
              <a:rPr lang="en-US" sz="2000" dirty="0" err="1" smtClean="0"/>
              <a:t>médias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705225"/>
          </a:xfrm>
        </p:spPr>
        <p:txBody>
          <a:bodyPr/>
          <a:lstStyle/>
          <a:p>
            <a:pPr eaLnBrk="1" hangingPunct="1"/>
            <a:r>
              <a:rPr lang="pt-BR" smtClean="0"/>
              <a:t>A – Laplaciano da tendência local do geopotencial</a:t>
            </a:r>
          </a:p>
          <a:p>
            <a:pPr eaLnBrk="1" hangingPunct="1"/>
            <a:r>
              <a:rPr lang="pt-BR" smtClean="0"/>
              <a:t>B – Termo de advecção horizontal de vorticidade absoluta pelo vento geostrófico</a:t>
            </a:r>
          </a:p>
          <a:p>
            <a:pPr eaLnBrk="1" hangingPunct="1"/>
            <a:r>
              <a:rPr lang="pt-BR" smtClean="0"/>
              <a:t>C – Termo de advecção diferencial da temperatura pelo vento geostrófico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4514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tend local geop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49463"/>
          </a:xfrm>
        </p:spPr>
        <p:txBody>
          <a:bodyPr/>
          <a:lstStyle/>
          <a:p>
            <a:pPr eaLnBrk="1" hangingPunct="1"/>
            <a:r>
              <a:rPr lang="pt-BR" sz="2800" smtClean="0"/>
              <a:t>Lembrar que aplicar o operador Laplaciano implica em troca de sinal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7033"/>
          <a:stretch>
            <a:fillRect/>
          </a:stretch>
        </p:blipFill>
        <p:spPr bwMode="auto">
          <a:xfrm>
            <a:off x="4284663" y="306863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r="72939"/>
          <a:stretch>
            <a:fillRect/>
          </a:stretch>
        </p:blipFill>
        <p:spPr bwMode="auto">
          <a:xfrm>
            <a:off x="1836738" y="1557338"/>
            <a:ext cx="2481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16463" y="19161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 l="52742" r="7033"/>
          <a:stretch>
            <a:fillRect/>
          </a:stretch>
        </p:blipFill>
        <p:spPr bwMode="auto">
          <a:xfrm>
            <a:off x="5651500" y="1773238"/>
            <a:ext cx="549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922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Termo de advecção horizontal de vorticidade absoluta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Advecção de vorticidade ciclônica (A</a:t>
            </a:r>
            <a:r>
              <a:rPr lang="pt-BR" sz="2800" baseline="-25000" smtClean="0"/>
              <a:t>Q</a:t>
            </a:r>
            <a:r>
              <a:rPr lang="pt-BR" sz="2800" smtClean="0"/>
              <a:t>&lt;0) </a:t>
            </a:r>
            <a:r>
              <a:rPr lang="pt-BR" sz="2800" smtClean="0">
                <a:sym typeface="Symbol" pitchFamily="18" charset="2"/>
              </a:rPr>
              <a:t> queda do geopotencial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sym typeface="Symbol" pitchFamily="18" charset="2"/>
              </a:rPr>
              <a:t>Advecção de vort. anticiclônica </a:t>
            </a:r>
            <a:r>
              <a:rPr lang="pt-BR" sz="2800" smtClean="0"/>
              <a:t>(A</a:t>
            </a:r>
            <a:r>
              <a:rPr lang="pt-BR" sz="2800" baseline="-25000" smtClean="0"/>
              <a:t>Q&gt;</a:t>
            </a:r>
            <a:r>
              <a:rPr lang="pt-BR" sz="2800" smtClean="0"/>
              <a:t>0)</a:t>
            </a:r>
            <a:r>
              <a:rPr lang="pt-BR" sz="2800" smtClean="0">
                <a:sym typeface="Symbol" pitchFamily="18" charset="2"/>
              </a:rPr>
              <a:t>  elevação do geopotencial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40759"/>
          <a:stretch>
            <a:fillRect/>
          </a:stretch>
        </p:blipFill>
        <p:spPr bwMode="auto">
          <a:xfrm>
            <a:off x="1547813" y="1244600"/>
            <a:ext cx="54340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52742"/>
          <a:stretch>
            <a:fillRect/>
          </a:stretch>
        </p:blipFill>
        <p:spPr bwMode="auto">
          <a:xfrm>
            <a:off x="2987675" y="2971800"/>
            <a:ext cx="646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1275" y="31162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 cstate="print"/>
          <a:srcRect l="33250" r="40759"/>
          <a:stretch>
            <a:fillRect/>
          </a:stretch>
        </p:blipFill>
        <p:spPr bwMode="auto">
          <a:xfrm>
            <a:off x="4533900" y="2755900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48488" y="31480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= A</a:t>
            </a:r>
            <a:r>
              <a:rPr lang="pt-BR" sz="3600" baseline="-250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73047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Adv. Vort. Abs.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O termo de advecção de vorticidade absoluta geralmente é </a:t>
            </a:r>
            <a:r>
              <a:rPr lang="pt-BR" sz="2400" u="sng" smtClean="0">
                <a:solidFill>
                  <a:srgbClr val="FF0000"/>
                </a:solidFill>
              </a:rPr>
              <a:t>a principal forçante na alta troposfera</a:t>
            </a:r>
            <a:r>
              <a:rPr lang="pt-BR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No HS, para ondas curtas, a leste do cavado, este termo é negativo (AVN) implicando em queda do geopotencial nesta região. Este “cavamento” é necessário para o desenvolvimento de vorticidade geostrófica negativa.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É importante notar que o termo de advecção de vorticidade nos eixos dos cavados e cristas é igual a zero. Portanto, o termo da advecção de vorticidade não pode por si só promover a intensificação do distúrbio nos níveis onde está ocorrendo e sim atuar no sentido de propagar os distúrbios horizontalmente e de espalhá-los na vertical, por isso é conhecido como </a:t>
            </a:r>
            <a:r>
              <a:rPr lang="pt-BR" sz="2400" u="sng" smtClean="0">
                <a:solidFill>
                  <a:srgbClr val="FF0000"/>
                </a:solidFill>
              </a:rPr>
              <a:t>termo de deslocamento do sistema</a:t>
            </a:r>
            <a:r>
              <a:rPr lang="pt-BR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02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diminuindo com altura: (AFria aumentando c/ alt ou AQuente diminuindo c/ alt)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066800" y="4648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5000" y="4572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&gt;0</a:t>
            </a: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&gt;0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39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aumentando com altura: (AFria diminuindo c/ alt ou AQuente aumentando c/ alt)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990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52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&lt;0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&lt;0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82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FF0000"/>
                </a:solidFill>
                <a:latin typeface="Times New Roman" charset="0"/>
              </a:rPr>
              <a:t>Principal mecanismo de amplificação ou decaimento</a:t>
            </a:r>
            <a:r>
              <a:rPr lang="pt-BR" sz="2800" smtClean="0">
                <a:latin typeface="Times New Roman" charset="0"/>
              </a:rPr>
              <a:t> dos sistemas sinóticos de latitudes médias.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Advecção de temperatura tende a ser mais efetivo na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baixa troposfera</a:t>
            </a:r>
            <a:r>
              <a:rPr lang="pt-BR" sz="2800" smtClean="0">
                <a:latin typeface="Times New Roman" charset="0"/>
              </a:rPr>
              <a:t>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Para ondas baroclínicas em estágio de desenvolvimento,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 advecção fria</a:t>
            </a:r>
            <a:r>
              <a:rPr lang="pt-BR" sz="2800" smtClean="0">
                <a:latin typeface="Times New Roman" charset="0"/>
              </a:rPr>
              <a:t> (quente)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abaixo do eixo do cavado</a:t>
            </a:r>
            <a:r>
              <a:rPr lang="pt-BR" sz="2800" smtClean="0">
                <a:latin typeface="Times New Roman" charset="0"/>
              </a:rPr>
              <a:t> (crista) em 500 hPa (onde a advecção de vorticidade é zero)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tende a aprofundá-lo</a:t>
            </a:r>
            <a:r>
              <a:rPr lang="pt-BR" sz="2800" smtClean="0">
                <a:latin typeface="Times New Roman" charset="0"/>
              </a:rPr>
              <a:t> (construí-la), pois reduz (aumenta) a espessura da coluna</a:t>
            </a:r>
          </a:p>
        </p:txBody>
      </p:sp>
    </p:spTree>
    <p:extLst>
      <p:ext uri="{BB962C8B-B14F-4D97-AF65-F5344CB8AC3E}">
        <p14:creationId xmlns:p14="http://schemas.microsoft.com/office/powerpoint/2010/main" val="3711143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Adv. Dif. Temperatura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062038"/>
            <a:ext cx="7334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086600" y="35814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4" imgW="4952381" imgH="3000000" progId="Paint.Picture">
                  <p:embed/>
                </p:oleObj>
              </mc:Choice>
              <mc:Fallback>
                <p:oleObj name="Bitmap Image" r:id="rId4" imgW="4952381" imgH="3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1828800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381000" y="4267200"/>
          <a:ext cx="1905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6" imgW="5068007" imgH="3076190" progId="Paint.Picture">
                  <p:embed/>
                </p:oleObj>
              </mc:Choice>
              <mc:Fallback>
                <p:oleObj name="Bitmap Image" r:id="rId6" imgW="5068007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1905000" cy="1157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7" descr="Q_G_Omega_HoltonAdvection_h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71600"/>
            <a:ext cx="3181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4114800" y="2057400"/>
            <a:ext cx="1981200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096000" y="2057400"/>
            <a:ext cx="1981200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Oval 22"/>
          <p:cNvSpPr>
            <a:spLocks noChangeArrowheads="1"/>
          </p:cNvSpPr>
          <p:nvPr/>
        </p:nvSpPr>
        <p:spPr bwMode="auto">
          <a:xfrm>
            <a:off x="6934200" y="3810000"/>
            <a:ext cx="2209800" cy="1219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 flipV="1">
            <a:off x="304800" y="2895600"/>
            <a:ext cx="2209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04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dv v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1798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Vorticidade relativa geostrófica varia apenas pela advecção de vorticidade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267200" y="5257800"/>
            <a:ext cx="4876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vertical).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Ausência de advecção de vorticidade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581683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8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já</a:t>
            </a:r>
            <a:r>
              <a:rPr lang="en-US" b="1" dirty="0" smtClean="0"/>
              <a:t> </a:t>
            </a:r>
            <a:r>
              <a:rPr lang="en-US" b="1" dirty="0" err="1" smtClean="0"/>
              <a:t>sabemos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de latitudes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camada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para </a:t>
            </a:r>
            <a:r>
              <a:rPr lang="en-US" dirty="0" err="1" smtClean="0"/>
              <a:t>simplificar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acurácia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500 e </a:t>
            </a:r>
            <a:r>
              <a:rPr lang="pt-BR" dirty="0" err="1" smtClean="0"/>
              <a:t>Adv</a:t>
            </a:r>
            <a:r>
              <a:rPr lang="pt-BR" dirty="0" smtClean="0"/>
              <a:t> T em 850hPa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8914" r="30975" b="9524"/>
          <a:stretch/>
        </p:blipFill>
        <p:spPr bwMode="auto">
          <a:xfrm>
            <a:off x="1481110" y="764704"/>
            <a:ext cx="6119447" cy="58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8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57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 err="1" smtClean="0"/>
              <a:t>omega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838253" cy="14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3459162"/>
          </a:xfrm>
        </p:spPr>
        <p:txBody>
          <a:bodyPr/>
          <a:lstStyle/>
          <a:p>
            <a:pPr eaLnBrk="1" hangingPunct="1"/>
            <a:r>
              <a:rPr lang="pt-BR" smtClean="0"/>
              <a:t>A – Laplaciano de omega</a:t>
            </a:r>
          </a:p>
          <a:p>
            <a:pPr eaLnBrk="1" hangingPunct="1"/>
            <a:r>
              <a:rPr lang="pt-BR" smtClean="0"/>
              <a:t>B – Termo de advecção diferencial de vorticidade absoluta</a:t>
            </a:r>
          </a:p>
          <a:p>
            <a:pPr eaLnBrk="1" hangingPunct="1"/>
            <a:r>
              <a:rPr lang="pt-BR" smtClean="0"/>
              <a:t>C – Termo de advecção de temperatura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9879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do laplaciano de omega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23463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      w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r="72743"/>
          <a:stretch>
            <a:fillRect/>
          </a:stretch>
        </p:blipFill>
        <p:spPr bwMode="auto">
          <a:xfrm>
            <a:off x="1600200" y="2057400"/>
            <a:ext cx="24907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517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663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486400" y="28194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aumentando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subsidentes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(Aumento da espessura causado por aquecimento adiabático) 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334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6002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438400" y="4876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219200" y="3657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8194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3886200" y="31543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&lt;0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3962400" y="4343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&lt;0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381000" y="43434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6643" name="Text Box 23"/>
          <p:cNvSpPr txBox="1">
            <a:spLocks noChangeArrowheads="1"/>
          </p:cNvSpPr>
          <p:nvPr/>
        </p:nvSpPr>
        <p:spPr bwMode="auto">
          <a:xfrm>
            <a:off x="2057400" y="31242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651937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86400" y="25908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diminuindo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ascendentes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(Diminuição da espessura causado por resfriamento adiabático)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334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600200" y="3048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438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295400" y="3429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7663" name="Picture 16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590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886200" y="2925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&gt;0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962400" y="4114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&gt;0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457200" y="30480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1905000" y="41148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658403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38313" y="1924050"/>
          <a:ext cx="56673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m de Bitmap" r:id="rId3" imgW="5668166" imgH="3010320" progId="Paint.Picture">
                  <p:embed/>
                </p:oleObj>
              </mc:Choice>
              <mc:Fallback>
                <p:oleObj name="Imagem de Bitmap" r:id="rId3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924050"/>
                        <a:ext cx="56673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609600" y="4800600"/>
          <a:ext cx="305752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Bitmap Image" r:id="rId5" imgW="5047619" imgH="2819794" progId="Paint.Picture">
                  <p:embed/>
                </p:oleObj>
              </mc:Choice>
              <mc:Fallback>
                <p:oleObj name="Bitmap Image" r:id="rId5" imgW="5047619" imgH="2819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305752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5572125" y="4710113"/>
          <a:ext cx="319087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7" imgW="5161905" imgH="2980952" progId="Paint.Picture">
                  <p:embed/>
                </p:oleObj>
              </mc:Choice>
              <mc:Fallback>
                <p:oleObj name="Bitmap Image" r:id="rId7" imgW="5161905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710113"/>
                        <a:ext cx="3190875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/>
          <p:cNvCxnSpPr/>
          <p:nvPr/>
        </p:nvCxnSpPr>
        <p:spPr>
          <a:xfrm flipV="1">
            <a:off x="3635896" y="4941168"/>
            <a:ext cx="216024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6228184" y="4509120"/>
            <a:ext cx="64807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60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Tahoma" pitchFamily="34" charset="0"/>
              </a:rPr>
              <a:t>A influência isolada deste termo está associada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movimentos ascendentes</a:t>
            </a:r>
            <a:r>
              <a:rPr lang="pt-BR" sz="2400" smtClean="0">
                <a:latin typeface="Tahoma" pitchFamily="34" charset="0"/>
              </a:rPr>
              <a:t> (descendentes)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acima da baixa</a:t>
            </a:r>
            <a:r>
              <a:rPr lang="pt-BR" sz="2400" smtClean="0">
                <a:latin typeface="Tahoma" pitchFamily="34" charset="0"/>
              </a:rPr>
              <a:t> (alta)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de superfície</a:t>
            </a:r>
            <a:r>
              <a:rPr lang="pt-BR" sz="2400" smtClean="0">
                <a:latin typeface="Tahoma" pitchFamily="34" charset="0"/>
              </a:rPr>
              <a:t> e é exatamente o que é necessário para as tendências de espessura. Ele funciona como movimento compensatório para manter o campo de temperatura hidrostático (hipótese do quase-geostrófico) na presença de movimento vertical. Uma vez que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advecção de temperatura é pequena sobre a baixa de superfície</a:t>
            </a:r>
            <a:r>
              <a:rPr lang="pt-BR" sz="2400" smtClean="0">
                <a:latin typeface="Tahoma" pitchFamily="34" charset="0"/>
              </a:rPr>
              <a:t>, a única maneira de resfriar a coluna atmosférica de acordo com a tendência do geopotencial é o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resfriamento adiabático induzido pelo movimento vertical ascendente</a:t>
            </a:r>
            <a:r>
              <a:rPr lang="pt-BR" sz="2400" smtClean="0">
                <a:latin typeface="Tahoma" pitchFamily="34" charset="0"/>
              </a:rPr>
              <a:t> (inverso sobre a alta).</a:t>
            </a:r>
          </a:p>
        </p:txBody>
      </p:sp>
    </p:spTree>
    <p:extLst>
      <p:ext uri="{BB962C8B-B14F-4D97-AF65-F5344CB8AC3E}">
        <p14:creationId xmlns:p14="http://schemas.microsoft.com/office/powerpoint/2010/main" val="1968621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Temperatura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/>
            <a:r>
              <a:rPr lang="pt-BR" smtClean="0"/>
              <a:t>Advecção quente: movimento ascendente</a:t>
            </a:r>
          </a:p>
          <a:p>
            <a:pPr eaLnBrk="1" hangingPunct="1"/>
            <a:r>
              <a:rPr lang="pt-BR" smtClean="0"/>
              <a:t>Advecção fria: movimento subsidente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438400" y="2895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267200" y="29257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819400" y="1066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743200" y="1066800"/>
            <a:ext cx="3429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Comecemos com: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hidrostático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válido</a:t>
            </a:r>
            <a:r>
              <a:rPr lang="en-US" dirty="0" smtClean="0"/>
              <a:t> para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 r="3348"/>
          <a:stretch>
            <a:fillRect/>
          </a:stretch>
        </p:blipFill>
        <p:spPr bwMode="auto">
          <a:xfrm>
            <a:off x="457200" y="4343400"/>
            <a:ext cx="20796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pic>
        <p:nvPicPr>
          <p:cNvPr id="30724" name="Picture 3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19200"/>
            <a:ext cx="590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429000" y="1143000"/>
            <a:ext cx="11430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715000" y="2362200"/>
            <a:ext cx="1143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r="4372"/>
          <a:stretch>
            <a:fillRect/>
          </a:stretch>
        </p:blipFill>
        <p:spPr bwMode="auto">
          <a:xfrm>
            <a:off x="3124200" y="4267200"/>
            <a:ext cx="1574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743200" y="45720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04800" y="4572000"/>
            <a:ext cx="1143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0000"/>
                </a:solidFill>
              </a:rPr>
              <a:t>A</a:t>
            </a:r>
            <a:r>
              <a:rPr lang="pt-BR" sz="2000" baseline="-25000">
                <a:solidFill>
                  <a:srgbClr val="FF0000"/>
                </a:solidFill>
              </a:rPr>
              <a:t>T</a:t>
            </a:r>
            <a:r>
              <a:rPr lang="pt-BR" sz="2000">
                <a:solidFill>
                  <a:srgbClr val="FF0000"/>
                </a:solidFill>
              </a:rPr>
              <a:t>&gt;0</a:t>
            </a:r>
            <a:r>
              <a:rPr lang="pt-BR" sz="2000"/>
              <a:t> </a:t>
            </a:r>
            <a:r>
              <a:rPr lang="pt-BR" sz="2000">
                <a:sym typeface="Symbol" pitchFamily="18" charset="2"/>
              </a:rPr>
              <a:t></a:t>
            </a:r>
            <a:endParaRPr lang="pt-BR" sz="2000"/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3213"/>
            <a:ext cx="711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6175"/>
            <a:ext cx="711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33750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086600" y="426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Div. Hor.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086600" y="4876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Conv. Hor.</a:t>
            </a:r>
          </a:p>
        </p:txBody>
      </p:sp>
      <p:pic>
        <p:nvPicPr>
          <p:cNvPr id="3073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5634038"/>
            <a:ext cx="3914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076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000" smtClean="0">
                <a:latin typeface="Tahoma" pitchFamily="34" charset="0"/>
              </a:rPr>
              <a:t>Fisicamente este padrão de movimento vertical é requerido para manter o campo de vorticidade geostrófica nos níveis mais altos, na presença de mudanças na espessura devidas à advecção térmica. Por exemplo: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1. Advecção térmica quente aumenta a espessura da camada 500-1000 hPa abaixo da crista em 500 hPa;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2. Intensifica a crista em 500 hPa, o que requer maior vorticidade anticiclônica neste nível para manter o equilíbrio geostrófico;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3. Como na região do eixo da crista em 500 hPa não há advecção de vorticidade, é necessário que haja divergência horizontal para compensar a tendência;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4. Por continuidade, deve haver movimento ascendente nos baixos níveis para repor o ar divergente nos níveis superiores.</a:t>
            </a:r>
          </a:p>
        </p:txBody>
      </p:sp>
    </p:spTree>
    <p:extLst>
      <p:ext uri="{BB962C8B-B14F-4D97-AF65-F5344CB8AC3E}">
        <p14:creationId xmlns:p14="http://schemas.microsoft.com/office/powerpoint/2010/main" val="29744692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819400"/>
            <a:ext cx="4476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7200" y="3048000"/>
          <a:ext cx="403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5668166" imgH="3010320" progId="Paint.Picture">
                  <p:embed/>
                </p:oleObj>
              </mc:Choice>
              <mc:Fallback>
                <p:oleObj name="Bitmap Image" r:id="rId5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40386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Variação da espessura devido a aq/resf adiabático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4267200" y="5257800"/>
            <a:ext cx="487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</a:t>
            </a:r>
            <a:endParaRPr lang="pt-BR" sz="900"/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Ausência de advecção de vorticidade geostrófica absoluta </a:t>
            </a:r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Div em 500hPa para compensar movimentos ascendentes</a:t>
            </a:r>
            <a:endParaRPr lang="pt-BR" sz="1800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7772400" y="3733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Oval 14"/>
          <p:cNvSpPr>
            <a:spLocks noChangeArrowheads="1"/>
          </p:cNvSpPr>
          <p:nvPr/>
        </p:nvSpPr>
        <p:spPr bwMode="auto">
          <a:xfrm>
            <a:off x="6019800" y="28194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3124200" y="34290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1600200" y="3352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19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5909"/>
            <a:ext cx="9108504" cy="648795"/>
          </a:xfrm>
        </p:spPr>
        <p:txBody>
          <a:bodyPr>
            <a:noAutofit/>
          </a:bodyPr>
          <a:lstStyle/>
          <a:p>
            <a:r>
              <a:rPr lang="pt-BR" sz="3200" dirty="0" err="1" smtClean="0"/>
              <a:t>Mov</a:t>
            </a:r>
            <a:r>
              <a:rPr lang="pt-BR" sz="3200" dirty="0" smtClean="0"/>
              <a:t> </a:t>
            </a:r>
            <a:r>
              <a:rPr lang="pt-BR" sz="3200" dirty="0" err="1" smtClean="0"/>
              <a:t>asc</a:t>
            </a:r>
            <a:r>
              <a:rPr lang="pt-BR" sz="3200" dirty="0" smtClean="0"/>
              <a:t> = </a:t>
            </a:r>
            <a:r>
              <a:rPr lang="pt-BR" sz="3200" dirty="0" err="1" smtClean="0"/>
              <a:t>Adv</a:t>
            </a:r>
            <a:r>
              <a:rPr lang="pt-BR" sz="3200" dirty="0" smtClean="0"/>
              <a:t> T (850hPa colorido &gt;0) </a:t>
            </a:r>
            <a:br>
              <a:rPr lang="pt-BR" sz="3200" dirty="0" smtClean="0"/>
            </a:br>
            <a:r>
              <a:rPr lang="pt-BR" sz="3200" dirty="0" smtClean="0"/>
              <a:t>+ </a:t>
            </a:r>
            <a:r>
              <a:rPr lang="pt-BR" sz="3200" dirty="0" err="1" smtClean="0"/>
              <a:t>Adv</a:t>
            </a:r>
            <a:r>
              <a:rPr lang="pt-BR" sz="3200" dirty="0" smtClean="0"/>
              <a:t> </a:t>
            </a:r>
            <a:r>
              <a:rPr lang="pt-BR" sz="3200" dirty="0" err="1" smtClean="0"/>
              <a:t>Vort</a:t>
            </a:r>
            <a:r>
              <a:rPr lang="pt-BR" sz="3200" dirty="0" smtClean="0"/>
              <a:t> (500hPa branco &lt;0)</a:t>
            </a:r>
            <a:endParaRPr lang="pt-BR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5" r="30632" b="9768"/>
          <a:stretch/>
        </p:blipFill>
        <p:spPr bwMode="auto">
          <a:xfrm>
            <a:off x="1547664" y="980728"/>
            <a:ext cx="6207369" cy="5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02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654" y="43901"/>
            <a:ext cx="8229600" cy="64879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OMEGA em 700hPa</a:t>
            </a:r>
            <a:endParaRPr lang="pt-BR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6" r="31044" b="9279"/>
          <a:stretch/>
        </p:blipFill>
        <p:spPr bwMode="auto">
          <a:xfrm>
            <a:off x="1547664" y="980728"/>
            <a:ext cx="6154615" cy="5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99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Vetor Q</a:t>
            </a:r>
          </a:p>
        </p:txBody>
      </p:sp>
    </p:spTree>
    <p:extLst>
      <p:ext uri="{BB962C8B-B14F-4D97-AF65-F5344CB8AC3E}">
        <p14:creationId xmlns:p14="http://schemas.microsoft.com/office/powerpoint/2010/main" val="390402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5181600" cy="2133600"/>
          </a:xfrm>
        </p:spPr>
        <p:txBody>
          <a:bodyPr/>
          <a:lstStyle/>
          <a:p>
            <a:pPr eaLnBrk="1" hangingPunct="1"/>
            <a:r>
              <a:rPr lang="en-US" sz="2000" b="1" smtClean="0"/>
              <a:t>Q = </a:t>
            </a:r>
            <a:r>
              <a:rPr lang="en-US" sz="2000" smtClean="0"/>
              <a:t>(R/</a:t>
            </a:r>
            <a:r>
              <a:rPr lang="en-US" sz="2000" smtClean="0">
                <a:sym typeface="Symbol" pitchFamily="18" charset="2"/>
              </a:rPr>
              <a:t></a:t>
            </a:r>
            <a:r>
              <a:rPr lang="en-US" sz="2000" i="1" smtClean="0">
                <a:sym typeface="Symbol" pitchFamily="18" charset="2"/>
              </a:rPr>
              <a:t>p</a:t>
            </a:r>
            <a:r>
              <a:rPr lang="en-US" sz="2000" smtClean="0"/>
              <a:t>)(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y)</a:t>
            </a:r>
            <a:r>
              <a:rPr lang="en-US" sz="2000" b="1" i="1" smtClean="0"/>
              <a:t>k </a:t>
            </a:r>
            <a:r>
              <a:rPr lang="en-US" sz="2000" smtClean="0"/>
              <a:t>x</a:t>
            </a:r>
            <a:r>
              <a:rPr lang="en-US" sz="2000" b="1" smtClean="0"/>
              <a:t> </a:t>
            </a:r>
            <a:r>
              <a:rPr lang="en-US" sz="2000" smtClean="0"/>
              <a:t>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b="1" smtClean="0">
                <a:sym typeface="Symbol" pitchFamily="18" charset="2"/>
              </a:rPr>
              <a:t>v</a:t>
            </a:r>
            <a:r>
              <a:rPr lang="en-US" sz="2000" b="1" baseline="-25000" smtClean="0">
                <a:sym typeface="Symbol" pitchFamily="18" charset="2"/>
              </a:rPr>
              <a:t>g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x)</a:t>
            </a:r>
            <a:br>
              <a:rPr lang="en-US" sz="2000" i="1" smtClean="0"/>
            </a:br>
            <a:r>
              <a:rPr lang="en-US" sz="2000" i="1" smtClean="0"/>
              <a:t>onde os eixos  x e y são paralelos à isotermas e ao gradiente de temperatura</a:t>
            </a:r>
            <a:r>
              <a:rPr lang="en-US" sz="2000" smtClean="0"/>
              <a:t>:</a:t>
            </a:r>
            <a:endParaRPr lang="en-US" sz="3200" b="1" i="1" smtClean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3352800" y="4267200"/>
            <a:ext cx="17526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1981200" y="4038600"/>
            <a:ext cx="1371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816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x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81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y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048000" y="3733800"/>
            <a:ext cx="312420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2514600" y="3429000"/>
            <a:ext cx="3048000" cy="2590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057400" y="2895600"/>
            <a:ext cx="30480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03925" y="3108325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isotermas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638800" y="518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Frio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Quente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FF0000"/>
                </a:solidFill>
              </a:rPr>
              <a:t>Vetor Q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312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Conv Q </a:t>
            </a:r>
            <a:r>
              <a:rPr lang="pt-BR" sz="2400">
                <a:sym typeface="Symbol" pitchFamily="18" charset="2"/>
              </a:rPr>
              <a:t> mov asc</a:t>
            </a:r>
          </a:p>
          <a:p>
            <a:pPr>
              <a:spcBef>
                <a:spcPct val="50000"/>
              </a:spcBef>
            </a:pPr>
            <a:r>
              <a:rPr lang="pt-BR" sz="2400"/>
              <a:t>Div Q </a:t>
            </a:r>
            <a:r>
              <a:rPr lang="pt-BR" sz="2400">
                <a:sym typeface="Symbol" pitchFamily="18" charset="2"/>
              </a:rPr>
              <a:t> mov desc</a:t>
            </a:r>
          </a:p>
        </p:txBody>
      </p:sp>
    </p:spTree>
    <p:extLst>
      <p:ext uri="{BB962C8B-B14F-4D97-AF65-F5344CB8AC3E}">
        <p14:creationId xmlns:p14="http://schemas.microsoft.com/office/powerpoint/2010/main" val="2394141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42672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1325" y="152400"/>
            <a:ext cx="843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1: Forçante dos movimentos verticais apenas advecção térmica horizontal: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67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quente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6477000" y="36417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frio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5105400" y="4495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5257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7239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822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5867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6781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8686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55626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4833" name="Picture 19"/>
          <p:cNvPicPr>
            <a:picLocks noChangeAspect="1" noChangeArrowheads="1"/>
          </p:cNvPicPr>
          <p:nvPr/>
        </p:nvPicPr>
        <p:blipFill>
          <a:blip r:embed="rId4" cstate="print"/>
          <a:srcRect l="77295" r="9662"/>
          <a:stretch>
            <a:fillRect/>
          </a:stretch>
        </p:blipFill>
        <p:spPr bwMode="auto">
          <a:xfrm>
            <a:off x="5410200" y="4724400"/>
            <a:ext cx="307975" cy="820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4" name="Line 20"/>
          <p:cNvSpPr>
            <a:spLocks noChangeShapeType="1"/>
          </p:cNvSpPr>
          <p:nvPr/>
        </p:nvSpPr>
        <p:spPr bwMode="auto">
          <a:xfrm flipV="1">
            <a:off x="85344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7010400" y="44958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279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25" y="136525"/>
            <a:ext cx="908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2: Forçante dos movimentos verticais apenas advecção horizontal de vorticidade: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404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0775"/>
          <a:stretch>
            <a:fillRect/>
          </a:stretch>
        </p:blipFill>
        <p:spPr bwMode="auto">
          <a:xfrm>
            <a:off x="228600" y="609600"/>
            <a:ext cx="44958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438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152400"/>
            <a:ext cx="668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3: Vetor Q na entrada de um jato de altos níveis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186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6274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4267200"/>
            <a:ext cx="4181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7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15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</a:t>
            </a:r>
            <a:r>
              <a:rPr lang="pt-BR" dirty="0" err="1" smtClean="0"/>
              <a:t>Sutfliffe</a:t>
            </a:r>
            <a:endParaRPr lang="pt-BR" dirty="0"/>
          </a:p>
        </p:txBody>
      </p:sp>
      <p:pic>
        <p:nvPicPr>
          <p:cNvPr id="3" name="Picture 2" descr="http://www.master.iag.usp.br/ensino/sinotica/aula03/imageH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593727" cy="144016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51520" y="40770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www.masterantiga.iag.usp.br/ensino/sinotica/aula03/AULA03.htm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Separando as componentes </a:t>
            </a:r>
            <a:r>
              <a:rPr lang="pt-BR" sz="2400" dirty="0" err="1" smtClean="0"/>
              <a:t>ag</a:t>
            </a:r>
            <a:r>
              <a:rPr lang="pt-BR" sz="2400" dirty="0" smtClean="0"/>
              <a:t> e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do vento: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ug</a:t>
            </a:r>
            <a:r>
              <a:rPr lang="en-US" sz="2400" i="1" dirty="0"/>
              <a:t>, vg) → </a:t>
            </a:r>
            <a:r>
              <a:rPr lang="en-US" sz="2400" i="1" dirty="0" err="1" smtClean="0"/>
              <a:t>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ua</a:t>
            </a:r>
            <a:r>
              <a:rPr lang="en-US" sz="2400" i="1" dirty="0"/>
              <a:t>, </a:t>
            </a:r>
            <a:r>
              <a:rPr lang="en-US" sz="2400" i="1" dirty="0" err="1"/>
              <a:t>va</a:t>
            </a:r>
            <a:r>
              <a:rPr lang="en-US" sz="2400" i="1" dirty="0"/>
              <a:t>) → </a:t>
            </a:r>
            <a:r>
              <a:rPr lang="en-US" sz="2400" i="1" dirty="0" err="1" smtClean="0"/>
              <a:t>ageostrófico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NÃO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Equações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mov</a:t>
            </a:r>
            <a:r>
              <a:rPr lang="en-US" sz="2400" dirty="0" smtClean="0"/>
              <a:t>. </a:t>
            </a:r>
            <a:r>
              <a:rPr lang="en-US" sz="2400" dirty="0" err="1" smtClean="0"/>
              <a:t>horiz</a:t>
            </a:r>
            <a:r>
              <a:rPr lang="en-US" sz="2400" dirty="0" smtClean="0"/>
              <a:t>.: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895850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escala:</a:t>
            </a:r>
          </a:p>
          <a:p>
            <a:endParaRPr lang="pt-BR" sz="1050" dirty="0" smtClean="0"/>
          </a:p>
          <a:p>
            <a:r>
              <a:rPr lang="pt-BR" dirty="0" smtClean="0"/>
              <a:t>Movimentos sinóticos de latitude média:</a:t>
            </a:r>
          </a:p>
          <a:p>
            <a:endParaRPr lang="pt-BR" dirty="0" smtClean="0"/>
          </a:p>
          <a:p>
            <a:endParaRPr lang="pt-BR" sz="1800" dirty="0" smtClean="0"/>
          </a:p>
          <a:p>
            <a:r>
              <a:rPr lang="pt-BR" dirty="0" smtClean="0"/>
              <a:t>Assim,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819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90850"/>
            <a:ext cx="3714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669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2257</Words>
  <Application>Microsoft Office PowerPoint</Application>
  <PresentationFormat>Apresentação na tela (4:3)</PresentationFormat>
  <Paragraphs>305</Paragraphs>
  <Slides>70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70</vt:i4>
      </vt:variant>
    </vt:vector>
  </HeadingPairs>
  <TitlesOfParts>
    <vt:vector size="73" baseType="lpstr">
      <vt:lpstr>Tema do Office</vt:lpstr>
      <vt:lpstr>Bitmap Image</vt:lpstr>
      <vt:lpstr>Imagem de Bitmap</vt:lpstr>
      <vt:lpstr>Teoria Quase-Geostrófica</vt:lpstr>
      <vt:lpstr>Teoria Quase-Geostrófica (QG)</vt:lpstr>
      <vt:lpstr>Teoria QG: Visão Geral</vt:lpstr>
      <vt:lpstr>Teoria QG: Visão Geral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Apresentação do PowerPoint</vt:lpstr>
      <vt:lpstr>Apresentação do PowerPoint</vt:lpstr>
      <vt:lpstr>Teoria QG: Aproximações e validade</vt:lpstr>
      <vt:lpstr>Teoria QG: Equações de movimento</vt:lpstr>
      <vt:lpstr>Teoria QG: Equação da Continuidade</vt:lpstr>
      <vt:lpstr>Teoria QG: Equação da Termodinâmica</vt:lpstr>
      <vt:lpstr>Circulação e Vorticidade</vt:lpstr>
      <vt:lpstr>Vorticidade</vt:lpstr>
      <vt:lpstr>Geop e Vorticidade em 500hPa</vt:lpstr>
      <vt:lpstr>Vorticidade</vt:lpstr>
      <vt:lpstr>Equação da Vorticidade</vt:lpstr>
      <vt:lpstr>Equação da Vorticidade</vt:lpstr>
      <vt:lpstr>Equação da Vorticidade</vt:lpstr>
      <vt:lpstr>Advecção de vorticidade</vt:lpstr>
      <vt:lpstr>Apresentação do PowerPoint</vt:lpstr>
      <vt:lpstr>DIAG: Geop e Vorticidade em 500hPa</vt:lpstr>
      <vt:lpstr>DIAG: Geop e Adv Vort em 500hPa</vt:lpstr>
      <vt:lpstr>Apresentação do PowerPoint</vt:lpstr>
      <vt:lpstr>Apresentação do PowerPoint</vt:lpstr>
      <vt:lpstr>Apresentação do PowerPoint</vt:lpstr>
      <vt:lpstr>Termo da divergência</vt:lpstr>
      <vt:lpstr>Equação da continuidade</vt:lpstr>
      <vt:lpstr>Convergência horizontal (em sup)</vt:lpstr>
      <vt:lpstr>Equação da continuidade</vt:lpstr>
      <vt:lpstr>Apresentação do PowerPoint</vt:lpstr>
      <vt:lpstr>DIAG: Geop e Div 1000hPa</vt:lpstr>
      <vt:lpstr>Prev: Geop e Vort 1000 hPa</vt:lpstr>
      <vt:lpstr>Previsão</vt:lpstr>
      <vt:lpstr>Equação da tendência de geopotencial QG</vt:lpstr>
      <vt:lpstr>Termo da tend local geop</vt:lpstr>
      <vt:lpstr>Termo de advecção horizontal de vorticidade absoluta</vt:lpstr>
      <vt:lpstr>Termo da Adv. Vort. Abs.</vt:lpstr>
      <vt:lpstr>Termo Adv. Dif. Temperatura</vt:lpstr>
      <vt:lpstr>Termo Adv. Dif. Temperatura</vt:lpstr>
      <vt:lpstr>Termo Adv. Dif. Temperatura</vt:lpstr>
      <vt:lpstr>Termo Adv. Dif. Temperatura</vt:lpstr>
      <vt:lpstr>Equação da tendência de geopotencial QG</vt:lpstr>
      <vt:lpstr>Apresentação do PowerPoint</vt:lpstr>
      <vt:lpstr>Apresentação do PowerPoint</vt:lpstr>
      <vt:lpstr>Apresentação do PowerPoint</vt:lpstr>
      <vt:lpstr>Equação omega</vt:lpstr>
      <vt:lpstr>Equação omega</vt:lpstr>
      <vt:lpstr>Termo do laplaciano de omega</vt:lpstr>
      <vt:lpstr>Termo de Adv. Dif. Vort. Abs</vt:lpstr>
      <vt:lpstr>Termo de Adv. Dif. Vort. Abs</vt:lpstr>
      <vt:lpstr>Termo de Adv. Dif. Vorticidade</vt:lpstr>
      <vt:lpstr>Termo de Adv. Dif. Vorticidade</vt:lpstr>
      <vt:lpstr>Termo de Adv. Temperatura</vt:lpstr>
      <vt:lpstr>Termo de adv. Temperatura</vt:lpstr>
      <vt:lpstr>Termo de Adv. Temperatura</vt:lpstr>
      <vt:lpstr>Equação omega</vt:lpstr>
      <vt:lpstr>Mov asc = Adv T (850hPa colorido &gt;0)  + Adv Vort (500hPa branco &lt;0)</vt:lpstr>
      <vt:lpstr>OMEGA em 700hPa</vt:lpstr>
      <vt:lpstr>Vetor Q</vt:lpstr>
      <vt:lpstr>Q = (R/p)(T/y)k x (vg/x) onde os eixos  x e y são paralelos à isotermas e ao gradiente de temperatura:</vt:lpstr>
      <vt:lpstr>Apresentação do PowerPoint</vt:lpstr>
      <vt:lpstr>Apresentação do PowerPoint</vt:lpstr>
      <vt:lpstr>Apresentação do PowerPoint</vt:lpstr>
      <vt:lpstr>Teoria de Sutfliffe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53</cp:revision>
  <dcterms:created xsi:type="dcterms:W3CDTF">2013-06-06T11:17:49Z</dcterms:created>
  <dcterms:modified xsi:type="dcterms:W3CDTF">2015-11-23T11:46:12Z</dcterms:modified>
</cp:coreProperties>
</file>