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57" r:id="rId4"/>
    <p:sldId id="258" r:id="rId5"/>
    <p:sldId id="263" r:id="rId6"/>
    <p:sldId id="264" r:id="rId7"/>
    <p:sldId id="265" r:id="rId8"/>
    <p:sldId id="266" r:id="rId9"/>
    <p:sldId id="267" r:id="rId10"/>
    <p:sldId id="268" r:id="rId1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49433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042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2863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291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2836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0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9810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137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71764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1469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855458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85804-E147-434F-84F3-4CAF7FD1D8F6}" type="datetimeFigureOut">
              <a:rPr lang="pt-BR" smtClean="0"/>
              <a:t>14/05/2014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727728-6A3D-4092-9A86-935F6EC2124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39216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ptec.inpe.br/ManualGrADS/tutorial.html" TargetMode="External"/><Relationship Id="rId2" Type="http://schemas.openxmlformats.org/officeDocument/2006/relationships/hyperlink" Target="http://www.iges.org/grads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dca.iag.usp.br/www/material/ritaynoue/aca-0522/2014_1oS/006.%20LAB1_Ambiente%20Linux.pdf" TargetMode="External"/><Relationship Id="rId4" Type="http://schemas.openxmlformats.org/officeDocument/2006/relationships/hyperlink" Target="http://www.dca.iag.usp.br/www/material/ritaynoue/aca-0523/2014_1oS_SIN2/apostilagrads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master.iag.usp.br/ensino/Sinotica/AULA02/AULA02.HTM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Circulação Geral da Atmosfera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49273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375475"/>
            <a:ext cx="9144000" cy="41070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50416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Grid Analysis and Display System (</a:t>
            </a:r>
            <a:r>
              <a:rPr lang="en-US" b="1" dirty="0" err="1"/>
              <a:t>GrADS</a:t>
            </a:r>
            <a:r>
              <a:rPr lang="en-US" b="1" dirty="0" smtClean="0"/>
              <a:t>)</a:t>
            </a:r>
          </a:p>
          <a:p>
            <a:pPr lvl="1"/>
            <a:r>
              <a:rPr lang="pt-BR" dirty="0">
                <a:hlinkClick r:id="rId2"/>
              </a:rPr>
              <a:t>http://www.iges.org/grads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pPr lvl="1"/>
            <a:r>
              <a:rPr lang="pt-BR" dirty="0">
                <a:hlinkClick r:id="rId3"/>
              </a:rPr>
              <a:t>http://</a:t>
            </a:r>
            <a:r>
              <a:rPr lang="pt-BR" dirty="0" smtClean="0">
                <a:hlinkClick r:id="rId3"/>
              </a:rPr>
              <a:t>www.cptec.inpe.br/ManualGrADS/tutorial.html</a:t>
            </a:r>
            <a:endParaRPr lang="pt-BR" dirty="0" smtClean="0"/>
          </a:p>
          <a:p>
            <a:pPr lvl="1"/>
            <a:r>
              <a:rPr lang="pt-BR" dirty="0">
                <a:hlinkClick r:id="rId4"/>
              </a:rPr>
              <a:t>http://</a:t>
            </a:r>
            <a:r>
              <a:rPr lang="pt-BR" dirty="0" smtClean="0">
                <a:hlinkClick r:id="rId4"/>
              </a:rPr>
              <a:t>www.dca.iag.usp.br/www/material/ritaynoue/aca-0523/2014_1oS_SIN2/apostilagrads.pdf</a:t>
            </a:r>
            <a:endParaRPr lang="pt-BR" dirty="0" smtClean="0"/>
          </a:p>
          <a:p>
            <a:pPr lvl="1"/>
            <a:r>
              <a:rPr lang="pt-BR" dirty="0">
                <a:hlinkClick r:id="rId5"/>
              </a:rPr>
              <a:t>http://www.dca.iag.usp.br/www/material/ritaynoue/aca-0522/2014_1oS/006.%</a:t>
            </a:r>
            <a:r>
              <a:rPr lang="pt-BR" dirty="0" smtClean="0">
                <a:hlinkClick r:id="rId5"/>
              </a:rPr>
              <a:t>20LAB1_Ambiente%20Linux.pdf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05965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Grads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Copiar o arquivo cga_zcit.nc disponível em:</a:t>
            </a:r>
          </a:p>
          <a:p>
            <a:r>
              <a:rPr lang="pt-BR" dirty="0" smtClean="0"/>
              <a:t>http</a:t>
            </a:r>
            <a:r>
              <a:rPr lang="pt-BR" dirty="0"/>
              <a:t>://www.dca.iag.usp.br/www/material/ritaynoue/aca-0523/2014_1oS_SIN2/cga_zcit.nc</a:t>
            </a:r>
          </a:p>
          <a:p>
            <a:r>
              <a:rPr lang="pt-BR" dirty="0" smtClean="0"/>
              <a:t>Abrir </a:t>
            </a:r>
            <a:r>
              <a:rPr lang="pt-BR" dirty="0" smtClean="0"/>
              <a:t>o arquivo cga_zcit.nc</a:t>
            </a:r>
          </a:p>
          <a:p>
            <a:r>
              <a:rPr lang="pt-BR" dirty="0" smtClean="0"/>
              <a:t>Verificar o conteúdo do arquivo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7513238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CGA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Identifique </a:t>
            </a:r>
            <a:r>
              <a:rPr lang="pt-BR" dirty="0" smtClean="0"/>
              <a:t>os elementos da Circulação Geral da Atmosfera </a:t>
            </a:r>
            <a:r>
              <a:rPr lang="pt-BR" dirty="0"/>
              <a:t>(</a:t>
            </a:r>
            <a:r>
              <a:rPr lang="pt-BR" dirty="0">
                <a:hlinkClick r:id="rId2"/>
              </a:rPr>
              <a:t>http://</a:t>
            </a:r>
            <a:r>
              <a:rPr lang="pt-BR" dirty="0" smtClean="0">
                <a:hlinkClick r:id="rId2"/>
              </a:rPr>
              <a:t>master.iag.usp.br/ensino/Sinotica/AULA02/AULA02.HTML</a:t>
            </a:r>
            <a:r>
              <a:rPr lang="pt-BR" dirty="0" smtClean="0"/>
              <a:t>)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311241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4633179"/>
              </p:ext>
            </p:extLst>
          </p:nvPr>
        </p:nvGraphicFramePr>
        <p:xfrm>
          <a:off x="0" y="-2"/>
          <a:ext cx="9144000" cy="6858001"/>
        </p:xfrm>
        <a:graphic>
          <a:graphicData uri="http://schemas.openxmlformats.org/drawingml/2006/table">
            <a:tbl>
              <a:tblPr/>
              <a:tblGrid>
                <a:gridCol w="1909699"/>
                <a:gridCol w="7234301"/>
              </a:tblGrid>
              <a:tr h="13716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WESTERLIES</a:t>
                      </a: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(ventos de oeste)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 maior parte da atmosfera em regiões com latitudes maiores do que 20° se movimenta predominantemente com um vento de oeste; quaisquer desvios em relação ao vento de oeste são chamados de distúrbios ou de anomalias.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pt-BR" sz="1600" dirty="0" smtClean="0">
                          <a:latin typeface="Comic Sans MS"/>
                        </a:rPr>
                        <a:t>EASTERLIES</a:t>
                      </a:r>
                    </a:p>
                    <a:p>
                      <a:r>
                        <a:rPr lang="pt-BR" sz="1600" dirty="0" smtClean="0">
                          <a:latin typeface="Comic Sans MS"/>
                        </a:rPr>
                        <a:t>(ventos de leste)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O fluxo de ar médio e mais frequente próximo ao equador e até 20° é de leste; à superfície são chamados </a:t>
                      </a:r>
                      <a:r>
                        <a:rPr lang="pt-BR" sz="1600" dirty="0" err="1">
                          <a:latin typeface="Comic Sans MS"/>
                        </a:rPr>
                        <a:t>alíseos</a:t>
                      </a:r>
                      <a:r>
                        <a:rPr lang="pt-BR" sz="1600" dirty="0">
                          <a:latin typeface="Comic Sans MS"/>
                        </a:rPr>
                        <a:t>; os desvios em relação a esse quadro são chamados de distúrbios tropicais.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17814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ALTAS SUBTROPICAIS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 natureza quase-permanente do cinturão de altas pressões próximas a 20° justifica sua inclusão dentre as principais características da atmosfera; sua estrutura vertical é inclinada, de </a:t>
                      </a:r>
                      <a:r>
                        <a:rPr lang="pt-BR" sz="1600" dirty="0" smtClean="0">
                          <a:latin typeface="Comic Sans MS"/>
                        </a:rPr>
                        <a:t>modo </a:t>
                      </a:r>
                      <a:r>
                        <a:rPr lang="pt-BR" sz="1600" dirty="0">
                          <a:latin typeface="Comic Sans MS"/>
                        </a:rPr>
                        <a:t>a aproximar-se do equador à medida em que se eleva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371600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INVERSÃO SUBTROPICAL DOS ALÍSEOS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Feição </a:t>
                      </a:r>
                      <a:r>
                        <a:rPr lang="pt-BR" sz="1600" dirty="0" err="1">
                          <a:latin typeface="Comic Sans MS"/>
                        </a:rPr>
                        <a:t>permamente</a:t>
                      </a:r>
                      <a:r>
                        <a:rPr lang="pt-BR" sz="1600" dirty="0">
                          <a:latin typeface="Comic Sans MS"/>
                        </a:rPr>
                        <a:t> das altas subtropicais, caracterizada por subsidência cobrindo largas áreas nos </a:t>
                      </a:r>
                      <a:r>
                        <a:rPr lang="pt-BR" sz="1600" dirty="0" err="1">
                          <a:latin typeface="Comic Sans MS"/>
                        </a:rPr>
                        <a:t>subtrópicos</a:t>
                      </a:r>
                      <a:r>
                        <a:rPr lang="pt-BR" sz="1600" dirty="0">
                          <a:latin typeface="Comic Sans MS"/>
                        </a:rPr>
                        <a:t>, daí seu nome.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925387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MASSAS DE 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Grandes volumes de ar com propriedades físicas relativamente uniformes; </a:t>
                      </a:r>
                      <a:r>
                        <a:rPr lang="pt-BR" sz="1600" dirty="0" err="1">
                          <a:latin typeface="Comic Sans MS"/>
                        </a:rPr>
                        <a:t>ex</a:t>
                      </a:r>
                      <a:r>
                        <a:rPr lang="pt-BR" sz="1600" dirty="0">
                          <a:latin typeface="Comic Sans MS"/>
                        </a:rPr>
                        <a:t>: ar polar, ar de latitudes médias e ar tropical.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9939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560206"/>
              </p:ext>
            </p:extLst>
          </p:nvPr>
        </p:nvGraphicFramePr>
        <p:xfrm>
          <a:off x="0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1691680"/>
                <a:gridCol w="7452320"/>
              </a:tblGrid>
              <a:tr h="114759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FRENTES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Camadas ou superfícies de descontinuidade que se formam em regiões de convergência; muitos dos fenômenos de tempo estão </a:t>
                      </a:r>
                      <a:r>
                        <a:rPr lang="pt-BR" sz="1600" dirty="0" smtClean="0">
                          <a:latin typeface="Comic Sans MS"/>
                        </a:rPr>
                        <a:t>próximos a sua </a:t>
                      </a:r>
                      <a:r>
                        <a:rPr lang="pt-BR" sz="1600" dirty="0">
                          <a:latin typeface="Comic Sans MS"/>
                        </a:rPr>
                        <a:t>localização; são normalmente inclinadas na direção do ar mais denso (mais frio)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FRENTE POLAR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Camada entre o ar polar e o ar de latitudes médias; como a </a:t>
                      </a:r>
                      <a:r>
                        <a:rPr lang="pt-BR" sz="1600" dirty="0" err="1" smtClean="0">
                          <a:latin typeface="Comic Sans MS"/>
                        </a:rPr>
                        <a:t>baroclinia</a:t>
                      </a:r>
                      <a:r>
                        <a:rPr lang="pt-BR" sz="1600" dirty="0" smtClean="0">
                          <a:latin typeface="Comic Sans MS"/>
                        </a:rPr>
                        <a:t> </a:t>
                      </a:r>
                      <a:r>
                        <a:rPr lang="pt-BR" sz="1600" dirty="0">
                          <a:latin typeface="Comic Sans MS"/>
                        </a:rPr>
                        <a:t>dos </a:t>
                      </a:r>
                      <a:r>
                        <a:rPr lang="pt-BR" sz="1600" dirty="0" err="1">
                          <a:latin typeface="Comic Sans MS"/>
                        </a:rPr>
                        <a:t>westerlies</a:t>
                      </a:r>
                      <a:r>
                        <a:rPr lang="pt-BR" sz="1600" dirty="0">
                          <a:latin typeface="Comic Sans MS"/>
                        </a:rPr>
                        <a:t> está concentrada na camada frontal da frente polar, ela está sempre associada ao jato polar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4275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FRENTE SUBTROPICAL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Separa o ar tropical do ar de latitudes médias na média troposfera e raramente é observada abaixo de 500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; é formada pela convergência horizontal que intensifica o contraste térmico no lado polar dos altos níveis da célula de </a:t>
                      </a:r>
                      <a:r>
                        <a:rPr lang="pt-BR" sz="1600" dirty="0" err="1">
                          <a:latin typeface="Comic Sans MS"/>
                        </a:rPr>
                        <a:t>Hadley</a:t>
                      </a:r>
                      <a:r>
                        <a:rPr lang="pt-BR" sz="1600" dirty="0">
                          <a:latin typeface="Comic Sans MS"/>
                        </a:rPr>
                        <a:t>; sua identificação é muito difícil em cartas isobáricas, mas é normalmente detectável em secções verticais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FRENTE ÁRTICA (OU ANTÁRTICA)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É o limite entre o ar ártico (antártico) e o restante do ar polar, a qual não está associada a nenhuma corrente de jato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93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INVERSÃO DOS ALÍSEOS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Associada às altas subtropicais, existe praticamente sempre uma camada de inversão bem desenvolvida que limita a convecção à camada de mistura próxima à superfície; ela se prolonga em direção ao polo nos setores quentes de ciclones extratropicais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79359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6521268"/>
              </p:ext>
            </p:extLst>
          </p:nvPr>
        </p:nvGraphicFramePr>
        <p:xfrm>
          <a:off x="1" y="0"/>
          <a:ext cx="9144000" cy="6857999"/>
        </p:xfrm>
        <a:graphic>
          <a:graphicData uri="http://schemas.openxmlformats.org/drawingml/2006/table">
            <a:tbl>
              <a:tblPr/>
              <a:tblGrid>
                <a:gridCol w="1554481"/>
                <a:gridCol w="7589519"/>
              </a:tblGrid>
              <a:tr h="2631797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CORRENTE DE JATO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Zonas de ventos fortes quase retilíneos ou em forma de onda, cujos meandros podem se desprender em vórtices altamente energéticos; os vórtices das correntes de jato são facilmente distinguíveis de ciclones tropicais pois o vento máximo em um jato é próximo à tropopausa, enquanto que no ciclone tropical é próximo à superfície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3101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JATO POLAR OU JATO DA FRENTE POLAR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Estruturalmente associado à frente polar e com a quebra </a:t>
                      </a:r>
                      <a:r>
                        <a:rPr lang="pt-BR" sz="1600" dirty="0" smtClean="0">
                          <a:latin typeface="Comic Sans MS"/>
                        </a:rPr>
                        <a:t>da média </a:t>
                      </a:r>
                      <a:r>
                        <a:rPr lang="pt-BR" sz="1600" dirty="0">
                          <a:latin typeface="Comic Sans MS"/>
                        </a:rPr>
                        <a:t>tropopausa / tropopausa polar; o máximo de vento é encontrado próximo ao nível de 300hPa (podendo ser detectado em 500 e em 200hPa) com largura aproximada de 1000km.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13101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JATO SUBTROPICAL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Estruturalmente associado à frente subtropical, entre o ar de latitudes médias e o ar tropical; o vento máximo é normalmente encontrado próximo a 11km de altura ou aproximadamente 250hPa; em geral, ele é menos espesso que o jato polar, podendo ser identificado em 200 e 300hPa apenas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262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4657489"/>
              </p:ext>
            </p:extLst>
          </p:nvPr>
        </p:nvGraphicFramePr>
        <p:xfrm>
          <a:off x="1" y="1"/>
          <a:ext cx="9144000" cy="6858000"/>
        </p:xfrm>
        <a:graphic>
          <a:graphicData uri="http://schemas.openxmlformats.org/drawingml/2006/table">
            <a:tbl>
              <a:tblPr/>
              <a:tblGrid>
                <a:gridCol w="1554481"/>
                <a:gridCol w="7589519"/>
              </a:tblGrid>
              <a:tr h="1147596"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TROPOSFERA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Porção da atmosfera abaixo da tropopausa; nela, a estabilidade do ar é em geral bem menor do que na estratosfera e assim favorece movimentos verticais e as alterações associadas de tempo na troposfera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093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Camada de transição entre troposfera instável e estratosfera estável; sua altura está associada às principais massas de ar, apresentando variações abruptas nas regiões dos jatos; usualmente, 3 tropopausas distintas podem ser distinguidas, a polar, a média e a tropical.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 POLAR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Entre o jato polar e a região polar propriamente dita, com alturas típicas da ordem de 6 a 8,5km, ou entre 450 e 300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; nos cavados e ciclones de latitudes médias, ela abaixa um pouco (400 a 450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)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14759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MÉDIA TROPOPAUSA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Aparece tipicamente entre 9,5 e 11km (210 a 270hPa) na região entre as duas correntes de jato na média troposfera; atinge 13 a 15km em regiões com tempestades severas.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94276">
                <a:tc>
                  <a:txBody>
                    <a:bodyPr/>
                    <a:lstStyle/>
                    <a:p>
                      <a:r>
                        <a:rPr lang="pt-BR" sz="1600">
                          <a:latin typeface="Comic Sans MS"/>
                        </a:rPr>
                        <a:t>TROPOPAUSA TROPICAL</a:t>
                      </a:r>
                      <a:endParaRPr lang="pt-BR" sz="160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1600" dirty="0">
                          <a:latin typeface="Comic Sans MS"/>
                        </a:rPr>
                        <a:t>Cobre a região entre os jatos subtropicais de ambos hemisférios e com elevação de cerca de 17km (120 a 80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); </a:t>
                      </a:r>
                      <a:r>
                        <a:rPr lang="pt-BR" sz="1600" dirty="0" smtClean="0">
                          <a:latin typeface="Comic Sans MS"/>
                        </a:rPr>
                        <a:t>às </a:t>
                      </a:r>
                      <a:r>
                        <a:rPr lang="pt-BR" sz="1600" dirty="0">
                          <a:latin typeface="Comic Sans MS"/>
                        </a:rPr>
                        <a:t>vezes, ela se estende sobre o jato subtropical, na região da média tropopausa; nos trópicos, também pode ocorrer dupla tropopausa quando desenvolve-se uma tropopausa tropical secundária, a qual ocorre entre 200-250 </a:t>
                      </a:r>
                      <a:r>
                        <a:rPr lang="pt-BR" sz="1600" dirty="0" err="1">
                          <a:latin typeface="Comic Sans MS"/>
                        </a:rPr>
                        <a:t>hPa</a:t>
                      </a:r>
                      <a:r>
                        <a:rPr lang="pt-BR" sz="1600" dirty="0">
                          <a:latin typeface="Comic Sans MS"/>
                        </a:rPr>
                        <a:t>.</a:t>
                      </a:r>
                      <a:endParaRPr lang="pt-BR" sz="1600" dirty="0"/>
                    </a:p>
                  </a:txBody>
                  <a:tcPr marL="9006" marR="9006" marT="9006" marB="9006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50694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www.master.iag.usp.br/ensino/Sinotica/AULA02/fig1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188640"/>
            <a:ext cx="8209339" cy="63367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93976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348</TotalTime>
  <Words>842</Words>
  <Application>Microsoft Office PowerPoint</Application>
  <PresentationFormat>Apresentação na tela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Tema do Office</vt:lpstr>
      <vt:lpstr>Circulação Geral da Atmosfera</vt:lpstr>
      <vt:lpstr>Grads</vt:lpstr>
      <vt:lpstr>Grads</vt:lpstr>
      <vt:lpstr>CGA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Circulação Geral da Atmosfera</dc:title>
  <dc:creator>ritaynoue</dc:creator>
  <cp:lastModifiedBy>ritaynoue</cp:lastModifiedBy>
  <cp:revision>13</cp:revision>
  <dcterms:created xsi:type="dcterms:W3CDTF">2014-02-21T13:25:56Z</dcterms:created>
  <dcterms:modified xsi:type="dcterms:W3CDTF">2014-05-14T12:29:07Z</dcterms:modified>
</cp:coreProperties>
</file>