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5" r:id="rId3"/>
    <p:sldId id="259" r:id="rId4"/>
    <p:sldId id="257" r:id="rId5"/>
    <p:sldId id="260" r:id="rId6"/>
    <p:sldId id="261" r:id="rId7"/>
    <p:sldId id="280" r:id="rId8"/>
    <p:sldId id="282" r:id="rId9"/>
    <p:sldId id="262" r:id="rId10"/>
    <p:sldId id="258" r:id="rId11"/>
    <p:sldId id="268" r:id="rId12"/>
    <p:sldId id="269" r:id="rId13"/>
    <p:sldId id="270" r:id="rId14"/>
    <p:sldId id="271" r:id="rId15"/>
    <p:sldId id="272" r:id="rId16"/>
    <p:sldId id="274" r:id="rId17"/>
    <p:sldId id="263" r:id="rId18"/>
    <p:sldId id="264" r:id="rId19"/>
    <p:sldId id="265" r:id="rId20"/>
    <p:sldId id="273" r:id="rId21"/>
    <p:sldId id="267" r:id="rId22"/>
    <p:sldId id="26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9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178FE-8BAE-4D74-BC3B-2EBDE5475646}" type="datetimeFigureOut">
              <a:rPr lang="pt-BR" smtClean="0"/>
              <a:t>14/05/2014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1A787-B8E7-4641-A135-74BD27E5D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3029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1B0DF13D-DA52-469C-8A3F-E1A6DAAE1288}" type="slidenum">
              <a:rPr lang="pt-BR" altLang="pt-BR" sz="1200" b="0" smtClean="0">
                <a:latin typeface="Arial" charset="0"/>
              </a:rPr>
              <a:pPr eaLnBrk="1" hangingPunct="1"/>
              <a:t>3</a:t>
            </a:fld>
            <a:endParaRPr lang="pt-BR" altLang="pt-BR" sz="1200" b="0" smtClean="0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6FDD1C93-A431-4F81-9904-9B639D20FAC1}" type="slidenum">
              <a:rPr lang="pt-BR" altLang="pt-BR" sz="1200" b="0" smtClean="0">
                <a:latin typeface="Arial" charset="0"/>
              </a:rPr>
              <a:pPr eaLnBrk="1" hangingPunct="1"/>
              <a:t>14</a:t>
            </a:fld>
            <a:endParaRPr lang="pt-BR" altLang="pt-BR" sz="1200" b="0" smtClean="0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13EFDC42-05C0-4624-8E24-81E1DF7F6DEC}" type="slidenum">
              <a:rPr lang="pt-BR" altLang="pt-BR" sz="1200" b="0" smtClean="0">
                <a:latin typeface="Arial" charset="0"/>
              </a:rPr>
              <a:pPr eaLnBrk="1" hangingPunct="1"/>
              <a:t>15</a:t>
            </a:fld>
            <a:endParaRPr lang="pt-BR" altLang="pt-BR" sz="1200" b="0" smtClean="0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938DB327-282C-4504-8D8E-C58DA3C45FD5}" type="slidenum">
              <a:rPr lang="pt-BR" altLang="pt-BR" sz="1200" b="0" smtClean="0">
                <a:latin typeface="Arial" charset="0"/>
              </a:rPr>
              <a:pPr eaLnBrk="1" hangingPunct="1"/>
              <a:t>16</a:t>
            </a:fld>
            <a:endParaRPr lang="pt-BR" altLang="pt-BR" sz="1200" b="0" smtClean="0"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1D58E741-CB7F-4B15-9F60-AFD474F586C6}" type="slidenum">
              <a:rPr lang="pt-BR" altLang="pt-BR" sz="1200" b="0" smtClean="0">
                <a:latin typeface="Arial" charset="0"/>
              </a:rPr>
              <a:pPr eaLnBrk="1" hangingPunct="1"/>
              <a:t>17</a:t>
            </a:fld>
            <a:endParaRPr lang="pt-BR" altLang="pt-BR" sz="1200" b="0" smtClean="0">
              <a:latin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2617867C-9D37-4A34-94D7-CB65BCA040C0}" type="slidenum">
              <a:rPr lang="pt-BR" altLang="pt-BR" sz="1200" b="0" smtClean="0">
                <a:latin typeface="Arial" charset="0"/>
              </a:rPr>
              <a:pPr eaLnBrk="1" hangingPunct="1"/>
              <a:t>18</a:t>
            </a:fld>
            <a:endParaRPr lang="pt-BR" altLang="pt-BR" sz="1200" b="0" smtClean="0">
              <a:latin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2F9E6273-D9F4-48D8-8A69-3B80D6502FDA}" type="slidenum">
              <a:rPr lang="pt-BR" altLang="pt-BR" sz="1200" b="0" smtClean="0">
                <a:latin typeface="Arial" charset="0"/>
              </a:rPr>
              <a:pPr eaLnBrk="1" hangingPunct="1"/>
              <a:t>19</a:t>
            </a:fld>
            <a:endParaRPr lang="pt-BR" altLang="pt-BR" sz="1200" b="0" smtClean="0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14C7E9E7-B2C0-4030-A499-928A7E18DA02}" type="slidenum">
              <a:rPr lang="pt-BR" altLang="pt-BR" sz="1200" b="0" smtClean="0">
                <a:latin typeface="Arial" charset="0"/>
              </a:rPr>
              <a:pPr eaLnBrk="1" hangingPunct="1"/>
              <a:t>20</a:t>
            </a:fld>
            <a:endParaRPr lang="pt-BR" altLang="pt-BR" sz="1200" b="0" smtClean="0"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0DBB62FF-0C02-4558-B7C8-4D4D518B3FDE}" type="slidenum">
              <a:rPr lang="pt-BR" altLang="pt-BR" sz="1200" b="0" smtClean="0">
                <a:latin typeface="Arial" charset="0"/>
              </a:rPr>
              <a:pPr eaLnBrk="1" hangingPunct="1"/>
              <a:t>21</a:t>
            </a:fld>
            <a:endParaRPr lang="pt-BR" altLang="pt-BR" sz="1200" b="0" smtClean="0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0AF41BDB-F790-480F-824D-C570A85E9E25}" type="slidenum">
              <a:rPr lang="pt-BR" altLang="pt-BR" sz="1200" b="0" smtClean="0">
                <a:latin typeface="Arial" charset="0"/>
              </a:rPr>
              <a:pPr eaLnBrk="1" hangingPunct="1"/>
              <a:t>22</a:t>
            </a:fld>
            <a:endParaRPr lang="pt-BR" altLang="pt-BR" sz="1200" b="0" smtClean="0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E195D696-0A11-4BD4-BBEC-6C0BA6894559}" type="slidenum">
              <a:rPr lang="pt-BR" altLang="pt-BR" sz="1200" b="0" smtClean="0">
                <a:latin typeface="Arial" charset="0"/>
              </a:rPr>
              <a:pPr eaLnBrk="1" hangingPunct="1"/>
              <a:t>23</a:t>
            </a:fld>
            <a:endParaRPr lang="pt-BR" altLang="pt-BR" sz="1200" b="0" smtClean="0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C0EA28CB-748A-44AB-9764-8551930E6D40}" type="slidenum">
              <a:rPr lang="pt-BR" altLang="pt-BR" sz="1200" b="0" smtClean="0">
                <a:latin typeface="Arial" charset="0"/>
              </a:rPr>
              <a:pPr eaLnBrk="1" hangingPunct="1"/>
              <a:t>5</a:t>
            </a:fld>
            <a:endParaRPr lang="pt-BR" altLang="pt-BR" sz="1200" b="0" smtClean="0"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02D060ED-D975-442A-8D55-36266F6F4427}" type="slidenum">
              <a:rPr lang="pt-BR" altLang="pt-BR" sz="1200" b="0" smtClean="0">
                <a:latin typeface="Arial" charset="0"/>
              </a:rPr>
              <a:pPr eaLnBrk="1" hangingPunct="1"/>
              <a:t>24</a:t>
            </a:fld>
            <a:endParaRPr lang="pt-BR" altLang="pt-BR" sz="1200" b="0" smtClean="0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C93B313F-DCBD-4F8F-980A-2A9A4FB44ECA}" type="slidenum">
              <a:rPr lang="pt-BR" altLang="pt-BR" sz="1200" b="0" smtClean="0">
                <a:latin typeface="Arial" charset="0"/>
              </a:rPr>
              <a:pPr eaLnBrk="1" hangingPunct="1"/>
              <a:t>25</a:t>
            </a:fld>
            <a:endParaRPr lang="pt-BR" altLang="pt-BR" sz="1200" b="0" smtClean="0"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C16E8FD0-AFEA-418F-AFE7-C6BC71CC84FF}" type="slidenum">
              <a:rPr lang="pt-BR" altLang="pt-BR" sz="1200" b="0" smtClean="0">
                <a:latin typeface="Arial" charset="0"/>
              </a:rPr>
              <a:pPr eaLnBrk="1" hangingPunct="1"/>
              <a:t>6</a:t>
            </a:fld>
            <a:endParaRPr lang="pt-BR" altLang="pt-BR" sz="1200" b="0" smtClean="0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675672F8-A06A-465E-B7AA-ACACD3C285B7}" type="slidenum">
              <a:rPr lang="pt-BR" altLang="pt-BR" sz="1200" b="0" smtClean="0">
                <a:latin typeface="Arial" charset="0"/>
              </a:rPr>
              <a:pPr eaLnBrk="1" hangingPunct="1"/>
              <a:t>7</a:t>
            </a:fld>
            <a:endParaRPr lang="pt-BR" altLang="pt-BR" sz="1200" b="0" smtClean="0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FE544BB8-9133-430C-B84C-9D7D4410286B}" type="slidenum">
              <a:rPr lang="pt-BR" altLang="pt-BR" sz="1200" b="0" smtClean="0">
                <a:latin typeface="Arial" charset="0"/>
              </a:rPr>
              <a:pPr eaLnBrk="1" hangingPunct="1"/>
              <a:t>8</a:t>
            </a:fld>
            <a:endParaRPr lang="pt-BR" altLang="pt-BR" sz="1200" b="0" smtClean="0">
              <a:latin typeface="Arial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938DB327-282C-4504-8D8E-C58DA3C45FD5}" type="slidenum">
              <a:rPr lang="pt-BR" altLang="pt-BR" sz="1200" b="0" smtClean="0">
                <a:latin typeface="Arial" charset="0"/>
              </a:rPr>
              <a:pPr eaLnBrk="1" hangingPunct="1"/>
              <a:t>9</a:t>
            </a:fld>
            <a:endParaRPr lang="pt-BR" altLang="pt-BR" sz="1200" b="0" smtClean="0"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D2DCB2FE-4366-497F-946F-02B0876F323B}" type="slidenum">
              <a:rPr lang="pt-BR" altLang="pt-BR" sz="1200" b="0" smtClean="0">
                <a:latin typeface="Arial" charset="0"/>
              </a:rPr>
              <a:pPr eaLnBrk="1" hangingPunct="1"/>
              <a:t>11</a:t>
            </a:fld>
            <a:endParaRPr lang="pt-BR" altLang="pt-BR" sz="1200" b="0" smtClean="0">
              <a:latin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C1520804-AA12-4A90-AE4E-A507CD1CB34E}" type="slidenum">
              <a:rPr lang="pt-BR" altLang="pt-BR" sz="1200" b="0" smtClean="0">
                <a:latin typeface="Arial" charset="0"/>
              </a:rPr>
              <a:pPr eaLnBrk="1" hangingPunct="1"/>
              <a:t>12</a:t>
            </a:fld>
            <a:endParaRPr lang="pt-BR" altLang="pt-BR" sz="1200" b="0" smtClean="0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766C1996-4C0F-41CD-8C96-B7093723833C}" type="slidenum">
              <a:rPr lang="pt-BR" altLang="pt-BR" sz="1200" b="0" smtClean="0">
                <a:latin typeface="Arial" charset="0"/>
              </a:rPr>
              <a:pPr eaLnBrk="1" hangingPunct="1"/>
              <a:t>13</a:t>
            </a:fld>
            <a:endParaRPr lang="pt-BR" altLang="pt-BR" sz="1200" b="0" smtClean="0"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4EAA6-6FC1-4B43-875D-72343D8235E0}" type="datetimeFigureOut">
              <a:rPr lang="pt-BR" smtClean="0"/>
              <a:t>14/05/2014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FDE61-9805-44D2-8C5E-3B0CFD5389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5951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4EAA6-6FC1-4B43-875D-72343D8235E0}" type="datetimeFigureOut">
              <a:rPr lang="pt-BR" smtClean="0"/>
              <a:t>14/05/2014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FDE61-9805-44D2-8C5E-3B0CFD5389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1222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4EAA6-6FC1-4B43-875D-72343D8235E0}" type="datetimeFigureOut">
              <a:rPr lang="pt-BR" smtClean="0"/>
              <a:t>14/05/2014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FDE61-9805-44D2-8C5E-3B0CFD5389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6941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4EAA6-6FC1-4B43-875D-72343D8235E0}" type="datetimeFigureOut">
              <a:rPr lang="pt-BR" smtClean="0"/>
              <a:t>14/05/2014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FDE61-9805-44D2-8C5E-3B0CFD5389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52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4EAA6-6FC1-4B43-875D-72343D8235E0}" type="datetimeFigureOut">
              <a:rPr lang="pt-BR" smtClean="0"/>
              <a:t>14/05/2014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FDE61-9805-44D2-8C5E-3B0CFD5389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7758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4EAA6-6FC1-4B43-875D-72343D8235E0}" type="datetimeFigureOut">
              <a:rPr lang="pt-BR" smtClean="0"/>
              <a:t>14/05/2014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FDE61-9805-44D2-8C5E-3B0CFD5389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214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4EAA6-6FC1-4B43-875D-72343D8235E0}" type="datetimeFigureOut">
              <a:rPr lang="pt-BR" smtClean="0"/>
              <a:t>14/05/2014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FDE61-9805-44D2-8C5E-3B0CFD5389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7877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4EAA6-6FC1-4B43-875D-72343D8235E0}" type="datetimeFigureOut">
              <a:rPr lang="pt-BR" smtClean="0"/>
              <a:t>14/05/2014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FDE61-9805-44D2-8C5E-3B0CFD5389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7187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4EAA6-6FC1-4B43-875D-72343D8235E0}" type="datetimeFigureOut">
              <a:rPr lang="pt-BR" smtClean="0"/>
              <a:t>14/05/2014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FDE61-9805-44D2-8C5E-3B0CFD5389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6700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4EAA6-6FC1-4B43-875D-72343D8235E0}" type="datetimeFigureOut">
              <a:rPr lang="pt-BR" smtClean="0"/>
              <a:t>14/05/2014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FDE61-9805-44D2-8C5E-3B0CFD5389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5397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4EAA6-6FC1-4B43-875D-72343D8235E0}" type="datetimeFigureOut">
              <a:rPr lang="pt-BR" smtClean="0"/>
              <a:t>14/05/2014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FDE61-9805-44D2-8C5E-3B0CFD5389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3578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4EAA6-6FC1-4B43-875D-72343D8235E0}" type="datetimeFigureOut">
              <a:rPr lang="pt-BR" smtClean="0"/>
              <a:t>14/05/2014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FDE61-9805-44D2-8C5E-3B0CFD5389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022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http://enos.cptec.inpe.br/anima/el_nino.html" TargetMode="External"/><Relationship Id="rId4" Type="http://schemas.openxmlformats.org/officeDocument/2006/relationships/hyperlink" Target="http://enos.cptec.inpe.br/anima/normal.html" TargetMode="External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glossary.ametsoc.org/wiki/Equatorial_trough" TargetMode="External"/><Relationship Id="rId3" Type="http://schemas.openxmlformats.org/officeDocument/2006/relationships/hyperlink" Target="http://glossary.ametsoc.org/wiki/Southeast_trades" TargetMode="External"/><Relationship Id="rId7" Type="http://schemas.openxmlformats.org/officeDocument/2006/relationships/hyperlink" Target="http://glossary.ametsoc.org/wiki/Convergence" TargetMode="External"/><Relationship Id="rId2" Type="http://schemas.openxmlformats.org/officeDocument/2006/relationships/hyperlink" Target="http://glossary.ametsoc.org/wiki/Tropic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lossary.ametsoc.org/wiki/Convergence_line" TargetMode="External"/><Relationship Id="rId5" Type="http://schemas.openxmlformats.org/officeDocument/2006/relationships/hyperlink" Target="http://glossary.ametsoc.org/wiki/Hadley_cell" TargetMode="External"/><Relationship Id="rId4" Type="http://schemas.openxmlformats.org/officeDocument/2006/relationships/hyperlink" Target="http://glossary.ametsoc.org/wiki/Northeast_trades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Zona de Convergência Intertropical - ZCIT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http://master.iag.usp.br/ensino/Sinotica/AULA15/AULA15.HTML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8997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Sinótica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Identifique a ZCIT em todos os horários disponíveis na </a:t>
            </a:r>
            <a:r>
              <a:rPr lang="pt-BR" dirty="0" err="1" smtClean="0"/>
              <a:t>aulamaster</a:t>
            </a:r>
            <a:r>
              <a:rPr lang="pt-BR" dirty="0" smtClean="0"/>
              <a:t>.</a:t>
            </a:r>
          </a:p>
          <a:p>
            <a:r>
              <a:rPr lang="pt-BR" dirty="0"/>
              <a:t>Q</a:t>
            </a:r>
            <a:r>
              <a:rPr lang="pt-BR" dirty="0" smtClean="0"/>
              <a:t>uais estados brasileiros são influenciados pela ZCIT?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8595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300035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0036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0037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POSIÇÃO: MARÇO, ABRIL e MAIO de 2008</a:t>
            </a: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-252413" y="5815013"/>
            <a:ext cx="3168651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altLang="pt-BR" sz="1200" b="0">
                <a:latin typeface="Arial" charset="0"/>
              </a:rPr>
              <a:t>Fonte: http://www.mar.mil.br/dhn/chm/meteo/prev/cartas/cartas.htm</a:t>
            </a:r>
          </a:p>
        </p:txBody>
      </p:sp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1701800"/>
            <a:ext cx="3048000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1701800"/>
            <a:ext cx="3043238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1701800"/>
            <a:ext cx="3014662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0042" name="Line 10"/>
          <p:cNvSpPr>
            <a:spLocks noChangeAspect="1" noChangeShapeType="1"/>
          </p:cNvSpPr>
          <p:nvPr/>
        </p:nvSpPr>
        <p:spPr bwMode="auto">
          <a:xfrm>
            <a:off x="719138" y="2216150"/>
            <a:ext cx="8421687" cy="47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lIns="180000" rIns="180000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0043" name="Line 11"/>
          <p:cNvSpPr>
            <a:spLocks noChangeAspect="1" noChangeShapeType="1"/>
          </p:cNvSpPr>
          <p:nvPr/>
        </p:nvSpPr>
        <p:spPr bwMode="auto">
          <a:xfrm>
            <a:off x="719138" y="2835275"/>
            <a:ext cx="8421687" cy="63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lIns="180000" rIns="180000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90" name="Text Box 12"/>
          <p:cNvSpPr txBox="1">
            <a:spLocks noChangeArrowheads="1"/>
          </p:cNvSpPr>
          <p:nvPr/>
        </p:nvSpPr>
        <p:spPr bwMode="auto">
          <a:xfrm>
            <a:off x="6156325" y="1250950"/>
            <a:ext cx="2952750" cy="4492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ct val="50000"/>
              </a:spcAft>
              <a:buClr>
                <a:schemeClr val="tx1"/>
              </a:buClr>
            </a:pPr>
            <a:r>
              <a:rPr lang="pt-BR" altLang="pt-BR" sz="1800" b="0">
                <a:latin typeface="Arial" charset="0"/>
              </a:rPr>
              <a:t>15 de MAIO de 2008</a:t>
            </a:r>
          </a:p>
        </p:txBody>
      </p:sp>
      <p:sp>
        <p:nvSpPr>
          <p:cNvPr id="20491" name="Text Box 13"/>
          <p:cNvSpPr txBox="1">
            <a:spLocks noChangeArrowheads="1"/>
          </p:cNvSpPr>
          <p:nvPr/>
        </p:nvSpPr>
        <p:spPr bwMode="auto">
          <a:xfrm>
            <a:off x="106363" y="1250950"/>
            <a:ext cx="2952750" cy="4492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ct val="50000"/>
              </a:spcAft>
              <a:buClr>
                <a:schemeClr val="tx1"/>
              </a:buClr>
            </a:pPr>
            <a:r>
              <a:rPr lang="pt-BR" altLang="pt-BR" sz="1800" b="0">
                <a:latin typeface="Arial" charset="0"/>
              </a:rPr>
              <a:t>15 de MARÇO de 2008</a:t>
            </a:r>
          </a:p>
        </p:txBody>
      </p:sp>
      <p:sp>
        <p:nvSpPr>
          <p:cNvPr id="20492" name="Text Box 14"/>
          <p:cNvSpPr txBox="1">
            <a:spLocks noChangeArrowheads="1"/>
          </p:cNvSpPr>
          <p:nvPr/>
        </p:nvSpPr>
        <p:spPr bwMode="auto">
          <a:xfrm>
            <a:off x="3132138" y="1250950"/>
            <a:ext cx="2952750" cy="4492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ct val="50000"/>
              </a:spcAft>
              <a:buClr>
                <a:schemeClr val="tx1"/>
              </a:buClr>
            </a:pPr>
            <a:r>
              <a:rPr lang="pt-BR" altLang="pt-BR" sz="1800" b="0">
                <a:latin typeface="Arial" charset="0"/>
              </a:rPr>
              <a:t>15 de ABRIL de 2008</a:t>
            </a:r>
          </a:p>
        </p:txBody>
      </p:sp>
      <p:sp>
        <p:nvSpPr>
          <p:cNvPr id="20493" name="Text Box 15"/>
          <p:cNvSpPr txBox="1">
            <a:spLocks noChangeArrowheads="1"/>
          </p:cNvSpPr>
          <p:nvPr/>
        </p:nvSpPr>
        <p:spPr bwMode="auto">
          <a:xfrm>
            <a:off x="107950" y="2767013"/>
            <a:ext cx="100806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pt-BR" altLang="pt-BR" sz="1800">
                <a:solidFill>
                  <a:srgbClr val="FF0000"/>
                </a:solidFill>
                <a:latin typeface="Arial" charset="0"/>
              </a:rPr>
              <a:t>5ºS</a:t>
            </a:r>
          </a:p>
        </p:txBody>
      </p:sp>
      <p:sp>
        <p:nvSpPr>
          <p:cNvPr id="20494" name="Text Box 16"/>
          <p:cNvSpPr txBox="1">
            <a:spLocks noChangeArrowheads="1"/>
          </p:cNvSpPr>
          <p:nvPr/>
        </p:nvSpPr>
        <p:spPr bwMode="auto">
          <a:xfrm>
            <a:off x="-36513" y="2133600"/>
            <a:ext cx="1008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pt-BR" altLang="pt-BR" sz="1800">
                <a:solidFill>
                  <a:srgbClr val="FF0000"/>
                </a:solidFill>
                <a:latin typeface="Arial" charset="0"/>
              </a:rPr>
              <a:t>15ºN</a:t>
            </a:r>
          </a:p>
        </p:txBody>
      </p:sp>
      <p:sp>
        <p:nvSpPr>
          <p:cNvPr id="300049" name="Line 17"/>
          <p:cNvSpPr>
            <a:spLocks noChangeAspect="1" noChangeShapeType="1"/>
          </p:cNvSpPr>
          <p:nvPr/>
        </p:nvSpPr>
        <p:spPr bwMode="auto">
          <a:xfrm>
            <a:off x="719138" y="2392363"/>
            <a:ext cx="8421687" cy="47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lIns="180000" rIns="180000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96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3954463"/>
            <a:ext cx="3248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952875"/>
            <a:ext cx="3240087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77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302083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2084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POSIÇÃO: JUNHO, JULHO e AGOSTO de 2008</a:t>
            </a:r>
          </a:p>
        </p:txBody>
      </p:sp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1736725"/>
            <a:ext cx="3044825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1700213"/>
            <a:ext cx="3025775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1738313"/>
            <a:ext cx="3038475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90" name="Line 10"/>
          <p:cNvSpPr>
            <a:spLocks noChangeAspect="1" noChangeShapeType="1"/>
          </p:cNvSpPr>
          <p:nvPr/>
        </p:nvSpPr>
        <p:spPr bwMode="auto">
          <a:xfrm>
            <a:off x="719138" y="2263775"/>
            <a:ext cx="8421687" cy="63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lIns="180000" rIns="180000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2091" name="Line 11"/>
          <p:cNvSpPr>
            <a:spLocks noChangeAspect="1" noChangeShapeType="1"/>
          </p:cNvSpPr>
          <p:nvPr/>
        </p:nvSpPr>
        <p:spPr bwMode="auto">
          <a:xfrm>
            <a:off x="719138" y="2882900"/>
            <a:ext cx="8421687" cy="63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lIns="180000" rIns="180000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13" name="Text Box 12"/>
          <p:cNvSpPr txBox="1">
            <a:spLocks noChangeArrowheads="1"/>
          </p:cNvSpPr>
          <p:nvPr/>
        </p:nvSpPr>
        <p:spPr bwMode="auto">
          <a:xfrm>
            <a:off x="6011863" y="1250950"/>
            <a:ext cx="3059112" cy="4492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ct val="50000"/>
              </a:spcAft>
              <a:buClr>
                <a:schemeClr val="tx1"/>
              </a:buClr>
            </a:pPr>
            <a:r>
              <a:rPr lang="pt-BR" altLang="pt-BR" sz="1800" b="0">
                <a:latin typeface="Arial" charset="0"/>
              </a:rPr>
              <a:t>15 de AGOSTO de 2008</a:t>
            </a:r>
          </a:p>
        </p:txBody>
      </p:sp>
      <p:sp>
        <p:nvSpPr>
          <p:cNvPr id="21514" name="Text Box 13"/>
          <p:cNvSpPr txBox="1">
            <a:spLocks noChangeArrowheads="1"/>
          </p:cNvSpPr>
          <p:nvPr/>
        </p:nvSpPr>
        <p:spPr bwMode="auto">
          <a:xfrm>
            <a:off x="73025" y="1250950"/>
            <a:ext cx="2916238" cy="4492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ct val="50000"/>
              </a:spcAft>
              <a:buClr>
                <a:schemeClr val="tx1"/>
              </a:buClr>
            </a:pPr>
            <a:r>
              <a:rPr lang="pt-BR" altLang="pt-BR" sz="1800" b="0">
                <a:latin typeface="Arial" charset="0"/>
              </a:rPr>
              <a:t>15 de JUNHO de 2008</a:t>
            </a:r>
          </a:p>
        </p:txBody>
      </p:sp>
      <p:sp>
        <p:nvSpPr>
          <p:cNvPr id="21515" name="Text Box 14"/>
          <p:cNvSpPr txBox="1">
            <a:spLocks noChangeArrowheads="1"/>
          </p:cNvSpPr>
          <p:nvPr/>
        </p:nvSpPr>
        <p:spPr bwMode="auto">
          <a:xfrm>
            <a:off x="3060700" y="1250950"/>
            <a:ext cx="2879725" cy="4492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ct val="50000"/>
              </a:spcAft>
              <a:buClr>
                <a:schemeClr val="tx1"/>
              </a:buClr>
            </a:pPr>
            <a:r>
              <a:rPr lang="pt-BR" altLang="pt-BR" sz="1800" b="0">
                <a:latin typeface="Arial" charset="0"/>
              </a:rPr>
              <a:t>15 de JULHO de 2008</a:t>
            </a:r>
          </a:p>
        </p:txBody>
      </p:sp>
      <p:sp>
        <p:nvSpPr>
          <p:cNvPr id="21516" name="Text Box 15"/>
          <p:cNvSpPr txBox="1">
            <a:spLocks noChangeArrowheads="1"/>
          </p:cNvSpPr>
          <p:nvPr/>
        </p:nvSpPr>
        <p:spPr bwMode="auto">
          <a:xfrm>
            <a:off x="107950" y="2814638"/>
            <a:ext cx="100806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pt-BR" altLang="pt-BR" sz="1800">
                <a:solidFill>
                  <a:srgbClr val="FF0000"/>
                </a:solidFill>
                <a:latin typeface="Arial" charset="0"/>
              </a:rPr>
              <a:t>5ºS</a:t>
            </a:r>
          </a:p>
        </p:txBody>
      </p:sp>
      <p:sp>
        <p:nvSpPr>
          <p:cNvPr id="21517" name="Text Box 16"/>
          <p:cNvSpPr txBox="1">
            <a:spLocks noChangeArrowheads="1"/>
          </p:cNvSpPr>
          <p:nvPr/>
        </p:nvSpPr>
        <p:spPr bwMode="auto">
          <a:xfrm>
            <a:off x="-36513" y="2190750"/>
            <a:ext cx="1008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pt-BR" altLang="pt-BR" sz="1800">
                <a:solidFill>
                  <a:srgbClr val="FF0000"/>
                </a:solidFill>
                <a:latin typeface="Arial" charset="0"/>
              </a:rPr>
              <a:t>15ºN</a:t>
            </a:r>
          </a:p>
        </p:txBody>
      </p:sp>
      <p:sp>
        <p:nvSpPr>
          <p:cNvPr id="302097" name="Line 17"/>
          <p:cNvSpPr>
            <a:spLocks noChangeAspect="1" noChangeShapeType="1"/>
          </p:cNvSpPr>
          <p:nvPr/>
        </p:nvSpPr>
        <p:spPr bwMode="auto">
          <a:xfrm>
            <a:off x="719138" y="2409825"/>
            <a:ext cx="8421687" cy="47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lIns="180000" rIns="180000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19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3860800"/>
            <a:ext cx="3248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860800"/>
            <a:ext cx="3240087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3860800"/>
            <a:ext cx="3240088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76400"/>
            <a:ext cx="32004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 3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304132" name="Rectangle 4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4133" name="Rectangle 5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4134" name="Text Box 6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POSIÇÃO: SETEMBRO de 2008</a:t>
            </a:r>
          </a:p>
        </p:txBody>
      </p:sp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701800"/>
            <a:ext cx="3043238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8"/>
          <p:cNvSpPr txBox="1">
            <a:spLocks noChangeArrowheads="1"/>
          </p:cNvSpPr>
          <p:nvPr/>
        </p:nvSpPr>
        <p:spPr bwMode="auto">
          <a:xfrm rot="-5400000">
            <a:off x="-1903412" y="3578225"/>
            <a:ext cx="47529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altLang="pt-BR" sz="1200" b="0">
                <a:latin typeface="Arial" charset="0"/>
              </a:rPr>
              <a:t>Fonte: http://www.mar.mil.br/dhn/chm/meteo/prev/cartas/cartas.htm</a:t>
            </a:r>
          </a:p>
        </p:txBody>
      </p:sp>
      <p:sp>
        <p:nvSpPr>
          <p:cNvPr id="304137" name="Line 9"/>
          <p:cNvSpPr>
            <a:spLocks noChangeAspect="1" noChangeShapeType="1"/>
          </p:cNvSpPr>
          <p:nvPr/>
        </p:nvSpPr>
        <p:spPr bwMode="auto">
          <a:xfrm>
            <a:off x="1295400" y="2238375"/>
            <a:ext cx="7696200" cy="47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lIns="180000" rIns="180000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4138" name="Line 10"/>
          <p:cNvSpPr>
            <a:spLocks noChangeAspect="1" noChangeShapeType="1"/>
          </p:cNvSpPr>
          <p:nvPr/>
        </p:nvSpPr>
        <p:spPr bwMode="auto">
          <a:xfrm>
            <a:off x="1295400" y="2835275"/>
            <a:ext cx="7696200" cy="47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lIns="180000" rIns="180000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7" name="Text Box 11"/>
          <p:cNvSpPr txBox="1">
            <a:spLocks noChangeArrowheads="1"/>
          </p:cNvSpPr>
          <p:nvPr/>
        </p:nvSpPr>
        <p:spPr bwMode="auto">
          <a:xfrm>
            <a:off x="609600" y="1295400"/>
            <a:ext cx="3000375" cy="3683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  <a:spcAft>
                <a:spcPct val="50000"/>
              </a:spcAft>
              <a:buClr>
                <a:schemeClr val="tx1"/>
              </a:buClr>
            </a:pPr>
            <a:r>
              <a:rPr lang="pt-BR" altLang="pt-BR" sz="1400" b="0">
                <a:latin typeface="Arial" charset="0"/>
              </a:rPr>
              <a:t>15 de SETEMBRO de 2008</a:t>
            </a:r>
          </a:p>
        </p:txBody>
      </p:sp>
      <p:sp>
        <p:nvSpPr>
          <p:cNvPr id="22538" name="Text Box 12"/>
          <p:cNvSpPr txBox="1">
            <a:spLocks noChangeArrowheads="1"/>
          </p:cNvSpPr>
          <p:nvPr/>
        </p:nvSpPr>
        <p:spPr bwMode="auto">
          <a:xfrm>
            <a:off x="684213" y="2767013"/>
            <a:ext cx="10080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pt-BR" altLang="pt-BR" sz="1800">
                <a:solidFill>
                  <a:srgbClr val="FF0000"/>
                </a:solidFill>
                <a:latin typeface="Arial" charset="0"/>
              </a:rPr>
              <a:t>5ºS</a:t>
            </a:r>
          </a:p>
        </p:txBody>
      </p:sp>
      <p:sp>
        <p:nvSpPr>
          <p:cNvPr id="22539" name="Text Box 13"/>
          <p:cNvSpPr txBox="1">
            <a:spLocks noChangeArrowheads="1"/>
          </p:cNvSpPr>
          <p:nvPr/>
        </p:nvSpPr>
        <p:spPr bwMode="auto">
          <a:xfrm>
            <a:off x="539750" y="2143125"/>
            <a:ext cx="1008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pt-BR" altLang="pt-BR" sz="1800">
                <a:solidFill>
                  <a:srgbClr val="FF0000"/>
                </a:solidFill>
                <a:latin typeface="Arial" charset="0"/>
              </a:rPr>
              <a:t>15ºN</a:t>
            </a:r>
          </a:p>
        </p:txBody>
      </p:sp>
      <p:sp>
        <p:nvSpPr>
          <p:cNvPr id="304142" name="Line 14"/>
          <p:cNvSpPr>
            <a:spLocks noChangeAspect="1" noChangeShapeType="1"/>
          </p:cNvSpPr>
          <p:nvPr/>
        </p:nvSpPr>
        <p:spPr bwMode="auto">
          <a:xfrm>
            <a:off x="1295400" y="2392363"/>
            <a:ext cx="7696200" cy="47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lIns="180000" rIns="180000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4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89363"/>
            <a:ext cx="3248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3581400" y="1295400"/>
            <a:ext cx="3340100" cy="4095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ct val="50000"/>
              </a:spcAft>
              <a:buClr>
                <a:schemeClr val="tx1"/>
              </a:buClr>
            </a:pPr>
            <a:r>
              <a:rPr lang="pt-BR" altLang="pt-BR" sz="1600" b="0">
                <a:latin typeface="Arial" charset="0"/>
              </a:rPr>
              <a:t>15 de OUTUBRO de 2008</a:t>
            </a:r>
          </a:p>
        </p:txBody>
      </p:sp>
    </p:spTree>
    <p:extLst>
      <p:ext uri="{BB962C8B-B14F-4D97-AF65-F5344CB8AC3E}">
        <p14:creationId xmlns:p14="http://schemas.microsoft.com/office/powerpoint/2010/main" val="99055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5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310278" name="Rectangle 6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0279" name="Rectangle 7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10280" name="Text Box 8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PRECIPITAÇÃO REGIÃO NORTE:</a:t>
            </a:r>
          </a:p>
        </p:txBody>
      </p:sp>
      <p:pic>
        <p:nvPicPr>
          <p:cNvPr id="23556" name="Picture 15" descr="http://www.inmet.gov.br/html/clima/graficos/plotGraf.php?chklist=2%2C&amp;capita=belem%2C&amp;peri=88%2C99%2C&amp;per3160=88&amp;per6190=99&amp;precipitacao=2&amp;belem=14&amp;Enviar=Visualiz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908050"/>
            <a:ext cx="4605337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9" descr="http://www.inmet.gov.br/html/clima/graficos/plotGraf.php?chklist=2%2C&amp;capita=macapa%2C&amp;peri=88%2C99%2C&amp;per3160=88&amp;per6190=99&amp;precipitacao=2&amp;macapa=25&amp;Enviar=Visualiz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4643438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7" descr="http://www.inmet.gov.br/html/clima/graficos/plotGraf.php?chklist=2%2C&amp;capita=manaus%2C&amp;peri=88%2C99%2C&amp;per3160=88&amp;per6190=99&amp;precipitacao=2&amp;manaus=28&amp;Enviar=Visualiz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789363"/>
            <a:ext cx="48609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72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3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312324" name="Rectangle 4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2325" name="Rectangle 5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12326" name="Text Box 6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PRECIPITAÇÃO REGIÃO NORDESTE:</a:t>
            </a:r>
          </a:p>
        </p:txBody>
      </p:sp>
      <p:pic>
        <p:nvPicPr>
          <p:cNvPr id="24580" name="Picture 21" descr="http://www.inmet.gov.br/html/clima/graficos/plotGraf.php?chklist=2%2C&amp;capita=saoluis%2C&amp;peri=88%2C99%2C&amp;per3160=88&amp;per6190=99&amp;precipitacao=2&amp;saoluis=36&amp;Enviar=Visualiz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4564063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6" descr="http://www.inmet.gov.br/html/clima/graficos/plotGraf.php?chklist=2%2C&amp;capita=fortaleza%2C&amp;peri=88%2C99%2C&amp;per3160=88&amp;per6190=99&amp;precipitacao=2&amp;fortaleza=22&amp;Enviar=Visualiz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836613"/>
            <a:ext cx="4605337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8" descr="http://www.inmet.gov.br/html/clima/graficos/plotGraf.php?chklist=2%2C&amp;capita=natal%2C&amp;peri=88%2C99%2C&amp;per3160=88&amp;per6190=99&amp;precipitacao=2&amp;natal=29&amp;Enviar=Visualiz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6338"/>
            <a:ext cx="4716463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20" descr="http://www.inmet.gov.br/html/clima/graficos/plotGraf.php?chklist=2%2C&amp;capita=joaopessoa%2C&amp;peri=88%2C99%2C&amp;per3160=88&amp;per6190=99&amp;precipitacao=2&amp;joaopessoa=24&amp;Enviar=Visualiz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3716338"/>
            <a:ext cx="467042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70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2"/>
          <p:cNvGrpSpPr>
            <a:grpSpLocks/>
          </p:cNvGrpSpPr>
          <p:nvPr/>
        </p:nvGrpSpPr>
        <p:grpSpPr bwMode="auto">
          <a:xfrm>
            <a:off x="34925" y="4283075"/>
            <a:ext cx="10514013" cy="2574925"/>
            <a:chOff x="-23" y="2698"/>
            <a:chExt cx="6623" cy="1622"/>
          </a:xfrm>
        </p:grpSpPr>
        <p:pic>
          <p:nvPicPr>
            <p:cNvPr id="1127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" y="2698"/>
              <a:ext cx="2764" cy="1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" y="2757"/>
              <a:ext cx="2683" cy="1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5" name="Text Box 9"/>
            <p:cNvSpPr txBox="1">
              <a:spLocks noChangeArrowheads="1"/>
            </p:cNvSpPr>
            <p:nvPr/>
          </p:nvSpPr>
          <p:spPr bwMode="auto">
            <a:xfrm>
              <a:off x="-23" y="4054"/>
              <a:ext cx="3888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0" rIns="180000"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algn="just" eaLnBrk="0" fontAlgn="base" hangingPunct="0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algn="just" eaLnBrk="0" fontAlgn="base" hangingPunct="0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algn="just" eaLnBrk="0" fontAlgn="base" hangingPunct="0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algn="just" eaLnBrk="0" fontAlgn="base" hangingPunct="0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Clr>
                  <a:schemeClr val="tx1"/>
                </a:buClr>
              </a:pPr>
              <a:r>
                <a:rPr lang="pt-BR" altLang="pt-BR" sz="1200" b="0">
                  <a:latin typeface="Arial" charset="0"/>
                </a:rPr>
                <a:t>Interação da ZCIT com a TSM para um ano chuvoso no NNE.</a:t>
              </a: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Clr>
                  <a:schemeClr val="tx1"/>
                </a:buClr>
              </a:pPr>
              <a:r>
                <a:rPr lang="pt-BR" altLang="pt-BR" sz="1200" b="0">
                  <a:latin typeface="Arial" charset="0"/>
                </a:rPr>
                <a:t>Fonte:Nobre e Molion, 1986.</a:t>
              </a:r>
            </a:p>
          </p:txBody>
        </p:sp>
        <p:sp>
          <p:nvSpPr>
            <p:cNvPr id="11276" name="Text Box 10"/>
            <p:cNvSpPr txBox="1">
              <a:spLocks noChangeArrowheads="1"/>
            </p:cNvSpPr>
            <p:nvPr/>
          </p:nvSpPr>
          <p:spPr bwMode="auto">
            <a:xfrm>
              <a:off x="2712" y="4054"/>
              <a:ext cx="3888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0" rIns="180000"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algn="just" eaLnBrk="0" fontAlgn="base" hangingPunct="0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algn="just" eaLnBrk="0" fontAlgn="base" hangingPunct="0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algn="just" eaLnBrk="0" fontAlgn="base" hangingPunct="0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algn="just" eaLnBrk="0" fontAlgn="base" hangingPunct="0">
                <a:lnSpc>
                  <a:spcPct val="50000"/>
                </a:lnSpc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Clr>
                  <a:schemeClr val="tx1"/>
                </a:buClr>
              </a:pPr>
              <a:r>
                <a:rPr lang="pt-BR" altLang="pt-BR" sz="1200" b="0">
                  <a:latin typeface="Arial" charset="0"/>
                </a:rPr>
                <a:t>Interação da ZCIT com a TSM para um ano seco no NNE.</a:t>
              </a: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Clr>
                  <a:schemeClr val="tx1"/>
                </a:buClr>
              </a:pPr>
              <a:r>
                <a:rPr lang="pt-BR" altLang="pt-BR" sz="1200" b="0">
                  <a:latin typeface="Arial" charset="0"/>
                </a:rPr>
                <a:t>Fonte:Nobre e Molion, 1986.</a:t>
              </a:r>
            </a:p>
          </p:txBody>
        </p:sp>
      </p:grpSp>
      <p:grpSp>
        <p:nvGrpSpPr>
          <p:cNvPr id="11267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22211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2212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POSICIONAMENTO: RELAÇÃO COM A TSM – ATLÂNTICO TROPICAL</a:t>
            </a:r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0" y="1196975"/>
            <a:ext cx="9144000" cy="31162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 dirty="0">
                <a:latin typeface="Arial" charset="0"/>
              </a:rPr>
              <a:t> A </a:t>
            </a:r>
            <a:r>
              <a:rPr lang="pt-BR" altLang="pt-BR" sz="1800" dirty="0">
                <a:latin typeface="Arial" charset="0"/>
              </a:rPr>
              <a:t>TSM</a:t>
            </a:r>
            <a:r>
              <a:rPr lang="pt-BR" altLang="pt-BR" sz="1800" b="0" dirty="0">
                <a:latin typeface="Arial" charset="0"/>
              </a:rPr>
              <a:t> é um dos fatores </a:t>
            </a:r>
            <a:r>
              <a:rPr lang="pt-BR" altLang="pt-BR" sz="1800" dirty="0">
                <a:latin typeface="Arial" charset="0"/>
              </a:rPr>
              <a:t>determinantes</a:t>
            </a:r>
            <a:r>
              <a:rPr lang="pt-BR" altLang="pt-BR" sz="1800" b="0" dirty="0">
                <a:latin typeface="Arial" charset="0"/>
              </a:rPr>
              <a:t> na </a:t>
            </a:r>
            <a:r>
              <a:rPr lang="pt-BR" altLang="pt-BR" sz="1800" dirty="0">
                <a:latin typeface="Arial" charset="0"/>
              </a:rPr>
              <a:t>posição</a:t>
            </a:r>
            <a:r>
              <a:rPr lang="pt-BR" altLang="pt-BR" sz="1800" b="0" dirty="0">
                <a:latin typeface="Arial" charset="0"/>
              </a:rPr>
              <a:t> e </a:t>
            </a:r>
            <a:r>
              <a:rPr lang="pt-BR" altLang="pt-BR" sz="1800" dirty="0">
                <a:latin typeface="Arial" charset="0"/>
              </a:rPr>
              <a:t>intensidade</a:t>
            </a:r>
            <a:r>
              <a:rPr lang="pt-BR" altLang="pt-BR" sz="1800" b="0" dirty="0">
                <a:latin typeface="Arial" charset="0"/>
              </a:rPr>
              <a:t> da </a:t>
            </a:r>
            <a:r>
              <a:rPr lang="pt-BR" altLang="pt-BR" sz="1800" dirty="0">
                <a:latin typeface="Arial" charset="0"/>
              </a:rPr>
              <a:t>ZCIT</a:t>
            </a:r>
            <a:r>
              <a:rPr lang="pt-BR" altLang="pt-BR" sz="1800" b="0" dirty="0">
                <a:latin typeface="Arial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 dirty="0">
                <a:latin typeface="Arial" charset="0"/>
              </a:rPr>
              <a:t> A ZCIT geralmente está </a:t>
            </a:r>
            <a:r>
              <a:rPr lang="pt-BR" altLang="pt-BR" sz="1800" dirty="0">
                <a:latin typeface="Arial" charset="0"/>
              </a:rPr>
              <a:t>situada</a:t>
            </a:r>
            <a:r>
              <a:rPr lang="pt-BR" altLang="pt-BR" sz="1800" b="0" dirty="0">
                <a:latin typeface="Arial" charset="0"/>
              </a:rPr>
              <a:t> sobre ou próximo às </a:t>
            </a:r>
            <a:r>
              <a:rPr lang="pt-BR" altLang="pt-BR" sz="1800" dirty="0">
                <a:latin typeface="Arial" charset="0"/>
              </a:rPr>
              <a:t>altas </a:t>
            </a:r>
            <a:r>
              <a:rPr lang="pt-BR" altLang="pt-BR" sz="1800" dirty="0" err="1">
                <a:latin typeface="Arial" charset="0"/>
              </a:rPr>
              <a:t>TSMs</a:t>
            </a:r>
            <a:r>
              <a:rPr lang="pt-BR" altLang="pt-BR" sz="1800" b="0" dirty="0">
                <a:latin typeface="Arial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 dirty="0">
                <a:latin typeface="Arial" charset="0"/>
              </a:rPr>
              <a:t> </a:t>
            </a:r>
            <a:r>
              <a:rPr lang="pt-BR" altLang="pt-BR" sz="1800" dirty="0">
                <a:latin typeface="Arial" charset="0"/>
              </a:rPr>
              <a:t>Retroalimentação vento-TSM: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 dirty="0">
                <a:latin typeface="Arial" charset="0"/>
              </a:rPr>
              <a:t> TSM mais fria no Atlântico Sul (Norte) -&gt; Alta Subtropical do Atlântico Sul (Norte) fortalece -&gt; ventos alísios de sudeste (nordeste) intensificam -&gt; ventos alísios de nordeste (sudeste) enfraquecem -&gt; ZCIT mais ao norte (sul).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pt-BR" altLang="pt-BR" sz="1800" dirty="0">
                <a:latin typeface="Arial" charset="0"/>
              </a:rPr>
              <a:t> </a:t>
            </a:r>
            <a:r>
              <a:rPr lang="pt-BR" altLang="pt-BR" sz="1800" dirty="0">
                <a:solidFill>
                  <a:srgbClr val="FF0000"/>
                </a:solidFill>
                <a:latin typeface="Arial" charset="0"/>
              </a:rPr>
              <a:t>Águas mais quentes (frias) no Atlântico Sul Tropical e mais frias (quentes) no Atlântico Norte Tropical (padrão de dipolo no Atlântico Tropical) estão associadas com anos chuvosos (secos) no Nordeste.</a:t>
            </a:r>
            <a:endParaRPr lang="pt-BR" altLang="pt-BR" sz="1800" b="0" dirty="0">
              <a:latin typeface="Arial" charset="0"/>
            </a:endParaRPr>
          </a:p>
        </p:txBody>
      </p:sp>
      <p:sp>
        <p:nvSpPr>
          <p:cNvPr id="222221" name="Rectangle 13"/>
          <p:cNvSpPr>
            <a:spLocks noChangeArrowheads="1"/>
          </p:cNvSpPr>
          <p:nvPr/>
        </p:nvSpPr>
        <p:spPr bwMode="auto">
          <a:xfrm>
            <a:off x="755650" y="2420938"/>
            <a:ext cx="8280400" cy="93662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80000" rIns="180000" anchor="ctr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22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318468" name="Rectangle 4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8469" name="Rectangle 5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18470" name="Text Box 6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POSICIONAMENTO: RELAÇÃO COM A TSM – ANOS DE EL NIÑO </a:t>
            </a:r>
          </a:p>
        </p:txBody>
      </p:sp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0" y="1196975"/>
            <a:ext cx="9144000" cy="27035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o </a:t>
            </a:r>
            <a:r>
              <a:rPr lang="pt-BR" altLang="pt-BR" sz="1800">
                <a:latin typeface="Arial" charset="0"/>
              </a:rPr>
              <a:t>ramo descendente</a:t>
            </a:r>
            <a:r>
              <a:rPr lang="pt-BR" altLang="pt-BR" sz="1800" b="0">
                <a:latin typeface="Arial" charset="0"/>
              </a:rPr>
              <a:t> da </a:t>
            </a:r>
            <a:r>
              <a:rPr lang="pt-BR" altLang="pt-BR" sz="1800">
                <a:latin typeface="Arial" charset="0"/>
              </a:rPr>
              <a:t>célula </a:t>
            </a:r>
            <a:r>
              <a:rPr lang="pt-BR" altLang="pt-BR" sz="1800" b="0">
                <a:latin typeface="Arial" charset="0"/>
              </a:rPr>
              <a:t>de </a:t>
            </a:r>
            <a:r>
              <a:rPr lang="pt-BR" altLang="pt-BR" sz="1800">
                <a:latin typeface="Arial" charset="0"/>
              </a:rPr>
              <a:t>Walker</a:t>
            </a:r>
            <a:r>
              <a:rPr lang="pt-BR" altLang="pt-BR" sz="1800" b="0">
                <a:latin typeface="Arial" charset="0"/>
              </a:rPr>
              <a:t> se </a:t>
            </a:r>
            <a:r>
              <a:rPr lang="pt-BR" altLang="pt-BR" sz="1800">
                <a:latin typeface="Arial" charset="0"/>
              </a:rPr>
              <a:t>desloca</a:t>
            </a:r>
            <a:r>
              <a:rPr lang="pt-BR" altLang="pt-BR" sz="1800" b="0">
                <a:latin typeface="Arial" charset="0"/>
              </a:rPr>
              <a:t> para a região sobre a </a:t>
            </a:r>
            <a:r>
              <a:rPr lang="pt-BR" altLang="pt-BR" sz="1800">
                <a:latin typeface="Arial" charset="0"/>
              </a:rPr>
              <a:t>Amazônia Central</a:t>
            </a:r>
            <a:r>
              <a:rPr lang="pt-BR" altLang="pt-BR" sz="1800" b="0">
                <a:latin typeface="Arial" charset="0"/>
              </a:rPr>
              <a:t> </a:t>
            </a:r>
            <a:r>
              <a:rPr lang="pt-BR" altLang="pt-BR" sz="1800">
                <a:latin typeface="Arial" charset="0"/>
              </a:rPr>
              <a:t>inibindo</a:t>
            </a:r>
            <a:r>
              <a:rPr lang="pt-BR" altLang="pt-BR" sz="1800" b="0">
                <a:latin typeface="Arial" charset="0"/>
              </a:rPr>
              <a:t> a </a:t>
            </a:r>
            <a:r>
              <a:rPr lang="pt-BR" altLang="pt-BR" sz="1800">
                <a:latin typeface="Arial" charset="0"/>
              </a:rPr>
              <a:t>convecção</a:t>
            </a:r>
            <a:r>
              <a:rPr lang="pt-BR" altLang="pt-BR" sz="1800" b="0">
                <a:latin typeface="Arial" charset="0"/>
              </a:rPr>
              <a:t>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os </a:t>
            </a:r>
            <a:r>
              <a:rPr lang="pt-BR" altLang="pt-BR" sz="1800">
                <a:latin typeface="Arial" charset="0"/>
              </a:rPr>
              <a:t>ventos alísios</a:t>
            </a:r>
            <a:r>
              <a:rPr lang="pt-BR" altLang="pt-BR" sz="1800" b="0">
                <a:latin typeface="Arial" charset="0"/>
              </a:rPr>
              <a:t> de </a:t>
            </a:r>
            <a:r>
              <a:rPr lang="pt-BR" altLang="pt-BR" sz="1800">
                <a:latin typeface="Arial" charset="0"/>
              </a:rPr>
              <a:t>nordeste</a:t>
            </a:r>
            <a:r>
              <a:rPr lang="pt-BR" altLang="pt-BR" sz="1800" b="0">
                <a:latin typeface="Arial" charset="0"/>
              </a:rPr>
              <a:t> estão mais </a:t>
            </a:r>
            <a:r>
              <a:rPr lang="pt-BR" altLang="pt-BR" sz="1800">
                <a:latin typeface="Arial" charset="0"/>
              </a:rPr>
              <a:t>fracos</a:t>
            </a:r>
            <a:r>
              <a:rPr lang="pt-BR" altLang="pt-BR" sz="1800" b="0">
                <a:latin typeface="Arial" charset="0"/>
              </a:rPr>
              <a:t>, </a:t>
            </a:r>
            <a:r>
              <a:rPr lang="pt-BR" altLang="pt-BR" sz="1800">
                <a:latin typeface="Arial" charset="0"/>
              </a:rPr>
              <a:t>diminuindo</a:t>
            </a:r>
            <a:r>
              <a:rPr lang="pt-BR" altLang="pt-BR" sz="1800" b="0">
                <a:latin typeface="Arial" charset="0"/>
              </a:rPr>
              <a:t> o fluxo de </a:t>
            </a:r>
            <a:r>
              <a:rPr lang="pt-BR" altLang="pt-BR" sz="1800">
                <a:latin typeface="Arial" charset="0"/>
              </a:rPr>
              <a:t>umidade</a:t>
            </a:r>
            <a:r>
              <a:rPr lang="pt-BR" altLang="pt-BR" sz="1800" b="0">
                <a:latin typeface="Arial" charset="0"/>
              </a:rPr>
              <a:t> vinda dos </a:t>
            </a:r>
            <a:r>
              <a:rPr lang="pt-BR" altLang="pt-BR" sz="1800">
                <a:latin typeface="Arial" charset="0"/>
              </a:rPr>
              <a:t>oceanos</a:t>
            </a:r>
            <a:r>
              <a:rPr lang="pt-BR" altLang="pt-BR" sz="1800" b="0">
                <a:latin typeface="Arial" charset="0"/>
              </a:rPr>
              <a:t> que penetra na </a:t>
            </a:r>
            <a:r>
              <a:rPr lang="pt-BR" altLang="pt-BR" sz="1800">
                <a:latin typeface="Arial" charset="0"/>
              </a:rPr>
              <a:t>região Amazônica</a:t>
            </a:r>
            <a:r>
              <a:rPr lang="pt-BR" altLang="pt-BR" sz="1800" b="0">
                <a:latin typeface="Arial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ventos alísios de nordeste enfraquecidos -&gt; ZCIT posicionada mais ao norte em relação à posição climatológica -&gt; anos secos na região Norte e Nordeste do Brasil.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pt-BR" altLang="pt-BR" sz="1800">
                <a:solidFill>
                  <a:srgbClr val="FF0000"/>
                </a:solidFill>
                <a:latin typeface="Arial" charset="0"/>
              </a:rPr>
              <a:t> em anos de El Niño, a região Nordeste do Brasil fica localizada na região preferencialmente de subsidência  (ao sul da ZCIT) que inibe a precipitação.</a:t>
            </a:r>
          </a:p>
        </p:txBody>
      </p:sp>
      <p:sp>
        <p:nvSpPr>
          <p:cNvPr id="318472" name="Rectangle 8"/>
          <p:cNvSpPr>
            <a:spLocks noChangeArrowheads="1"/>
          </p:cNvSpPr>
          <p:nvPr/>
        </p:nvSpPr>
        <p:spPr bwMode="auto">
          <a:xfrm>
            <a:off x="250825" y="2565400"/>
            <a:ext cx="8785225" cy="6477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80000" rIns="180000" anchor="ctr">
            <a:spAutoFit/>
          </a:bodyPr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2" name="Rectangle 9">
            <a:hlinkClick r:id="rId4"/>
          </p:cNvPr>
          <p:cNvSpPr>
            <a:spLocks noChangeArrowheads="1"/>
          </p:cNvSpPr>
          <p:nvPr/>
        </p:nvSpPr>
        <p:spPr bwMode="auto">
          <a:xfrm>
            <a:off x="179388" y="3933825"/>
            <a:ext cx="53530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pt-BR" altLang="pt-BR" sz="1800">
                <a:solidFill>
                  <a:srgbClr val="FF0000"/>
                </a:solidFill>
                <a:latin typeface="Arial" charset="0"/>
              </a:rPr>
              <a:t> http://enos.cptec.inpe.br/anima/normal.html</a:t>
            </a:r>
          </a:p>
        </p:txBody>
      </p:sp>
      <p:sp>
        <p:nvSpPr>
          <p:cNvPr id="1033" name="Rectangle 12">
            <a:hlinkClick r:id="rId5"/>
          </p:cNvPr>
          <p:cNvSpPr>
            <a:spLocks noChangeArrowheads="1"/>
          </p:cNvSpPr>
          <p:nvPr/>
        </p:nvSpPr>
        <p:spPr bwMode="auto">
          <a:xfrm>
            <a:off x="179388" y="4221163"/>
            <a:ext cx="53911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pt-BR" altLang="pt-BR" sz="1800">
                <a:solidFill>
                  <a:srgbClr val="FF0000"/>
                </a:solidFill>
                <a:latin typeface="Arial" charset="0"/>
              </a:rPr>
              <a:t> http://enos.cptec.inpe.br/anima/el_nino.html</a:t>
            </a:r>
          </a:p>
        </p:txBody>
      </p:sp>
      <p:graphicFrame>
        <p:nvGraphicFramePr>
          <p:cNvPr id="1026" name="Object 13"/>
          <p:cNvGraphicFramePr>
            <a:graphicFrameLocks noChangeAspect="1"/>
          </p:cNvGraphicFramePr>
          <p:nvPr/>
        </p:nvGraphicFramePr>
        <p:xfrm>
          <a:off x="4668838" y="4467225"/>
          <a:ext cx="4440237" cy="241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Imagem de bitmap" r:id="rId6" imgW="4933333" imgH="2685714" progId="Paint.Picture">
                  <p:embed/>
                </p:oleObj>
              </mc:Choice>
              <mc:Fallback>
                <p:oleObj name="Imagem de bitmap" r:id="rId6" imgW="4933333" imgH="268571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8838" y="4467225"/>
                        <a:ext cx="4440237" cy="241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4"/>
          <p:cNvGraphicFramePr>
            <a:graphicFrameLocks noChangeAspect="1"/>
          </p:cNvGraphicFramePr>
          <p:nvPr/>
        </p:nvGraphicFramePr>
        <p:xfrm>
          <a:off x="34925" y="4467225"/>
          <a:ext cx="4681538" cy="241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Imagem de bitmap" r:id="rId8" imgW="4885714" imgH="2523810" progId="Paint.Picture">
                  <p:embed/>
                </p:oleObj>
              </mc:Choice>
              <mc:Fallback>
                <p:oleObj name="Imagem de bitmap" r:id="rId8" imgW="4885714" imgH="25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4467225"/>
                        <a:ext cx="4681538" cy="2417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166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44739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4740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POSICIONAMENTO: ANOS DE EL NIÑO E LA NIÑA</a:t>
            </a:r>
          </a:p>
        </p:txBody>
      </p:sp>
      <p:pic>
        <p:nvPicPr>
          <p:cNvPr id="1229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634841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4140200" y="1042988"/>
            <a:ext cx="2305050" cy="4492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LA NIÑA                                          </a:t>
            </a:r>
          </a:p>
        </p:txBody>
      </p:sp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898525" y="1042988"/>
            <a:ext cx="2305050" cy="4492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EL NIÑO </a:t>
            </a:r>
          </a:p>
        </p:txBody>
      </p:sp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6588125" y="1700213"/>
            <a:ext cx="241141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altLang="pt-BR" sz="1200" b="0">
                <a:latin typeface="Arial" charset="0"/>
              </a:rPr>
              <a:t>Anomalia mensal de ROL (W/m</a:t>
            </a:r>
            <a:r>
              <a:rPr lang="pt-BR" altLang="pt-BR" sz="1200" b="0" baseline="30000">
                <a:latin typeface="Arial" charset="0"/>
              </a:rPr>
              <a:t>2</a:t>
            </a:r>
            <a:r>
              <a:rPr lang="pt-BR" altLang="pt-BR" sz="1200" b="0">
                <a:latin typeface="Arial" charset="0"/>
              </a:rPr>
              <a:t>) para: c) abril de 1998 e d) abril de 1999. Fonte: Coelho et al, 2004 </a:t>
            </a:r>
          </a:p>
        </p:txBody>
      </p:sp>
      <p:sp>
        <p:nvSpPr>
          <p:cNvPr id="12296" name="Text Box 12"/>
          <p:cNvSpPr txBox="1">
            <a:spLocks noChangeArrowheads="1"/>
          </p:cNvSpPr>
          <p:nvPr/>
        </p:nvSpPr>
        <p:spPr bwMode="auto">
          <a:xfrm>
            <a:off x="5148263" y="4291013"/>
            <a:ext cx="2411412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altLang="pt-BR" sz="1200" b="0">
                <a:latin typeface="Arial" charset="0"/>
              </a:rPr>
              <a:t>Média climatológica de ROL (W/m</a:t>
            </a:r>
            <a:r>
              <a:rPr lang="pt-BR" altLang="pt-BR" sz="1200" b="0" baseline="30000">
                <a:latin typeface="Arial" charset="0"/>
              </a:rPr>
              <a:t>2</a:t>
            </a:r>
            <a:r>
              <a:rPr lang="pt-BR" altLang="pt-BR" sz="1200" b="0">
                <a:latin typeface="Arial" charset="0"/>
              </a:rPr>
              <a:t>) para o período de 21 anos (1979-1999) para o mês de abril.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altLang="pt-BR" sz="1200" b="0">
                <a:latin typeface="Arial" charset="0"/>
              </a:rPr>
              <a:t>Fonte: Coelho et al, 2004 </a:t>
            </a:r>
          </a:p>
        </p:txBody>
      </p:sp>
      <p:pic>
        <p:nvPicPr>
          <p:cNvPr id="1229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149725"/>
            <a:ext cx="323215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9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30403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0404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POSICIONAMENTO: DINÂMICA DA CIRCULAÇÃO OCEÂNICA</a:t>
            </a: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0" y="1196975"/>
            <a:ext cx="9144000" cy="27019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</a:t>
            </a:r>
            <a:r>
              <a:rPr lang="pt-BR" altLang="pt-BR" sz="1800">
                <a:latin typeface="Arial" charset="0"/>
              </a:rPr>
              <a:t>Ventos</a:t>
            </a:r>
            <a:r>
              <a:rPr lang="pt-BR" altLang="pt-BR" sz="1800" b="0">
                <a:latin typeface="Arial" charset="0"/>
              </a:rPr>
              <a:t> predominantemente de </a:t>
            </a:r>
            <a:r>
              <a:rPr lang="pt-BR" altLang="pt-BR" sz="1800">
                <a:latin typeface="Arial" charset="0"/>
              </a:rPr>
              <a:t>leste</a:t>
            </a:r>
            <a:r>
              <a:rPr lang="pt-BR" altLang="pt-BR" sz="1800" b="0">
                <a:latin typeface="Arial" charset="0"/>
              </a:rPr>
              <a:t> na </a:t>
            </a:r>
            <a:r>
              <a:rPr lang="pt-BR" altLang="pt-BR" sz="1800">
                <a:latin typeface="Arial" charset="0"/>
              </a:rPr>
              <a:t>região equatorial</a:t>
            </a:r>
            <a:r>
              <a:rPr lang="pt-BR" altLang="pt-BR" sz="1800" b="0">
                <a:latin typeface="Arial" charset="0"/>
              </a:rPr>
              <a:t> dos </a:t>
            </a:r>
            <a:r>
              <a:rPr lang="pt-BR" altLang="pt-BR" sz="1800">
                <a:latin typeface="Arial" charset="0"/>
              </a:rPr>
              <a:t>Oceanos Atlântico</a:t>
            </a:r>
            <a:r>
              <a:rPr lang="pt-BR" altLang="pt-BR" sz="1800" b="0">
                <a:latin typeface="Arial" charset="0"/>
              </a:rPr>
              <a:t> e </a:t>
            </a:r>
            <a:r>
              <a:rPr lang="pt-BR" altLang="pt-BR" sz="1800">
                <a:latin typeface="Arial" charset="0"/>
              </a:rPr>
              <a:t>Pacífico </a:t>
            </a:r>
            <a:r>
              <a:rPr lang="pt-BR" altLang="pt-BR" sz="1800" b="0">
                <a:latin typeface="Arial" charset="0"/>
              </a:rPr>
              <a:t>-&gt; geram </a:t>
            </a:r>
            <a:r>
              <a:rPr lang="pt-BR" altLang="pt-BR" sz="1800">
                <a:latin typeface="Arial" charset="0"/>
              </a:rPr>
              <a:t>correntes</a:t>
            </a:r>
            <a:r>
              <a:rPr lang="pt-BR" altLang="pt-BR" sz="1800" b="0">
                <a:latin typeface="Arial" charset="0"/>
              </a:rPr>
              <a:t> que sofrem </a:t>
            </a:r>
            <a:r>
              <a:rPr lang="pt-BR" altLang="pt-BR" sz="1800">
                <a:latin typeface="Arial" charset="0"/>
              </a:rPr>
              <a:t>desvios</a:t>
            </a:r>
            <a:r>
              <a:rPr lang="pt-BR" altLang="pt-BR" sz="1800" b="0">
                <a:latin typeface="Arial" charset="0"/>
              </a:rPr>
              <a:t> para a </a:t>
            </a:r>
            <a:r>
              <a:rPr lang="pt-BR" altLang="pt-BR" sz="1800">
                <a:latin typeface="Arial" charset="0"/>
              </a:rPr>
              <a:t>direita (esquerda)</a:t>
            </a:r>
            <a:r>
              <a:rPr lang="pt-BR" altLang="pt-BR" sz="1800" b="0">
                <a:latin typeface="Arial" charset="0"/>
              </a:rPr>
              <a:t> no </a:t>
            </a:r>
            <a:r>
              <a:rPr lang="pt-BR" altLang="pt-BR" sz="1800">
                <a:latin typeface="Arial" charset="0"/>
              </a:rPr>
              <a:t>HN (HS)</a:t>
            </a:r>
            <a:r>
              <a:rPr lang="pt-BR" altLang="pt-BR" sz="1800" b="0">
                <a:latin typeface="Arial" charset="0"/>
              </a:rPr>
              <a:t> devido à </a:t>
            </a:r>
            <a:r>
              <a:rPr lang="pt-BR" altLang="pt-BR" sz="1800">
                <a:latin typeface="Arial" charset="0"/>
              </a:rPr>
              <a:t>força</a:t>
            </a:r>
            <a:r>
              <a:rPr lang="pt-BR" altLang="pt-BR" sz="1800" b="0">
                <a:latin typeface="Arial" charset="0"/>
              </a:rPr>
              <a:t> de </a:t>
            </a:r>
            <a:r>
              <a:rPr lang="pt-BR" altLang="pt-BR" sz="1800">
                <a:latin typeface="Arial" charset="0"/>
              </a:rPr>
              <a:t>Coriolis</a:t>
            </a:r>
            <a:r>
              <a:rPr lang="pt-BR" altLang="pt-BR" sz="1800" b="0">
                <a:latin typeface="Arial" charset="0"/>
              </a:rPr>
              <a:t> -&gt; </a:t>
            </a:r>
            <a:r>
              <a:rPr lang="pt-BR" altLang="pt-BR" sz="1800">
                <a:latin typeface="Arial" charset="0"/>
              </a:rPr>
              <a:t>divergência</a:t>
            </a:r>
            <a:r>
              <a:rPr lang="pt-BR" altLang="pt-BR" sz="1800" b="0">
                <a:latin typeface="Arial" charset="0"/>
              </a:rPr>
              <a:t> de </a:t>
            </a:r>
            <a:r>
              <a:rPr lang="pt-BR" altLang="pt-BR" sz="1800">
                <a:latin typeface="Arial" charset="0"/>
              </a:rPr>
              <a:t>águas</a:t>
            </a:r>
            <a:r>
              <a:rPr lang="pt-BR" altLang="pt-BR" sz="1800" b="0">
                <a:latin typeface="Arial" charset="0"/>
              </a:rPr>
              <a:t> sobre o equador terrestre -&gt; </a:t>
            </a:r>
            <a:r>
              <a:rPr lang="pt-BR" altLang="pt-BR" sz="1800">
                <a:latin typeface="Arial" charset="0"/>
              </a:rPr>
              <a:t>ressurgência</a:t>
            </a:r>
            <a:r>
              <a:rPr lang="pt-BR" altLang="pt-BR" sz="1800" b="0">
                <a:latin typeface="Arial" charset="0"/>
              </a:rPr>
              <a:t> na região equatorial por </a:t>
            </a:r>
            <a:r>
              <a:rPr lang="pt-BR" altLang="pt-BR" sz="1800">
                <a:latin typeface="Arial" charset="0"/>
              </a:rPr>
              <a:t>conservação</a:t>
            </a:r>
            <a:r>
              <a:rPr lang="pt-BR" altLang="pt-BR" sz="1800" b="0">
                <a:latin typeface="Arial" charset="0"/>
              </a:rPr>
              <a:t> de </a:t>
            </a:r>
            <a:r>
              <a:rPr lang="pt-BR" altLang="pt-BR" sz="1800">
                <a:latin typeface="Arial" charset="0"/>
              </a:rPr>
              <a:t>massa</a:t>
            </a:r>
            <a:r>
              <a:rPr lang="pt-BR" altLang="pt-BR" sz="1800" b="0">
                <a:latin typeface="Arial" charset="0"/>
              </a:rPr>
              <a:t> -&gt; com </a:t>
            </a:r>
            <a:r>
              <a:rPr lang="pt-BR" altLang="pt-BR" sz="1800">
                <a:latin typeface="Arial" charset="0"/>
              </a:rPr>
              <a:t>águas</a:t>
            </a:r>
            <a:r>
              <a:rPr lang="pt-BR" altLang="pt-BR" sz="1800" b="0">
                <a:latin typeface="Arial" charset="0"/>
              </a:rPr>
              <a:t> superficiais mais </a:t>
            </a:r>
            <a:r>
              <a:rPr lang="pt-BR" altLang="pt-BR" sz="1800">
                <a:latin typeface="Arial" charset="0"/>
              </a:rPr>
              <a:t>frias</a:t>
            </a:r>
            <a:r>
              <a:rPr lang="pt-BR" altLang="pt-BR" sz="1800" b="0">
                <a:latin typeface="Arial" charset="0"/>
              </a:rPr>
              <a:t> a </a:t>
            </a:r>
            <a:r>
              <a:rPr lang="pt-BR" altLang="pt-BR" sz="1800">
                <a:latin typeface="Arial" charset="0"/>
              </a:rPr>
              <a:t>evaporação diminui</a:t>
            </a:r>
            <a:r>
              <a:rPr lang="pt-BR" altLang="pt-BR" sz="1800" b="0">
                <a:latin typeface="Arial" charset="0"/>
              </a:rPr>
              <a:t> -&gt; </a:t>
            </a:r>
            <a:r>
              <a:rPr lang="pt-BR" altLang="pt-BR" sz="1800">
                <a:latin typeface="Arial" charset="0"/>
              </a:rPr>
              <a:t>camada</a:t>
            </a:r>
            <a:r>
              <a:rPr lang="pt-BR" altLang="pt-BR" sz="1800" b="0">
                <a:latin typeface="Arial" charset="0"/>
              </a:rPr>
              <a:t> próxima a superfície marítima se </a:t>
            </a:r>
            <a:r>
              <a:rPr lang="pt-BR" altLang="pt-BR" sz="1800">
                <a:latin typeface="Arial" charset="0"/>
              </a:rPr>
              <a:t>estabiliza</a:t>
            </a:r>
            <a:r>
              <a:rPr lang="pt-BR" altLang="pt-BR" sz="1800" b="0">
                <a:latin typeface="Arial" charset="0"/>
              </a:rPr>
              <a:t> -&gt; um pouco mais ao </a:t>
            </a:r>
            <a:r>
              <a:rPr lang="pt-BR" altLang="pt-BR" sz="1800">
                <a:latin typeface="Arial" charset="0"/>
              </a:rPr>
              <a:t>norte</a:t>
            </a:r>
            <a:r>
              <a:rPr lang="pt-BR" altLang="pt-BR" sz="1800" b="0">
                <a:latin typeface="Arial" charset="0"/>
              </a:rPr>
              <a:t> do </a:t>
            </a:r>
            <a:r>
              <a:rPr lang="pt-BR" altLang="pt-BR" sz="1800">
                <a:latin typeface="Arial" charset="0"/>
              </a:rPr>
              <a:t>equador</a:t>
            </a:r>
            <a:r>
              <a:rPr lang="pt-BR" altLang="pt-BR" sz="1800" b="0">
                <a:latin typeface="Arial" charset="0"/>
              </a:rPr>
              <a:t> </a:t>
            </a:r>
            <a:r>
              <a:rPr lang="pt-BR" altLang="pt-BR" sz="1800">
                <a:latin typeface="Arial" charset="0"/>
              </a:rPr>
              <a:t>estabelece</a:t>
            </a:r>
            <a:r>
              <a:rPr lang="pt-BR" altLang="pt-BR" sz="1800" b="0">
                <a:latin typeface="Arial" charset="0"/>
              </a:rPr>
              <a:t> uma faixa quente associada a </a:t>
            </a:r>
            <a:r>
              <a:rPr lang="pt-BR" altLang="pt-BR" sz="1800">
                <a:latin typeface="Arial" charset="0"/>
              </a:rPr>
              <a:t>ZCIT</a:t>
            </a:r>
            <a:r>
              <a:rPr lang="pt-BR" altLang="pt-BR" sz="1800" b="0">
                <a:latin typeface="Arial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A evolução sazonal da </a:t>
            </a:r>
            <a:r>
              <a:rPr lang="pt-BR" altLang="pt-BR" sz="1800">
                <a:latin typeface="Arial" charset="0"/>
              </a:rPr>
              <a:t>localização</a:t>
            </a:r>
            <a:r>
              <a:rPr lang="pt-BR" altLang="pt-BR" sz="1800" b="0">
                <a:latin typeface="Arial" charset="0"/>
              </a:rPr>
              <a:t> da </a:t>
            </a:r>
            <a:r>
              <a:rPr lang="pt-BR" altLang="pt-BR" sz="1800">
                <a:latin typeface="Arial" charset="0"/>
              </a:rPr>
              <a:t>ZCIT</a:t>
            </a:r>
            <a:r>
              <a:rPr lang="pt-BR" altLang="pt-BR" sz="1800" b="0">
                <a:latin typeface="Arial" charset="0"/>
              </a:rPr>
              <a:t> e da </a:t>
            </a:r>
            <a:r>
              <a:rPr lang="pt-BR" altLang="pt-BR" sz="1800">
                <a:latin typeface="Arial" charset="0"/>
              </a:rPr>
              <a:t>TSM</a:t>
            </a:r>
            <a:r>
              <a:rPr lang="pt-BR" altLang="pt-BR" sz="1800" b="0">
                <a:latin typeface="Arial" charset="0"/>
              </a:rPr>
              <a:t> dependem da </a:t>
            </a:r>
            <a:r>
              <a:rPr lang="pt-BR" altLang="pt-BR" sz="1800">
                <a:latin typeface="Arial" charset="0"/>
              </a:rPr>
              <a:t>dinâmica</a:t>
            </a:r>
            <a:r>
              <a:rPr lang="pt-BR" altLang="pt-BR" sz="1800" b="0">
                <a:latin typeface="Arial" charset="0"/>
              </a:rPr>
              <a:t> das </a:t>
            </a:r>
            <a:r>
              <a:rPr lang="pt-BR" altLang="pt-BR" sz="1800">
                <a:latin typeface="Arial" charset="0"/>
              </a:rPr>
              <a:t>correntes oceânicas</a:t>
            </a:r>
            <a:r>
              <a:rPr lang="pt-BR" altLang="pt-BR" sz="1800" b="0">
                <a:latin typeface="Arial" charset="0"/>
              </a:rPr>
              <a:t> e dos ventos alísios.</a:t>
            </a:r>
            <a:endParaRPr lang="pt-BR" altLang="pt-BR" sz="180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5365" name="Picture 9" descr="CorrentesOceânic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937000"/>
            <a:ext cx="4681537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43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ITCZ – AMS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(</a:t>
            </a:r>
            <a:r>
              <a:rPr lang="en-US" i="1" dirty="0"/>
              <a:t>Also called</a:t>
            </a:r>
            <a:r>
              <a:rPr lang="en-US" dirty="0"/>
              <a:t> ITCZ, equatorial convergence zone.) The axis, or a portion thereof, of the broad trade-wind current of the </a:t>
            </a:r>
            <a:r>
              <a:rPr lang="en-US" dirty="0">
                <a:hlinkClick r:id="rId2" tooltip="Tropics"/>
              </a:rPr>
              <a:t>Tropics</a:t>
            </a:r>
            <a:r>
              <a:rPr lang="en-US" dirty="0"/>
              <a:t>.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This axis is the dividing line between the </a:t>
            </a:r>
            <a:r>
              <a:rPr lang="en-US" dirty="0">
                <a:hlinkClick r:id="rId3" tooltip="Southeast trades"/>
              </a:rPr>
              <a:t>southeast trades</a:t>
            </a:r>
            <a:r>
              <a:rPr lang="en-US" dirty="0"/>
              <a:t> and the </a:t>
            </a:r>
            <a:r>
              <a:rPr lang="en-US" dirty="0">
                <a:hlinkClick r:id="rId4" tooltip="Northeast trades"/>
              </a:rPr>
              <a:t>northeast trades</a:t>
            </a:r>
            <a:r>
              <a:rPr lang="en-US" dirty="0"/>
              <a:t> (of the Southern and Northern Hemispheres, respectively). It is collocated with the ascending branch of the </a:t>
            </a:r>
            <a:r>
              <a:rPr lang="en-US" dirty="0">
                <a:hlinkClick r:id="rId5" tooltip="Hadley cell"/>
              </a:rPr>
              <a:t>Hadley cell</a:t>
            </a:r>
            <a:r>
              <a:rPr lang="en-US" dirty="0"/>
              <a:t>. At one time it was held that this was a </a:t>
            </a:r>
            <a:r>
              <a:rPr lang="en-US" dirty="0">
                <a:hlinkClick r:id="rId6" tooltip="Convergence line"/>
              </a:rPr>
              <a:t>convergence line</a:t>
            </a:r>
            <a:r>
              <a:rPr lang="en-US" dirty="0"/>
              <a:t> along its entire extent. It is now recognized that actual </a:t>
            </a:r>
            <a:r>
              <a:rPr lang="en-US" dirty="0">
                <a:hlinkClick r:id="rId7" tooltip="Convergence"/>
              </a:rPr>
              <a:t>convergence</a:t>
            </a:r>
            <a:r>
              <a:rPr lang="en-US" dirty="0"/>
              <a:t> occurs only along portions of this line. For further discussion, </a:t>
            </a:r>
            <a:r>
              <a:rPr lang="en-US" i="1" dirty="0" smtClean="0"/>
              <a:t>see</a:t>
            </a:r>
            <a:r>
              <a:rPr lang="en-US" dirty="0" smtClean="0"/>
              <a:t> </a:t>
            </a:r>
            <a:r>
              <a:rPr lang="en-US" dirty="0">
                <a:hlinkClick r:id="rId8" tooltip="Equatorial trough"/>
              </a:rPr>
              <a:t>equatorial trough</a:t>
            </a:r>
            <a:r>
              <a:rPr lang="en-US" dirty="0"/>
              <a:t>;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4985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46787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6788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INTENSIFICAÇÃO</a:t>
            </a: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0" y="1196975"/>
            <a:ext cx="9144000" cy="54943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pt-BR" altLang="pt-BR" sz="1800" b="0">
                <a:latin typeface="Arial" charset="0"/>
              </a:rPr>
              <a:t> </a:t>
            </a:r>
            <a:r>
              <a:rPr lang="pt-BR" altLang="pt-BR" sz="1800">
                <a:latin typeface="Arial" charset="0"/>
              </a:rPr>
              <a:t>BANDA DUPLA DE NEBULOSIDADE NA ZCIT:</a:t>
            </a:r>
            <a:r>
              <a:rPr lang="pt-BR" altLang="pt-BR" sz="1800" b="0">
                <a:latin typeface="Arial" charset="0"/>
              </a:rPr>
              <a:t> Quando isso ocorre por mais de </a:t>
            </a:r>
            <a:r>
              <a:rPr lang="pt-BR" altLang="pt-BR" sz="1800">
                <a:latin typeface="Arial" charset="0"/>
              </a:rPr>
              <a:t>dois dias</a:t>
            </a:r>
            <a:r>
              <a:rPr lang="pt-BR" altLang="pt-BR" sz="1800" b="0">
                <a:latin typeface="Arial" charset="0"/>
              </a:rPr>
              <a:t>, corresponde a anos de </a:t>
            </a:r>
            <a:r>
              <a:rPr lang="pt-BR" altLang="pt-BR" sz="1800">
                <a:latin typeface="Arial" charset="0"/>
              </a:rPr>
              <a:t>maior</a:t>
            </a:r>
            <a:r>
              <a:rPr lang="pt-BR" altLang="pt-BR" sz="1800" b="0">
                <a:latin typeface="Arial" charset="0"/>
              </a:rPr>
              <a:t> índice de </a:t>
            </a:r>
            <a:r>
              <a:rPr lang="pt-BR" altLang="pt-BR" sz="1800">
                <a:latin typeface="Arial" charset="0"/>
              </a:rPr>
              <a:t>precipitação</a:t>
            </a:r>
            <a:r>
              <a:rPr lang="pt-BR" altLang="pt-BR" sz="1800" b="0">
                <a:latin typeface="Arial" charset="0"/>
              </a:rPr>
              <a:t> (Uvo, 1989). A ZCIT dupla é um fenômeno esporádico, ainda pouco estudado, que acontece geralmente ao sul da banda convectiva principal, nos primeiros meses do ano (fevereiro, março e abril) não permanecendo por muito tempo (Uvo, 1989).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pt-BR" altLang="pt-BR" sz="1800" b="0">
                <a:latin typeface="Arial" charset="0"/>
              </a:rPr>
              <a:t> </a:t>
            </a:r>
            <a:r>
              <a:rPr lang="pt-BR" altLang="pt-BR" sz="1800">
                <a:latin typeface="Arial" charset="0"/>
              </a:rPr>
              <a:t>ONDAS DE LESTE: </a:t>
            </a:r>
            <a:r>
              <a:rPr lang="pt-BR" altLang="pt-BR" sz="1800" b="0">
                <a:latin typeface="Arial" charset="0"/>
              </a:rPr>
              <a:t>As ondas de leste que se iniciam com o aumento da convecção sobre a África Central Oeste (extremidade leste da ZCIT) e propagam-se para oeste atingem o NEB em dois ou três dias, intensificando a banda convectiva associada à ZCIT principalmente nos meses de verão e outono do HS (quando a ZCIT alcança sua posição mais ao sul), resultando em períodos de </a:t>
            </a:r>
            <a:r>
              <a:rPr lang="pt-BR" altLang="pt-BR" sz="1800">
                <a:latin typeface="Arial" charset="0"/>
              </a:rPr>
              <a:t>maior</a:t>
            </a:r>
            <a:r>
              <a:rPr lang="pt-BR" altLang="pt-BR" sz="1800" b="0">
                <a:latin typeface="Arial" charset="0"/>
              </a:rPr>
              <a:t> intensidade de </a:t>
            </a:r>
            <a:r>
              <a:rPr lang="pt-BR" altLang="pt-BR" sz="1800">
                <a:latin typeface="Arial" charset="0"/>
              </a:rPr>
              <a:t>precipitação</a:t>
            </a:r>
            <a:r>
              <a:rPr lang="pt-BR" altLang="pt-BR" sz="1800" b="0">
                <a:latin typeface="Arial" charset="0"/>
              </a:rPr>
              <a:t> no </a:t>
            </a:r>
            <a:r>
              <a:rPr lang="pt-BR" altLang="pt-BR" sz="1800">
                <a:latin typeface="Arial" charset="0"/>
              </a:rPr>
              <a:t>norte</a:t>
            </a:r>
            <a:r>
              <a:rPr lang="pt-BR" altLang="pt-BR" sz="1800" b="0">
                <a:latin typeface="Arial" charset="0"/>
              </a:rPr>
              <a:t> e </a:t>
            </a:r>
            <a:r>
              <a:rPr lang="pt-BR" altLang="pt-BR" sz="1800">
                <a:latin typeface="Arial" charset="0"/>
              </a:rPr>
              <a:t>nordeste</a:t>
            </a:r>
            <a:r>
              <a:rPr lang="pt-BR" altLang="pt-BR" sz="1800" b="0">
                <a:latin typeface="Arial" charset="0"/>
              </a:rPr>
              <a:t> do </a:t>
            </a:r>
            <a:r>
              <a:rPr lang="pt-BR" altLang="pt-BR" sz="1800">
                <a:latin typeface="Arial" charset="0"/>
              </a:rPr>
              <a:t>Brasil</a:t>
            </a:r>
            <a:r>
              <a:rPr lang="pt-BR" altLang="pt-BR" sz="1800" b="0">
                <a:latin typeface="Arial" charset="0"/>
              </a:rPr>
              <a:t> (Yamazaki e Rao, 1977; Chan 1990; Espinoza 1996; Mota 1997).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pt-BR" altLang="pt-BR" sz="1800" b="0">
                <a:latin typeface="Arial" charset="0"/>
              </a:rPr>
              <a:t> </a:t>
            </a:r>
            <a:r>
              <a:rPr lang="pt-BR" altLang="pt-BR" sz="1800">
                <a:latin typeface="Arial" charset="0"/>
              </a:rPr>
              <a:t>ZCAS:</a:t>
            </a:r>
            <a:r>
              <a:rPr lang="pt-BR" altLang="pt-BR" sz="1800" b="0">
                <a:latin typeface="Arial" charset="0"/>
              </a:rPr>
              <a:t> a </a:t>
            </a:r>
            <a:r>
              <a:rPr lang="pt-BR" altLang="pt-BR" sz="1800">
                <a:latin typeface="Arial" charset="0"/>
              </a:rPr>
              <a:t>intensificação</a:t>
            </a:r>
            <a:r>
              <a:rPr lang="pt-BR" altLang="pt-BR" sz="1800" b="0">
                <a:latin typeface="Arial" charset="0"/>
              </a:rPr>
              <a:t> da </a:t>
            </a:r>
            <a:r>
              <a:rPr lang="pt-BR" altLang="pt-BR" sz="1800">
                <a:latin typeface="Arial" charset="0"/>
              </a:rPr>
              <a:t>ZCAS</a:t>
            </a:r>
            <a:r>
              <a:rPr lang="pt-BR" altLang="pt-BR" sz="1800" b="0">
                <a:latin typeface="Arial" charset="0"/>
              </a:rPr>
              <a:t> pode estar associada com a </a:t>
            </a:r>
            <a:r>
              <a:rPr lang="pt-BR" altLang="pt-BR" sz="1800">
                <a:latin typeface="Arial" charset="0"/>
              </a:rPr>
              <a:t>desintensificação</a:t>
            </a:r>
            <a:r>
              <a:rPr lang="pt-BR" altLang="pt-BR" sz="1800" b="0">
                <a:latin typeface="Arial" charset="0"/>
              </a:rPr>
              <a:t> da </a:t>
            </a:r>
            <a:r>
              <a:rPr lang="pt-BR" altLang="pt-BR" sz="1800">
                <a:latin typeface="Arial" charset="0"/>
              </a:rPr>
              <a:t>ZCIT</a:t>
            </a:r>
            <a:r>
              <a:rPr lang="pt-BR" altLang="pt-BR" sz="1800" b="0">
                <a:latin typeface="Arial" charset="0"/>
              </a:rPr>
              <a:t>, através da </a:t>
            </a:r>
            <a:r>
              <a:rPr lang="pt-BR" altLang="pt-BR" sz="1800">
                <a:latin typeface="Arial" charset="0"/>
              </a:rPr>
              <a:t>subsidência</a:t>
            </a:r>
            <a:r>
              <a:rPr lang="pt-BR" altLang="pt-BR" sz="1800" b="0">
                <a:latin typeface="Arial" charset="0"/>
              </a:rPr>
              <a:t> na </a:t>
            </a:r>
            <a:r>
              <a:rPr lang="pt-BR" altLang="pt-BR" sz="1800">
                <a:latin typeface="Arial" charset="0"/>
              </a:rPr>
              <a:t>região equatorial</a:t>
            </a:r>
            <a:r>
              <a:rPr lang="pt-BR" altLang="pt-BR" sz="1800" b="0">
                <a:latin typeface="Arial" charset="0"/>
              </a:rPr>
              <a:t> do </a:t>
            </a:r>
            <a:r>
              <a:rPr lang="pt-BR" altLang="pt-BR" sz="1800">
                <a:latin typeface="Arial" charset="0"/>
              </a:rPr>
              <a:t>Atlântico</a:t>
            </a:r>
            <a:r>
              <a:rPr lang="pt-BR" altLang="pt-BR" sz="1800" b="0">
                <a:latin typeface="Arial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pt-BR" altLang="pt-BR" sz="1800" b="0">
                <a:latin typeface="Arial" charset="0"/>
              </a:rPr>
              <a:t> </a:t>
            </a:r>
            <a:r>
              <a:rPr lang="pt-BR" altLang="pt-BR" sz="1800">
                <a:latin typeface="Arial" charset="0"/>
              </a:rPr>
              <a:t>VARIAÇÕES DIURNAS DE AQUECIMENTO: </a:t>
            </a:r>
            <a:r>
              <a:rPr lang="pt-BR" altLang="pt-BR" sz="1800" b="0">
                <a:latin typeface="Arial" charset="0"/>
              </a:rPr>
              <a:t>A ZCIT possui um </a:t>
            </a:r>
            <a:r>
              <a:rPr lang="pt-BR" altLang="pt-BR" sz="1800">
                <a:latin typeface="Arial" charset="0"/>
              </a:rPr>
              <a:t>ciclo diurno </a:t>
            </a:r>
            <a:r>
              <a:rPr lang="pt-BR" altLang="pt-BR" sz="1800" b="0">
                <a:latin typeface="Arial" charset="0"/>
              </a:rPr>
              <a:t>de </a:t>
            </a:r>
            <a:r>
              <a:rPr lang="pt-BR" altLang="pt-BR" sz="1800">
                <a:latin typeface="Arial" charset="0"/>
              </a:rPr>
              <a:t>convecção</a:t>
            </a:r>
            <a:r>
              <a:rPr lang="pt-BR" altLang="pt-BR" sz="1800" b="0">
                <a:latin typeface="Arial" charset="0"/>
              </a:rPr>
              <a:t> que está </a:t>
            </a:r>
            <a:r>
              <a:rPr lang="pt-BR" altLang="pt-BR" sz="1800">
                <a:latin typeface="Arial" charset="0"/>
              </a:rPr>
              <a:t>associado</a:t>
            </a:r>
            <a:r>
              <a:rPr lang="pt-BR" altLang="pt-BR" sz="1800" b="0">
                <a:latin typeface="Arial" charset="0"/>
              </a:rPr>
              <a:t> ao </a:t>
            </a:r>
            <a:r>
              <a:rPr lang="pt-BR" altLang="pt-BR" sz="1800">
                <a:latin typeface="Arial" charset="0"/>
              </a:rPr>
              <a:t>ciclo solar</a:t>
            </a:r>
            <a:r>
              <a:rPr lang="pt-BR" altLang="pt-BR" sz="1800" b="0">
                <a:latin typeface="Arial" charset="0"/>
              </a:rPr>
              <a:t>. Em geral, o que se observa é que durante as primeiras horas do dia a convecção é menos desenvolvida e </a:t>
            </a:r>
            <a:r>
              <a:rPr lang="pt-BR" altLang="pt-BR" sz="1800">
                <a:latin typeface="Arial" charset="0"/>
              </a:rPr>
              <a:t>à medida </a:t>
            </a:r>
            <a:r>
              <a:rPr lang="pt-BR" altLang="pt-BR" sz="1800" b="0">
                <a:latin typeface="Arial" charset="0"/>
              </a:rPr>
              <a:t>que o </a:t>
            </a:r>
            <a:r>
              <a:rPr lang="pt-BR" altLang="pt-BR" sz="1800">
                <a:latin typeface="Arial" charset="0"/>
              </a:rPr>
              <a:t>aquecimento diurno </a:t>
            </a:r>
            <a:r>
              <a:rPr lang="pt-BR" altLang="pt-BR" sz="1800" b="0">
                <a:latin typeface="Arial" charset="0"/>
              </a:rPr>
              <a:t>ocorre, as </a:t>
            </a:r>
            <a:r>
              <a:rPr lang="pt-BR" altLang="pt-BR" sz="1800">
                <a:latin typeface="Arial" charset="0"/>
              </a:rPr>
              <a:t>nuvens convectivas </a:t>
            </a:r>
            <a:r>
              <a:rPr lang="pt-BR" altLang="pt-BR" sz="1800" b="0">
                <a:latin typeface="Arial" charset="0"/>
              </a:rPr>
              <a:t>se </a:t>
            </a:r>
            <a:r>
              <a:rPr lang="pt-BR" altLang="pt-BR" sz="1800">
                <a:latin typeface="Arial" charset="0"/>
              </a:rPr>
              <a:t>desenvolvem</a:t>
            </a:r>
            <a:r>
              <a:rPr lang="pt-BR" altLang="pt-BR" sz="1800" b="0"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973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14019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4020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INFLUÊNCIAS NO TEMPO E NO CLIMA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endParaRPr lang="pt-BR" sz="18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8436" name="Text Box 9"/>
          <p:cNvSpPr txBox="1">
            <a:spLocks noChangeArrowheads="1"/>
          </p:cNvSpPr>
          <p:nvPr/>
        </p:nvSpPr>
        <p:spPr bwMode="auto">
          <a:xfrm>
            <a:off x="0" y="1196975"/>
            <a:ext cx="9144000" cy="50403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Influencia a </a:t>
            </a:r>
            <a:r>
              <a:rPr lang="pt-BR" altLang="pt-BR" sz="1800">
                <a:latin typeface="Arial" charset="0"/>
              </a:rPr>
              <a:t>precipitação</a:t>
            </a:r>
            <a:r>
              <a:rPr lang="pt-BR" altLang="pt-BR" sz="1800" b="0">
                <a:latin typeface="Arial" charset="0"/>
              </a:rPr>
              <a:t> nas </a:t>
            </a:r>
            <a:r>
              <a:rPr lang="pt-BR" altLang="pt-BR" sz="1800">
                <a:latin typeface="Arial" charset="0"/>
              </a:rPr>
              <a:t>áreas tropicais</a:t>
            </a:r>
            <a:r>
              <a:rPr lang="pt-BR" altLang="pt-BR" sz="1800" b="0">
                <a:latin typeface="Arial" charset="0"/>
              </a:rPr>
              <a:t> dos </a:t>
            </a:r>
            <a:r>
              <a:rPr lang="pt-BR" altLang="pt-BR" sz="1800">
                <a:latin typeface="Arial" charset="0"/>
              </a:rPr>
              <a:t>continentes africano</a:t>
            </a:r>
            <a:r>
              <a:rPr lang="pt-BR" altLang="pt-BR" sz="1800" b="0">
                <a:latin typeface="Arial" charset="0"/>
              </a:rPr>
              <a:t>, </a:t>
            </a:r>
            <a:r>
              <a:rPr lang="pt-BR" altLang="pt-BR" sz="1800">
                <a:latin typeface="Arial" charset="0"/>
              </a:rPr>
              <a:t>americano</a:t>
            </a:r>
            <a:r>
              <a:rPr lang="pt-BR" altLang="pt-BR" sz="1800" b="0">
                <a:latin typeface="Arial" charset="0"/>
              </a:rPr>
              <a:t> e </a:t>
            </a:r>
            <a:r>
              <a:rPr lang="pt-BR" altLang="pt-BR" sz="1800">
                <a:latin typeface="Arial" charset="0"/>
              </a:rPr>
              <a:t>asiático</a:t>
            </a:r>
            <a:r>
              <a:rPr lang="pt-BR" altLang="pt-BR" sz="1800" b="0">
                <a:latin typeface="Arial" charset="0"/>
              </a:rPr>
              <a:t> (Hastenrath e Heller, 1977; Lamb, 1978).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Um dos principais sistemas geradores de </a:t>
            </a:r>
            <a:r>
              <a:rPr lang="pt-BR" altLang="pt-BR" sz="1800">
                <a:latin typeface="Arial" charset="0"/>
              </a:rPr>
              <a:t>precipitação</a:t>
            </a:r>
            <a:r>
              <a:rPr lang="pt-BR" altLang="pt-BR" sz="1800" b="0">
                <a:latin typeface="Arial" charset="0"/>
              </a:rPr>
              <a:t> na </a:t>
            </a:r>
            <a:r>
              <a:rPr lang="pt-BR" altLang="pt-BR" sz="1800">
                <a:latin typeface="Arial" charset="0"/>
              </a:rPr>
              <a:t>região Norte</a:t>
            </a:r>
            <a:r>
              <a:rPr lang="pt-BR" altLang="pt-BR" sz="1800" b="0">
                <a:latin typeface="Arial" charset="0"/>
              </a:rPr>
              <a:t> e </a:t>
            </a:r>
            <a:r>
              <a:rPr lang="pt-BR" altLang="pt-BR" sz="1800">
                <a:latin typeface="Arial" charset="0"/>
              </a:rPr>
              <a:t>Nordeste</a:t>
            </a:r>
            <a:r>
              <a:rPr lang="pt-BR" altLang="pt-BR" sz="1800" b="0">
                <a:latin typeface="Arial" charset="0"/>
              </a:rPr>
              <a:t> do </a:t>
            </a:r>
            <a:r>
              <a:rPr lang="pt-BR" altLang="pt-BR" sz="1800">
                <a:latin typeface="Arial" charset="0"/>
              </a:rPr>
              <a:t>Brasil</a:t>
            </a:r>
            <a:r>
              <a:rPr lang="pt-BR" altLang="pt-BR" sz="1800" b="0">
                <a:latin typeface="Arial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Máximo de </a:t>
            </a:r>
            <a:r>
              <a:rPr lang="pt-BR" altLang="pt-BR" sz="1800">
                <a:latin typeface="Arial" charset="0"/>
              </a:rPr>
              <a:t>precipitação</a:t>
            </a:r>
            <a:r>
              <a:rPr lang="pt-BR" altLang="pt-BR" sz="1800" b="0">
                <a:latin typeface="Arial" charset="0"/>
              </a:rPr>
              <a:t> sobre o </a:t>
            </a:r>
            <a:r>
              <a:rPr lang="pt-BR" altLang="pt-BR" sz="1800">
                <a:latin typeface="Arial" charset="0"/>
              </a:rPr>
              <a:t>norte</a:t>
            </a:r>
            <a:r>
              <a:rPr lang="pt-BR" altLang="pt-BR" sz="1800" b="0">
                <a:latin typeface="Arial" charset="0"/>
              </a:rPr>
              <a:t> e </a:t>
            </a:r>
            <a:r>
              <a:rPr lang="pt-BR" altLang="pt-BR" sz="1800">
                <a:latin typeface="Arial" charset="0"/>
              </a:rPr>
              <a:t>nordeste</a:t>
            </a:r>
            <a:r>
              <a:rPr lang="pt-BR" altLang="pt-BR" sz="1800" b="0">
                <a:latin typeface="Arial" charset="0"/>
              </a:rPr>
              <a:t> do </a:t>
            </a:r>
            <a:r>
              <a:rPr lang="pt-BR" altLang="pt-BR" sz="1800">
                <a:latin typeface="Arial" charset="0"/>
              </a:rPr>
              <a:t>Brasil </a:t>
            </a:r>
            <a:r>
              <a:rPr lang="pt-BR" altLang="pt-BR" sz="1800" b="0">
                <a:latin typeface="Arial" charset="0"/>
              </a:rPr>
              <a:t>ocorre em </a:t>
            </a:r>
            <a:r>
              <a:rPr lang="pt-BR" altLang="pt-BR" sz="1800">
                <a:latin typeface="Arial" charset="0"/>
              </a:rPr>
              <a:t>março</a:t>
            </a:r>
            <a:r>
              <a:rPr lang="pt-BR" altLang="pt-BR" sz="1800" b="0">
                <a:latin typeface="Arial" charset="0"/>
              </a:rPr>
              <a:t> e </a:t>
            </a:r>
            <a:r>
              <a:rPr lang="pt-BR" altLang="pt-BR" sz="1800">
                <a:latin typeface="Arial" charset="0"/>
              </a:rPr>
              <a:t>abril</a:t>
            </a:r>
            <a:r>
              <a:rPr lang="pt-BR" altLang="pt-BR" sz="1800" b="0">
                <a:latin typeface="Arial" charset="0"/>
              </a:rPr>
              <a:t>, época que a </a:t>
            </a:r>
            <a:r>
              <a:rPr lang="pt-BR" altLang="pt-BR" sz="1800">
                <a:latin typeface="Arial" charset="0"/>
              </a:rPr>
              <a:t>ZCIT</a:t>
            </a:r>
            <a:r>
              <a:rPr lang="pt-BR" altLang="pt-BR" sz="1800" b="0">
                <a:latin typeface="Arial" charset="0"/>
              </a:rPr>
              <a:t> atinge suas posições </a:t>
            </a:r>
            <a:r>
              <a:rPr lang="pt-BR" altLang="pt-BR" sz="1800">
                <a:latin typeface="Arial" charset="0"/>
              </a:rPr>
              <a:t>mais</a:t>
            </a:r>
            <a:r>
              <a:rPr lang="pt-BR" altLang="pt-BR" sz="1800" b="0">
                <a:latin typeface="Arial" charset="0"/>
              </a:rPr>
              <a:t> ao </a:t>
            </a:r>
            <a:r>
              <a:rPr lang="pt-BR" altLang="pt-BR" sz="1800">
                <a:latin typeface="Arial" charset="0"/>
              </a:rPr>
              <a:t>sul</a:t>
            </a:r>
            <a:r>
              <a:rPr lang="pt-BR" altLang="pt-BR" sz="1800" b="0">
                <a:latin typeface="Arial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Nas </a:t>
            </a:r>
            <a:r>
              <a:rPr lang="pt-BR" altLang="pt-BR" sz="1800">
                <a:latin typeface="Arial" charset="0"/>
              </a:rPr>
              <a:t>regiões equatoriais</a:t>
            </a:r>
            <a:r>
              <a:rPr lang="pt-BR" altLang="pt-BR" sz="1800" b="0">
                <a:latin typeface="Arial" charset="0"/>
              </a:rPr>
              <a:t>, define-se </a:t>
            </a:r>
            <a:r>
              <a:rPr lang="pt-BR" altLang="pt-BR" sz="1800">
                <a:latin typeface="Arial" charset="0"/>
              </a:rPr>
              <a:t>estação seca</a:t>
            </a:r>
            <a:r>
              <a:rPr lang="pt-BR" altLang="pt-BR" sz="1800" b="0">
                <a:latin typeface="Arial" charset="0"/>
              </a:rPr>
              <a:t> e </a:t>
            </a:r>
            <a:r>
              <a:rPr lang="pt-BR" altLang="pt-BR" sz="1800">
                <a:latin typeface="Arial" charset="0"/>
              </a:rPr>
              <a:t>chuvosa</a:t>
            </a:r>
            <a:r>
              <a:rPr lang="pt-BR" altLang="pt-BR" sz="1800" b="0">
                <a:latin typeface="Arial" charset="0"/>
              </a:rPr>
              <a:t> ao invés de estação de verão, outono, inverno e primavera.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Um aspecto importante para prever a </a:t>
            </a:r>
            <a:r>
              <a:rPr lang="pt-BR" altLang="pt-BR" sz="1800">
                <a:latin typeface="Arial" charset="0"/>
              </a:rPr>
              <a:t>qualidade</a:t>
            </a:r>
            <a:r>
              <a:rPr lang="pt-BR" altLang="pt-BR" sz="1800" b="0">
                <a:latin typeface="Arial" charset="0"/>
              </a:rPr>
              <a:t> da </a:t>
            </a:r>
            <a:r>
              <a:rPr lang="pt-BR" altLang="pt-BR" sz="1800">
                <a:latin typeface="Arial" charset="0"/>
              </a:rPr>
              <a:t>estação chuvosa</a:t>
            </a:r>
            <a:r>
              <a:rPr lang="pt-BR" altLang="pt-BR" sz="1800" b="0">
                <a:latin typeface="Arial" charset="0"/>
              </a:rPr>
              <a:t> é </a:t>
            </a:r>
            <a:r>
              <a:rPr lang="pt-BR" altLang="pt-BR" sz="1800">
                <a:latin typeface="Arial" charset="0"/>
              </a:rPr>
              <a:t>prever</a:t>
            </a:r>
            <a:r>
              <a:rPr lang="pt-BR" altLang="pt-BR" sz="1800" b="0">
                <a:latin typeface="Arial" charset="0"/>
              </a:rPr>
              <a:t> quando a </a:t>
            </a:r>
            <a:r>
              <a:rPr lang="pt-BR" altLang="pt-BR" sz="1800">
                <a:latin typeface="Arial" charset="0"/>
              </a:rPr>
              <a:t>ZCIT</a:t>
            </a:r>
            <a:r>
              <a:rPr lang="pt-BR" altLang="pt-BR" sz="1800" b="0">
                <a:latin typeface="Arial" charset="0"/>
              </a:rPr>
              <a:t> </a:t>
            </a:r>
            <a:r>
              <a:rPr lang="pt-BR" altLang="pt-BR" sz="1800">
                <a:latin typeface="Arial" charset="0"/>
              </a:rPr>
              <a:t>iniciará</a:t>
            </a:r>
            <a:r>
              <a:rPr lang="pt-BR" altLang="pt-BR" sz="1800" b="0">
                <a:latin typeface="Arial" charset="0"/>
              </a:rPr>
              <a:t> o seu </a:t>
            </a:r>
            <a:r>
              <a:rPr lang="pt-BR" altLang="pt-BR" sz="1800">
                <a:latin typeface="Arial" charset="0"/>
              </a:rPr>
              <a:t>retorno</a:t>
            </a:r>
            <a:r>
              <a:rPr lang="pt-BR" altLang="pt-BR" sz="1800" b="0">
                <a:latin typeface="Arial" charset="0"/>
              </a:rPr>
              <a:t> para o </a:t>
            </a:r>
            <a:r>
              <a:rPr lang="pt-BR" altLang="pt-BR" sz="1800">
                <a:latin typeface="Arial" charset="0"/>
              </a:rPr>
              <a:t>norte</a:t>
            </a:r>
            <a:r>
              <a:rPr lang="pt-BR" altLang="pt-BR" sz="1800" b="0">
                <a:latin typeface="Arial" charset="0"/>
              </a:rPr>
              <a:t> após atingir sua posição mais ao sul (Nobre e Uvo, 1989).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A </a:t>
            </a:r>
            <a:r>
              <a:rPr lang="pt-BR" altLang="pt-BR" sz="1800">
                <a:latin typeface="Arial" charset="0"/>
              </a:rPr>
              <a:t>permanência</a:t>
            </a:r>
            <a:r>
              <a:rPr lang="pt-BR" altLang="pt-BR" sz="1800" b="0">
                <a:latin typeface="Arial" charset="0"/>
              </a:rPr>
              <a:t> da </a:t>
            </a:r>
            <a:r>
              <a:rPr lang="pt-BR" altLang="pt-BR" sz="1800">
                <a:latin typeface="Arial" charset="0"/>
              </a:rPr>
              <a:t>ZCIT</a:t>
            </a:r>
            <a:r>
              <a:rPr lang="pt-BR" altLang="pt-BR" sz="1800" b="0">
                <a:latin typeface="Arial" charset="0"/>
              </a:rPr>
              <a:t> em torno de suas posições mais ao </a:t>
            </a:r>
            <a:r>
              <a:rPr lang="pt-BR" altLang="pt-BR" sz="1800">
                <a:latin typeface="Arial" charset="0"/>
              </a:rPr>
              <a:t>sul</a:t>
            </a:r>
            <a:r>
              <a:rPr lang="pt-BR" altLang="pt-BR" sz="1800" b="0">
                <a:latin typeface="Arial" charset="0"/>
              </a:rPr>
              <a:t> é o </a:t>
            </a:r>
            <a:r>
              <a:rPr lang="pt-BR" altLang="pt-BR" sz="1800">
                <a:latin typeface="Arial" charset="0"/>
              </a:rPr>
              <a:t>fator</a:t>
            </a:r>
            <a:r>
              <a:rPr lang="pt-BR" altLang="pt-BR" sz="1800" b="0">
                <a:latin typeface="Arial" charset="0"/>
              </a:rPr>
              <a:t> mais </a:t>
            </a:r>
            <a:r>
              <a:rPr lang="pt-BR" altLang="pt-BR" sz="1800">
                <a:latin typeface="Arial" charset="0"/>
              </a:rPr>
              <a:t>importante</a:t>
            </a:r>
            <a:r>
              <a:rPr lang="pt-BR" altLang="pt-BR" sz="1800" b="0">
                <a:latin typeface="Arial" charset="0"/>
              </a:rPr>
              <a:t> na </a:t>
            </a:r>
            <a:r>
              <a:rPr lang="pt-BR" altLang="pt-BR" sz="1800">
                <a:latin typeface="Arial" charset="0"/>
              </a:rPr>
              <a:t>determinação</a:t>
            </a:r>
            <a:r>
              <a:rPr lang="pt-BR" altLang="pt-BR" sz="1800" b="0">
                <a:latin typeface="Arial" charset="0"/>
              </a:rPr>
              <a:t> da </a:t>
            </a:r>
            <a:r>
              <a:rPr lang="pt-BR" altLang="pt-BR" sz="1800">
                <a:latin typeface="Arial" charset="0"/>
              </a:rPr>
              <a:t>qualidade</a:t>
            </a:r>
            <a:r>
              <a:rPr lang="pt-BR" altLang="pt-BR" sz="1800" b="0">
                <a:latin typeface="Arial" charset="0"/>
              </a:rPr>
              <a:t> da </a:t>
            </a:r>
            <a:r>
              <a:rPr lang="pt-BR" altLang="pt-BR" sz="1800">
                <a:latin typeface="Arial" charset="0"/>
              </a:rPr>
              <a:t>estação chuvosa</a:t>
            </a:r>
            <a:r>
              <a:rPr lang="pt-BR" altLang="pt-BR" sz="1800" b="0">
                <a:latin typeface="Arial" charset="0"/>
              </a:rPr>
              <a:t> no </a:t>
            </a:r>
            <a:r>
              <a:rPr lang="pt-BR" altLang="pt-BR" sz="1800">
                <a:latin typeface="Arial" charset="0"/>
              </a:rPr>
              <a:t>NNE</a:t>
            </a:r>
            <a:r>
              <a:rPr lang="pt-BR" altLang="pt-BR" sz="1800" b="0">
                <a:latin typeface="Arial" charset="0"/>
              </a:rPr>
              <a:t> do</a:t>
            </a:r>
            <a:r>
              <a:rPr lang="pt-BR" altLang="pt-BR" sz="1800">
                <a:latin typeface="Arial" charset="0"/>
              </a:rPr>
              <a:t> Brasil</a:t>
            </a:r>
            <a:r>
              <a:rPr lang="pt-BR" altLang="pt-BR" sz="1800" b="0">
                <a:latin typeface="Arial" charset="0"/>
              </a:rPr>
              <a:t>, pois </a:t>
            </a:r>
            <a:r>
              <a:rPr lang="pt-BR" altLang="pt-BR" sz="1800">
                <a:latin typeface="Arial" charset="0"/>
              </a:rPr>
              <a:t>define</a:t>
            </a:r>
            <a:r>
              <a:rPr lang="pt-BR" altLang="pt-BR" sz="1800" b="0">
                <a:latin typeface="Arial" charset="0"/>
              </a:rPr>
              <a:t> a </a:t>
            </a:r>
            <a:r>
              <a:rPr lang="pt-BR" altLang="pt-BR" sz="1800">
                <a:latin typeface="Arial" charset="0"/>
              </a:rPr>
              <a:t>duração</a:t>
            </a:r>
            <a:r>
              <a:rPr lang="pt-BR" altLang="pt-BR" sz="1800" b="0">
                <a:latin typeface="Arial" charset="0"/>
              </a:rPr>
              <a:t> da </a:t>
            </a:r>
            <a:r>
              <a:rPr lang="pt-BR" altLang="pt-BR" sz="1800">
                <a:latin typeface="Arial" charset="0"/>
              </a:rPr>
              <a:t>estação chuvosa</a:t>
            </a:r>
            <a:r>
              <a:rPr lang="pt-BR" altLang="pt-BR" sz="1800" b="0">
                <a:latin typeface="Arial" charset="0"/>
              </a:rPr>
              <a:t> (Nobre e Uvo, 1989).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endParaRPr lang="pt-BR" altLang="pt-BR" sz="1800" b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45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4250"/>
            <a:ext cx="6002338" cy="58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40643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0644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0645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PADRÕES DE NEBULOSIDADE</a:t>
            </a: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5867400" y="1196975"/>
            <a:ext cx="32766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altLang="pt-BR" sz="1200" b="0">
                <a:latin typeface="Arial" charset="0"/>
              </a:rPr>
              <a:t>Imagens de satélite do METEOSAT6 representativas dos padrões de nebulosidade para: a) ZCIT dupla ao sul da banda principal, b) ZCIT dupla ao norte da banda principal, c) bifurcação ao oeste, d) bifurcação ao leste. Fonte: Coelho et al, 2004 </a:t>
            </a:r>
          </a:p>
        </p:txBody>
      </p:sp>
    </p:spTree>
    <p:extLst>
      <p:ext uri="{BB962C8B-B14F-4D97-AF65-F5344CB8AC3E}">
        <p14:creationId xmlns:p14="http://schemas.microsoft.com/office/powerpoint/2010/main" val="359194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325635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5636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25637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REFERÊNCIAS</a:t>
            </a:r>
          </a:p>
        </p:txBody>
      </p:sp>
      <p:sp>
        <p:nvSpPr>
          <p:cNvPr id="27652" name="Text Box 12"/>
          <p:cNvSpPr txBox="1">
            <a:spLocks noChangeArrowheads="1"/>
          </p:cNvSpPr>
          <p:nvPr/>
        </p:nvSpPr>
        <p:spPr bwMode="auto">
          <a:xfrm>
            <a:off x="0" y="1268413"/>
            <a:ext cx="9144000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chemeClr val="tx1"/>
              </a:buClr>
            </a:pPr>
            <a:r>
              <a:rPr lang="pt-BR" altLang="pt-BR" sz="1600">
                <a:latin typeface="Arial" charset="0"/>
              </a:rPr>
              <a:t>ANDRADE, L. S.</a:t>
            </a:r>
            <a:r>
              <a:rPr lang="pt-BR" altLang="pt-BR" sz="1600" b="0">
                <a:latin typeface="Arial" charset="0"/>
              </a:rPr>
              <a:t>; MOLION, L. C. B.; BERNARDO, S. O.; SOUSA, L. P.; SILVA, A. O. Variabilidade decadal da Zona de Convergência Intertropical sobre o oceano Atlântico In: XIV Congresso Brasileiro de Meteorologia, Florianópolis – SC. </a:t>
            </a:r>
            <a:r>
              <a:rPr lang="pt-BR" altLang="pt-BR" sz="1600" b="0" i="1">
                <a:latin typeface="Arial" charset="0"/>
              </a:rPr>
              <a:t>Anais do XIV Congresso Brasileiro de Meteorologia</a:t>
            </a:r>
            <a:r>
              <a:rPr lang="pt-BR" altLang="pt-BR" sz="1600" b="0">
                <a:latin typeface="Arial" charset="0"/>
              </a:rPr>
              <a:t>. SBMET, 2006.</a:t>
            </a:r>
          </a:p>
          <a:p>
            <a:pPr eaLnBrk="1" hangingPunct="1">
              <a:lnSpc>
                <a:spcPct val="100000"/>
              </a:lnSpc>
            </a:pPr>
            <a:r>
              <a:rPr lang="pt-BR" altLang="pt-BR" sz="1600">
                <a:latin typeface="Arial" charset="0"/>
              </a:rPr>
              <a:t>CHAN, C. S.</a:t>
            </a:r>
            <a:r>
              <a:rPr lang="pt-BR" altLang="pt-BR" sz="1600" b="0">
                <a:latin typeface="Arial" charset="0"/>
              </a:rPr>
              <a:t> Análise de distúrbios ondulatórios de leste sobre o Oceano Atlântico Equatorial Sul. 1990. 134 f. </a:t>
            </a:r>
            <a:r>
              <a:rPr lang="pt-BR" altLang="pt-BR" sz="1600" b="0" i="1">
                <a:latin typeface="Arial" charset="0"/>
              </a:rPr>
              <a:t>Dissertação (Mestrado em Meteorologia)</a:t>
            </a:r>
            <a:r>
              <a:rPr lang="pt-BR" altLang="pt-BR" sz="1600" b="0">
                <a:latin typeface="Arial" charset="0"/>
              </a:rPr>
              <a:t> - Instituto Nacional de Pesquisas Espaciais, São José dos Campos. (INPE-5222-TDL/437).</a:t>
            </a:r>
          </a:p>
          <a:p>
            <a:pPr eaLnBrk="1" hangingPunct="1">
              <a:lnSpc>
                <a:spcPct val="100000"/>
              </a:lnSpc>
              <a:buClr>
                <a:schemeClr val="tx1"/>
              </a:buClr>
            </a:pPr>
            <a:r>
              <a:rPr lang="pt-BR" altLang="pt-BR" sz="1600">
                <a:latin typeface="Arial" charset="0"/>
              </a:rPr>
              <a:t>COELHO, M. S.</a:t>
            </a:r>
            <a:r>
              <a:rPr lang="pt-BR" altLang="pt-BR" sz="1600" b="0">
                <a:latin typeface="Arial" charset="0"/>
              </a:rPr>
              <a:t>; GAN, M. A.; Conforte J. C. Estudo da variabilidade da posição e da nebulosidade associada à ZCIT do Atlântico, durante a estação chuvosa de 1998 e 1999 no Nordeste do Brasil. </a:t>
            </a:r>
            <a:r>
              <a:rPr lang="pt-BR" altLang="pt-BR" sz="1600" b="0" i="1">
                <a:latin typeface="Arial" charset="0"/>
              </a:rPr>
              <a:t>Revista Brasileira de Meteorologia</a:t>
            </a:r>
            <a:r>
              <a:rPr lang="pt-BR" altLang="pt-BR" sz="1600" b="0">
                <a:latin typeface="Arial" charset="0"/>
              </a:rPr>
              <a:t>, 19, p. 23-34, 2004.</a:t>
            </a:r>
            <a:r>
              <a:rPr lang="pt-BR" altLang="pt-BR" sz="1600">
                <a:latin typeface="Arial" charset="0"/>
              </a:rPr>
              <a:t> </a:t>
            </a:r>
          </a:p>
          <a:p>
            <a:pPr eaLnBrk="1" hangingPunct="1">
              <a:lnSpc>
                <a:spcPct val="100000"/>
              </a:lnSpc>
              <a:buClr>
                <a:schemeClr val="tx1"/>
              </a:buClr>
            </a:pPr>
            <a:r>
              <a:rPr lang="pt-BR" altLang="pt-BR" sz="1600">
                <a:latin typeface="Arial" charset="0"/>
              </a:rPr>
              <a:t>ESPINOZA, E. S.</a:t>
            </a:r>
            <a:r>
              <a:rPr lang="pt-BR" altLang="pt-BR" sz="1600" b="0">
                <a:latin typeface="Arial" charset="0"/>
              </a:rPr>
              <a:t> Distúrbios nos ventos de leste no Atlântico Tropical. 1996. </a:t>
            </a:r>
            <a:r>
              <a:rPr lang="pt-BR" altLang="pt-BR" sz="1600" b="0" i="1">
                <a:latin typeface="Arial" charset="0"/>
              </a:rPr>
              <a:t>Dissertação (Mestrado em Meteorologia)</a:t>
            </a:r>
            <a:r>
              <a:rPr lang="pt-BR" altLang="pt-BR" sz="1600" b="0">
                <a:latin typeface="Arial" charset="0"/>
              </a:rPr>
              <a:t> - Instituto Nacional de Pesquisas Espaciais, São José dos Campos. (INPE-6347 - TDI/598).</a:t>
            </a:r>
            <a:r>
              <a:rPr lang="pt-BR" altLang="pt-BR" sz="1600">
                <a:latin typeface="Arial" charset="0"/>
              </a:rPr>
              <a:t> </a:t>
            </a:r>
          </a:p>
          <a:p>
            <a:pPr eaLnBrk="1" hangingPunct="1">
              <a:lnSpc>
                <a:spcPct val="100000"/>
              </a:lnSpc>
              <a:buClr>
                <a:schemeClr val="tx1"/>
              </a:buClr>
            </a:pPr>
            <a:r>
              <a:rPr lang="pt-BR" altLang="pt-BR" sz="1600">
                <a:latin typeface="Arial" charset="0"/>
              </a:rPr>
              <a:t>ESTOQUE, M. A.</a:t>
            </a:r>
            <a:r>
              <a:rPr lang="pt-BR" altLang="pt-BR" sz="1600" b="0">
                <a:latin typeface="Arial" charset="0"/>
              </a:rPr>
              <a:t>; DOUGLAS, M. Structure of the Intertropical Zone over the GATE area. </a:t>
            </a:r>
            <a:r>
              <a:rPr lang="pt-BR" altLang="pt-BR" sz="1600" b="0" i="1">
                <a:latin typeface="Arial" charset="0"/>
              </a:rPr>
              <a:t>Tellus</a:t>
            </a:r>
            <a:r>
              <a:rPr lang="pt-BR" altLang="pt-BR" sz="1600" b="0">
                <a:latin typeface="Arial" charset="0"/>
              </a:rPr>
              <a:t>, 30, 1, p. 55-61, 1978.</a:t>
            </a:r>
            <a:endParaRPr lang="pt-BR" altLang="pt-BR" sz="1600">
              <a:latin typeface="Arial" charset="0"/>
            </a:endParaRPr>
          </a:p>
          <a:p>
            <a:pPr eaLnBrk="1" hangingPunct="1">
              <a:lnSpc>
                <a:spcPct val="100000"/>
              </a:lnSpc>
              <a:buClr>
                <a:schemeClr val="tx1"/>
              </a:buClr>
            </a:pPr>
            <a:r>
              <a:rPr lang="pt-BR" altLang="pt-BR" sz="1600">
                <a:latin typeface="Arial" charset="0"/>
              </a:rPr>
              <a:t>FRANK, W. M.</a:t>
            </a:r>
            <a:r>
              <a:rPr lang="pt-BR" altLang="pt-BR" sz="1600" b="0">
                <a:latin typeface="Arial" charset="0"/>
              </a:rPr>
              <a:t> The structure and energetics of the east Atlantic Intertropical Convergence Zone. </a:t>
            </a:r>
            <a:r>
              <a:rPr lang="pt-BR" altLang="pt-BR" sz="1600" b="0" i="1">
                <a:latin typeface="Arial" charset="0"/>
              </a:rPr>
              <a:t>J. Atmos. Sci.</a:t>
            </a:r>
            <a:r>
              <a:rPr lang="pt-BR" altLang="pt-BR" sz="1600" b="0">
                <a:latin typeface="Arial" charset="0"/>
              </a:rPr>
              <a:t>, 40, p. 1976-1929, 1983(a).</a:t>
            </a:r>
            <a:endParaRPr lang="pt-BR" altLang="pt-BR" sz="1600">
              <a:latin typeface="Arial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pt-BR" altLang="pt-BR" sz="1600">
                <a:latin typeface="Arial" charset="0"/>
              </a:rPr>
              <a:t>HASTENRATH, S.</a:t>
            </a:r>
            <a:r>
              <a:rPr lang="pt-BR" altLang="pt-BR" sz="1600" b="0">
                <a:latin typeface="Arial" charset="0"/>
              </a:rPr>
              <a:t>; HELLER, L. Dynamics of climatic hazards in Northeast Brazil. </a:t>
            </a:r>
            <a:r>
              <a:rPr lang="pt-BR" altLang="pt-BR" sz="1600" b="0" i="1">
                <a:latin typeface="Arial" charset="0"/>
              </a:rPr>
              <a:t>Quarterly Journal of the Royal Meteorological Society</a:t>
            </a:r>
            <a:r>
              <a:rPr lang="pt-BR" altLang="pt-BR" sz="1600" b="0">
                <a:latin typeface="Arial" charset="0"/>
              </a:rPr>
              <a:t>, v. 103, n. 435, p. 77-92, 1977.</a:t>
            </a:r>
          </a:p>
        </p:txBody>
      </p:sp>
    </p:spTree>
    <p:extLst>
      <p:ext uri="{BB962C8B-B14F-4D97-AF65-F5344CB8AC3E}">
        <p14:creationId xmlns:p14="http://schemas.microsoft.com/office/powerpoint/2010/main" val="27533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327683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7684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27685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REFERÊNCIAS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0" y="1268413"/>
            <a:ext cx="91440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chemeClr val="tx1"/>
              </a:buClr>
            </a:pPr>
            <a:r>
              <a:rPr lang="pt-BR" altLang="pt-BR" sz="1600">
                <a:latin typeface="Arial" charset="0"/>
              </a:rPr>
              <a:t>HASTENRATH, S.</a:t>
            </a:r>
            <a:r>
              <a:rPr lang="pt-BR" altLang="pt-BR" sz="1600" b="0">
                <a:latin typeface="Arial" charset="0"/>
              </a:rPr>
              <a:t>; LAMB, L. Some aspects of circulation and climate over the eastern equatorial Atlantic. </a:t>
            </a:r>
            <a:r>
              <a:rPr lang="pt-BR" altLang="pt-BR" sz="1600" b="0" i="1">
                <a:latin typeface="Arial" charset="0"/>
              </a:rPr>
              <a:t>Monthly Weather Review</a:t>
            </a:r>
            <a:r>
              <a:rPr lang="pt-BR" altLang="pt-BR" sz="1600" b="0">
                <a:latin typeface="Arial" charset="0"/>
              </a:rPr>
              <a:t>, v. 105, n. 8, p. 1019-1023, 1977.</a:t>
            </a:r>
            <a:endParaRPr lang="pt-BR" altLang="pt-BR" sz="1600">
              <a:latin typeface="Arial" charset="0"/>
            </a:endParaRPr>
          </a:p>
          <a:p>
            <a:pPr eaLnBrk="1" hangingPunct="1">
              <a:lnSpc>
                <a:spcPct val="100000"/>
              </a:lnSpc>
              <a:buClr>
                <a:schemeClr val="tx1"/>
              </a:buClr>
            </a:pPr>
            <a:r>
              <a:rPr lang="pt-BR" altLang="pt-BR" sz="1600">
                <a:latin typeface="Arial" charset="0"/>
              </a:rPr>
              <a:t>KOUSKY, V. E.</a:t>
            </a:r>
            <a:r>
              <a:rPr lang="pt-BR" altLang="pt-BR" sz="1600" b="0">
                <a:latin typeface="Arial" charset="0"/>
              </a:rPr>
              <a:t> Atmospheric circulation changes associated with rainfall anomalies over Tropical Brazil. </a:t>
            </a:r>
            <a:r>
              <a:rPr lang="pt-BR" altLang="pt-BR" sz="1600" b="0" i="1">
                <a:latin typeface="Arial" charset="0"/>
              </a:rPr>
              <a:t>Monthly Weather Review</a:t>
            </a:r>
            <a:r>
              <a:rPr lang="pt-BR" altLang="pt-BR" sz="1600" b="0">
                <a:latin typeface="Arial" charset="0"/>
              </a:rPr>
              <a:t>, v. 113, n. 11, p. 120-128, 1985.</a:t>
            </a:r>
            <a:r>
              <a:rPr lang="pt-BR" altLang="pt-BR" sz="1600">
                <a:latin typeface="Arial" charset="0"/>
              </a:rPr>
              <a:t> </a:t>
            </a:r>
          </a:p>
          <a:p>
            <a:pPr eaLnBrk="1" hangingPunct="1">
              <a:lnSpc>
                <a:spcPct val="100000"/>
              </a:lnSpc>
              <a:buClr>
                <a:schemeClr val="tx1"/>
              </a:buClr>
            </a:pPr>
            <a:r>
              <a:rPr lang="pt-BR" altLang="pt-BR" sz="1600">
                <a:latin typeface="Arial" charset="0"/>
              </a:rPr>
              <a:t>LAMB, P. J.</a:t>
            </a:r>
            <a:r>
              <a:rPr lang="pt-BR" altLang="pt-BR" sz="1600" b="0">
                <a:latin typeface="Arial" charset="0"/>
              </a:rPr>
              <a:t> Case studies of Tropical Atlantic surface circulation patterns during recent sub-saharan weather anomalies: 1967 and 1968. </a:t>
            </a:r>
            <a:r>
              <a:rPr lang="pt-BR" altLang="pt-BR" sz="1600" b="0" i="1">
                <a:latin typeface="Arial" charset="0"/>
              </a:rPr>
              <a:t>Monthly Weather Review</a:t>
            </a:r>
            <a:r>
              <a:rPr lang="pt-BR" altLang="pt-BR" sz="1600" b="0">
                <a:latin typeface="Arial" charset="0"/>
              </a:rPr>
              <a:t>, 106, p. 482-491, 1978.</a:t>
            </a:r>
            <a:endParaRPr lang="pt-BR" altLang="pt-BR" sz="1600">
              <a:latin typeface="Arial" charset="0"/>
            </a:endParaRPr>
          </a:p>
          <a:p>
            <a:pPr eaLnBrk="1" hangingPunct="1">
              <a:lnSpc>
                <a:spcPct val="100000"/>
              </a:lnSpc>
              <a:buClr>
                <a:schemeClr val="tx1"/>
              </a:buClr>
            </a:pPr>
            <a:r>
              <a:rPr lang="pt-BR" altLang="pt-BR" sz="1600">
                <a:latin typeface="Arial" charset="0"/>
              </a:rPr>
              <a:t>MANTUA, N. J.</a:t>
            </a:r>
            <a:r>
              <a:rPr lang="pt-BR" altLang="pt-BR" sz="1600" b="0">
                <a:latin typeface="Arial" charset="0"/>
              </a:rPr>
              <a:t>; HARE, S. R.; ZHAND, Y.; WALLACE, J. M.; FRANCIS, R. C. A Pacific  interdecadal climate oscillation with impacts on salmon production. </a:t>
            </a:r>
            <a:r>
              <a:rPr lang="pt-BR" altLang="pt-BR" sz="1600" b="0" i="1">
                <a:latin typeface="Arial" charset="0"/>
              </a:rPr>
              <a:t>Bulletin of the American Meteorological Society</a:t>
            </a:r>
            <a:r>
              <a:rPr lang="pt-BR" altLang="pt-BR" sz="1600" b="0">
                <a:latin typeface="Arial" charset="0"/>
              </a:rPr>
              <a:t>, 78, p. 1069-1079, 1997.</a:t>
            </a:r>
            <a:endParaRPr lang="pt-BR" altLang="pt-BR" sz="1600">
              <a:latin typeface="Arial" charset="0"/>
            </a:endParaRPr>
          </a:p>
          <a:p>
            <a:pPr eaLnBrk="1" hangingPunct="1">
              <a:lnSpc>
                <a:spcPct val="100000"/>
              </a:lnSpc>
              <a:buClr>
                <a:schemeClr val="tx1"/>
              </a:buClr>
            </a:pPr>
            <a:r>
              <a:rPr lang="pt-BR" altLang="pt-BR" sz="1600">
                <a:latin typeface="Arial" charset="0"/>
              </a:rPr>
              <a:t>MARQUES, R. F. C.</a:t>
            </a:r>
            <a:r>
              <a:rPr lang="pt-BR" altLang="pt-BR" sz="1600" b="0">
                <a:latin typeface="Arial" charset="0"/>
              </a:rPr>
              <a:t>; BAUNGARTNER, C. Estudo das variáveis meteorológicas associadas à posição da ZCIT do Atlântico, durante a estação chuvosa no centro de lançamento de Alcântara (CLA)</a:t>
            </a:r>
            <a:r>
              <a:rPr lang="pt-BR" altLang="pt-BR" sz="1600" b="0" i="1">
                <a:latin typeface="Arial" charset="0"/>
              </a:rPr>
              <a:t> </a:t>
            </a:r>
            <a:r>
              <a:rPr lang="pt-BR" altLang="pt-BR" sz="1600" b="0">
                <a:latin typeface="Arial" charset="0"/>
              </a:rPr>
              <a:t>In: XV Congresso Brasileiro de Meteorologia, São Paulo – SP. </a:t>
            </a:r>
            <a:r>
              <a:rPr lang="pt-BR" altLang="pt-BR" sz="1600" b="0" i="1">
                <a:latin typeface="Arial" charset="0"/>
              </a:rPr>
              <a:t>Anais do XV Congresso Brasileiro de Meteorologia</a:t>
            </a:r>
            <a:r>
              <a:rPr lang="pt-BR" altLang="pt-BR" sz="1600" b="0">
                <a:latin typeface="Arial" charset="0"/>
              </a:rPr>
              <a:t>. SBMET, 2008.</a:t>
            </a:r>
          </a:p>
          <a:p>
            <a:pPr eaLnBrk="1" hangingPunct="1">
              <a:lnSpc>
                <a:spcPct val="100000"/>
              </a:lnSpc>
            </a:pPr>
            <a:r>
              <a:rPr lang="pt-BR" altLang="pt-BR" sz="1600">
                <a:latin typeface="Arial" charset="0"/>
              </a:rPr>
              <a:t>MOTA, G. V.</a:t>
            </a:r>
            <a:r>
              <a:rPr lang="pt-BR" altLang="pt-BR" sz="1600" b="0">
                <a:latin typeface="Arial" charset="0"/>
              </a:rPr>
              <a:t> Estudo observacional de distúrbios ondulatórios de leste no Nordeste brasileiro. 1997. 92 f. </a:t>
            </a:r>
            <a:r>
              <a:rPr lang="pt-BR" altLang="pt-BR" sz="1600" b="0" i="1">
                <a:latin typeface="Arial" charset="0"/>
              </a:rPr>
              <a:t>Dissertação (Mestrado em Meteorologia)</a:t>
            </a:r>
            <a:r>
              <a:rPr lang="pt-BR" altLang="pt-BR" sz="1600" b="0">
                <a:latin typeface="Arial" charset="0"/>
              </a:rPr>
              <a:t> - Instituto Astronômico e Geofísico, Universidade de São Paulo, São Paulo.</a:t>
            </a:r>
          </a:p>
          <a:p>
            <a:pPr eaLnBrk="1" hangingPunct="1">
              <a:lnSpc>
                <a:spcPct val="100000"/>
              </a:lnSpc>
              <a:buClr>
                <a:schemeClr val="tx1"/>
              </a:buClr>
            </a:pPr>
            <a:r>
              <a:rPr lang="pt-BR" altLang="pt-BR" sz="1600">
                <a:latin typeface="Arial" charset="0"/>
              </a:rPr>
              <a:t>NOBRE, C. A.</a:t>
            </a:r>
            <a:r>
              <a:rPr lang="pt-BR" altLang="pt-BR" sz="1600" b="0">
                <a:latin typeface="Arial" charset="0"/>
              </a:rPr>
              <a:t>; MOLION, L. C. B. Edição Comemorativa de 10 anos. </a:t>
            </a:r>
            <a:r>
              <a:rPr lang="pt-BR" altLang="pt-BR" sz="1600" b="0" i="1">
                <a:latin typeface="Arial" charset="0"/>
              </a:rPr>
              <a:t>Climanálise Especial</a:t>
            </a:r>
            <a:r>
              <a:rPr lang="pt-BR" altLang="pt-BR" sz="1600" b="0">
                <a:latin typeface="Arial" charset="0"/>
              </a:rPr>
              <a:t>, 1986.</a:t>
            </a:r>
          </a:p>
        </p:txBody>
      </p:sp>
    </p:spTree>
    <p:extLst>
      <p:ext uri="{BB962C8B-B14F-4D97-AF65-F5344CB8AC3E}">
        <p14:creationId xmlns:p14="http://schemas.microsoft.com/office/powerpoint/2010/main" val="252323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329731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9732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29733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REFERÊNCIAS</a:t>
            </a:r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0" y="1268413"/>
            <a:ext cx="9144000" cy="461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pt-BR" altLang="pt-BR" sz="1600">
                <a:latin typeface="Arial" charset="0"/>
              </a:rPr>
              <a:t>UVO, C. R. B.</a:t>
            </a:r>
            <a:r>
              <a:rPr lang="pt-BR" altLang="pt-BR" sz="1600" b="0">
                <a:latin typeface="Arial" charset="0"/>
              </a:rPr>
              <a:t> A Zona de Convergência Intertropical (ZCIT) e sua relação com a precipitação da Região Norte do Nordeste Brasileiro. 1989. 81 f. </a:t>
            </a:r>
            <a:r>
              <a:rPr lang="pt-BR" altLang="pt-BR" sz="1600" b="0" i="1">
                <a:latin typeface="Arial" charset="0"/>
              </a:rPr>
              <a:t>Dissertação (Mestrado em Meteorologia)</a:t>
            </a:r>
            <a:r>
              <a:rPr lang="pt-BR" altLang="pt-BR" sz="1600" b="0">
                <a:latin typeface="Arial" charset="0"/>
              </a:rPr>
              <a:t> - Instituto Nacional de Pesquisas Espaciais, São José dos Campos. (INPE-4887 - TDL/378).</a:t>
            </a:r>
          </a:p>
          <a:p>
            <a:pPr eaLnBrk="1" hangingPunct="1">
              <a:lnSpc>
                <a:spcPct val="100000"/>
              </a:lnSpc>
              <a:buClr>
                <a:schemeClr val="tx1"/>
              </a:buClr>
            </a:pPr>
            <a:r>
              <a:rPr lang="pt-BR" altLang="pt-BR" sz="1600">
                <a:latin typeface="Arial" charset="0"/>
              </a:rPr>
              <a:t>UVO, C. R. B.</a:t>
            </a:r>
            <a:r>
              <a:rPr lang="pt-BR" altLang="pt-BR" sz="1600" b="0">
                <a:latin typeface="Arial" charset="0"/>
              </a:rPr>
              <a:t>; NOBRE, C. A. A Zona de Convergência Intertropical (ZCIT) e a precipitação no norte do Nordeste do Brasil. Parte I: A posição da ZCIT no Atlântico Equatorial. </a:t>
            </a:r>
            <a:r>
              <a:rPr lang="pt-BR" altLang="pt-BR" sz="1600" b="0" i="1">
                <a:latin typeface="Arial" charset="0"/>
              </a:rPr>
              <a:t>Climanálise</a:t>
            </a:r>
            <a:r>
              <a:rPr lang="pt-BR" altLang="pt-BR" sz="1600" b="0">
                <a:latin typeface="Arial" charset="0"/>
              </a:rPr>
              <a:t>, 4(7), p. 34-40, 1989.</a:t>
            </a:r>
          </a:p>
          <a:p>
            <a:pPr eaLnBrk="1" hangingPunct="1">
              <a:lnSpc>
                <a:spcPct val="100000"/>
              </a:lnSpc>
              <a:buClr>
                <a:schemeClr val="tx1"/>
              </a:buClr>
            </a:pPr>
            <a:r>
              <a:rPr lang="pt-BR" altLang="pt-BR" sz="1600">
                <a:latin typeface="Arial" charset="0"/>
              </a:rPr>
              <a:t>UVO, C. R. B.</a:t>
            </a:r>
            <a:r>
              <a:rPr lang="pt-BR" altLang="pt-BR" sz="1600" b="0">
                <a:latin typeface="Arial" charset="0"/>
              </a:rPr>
              <a:t>; NOBRE, C. A. A Zona de Convergência Intertropical (ZCIT) e a precipitação no norte do Nordeste do Brasil. Parte II: A influência dos ventos e TSM do Atlântico Tropical. </a:t>
            </a:r>
            <a:r>
              <a:rPr lang="pt-BR" altLang="pt-BR" sz="1600" b="0" i="1">
                <a:latin typeface="Arial" charset="0"/>
              </a:rPr>
              <a:t>Climanálise</a:t>
            </a:r>
            <a:r>
              <a:rPr lang="pt-BR" altLang="pt-BR" sz="1600" b="0">
                <a:latin typeface="Arial" charset="0"/>
              </a:rPr>
              <a:t>, 4(10), p. 39-48, 1989.</a:t>
            </a:r>
          </a:p>
          <a:p>
            <a:pPr eaLnBrk="1" hangingPunct="1">
              <a:lnSpc>
                <a:spcPct val="100000"/>
              </a:lnSpc>
              <a:buClr>
                <a:schemeClr val="tx1"/>
              </a:buClr>
            </a:pPr>
            <a:r>
              <a:rPr lang="pt-BR" altLang="pt-BR" sz="1600">
                <a:latin typeface="Arial" charset="0"/>
              </a:rPr>
              <a:t>XAVIER, T. M. B. S.</a:t>
            </a:r>
            <a:r>
              <a:rPr lang="pt-BR" altLang="pt-BR" sz="1600" b="0">
                <a:latin typeface="Arial" charset="0"/>
              </a:rPr>
              <a:t>; XAVIER, A. F. S.; SILVA DIAS, P. L.; SILVA DIAS, M. A. F. A Zona de Convergência Intertropical – ZCIT e suas relações  com a chuva no Ceará (1964-98). </a:t>
            </a:r>
            <a:r>
              <a:rPr lang="pt-BR" altLang="pt-BR" sz="1600" b="0" i="1">
                <a:latin typeface="Arial" charset="0"/>
              </a:rPr>
              <a:t>Revista Brasileira de Meteorologia</a:t>
            </a:r>
            <a:r>
              <a:rPr lang="pt-BR" altLang="pt-BR" sz="1600" b="0">
                <a:latin typeface="Arial" charset="0"/>
              </a:rPr>
              <a:t>, v. 15, n. 1, p. 27-43, 2000.</a:t>
            </a:r>
            <a:endParaRPr lang="pt-BR" altLang="pt-BR" sz="1600">
              <a:latin typeface="Arial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pt-BR" altLang="pt-BR" sz="1600">
                <a:latin typeface="Arial" charset="0"/>
              </a:rPr>
              <a:t>XIE, S. P.</a:t>
            </a:r>
            <a:r>
              <a:rPr lang="pt-BR" altLang="pt-BR" sz="1600" b="0">
                <a:latin typeface="Arial" charset="0"/>
              </a:rPr>
              <a:t>; PHILANDER, G. H. A coupled ocean-atmosphere model of relevance to the ITCZ in the eastern Pacific. </a:t>
            </a:r>
            <a:r>
              <a:rPr lang="pt-BR" altLang="pt-BR" sz="1600" b="0" i="1">
                <a:latin typeface="Arial" charset="0"/>
              </a:rPr>
              <a:t>Tellus</a:t>
            </a:r>
            <a:r>
              <a:rPr lang="pt-BR" altLang="pt-BR" sz="1600" b="0">
                <a:latin typeface="Arial" charset="0"/>
              </a:rPr>
              <a:t>, 46A, p. 340-350, 1994.</a:t>
            </a:r>
          </a:p>
          <a:p>
            <a:pPr eaLnBrk="1" hangingPunct="1">
              <a:lnSpc>
                <a:spcPct val="100000"/>
              </a:lnSpc>
              <a:buClr>
                <a:schemeClr val="tx1"/>
              </a:buClr>
            </a:pPr>
            <a:r>
              <a:rPr lang="pt-BR" altLang="pt-BR" sz="1600">
                <a:latin typeface="Arial" charset="0"/>
              </a:rPr>
              <a:t>YAMAZAKI, Y.</a:t>
            </a:r>
            <a:r>
              <a:rPr lang="pt-BR" altLang="pt-BR" sz="1600" b="0">
                <a:latin typeface="Arial" charset="0"/>
              </a:rPr>
              <a:t>; RAO, V. B. Tropical cloudiness over South Atlantic Ocean. </a:t>
            </a:r>
            <a:r>
              <a:rPr lang="pt-BR" altLang="pt-BR" sz="1600" b="0" i="1">
                <a:latin typeface="Arial" charset="0"/>
              </a:rPr>
              <a:t>Journal of Meteorological Society of Japan</a:t>
            </a:r>
            <a:r>
              <a:rPr lang="pt-BR" altLang="pt-BR" sz="1600" b="0">
                <a:latin typeface="Arial" charset="0"/>
              </a:rPr>
              <a:t>, v. 55, n. 2, p. 204-207, 1977.</a:t>
            </a:r>
          </a:p>
        </p:txBody>
      </p:sp>
    </p:spTree>
    <p:extLst>
      <p:ext uri="{BB962C8B-B14F-4D97-AF65-F5344CB8AC3E}">
        <p14:creationId xmlns:p14="http://schemas.microsoft.com/office/powerpoint/2010/main" val="58891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14339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40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0" y="1196975"/>
            <a:ext cx="9144000" cy="175432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 dirty="0">
                <a:latin typeface="Arial" charset="0"/>
              </a:rPr>
              <a:t> </a:t>
            </a:r>
            <a:r>
              <a:rPr lang="pt-BR" altLang="pt-BR" sz="1800" b="0" dirty="0" smtClean="0">
                <a:latin typeface="Arial" charset="0"/>
              </a:rPr>
              <a:t>Sistema mais importante gerador de precipitação sobre a </a:t>
            </a:r>
            <a:r>
              <a:rPr lang="pt-BR" altLang="pt-BR" sz="1800" u="sng" dirty="0" smtClean="0">
                <a:latin typeface="Arial" charset="0"/>
              </a:rPr>
              <a:t>região equatorial dos oceanos Atlântico, Pacífico e Índico</a:t>
            </a:r>
            <a:r>
              <a:rPr lang="pt-BR" altLang="pt-BR" sz="1800" b="0" dirty="0" smtClean="0">
                <a:latin typeface="Arial" charset="0"/>
              </a:rPr>
              <a:t>, e áreas continentais adjacentes.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 dirty="0" smtClean="0">
                <a:latin typeface="Arial" charset="0"/>
              </a:rPr>
              <a:t> Confluência entre os ventos alísios de Nordeste (do HN) e de Sudeste (do HS).</a:t>
            </a:r>
            <a:endParaRPr lang="pt-BR" altLang="pt-BR" sz="1800" b="0" dirty="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 dirty="0">
                <a:latin typeface="Arial" charset="0"/>
              </a:rPr>
              <a:t> Parte integrante da </a:t>
            </a:r>
            <a:r>
              <a:rPr lang="pt-BR" altLang="pt-BR" sz="1800" dirty="0">
                <a:latin typeface="Arial" charset="0"/>
              </a:rPr>
              <a:t>circulação geral da </a:t>
            </a:r>
            <a:r>
              <a:rPr lang="pt-BR" altLang="pt-BR" sz="1800" dirty="0" smtClean="0">
                <a:latin typeface="Arial" charset="0"/>
              </a:rPr>
              <a:t>atmosfera</a:t>
            </a:r>
            <a:r>
              <a:rPr lang="pt-BR" altLang="pt-BR" sz="1800" b="0" dirty="0" smtClean="0">
                <a:latin typeface="Arial" charset="0"/>
              </a:rPr>
              <a:t>, associada ao ramo ascendente da célula de </a:t>
            </a:r>
            <a:r>
              <a:rPr lang="pt-BR" altLang="pt-BR" sz="1800" b="0" dirty="0" err="1" smtClean="0">
                <a:latin typeface="Arial" charset="0"/>
              </a:rPr>
              <a:t>Hadley</a:t>
            </a:r>
            <a:r>
              <a:rPr lang="pt-BR" altLang="pt-BR" sz="1800" b="0" dirty="0" smtClean="0">
                <a:latin typeface="Arial" charset="0"/>
              </a:rPr>
              <a:t>.</a:t>
            </a:r>
            <a:endParaRPr lang="pt-BR" altLang="pt-BR" sz="1800" b="0" dirty="0">
              <a:latin typeface="Arial" charset="0"/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395288" y="333375"/>
            <a:ext cx="8748712" cy="828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ZONA DE CONVERGÊNCIA INTERTROPICAL - ZCIT</a:t>
            </a:r>
            <a:endParaRPr lang="pt-BR" sz="18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l">
              <a:lnSpc>
                <a:spcPct val="100000"/>
              </a:lnSpc>
              <a:spcBef>
                <a:spcPct val="2000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INTERTROPICAL CONVERGENCE ZONE - ITCZ</a:t>
            </a:r>
          </a:p>
        </p:txBody>
      </p:sp>
      <p:pic>
        <p:nvPicPr>
          <p:cNvPr id="3077" name="Picture 9" descr="glsib_2007073117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2968115"/>
            <a:ext cx="4176588" cy="376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608125" y="3284984"/>
            <a:ext cx="4284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dirty="0">
                <a:latin typeface="Arial" charset="0"/>
              </a:rPr>
              <a:t>Banda de nuvens convectivas alinhadas na direção </a:t>
            </a:r>
            <a:r>
              <a:rPr lang="pt-BR" altLang="pt-BR" dirty="0" err="1">
                <a:latin typeface="Arial" charset="0"/>
              </a:rPr>
              <a:t>leste-oeste</a:t>
            </a:r>
            <a:r>
              <a:rPr lang="pt-BR" altLang="pt-BR" dirty="0">
                <a:latin typeface="Arial" charset="0"/>
              </a:rPr>
              <a:t> na região equatorial e identificadas em imagens de satélite.</a:t>
            </a:r>
          </a:p>
        </p:txBody>
      </p:sp>
    </p:spTree>
    <p:extLst>
      <p:ext uri="{BB962C8B-B14F-4D97-AF65-F5344CB8AC3E}">
        <p14:creationId xmlns:p14="http://schemas.microsoft.com/office/powerpoint/2010/main" val="94404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ZCIT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Quais são as características gerais definidas por Ferreira (1996)? E quais as variáveis utilizadas para localizar a ZCIT?</a:t>
            </a:r>
          </a:p>
          <a:p>
            <a:r>
              <a:rPr lang="pt-BR" dirty="0" smtClean="0"/>
              <a:t>Abrir o arquivo cga_zcit.nc</a:t>
            </a:r>
          </a:p>
          <a:p>
            <a:r>
              <a:rPr lang="pt-BR" dirty="0" smtClean="0"/>
              <a:t>Localize a ZCIT nos meses de Janeiro (t=1) e Julho (t=2) e analise as diferenças</a:t>
            </a:r>
          </a:p>
          <a:p>
            <a:r>
              <a:rPr lang="pt-BR" dirty="0" smtClean="0"/>
              <a:t>Compare com a figura do próximo slide</a:t>
            </a:r>
          </a:p>
        </p:txBody>
      </p:sp>
    </p:spTree>
    <p:extLst>
      <p:ext uri="{BB962C8B-B14F-4D97-AF65-F5344CB8AC3E}">
        <p14:creationId xmlns:p14="http://schemas.microsoft.com/office/powerpoint/2010/main" val="371460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800px-ITCZ_january-ju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642" y="3674378"/>
            <a:ext cx="637222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331780" name="Rectangle 4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1781" name="Rectangle 5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31782" name="Text Box 6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POSICIONAMENTO: INFLUÊNCIA DAS ÁREAS CONTINENTAIS</a:t>
            </a:r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0" y="1196975"/>
            <a:ext cx="9144000" cy="2565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A </a:t>
            </a:r>
            <a:r>
              <a:rPr lang="pt-BR" altLang="pt-BR" sz="1800">
                <a:latin typeface="Arial" charset="0"/>
              </a:rPr>
              <a:t>distribuição global</a:t>
            </a:r>
            <a:r>
              <a:rPr lang="pt-BR" altLang="pt-BR" sz="1800" b="0">
                <a:latin typeface="Arial" charset="0"/>
              </a:rPr>
              <a:t> dos </a:t>
            </a:r>
            <a:r>
              <a:rPr lang="pt-BR" altLang="pt-BR" sz="1800">
                <a:latin typeface="Arial" charset="0"/>
              </a:rPr>
              <a:t>continentes</a:t>
            </a:r>
            <a:r>
              <a:rPr lang="pt-BR" altLang="pt-BR" sz="1800" b="0">
                <a:latin typeface="Arial" charset="0"/>
              </a:rPr>
              <a:t> </a:t>
            </a:r>
            <a:r>
              <a:rPr lang="pt-BR" altLang="pt-BR" sz="1800">
                <a:latin typeface="Arial" charset="0"/>
              </a:rPr>
              <a:t>influencia</a:t>
            </a:r>
            <a:r>
              <a:rPr lang="pt-BR" altLang="pt-BR" sz="1800" b="0">
                <a:latin typeface="Arial" charset="0"/>
              </a:rPr>
              <a:t> os </a:t>
            </a:r>
            <a:r>
              <a:rPr lang="pt-BR" altLang="pt-BR" sz="1800">
                <a:latin typeface="Arial" charset="0"/>
              </a:rPr>
              <a:t>sistemas</a:t>
            </a:r>
            <a:r>
              <a:rPr lang="pt-BR" altLang="pt-BR" sz="1800" b="0">
                <a:latin typeface="Arial" charset="0"/>
              </a:rPr>
              <a:t> de </a:t>
            </a:r>
            <a:r>
              <a:rPr lang="pt-BR" altLang="pt-BR" sz="1800">
                <a:latin typeface="Arial" charset="0"/>
              </a:rPr>
              <a:t>ventos</a:t>
            </a:r>
            <a:r>
              <a:rPr lang="pt-BR" altLang="pt-BR" sz="1800" b="0">
                <a:latin typeface="Arial" charset="0"/>
              </a:rPr>
              <a:t> de </a:t>
            </a:r>
            <a:r>
              <a:rPr lang="pt-BR" altLang="pt-BR" sz="1800">
                <a:latin typeface="Arial" charset="0"/>
              </a:rPr>
              <a:t>grande escala</a:t>
            </a:r>
            <a:r>
              <a:rPr lang="pt-BR" altLang="pt-BR" sz="1800" b="0">
                <a:latin typeface="Arial" charset="0"/>
              </a:rPr>
              <a:t> nos </a:t>
            </a:r>
            <a:r>
              <a:rPr lang="pt-BR" altLang="pt-BR" sz="1800">
                <a:latin typeface="Arial" charset="0"/>
              </a:rPr>
              <a:t>trópicos</a:t>
            </a:r>
            <a:r>
              <a:rPr lang="pt-BR" altLang="pt-BR" sz="1800" b="0">
                <a:latin typeface="Arial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pt-BR" altLang="pt-BR" sz="1800" b="0">
                <a:latin typeface="Arial" charset="0"/>
              </a:rPr>
              <a:t> Na região dos </a:t>
            </a:r>
            <a:r>
              <a:rPr lang="pt-BR" altLang="pt-BR" sz="1800">
                <a:latin typeface="Arial" charset="0"/>
              </a:rPr>
              <a:t>Oceanos Atlântico </a:t>
            </a:r>
            <a:r>
              <a:rPr lang="pt-BR" altLang="pt-BR" sz="1800" b="0">
                <a:latin typeface="Arial" charset="0"/>
              </a:rPr>
              <a:t>e</a:t>
            </a:r>
            <a:r>
              <a:rPr lang="pt-BR" altLang="pt-BR" sz="1800">
                <a:latin typeface="Arial" charset="0"/>
              </a:rPr>
              <a:t> Pacífico</a:t>
            </a:r>
            <a:r>
              <a:rPr lang="pt-BR" altLang="pt-BR" sz="1800" b="0">
                <a:latin typeface="Arial" charset="0"/>
              </a:rPr>
              <a:t>, os </a:t>
            </a:r>
            <a:r>
              <a:rPr lang="pt-BR" altLang="pt-BR" sz="1800">
                <a:latin typeface="Arial" charset="0"/>
              </a:rPr>
              <a:t>continentes</a:t>
            </a:r>
            <a:r>
              <a:rPr lang="pt-BR" altLang="pt-BR" sz="1800" b="0">
                <a:latin typeface="Arial" charset="0"/>
              </a:rPr>
              <a:t> têm </a:t>
            </a:r>
            <a:r>
              <a:rPr lang="pt-BR" altLang="pt-BR" sz="1800">
                <a:latin typeface="Arial" charset="0"/>
              </a:rPr>
              <a:t>menor</a:t>
            </a:r>
            <a:r>
              <a:rPr lang="pt-BR" altLang="pt-BR" sz="1800" b="0">
                <a:latin typeface="Arial" charset="0"/>
              </a:rPr>
              <a:t> </a:t>
            </a:r>
            <a:r>
              <a:rPr lang="pt-BR" altLang="pt-BR" sz="1800">
                <a:latin typeface="Arial" charset="0"/>
              </a:rPr>
              <a:t>influência</a:t>
            </a:r>
            <a:r>
              <a:rPr lang="pt-BR" altLang="pt-BR" sz="1800" b="0">
                <a:latin typeface="Arial" charset="0"/>
              </a:rPr>
              <a:t>, </a:t>
            </a:r>
            <a:r>
              <a:rPr lang="pt-BR" altLang="pt-BR" sz="1800">
                <a:latin typeface="Arial" charset="0"/>
              </a:rPr>
              <a:t>predominando</a:t>
            </a:r>
            <a:r>
              <a:rPr lang="pt-BR" altLang="pt-BR" sz="1800" b="0">
                <a:latin typeface="Arial" charset="0"/>
              </a:rPr>
              <a:t> os </a:t>
            </a:r>
            <a:r>
              <a:rPr lang="pt-BR" altLang="pt-BR" sz="1800">
                <a:latin typeface="Arial" charset="0"/>
              </a:rPr>
              <a:t>ventos alísios</a:t>
            </a:r>
            <a:r>
              <a:rPr lang="pt-BR" altLang="pt-BR" sz="1800" b="0">
                <a:latin typeface="Arial" charset="0"/>
              </a:rPr>
              <a:t> de </a:t>
            </a:r>
            <a:r>
              <a:rPr lang="pt-BR" altLang="pt-BR" sz="1800">
                <a:latin typeface="Arial" charset="0"/>
              </a:rPr>
              <a:t>leste</a:t>
            </a:r>
            <a:r>
              <a:rPr lang="pt-BR" altLang="pt-BR" sz="1800" b="0">
                <a:latin typeface="Arial" charset="0"/>
              </a:rPr>
              <a:t> (variação leste-oeste na termoclina/profundidade das águas).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pt-BR" altLang="pt-BR" sz="1800" b="0">
                <a:latin typeface="Arial" charset="0"/>
              </a:rPr>
              <a:t> A </a:t>
            </a:r>
            <a:r>
              <a:rPr lang="pt-BR" altLang="pt-BR" sz="1800">
                <a:latin typeface="Arial" charset="0"/>
              </a:rPr>
              <a:t>grande quantidade</a:t>
            </a:r>
            <a:r>
              <a:rPr lang="pt-BR" altLang="pt-BR" sz="1800" b="0">
                <a:latin typeface="Arial" charset="0"/>
              </a:rPr>
              <a:t> de </a:t>
            </a:r>
            <a:r>
              <a:rPr lang="pt-BR" altLang="pt-BR" sz="1800">
                <a:latin typeface="Arial" charset="0"/>
              </a:rPr>
              <a:t>terra</a:t>
            </a:r>
            <a:r>
              <a:rPr lang="pt-BR" altLang="pt-BR" sz="1800" b="0">
                <a:latin typeface="Arial" charset="0"/>
              </a:rPr>
              <a:t> que envolve o </a:t>
            </a:r>
            <a:r>
              <a:rPr lang="pt-BR" altLang="pt-BR" sz="1800">
                <a:latin typeface="Arial" charset="0"/>
              </a:rPr>
              <a:t>Oceano Índico</a:t>
            </a:r>
            <a:r>
              <a:rPr lang="pt-BR" altLang="pt-BR" sz="1800" b="0">
                <a:latin typeface="Arial" charset="0"/>
              </a:rPr>
              <a:t> faz com as </a:t>
            </a:r>
            <a:r>
              <a:rPr lang="pt-BR" altLang="pt-BR" sz="1800">
                <a:latin typeface="Arial" charset="0"/>
              </a:rPr>
              <a:t>monções</a:t>
            </a:r>
            <a:r>
              <a:rPr lang="pt-BR" altLang="pt-BR" sz="1800" b="0">
                <a:latin typeface="Arial" charset="0"/>
              </a:rPr>
              <a:t> que cruzam o equador terrestre sejam mais proeminentes do que os </a:t>
            </a:r>
            <a:r>
              <a:rPr lang="pt-BR" altLang="pt-BR" sz="1800">
                <a:latin typeface="Arial" charset="0"/>
              </a:rPr>
              <a:t>alísios</a:t>
            </a:r>
            <a:r>
              <a:rPr lang="pt-BR" altLang="pt-BR" sz="1800" b="0">
                <a:latin typeface="Arial" charset="0"/>
              </a:rPr>
              <a:t>.</a:t>
            </a: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1042988" y="6477000"/>
            <a:ext cx="61722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altLang="pt-BR" sz="1200" b="0">
                <a:latin typeface="Arial" charset="0"/>
              </a:rPr>
              <a:t>Posição na superfície da ZCIT em julho e janeiro.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altLang="pt-BR" sz="1200" b="0">
                <a:latin typeface="Arial" charset="0"/>
              </a:rPr>
              <a:t>Fonte: http://commons.wikimedia.org/wiki/Image:ITCZ_january-july.png </a:t>
            </a:r>
          </a:p>
        </p:txBody>
      </p:sp>
      <p:sp>
        <p:nvSpPr>
          <p:cNvPr id="2" name="Multiplicar 1"/>
          <p:cNvSpPr/>
          <p:nvPr/>
        </p:nvSpPr>
        <p:spPr>
          <a:xfrm>
            <a:off x="2436718" y="5229200"/>
            <a:ext cx="1008112" cy="64807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143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800px-ITCZ_january-ju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9813"/>
            <a:ext cx="914400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3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24259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4260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4261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POSICIONAMENTO: INFLUÊNCIA DAS ÁREAS CONTINENTAIS</a:t>
            </a:r>
          </a:p>
        </p:txBody>
      </p:sp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0" y="1196975"/>
            <a:ext cx="9144000" cy="10541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>
                <a:latin typeface="Arial" charset="0"/>
              </a:rPr>
              <a:t> Pequena oscilação latitudinal</a:t>
            </a:r>
            <a:r>
              <a:rPr lang="pt-BR" altLang="pt-BR" sz="1800" b="0">
                <a:latin typeface="Arial" charset="0"/>
              </a:rPr>
              <a:t> entre as longitudes de 160ºW e 10ºE (</a:t>
            </a:r>
            <a:r>
              <a:rPr lang="pt-BR" altLang="pt-BR" sz="1800">
                <a:latin typeface="Arial" charset="0"/>
              </a:rPr>
              <a:t>Pacífico leste</a:t>
            </a:r>
            <a:r>
              <a:rPr lang="pt-BR" altLang="pt-BR" sz="1800" b="0">
                <a:latin typeface="Arial" charset="0"/>
              </a:rPr>
              <a:t> e </a:t>
            </a:r>
            <a:r>
              <a:rPr lang="pt-BR" altLang="pt-BR" sz="1800">
                <a:latin typeface="Arial" charset="0"/>
              </a:rPr>
              <a:t>Atlântico</a:t>
            </a:r>
            <a:r>
              <a:rPr lang="pt-BR" altLang="pt-BR" sz="1800" b="0">
                <a:latin typeface="Arial" charset="0"/>
              </a:rPr>
              <a:t>)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</a:t>
            </a:r>
            <a:r>
              <a:rPr lang="pt-BR" altLang="pt-BR" sz="1800">
                <a:latin typeface="Arial" charset="0"/>
              </a:rPr>
              <a:t>Grande migração</a:t>
            </a:r>
            <a:r>
              <a:rPr lang="pt-BR" altLang="pt-BR" sz="1800" b="0">
                <a:latin typeface="Arial" charset="0"/>
              </a:rPr>
              <a:t> da ZCIT nas longitudes a </a:t>
            </a:r>
            <a:r>
              <a:rPr lang="pt-BR" altLang="pt-BR" sz="1800">
                <a:latin typeface="Arial" charset="0"/>
              </a:rPr>
              <a:t>leste</a:t>
            </a:r>
            <a:r>
              <a:rPr lang="pt-BR" altLang="pt-BR" sz="1800" b="0">
                <a:latin typeface="Arial" charset="0"/>
              </a:rPr>
              <a:t> da </a:t>
            </a:r>
            <a:r>
              <a:rPr lang="pt-BR" altLang="pt-BR" sz="1800">
                <a:latin typeface="Arial" charset="0"/>
              </a:rPr>
              <a:t>África</a:t>
            </a:r>
            <a:r>
              <a:rPr lang="pt-BR" altLang="pt-BR" sz="1800" b="0">
                <a:latin typeface="Arial" charset="0"/>
              </a:rPr>
              <a:t>, </a:t>
            </a:r>
            <a:r>
              <a:rPr lang="pt-BR" altLang="pt-BR" sz="1800">
                <a:latin typeface="Arial" charset="0"/>
              </a:rPr>
              <a:t>Austrália</a:t>
            </a:r>
            <a:r>
              <a:rPr lang="pt-BR" altLang="pt-BR" sz="1800" b="0">
                <a:latin typeface="Arial" charset="0"/>
              </a:rPr>
              <a:t> e </a:t>
            </a:r>
            <a:r>
              <a:rPr lang="pt-BR" altLang="pt-BR" sz="1800">
                <a:latin typeface="Arial" charset="0"/>
              </a:rPr>
              <a:t>Ásia</a:t>
            </a:r>
            <a:r>
              <a:rPr lang="pt-BR" altLang="pt-BR" sz="1800" b="0">
                <a:latin typeface="Arial" charset="0"/>
              </a:rPr>
              <a:t>.</a:t>
            </a: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-323850" y="6477000"/>
            <a:ext cx="61722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altLang="pt-BR" sz="1200" b="0">
                <a:latin typeface="Arial" charset="0"/>
              </a:rPr>
              <a:t>Posição na superfície da ZCIT em julho e janeiro.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</a:pPr>
            <a:r>
              <a:rPr lang="pt-BR" altLang="pt-BR" sz="1200" b="0">
                <a:latin typeface="Arial" charset="0"/>
              </a:rPr>
              <a:t>Fonte: http://commons.wikimedia.org/wiki/Image:ITCZ_january-july.png </a:t>
            </a:r>
          </a:p>
        </p:txBody>
      </p:sp>
    </p:spTree>
    <p:extLst>
      <p:ext uri="{BB962C8B-B14F-4D97-AF65-F5344CB8AC3E}">
        <p14:creationId xmlns:p14="http://schemas.microsoft.com/office/powerpoint/2010/main" val="364695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09923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9924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CARACTERÍSTICAS GERAIS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0" y="1196975"/>
            <a:ext cx="9144000" cy="29797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zona da banda de máxima cobertura de nuvens convectivas;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zona do cavado equatorial;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zona de confluência dos alísios (ZCA);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zona de máxima convergência de massa;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zona de máxima temperatura da superfície do mar.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</a:pPr>
            <a:r>
              <a:rPr lang="pt-BR" altLang="pt-BR" sz="1800">
                <a:solidFill>
                  <a:srgbClr val="FF0000"/>
                </a:solidFill>
                <a:latin typeface="Arial" charset="0"/>
              </a:rPr>
              <a:t>OBS.: Essas zonas não se apresentam sobre a mesma faixa de latitude e sim próximas umas das outras interagindo entre si (Hastenrath e Lamb, 1977; Hastenrath e Heller, 1977; Estoque e Douglas, 1978).</a:t>
            </a:r>
          </a:p>
        </p:txBody>
      </p:sp>
    </p:spTree>
    <p:extLst>
      <p:ext uri="{BB962C8B-B14F-4D97-AF65-F5344CB8AC3E}">
        <p14:creationId xmlns:p14="http://schemas.microsoft.com/office/powerpoint/2010/main" val="129595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81603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1604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81605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IDENTIFICANDO A POSIÇÃO</a:t>
            </a: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0" y="1196975"/>
            <a:ext cx="9144000" cy="28432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Diferentes variáveis físicas são utilizadas para se estudar a ZCIT: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cobertura de nuvens;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componente meridional do vento;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temperatura de brilho;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radiação de onda longa;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pressão ao nível médio do mar (PNMM);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>
                <a:latin typeface="Arial" charset="0"/>
              </a:rPr>
              <a:t> temperatura da superfície do mar.</a:t>
            </a:r>
          </a:p>
        </p:txBody>
      </p:sp>
    </p:spTree>
    <p:extLst>
      <p:ext uri="{BB962C8B-B14F-4D97-AF65-F5344CB8AC3E}">
        <p14:creationId xmlns:p14="http://schemas.microsoft.com/office/powerpoint/2010/main" val="408204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7" name="Group 2"/>
          <p:cNvGrpSpPr>
            <a:grpSpLocks/>
          </p:cNvGrpSpPr>
          <p:nvPr/>
        </p:nvGrpSpPr>
        <p:grpSpPr bwMode="auto">
          <a:xfrm>
            <a:off x="179388" y="177800"/>
            <a:ext cx="8748712" cy="803275"/>
            <a:chOff x="113" y="112"/>
            <a:chExt cx="5511" cy="506"/>
          </a:xfrm>
        </p:grpSpPr>
        <p:sp>
          <p:nvSpPr>
            <p:cNvPr id="222211" name="Rectangle 3"/>
            <p:cNvSpPr>
              <a:spLocks noChangeArrowheads="1"/>
            </p:cNvSpPr>
            <p:nvPr/>
          </p:nvSpPr>
          <p:spPr bwMode="auto">
            <a:xfrm>
              <a:off x="113" y="433"/>
              <a:ext cx="5511" cy="44"/>
            </a:xfrm>
            <a:prstGeom prst="rect">
              <a:avLst/>
            </a:prstGeom>
            <a:gradFill rotWithShape="1">
              <a:gsLst>
                <a:gs pos="0">
                  <a:srgbClr val="3333CC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2212" name="Rectangle 4"/>
            <p:cNvSpPr>
              <a:spLocks noChangeArrowheads="1"/>
            </p:cNvSpPr>
            <p:nvPr/>
          </p:nvSpPr>
          <p:spPr bwMode="auto">
            <a:xfrm rot="5400000">
              <a:off x="-11" y="358"/>
              <a:ext cx="506" cy="1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8748712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defRPr/>
            </a:pPr>
            <a:r>
              <a:rPr lang="pt-BR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ZCIT </a:t>
            </a:r>
            <a:r>
              <a:rPr lang="pt-BR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– POSICIONAMENTO: </a:t>
            </a: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pt-BR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ATLÂNTICO EQUATORIAL</a:t>
            </a:r>
            <a:endParaRPr lang="pt-BR" sz="1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0" y="1196975"/>
            <a:ext cx="9144000" cy="189282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33CC">
                  <a:alpha val="50000"/>
                </a:srgb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180000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just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 dirty="0">
                <a:latin typeface="Arial" charset="0"/>
              </a:rPr>
              <a:t> </a:t>
            </a:r>
            <a:r>
              <a:rPr lang="pt-BR" altLang="pt-BR" sz="1800" b="0" dirty="0" smtClean="0">
                <a:latin typeface="Arial" charset="0"/>
              </a:rPr>
              <a:t>ZCIT migra sazonalmente:</a:t>
            </a:r>
          </a:p>
          <a:p>
            <a:pPr lvl="1" eaLnBrk="1" hangingPunct="1"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 dirty="0">
                <a:latin typeface="Arial" charset="0"/>
              </a:rPr>
              <a:t> </a:t>
            </a:r>
            <a:r>
              <a:rPr lang="pt-BR" altLang="pt-BR" sz="1800" b="0" dirty="0" smtClean="0">
                <a:latin typeface="Arial" charset="0"/>
              </a:rPr>
              <a:t>Sua posição mais ao norte (14oN) em agosto-setembro</a:t>
            </a:r>
          </a:p>
          <a:p>
            <a:pPr lvl="1" eaLnBrk="1" hangingPunct="1"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 dirty="0">
                <a:latin typeface="Arial" charset="0"/>
              </a:rPr>
              <a:t> </a:t>
            </a:r>
            <a:r>
              <a:rPr lang="pt-BR" altLang="pt-BR" sz="1800" b="0" dirty="0" smtClean="0">
                <a:latin typeface="Arial" charset="0"/>
              </a:rPr>
              <a:t>Sua posição mais ao sul (em torno de 2oS) em março-abril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FontTx/>
              <a:buChar char="•"/>
            </a:pPr>
            <a:r>
              <a:rPr lang="pt-BR" altLang="pt-BR" sz="1800" b="0" dirty="0">
                <a:latin typeface="Arial" charset="0"/>
              </a:rPr>
              <a:t> </a:t>
            </a:r>
            <a:r>
              <a:rPr lang="pt-BR" altLang="pt-BR" sz="1800" b="0" dirty="0" smtClean="0">
                <a:latin typeface="Arial" charset="0"/>
              </a:rPr>
              <a:t>Importante para a determinação da estação chuvosa do norte da Região Nordeste do Brasil.</a:t>
            </a:r>
          </a:p>
        </p:txBody>
      </p:sp>
    </p:spTree>
    <p:extLst>
      <p:ext uri="{BB962C8B-B14F-4D97-AF65-F5344CB8AC3E}">
        <p14:creationId xmlns:p14="http://schemas.microsoft.com/office/powerpoint/2010/main" val="331844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2564</Words>
  <Application>Microsoft Office PowerPoint</Application>
  <PresentationFormat>Apresentação na tela (4:3)</PresentationFormat>
  <Paragraphs>155</Paragraphs>
  <Slides>25</Slides>
  <Notes>21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7" baseType="lpstr">
      <vt:lpstr>Tema do Office</vt:lpstr>
      <vt:lpstr>Imagem de bitmap</vt:lpstr>
      <vt:lpstr>Zona de Convergência Intertropical - ZCIT</vt:lpstr>
      <vt:lpstr>ITCZ – AMS </vt:lpstr>
      <vt:lpstr>Apresentação do PowerPoint</vt:lpstr>
      <vt:lpstr>ZCIT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Análise Sinótica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Zona de Convergência Intertropical - ZCIT</dc:title>
  <dc:creator>ritaynoue</dc:creator>
  <cp:lastModifiedBy>ritaynoue</cp:lastModifiedBy>
  <cp:revision>12</cp:revision>
  <dcterms:created xsi:type="dcterms:W3CDTF">2014-02-21T18:06:26Z</dcterms:created>
  <dcterms:modified xsi:type="dcterms:W3CDTF">2014-05-14T12:59:51Z</dcterms:modified>
</cp:coreProperties>
</file>