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10" d="100"/>
          <a:sy n="110" d="100"/>
        </p:scale>
        <p:origin x="-138" y="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6E-E545-4870-A630-035DA6B62287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06C9-941A-4356-98E1-B312AB7EC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16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6E-E545-4870-A630-035DA6B62287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06C9-941A-4356-98E1-B312AB7EC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0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6E-E545-4870-A630-035DA6B62287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06C9-941A-4356-98E1-B312AB7EC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85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6E-E545-4870-A630-035DA6B62287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06C9-941A-4356-98E1-B312AB7EC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59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6E-E545-4870-A630-035DA6B62287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06C9-941A-4356-98E1-B312AB7EC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94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6E-E545-4870-A630-035DA6B62287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06C9-941A-4356-98E1-B312AB7EC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04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6E-E545-4870-A630-035DA6B62287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06C9-941A-4356-98E1-B312AB7EC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46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6E-E545-4870-A630-035DA6B62287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06C9-941A-4356-98E1-B312AB7EC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84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6E-E545-4870-A630-035DA6B62287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06C9-941A-4356-98E1-B312AB7EC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6E-E545-4870-A630-035DA6B62287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06C9-941A-4356-98E1-B312AB7EC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01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6E-E545-4870-A630-035DA6B62287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06C9-941A-4356-98E1-B312AB7EC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28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A426E-E545-4870-A630-035DA6B62287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E06C9-941A-4356-98E1-B312AB7EC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82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ster.iag.usp.br/ind.php?inic=00&amp;pos=1&amp;prod=ensin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a.iag.usp.br/www/material/ritaynoue/aca-0523/2014_1oS_SIN2/zcou.nc" TargetMode="External"/><Relationship Id="rId2" Type="http://schemas.openxmlformats.org/officeDocument/2006/relationships/hyperlink" Target="http://www.dca.iag.usp.br/www/material/ritaynoue/aca-0523/2014_1oS_SIN2/zcas.n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ca.iag.usp.br/www/material/ritaynoue/aca-0523/2014_1oS_SIN2/ZCASeZCOU_SacramentoNeto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a.iag.usp.br/www/material/ritaynoue/aca-0523/2014_1oS_SIN2/20090212-16_inpe_IR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ZCAS e ZCOU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13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master.iag.usp.br/ind.php?inic=00&amp;pos=1&amp;prod=ensino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896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85800"/>
            <a:ext cx="8640960" cy="1143000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Método objetivo para identificar episódios de Zonas de </a:t>
            </a:r>
            <a:br>
              <a:rPr lang="pt-BR" sz="2800" dirty="0">
                <a:solidFill>
                  <a:srgbClr val="FF0000"/>
                </a:solidFill>
              </a:rPr>
            </a:br>
            <a:r>
              <a:rPr lang="pt-BR" sz="2800" dirty="0">
                <a:solidFill>
                  <a:srgbClr val="FF0000"/>
                </a:solidFill>
              </a:rPr>
              <a:t>Convergência de Umidade (ZCOU) no ambiente operacional do </a:t>
            </a:r>
            <a:br>
              <a:rPr lang="pt-BR" sz="2800" dirty="0">
                <a:solidFill>
                  <a:srgbClr val="FF0000"/>
                </a:solidFill>
              </a:rPr>
            </a:br>
            <a:r>
              <a:rPr lang="pt-BR" sz="2800" dirty="0">
                <a:solidFill>
                  <a:srgbClr val="FF0000"/>
                </a:solidFill>
              </a:rPr>
              <a:t>Centro de Previsão de Tempo e Estados Climáticos - CPTEC.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pt-BR" sz="2400" dirty="0"/>
              <a:t>A Zona de Convergência do Atlântico Sul (ZCAS) é um dos principais sistemas </a:t>
            </a:r>
            <a:r>
              <a:rPr lang="pt-BR" sz="2400" dirty="0" smtClean="0"/>
              <a:t>meteorológicos </a:t>
            </a:r>
            <a:r>
              <a:rPr lang="pt-BR" sz="2400" dirty="0"/>
              <a:t>que garante o regime hídrico sobre o Centro-Oeste e o Sudeste do Brasil. Em </a:t>
            </a:r>
            <a:r>
              <a:rPr lang="pt-BR" sz="2400" dirty="0" smtClean="0"/>
              <a:t>alguns </a:t>
            </a:r>
            <a:r>
              <a:rPr lang="pt-BR" sz="2400" dirty="0"/>
              <a:t>períodos, percebe-se a formação de um canal associado a convergência de umidade e </a:t>
            </a:r>
            <a:r>
              <a:rPr lang="pt-BR" sz="2400" dirty="0" smtClean="0"/>
              <a:t>massa</a:t>
            </a:r>
            <a:r>
              <a:rPr lang="pt-BR" sz="2400" dirty="0"/>
              <a:t>, bastante similar a ZCAS, mas, sem a </a:t>
            </a:r>
            <a:r>
              <a:rPr lang="pt-BR" sz="2400" dirty="0" smtClean="0"/>
              <a:t>configuração </a:t>
            </a:r>
            <a:r>
              <a:rPr lang="pt-BR" sz="2400" dirty="0"/>
              <a:t>clássica descrita na literatura. A </a:t>
            </a:r>
            <a:r>
              <a:rPr lang="pt-BR" sz="2400" dirty="0" smtClean="0"/>
              <a:t>este </a:t>
            </a:r>
            <a:r>
              <a:rPr lang="pt-BR" sz="2400" dirty="0"/>
              <a:t>padrão similar, não clássico, o Grupo de Previsão de Tempo (GPT) do CPTEC, passou a </a:t>
            </a:r>
            <a:r>
              <a:rPr lang="pt-BR" sz="2400" dirty="0" smtClean="0"/>
              <a:t>denominar </a:t>
            </a:r>
            <a:r>
              <a:rPr lang="pt-BR" sz="2400" dirty="0"/>
              <a:t>de ZCOU, ou, Zona de Convergência de Umidade</a:t>
            </a:r>
          </a:p>
        </p:txBody>
      </p:sp>
      <p:sp>
        <p:nvSpPr>
          <p:cNvPr id="4" name="Retângulo 3"/>
          <p:cNvSpPr/>
          <p:nvPr/>
        </p:nvSpPr>
        <p:spPr>
          <a:xfrm>
            <a:off x="5796136" y="6093296"/>
            <a:ext cx="2910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Sacramento Neto et al., 2010</a:t>
            </a:r>
          </a:p>
        </p:txBody>
      </p:sp>
    </p:spTree>
    <p:extLst>
      <p:ext uri="{BB962C8B-B14F-4D97-AF65-F5344CB8AC3E}">
        <p14:creationId xmlns:p14="http://schemas.microsoft.com/office/powerpoint/2010/main" val="4184289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ZCAS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A </a:t>
            </a:r>
            <a:r>
              <a:rPr lang="pt-BR" dirty="0">
                <a:solidFill>
                  <a:srgbClr val="FF0000"/>
                </a:solidFill>
              </a:rPr>
              <a:t>banda de </a:t>
            </a:r>
            <a:r>
              <a:rPr lang="pt-BR" dirty="0" smtClean="0">
                <a:solidFill>
                  <a:srgbClr val="FF0000"/>
                </a:solidFill>
              </a:rPr>
              <a:t>nebulosidade </a:t>
            </a:r>
            <a:r>
              <a:rPr lang="pt-BR" dirty="0">
                <a:solidFill>
                  <a:srgbClr val="FF0000"/>
                </a:solidFill>
              </a:rPr>
              <a:t>associada à ZCAS </a:t>
            </a:r>
            <a:r>
              <a:rPr lang="pt-BR" dirty="0"/>
              <a:t>nem sempre aparece bem definida e homogênea. Este </a:t>
            </a:r>
            <a:r>
              <a:rPr lang="pt-BR" dirty="0" smtClean="0"/>
              <a:t>comportamento </a:t>
            </a:r>
            <a:r>
              <a:rPr lang="pt-BR" dirty="0"/>
              <a:t>é similar à ZCIT (Zona de Convergência Intertropical) ou, as frentes, isto </a:t>
            </a:r>
            <a:r>
              <a:rPr lang="pt-BR" dirty="0" smtClean="0"/>
              <a:t>significa </a:t>
            </a:r>
            <a:r>
              <a:rPr lang="pt-BR" dirty="0"/>
              <a:t>que, os sistemas podem estar presentes, porém, com pouca atividade. Por exemplo, a </a:t>
            </a:r>
            <a:r>
              <a:rPr lang="pt-BR" dirty="0" smtClean="0"/>
              <a:t> ZCIT </a:t>
            </a:r>
            <a:r>
              <a:rPr lang="pt-BR" dirty="0"/>
              <a:t>pode estar presente apesar não ser detectada pelo campo de nebulosidade;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Presença do </a:t>
            </a:r>
            <a:r>
              <a:rPr lang="pt-BR" dirty="0">
                <a:solidFill>
                  <a:srgbClr val="FF0000"/>
                </a:solidFill>
              </a:rPr>
              <a:t>Jato Subtropica</a:t>
            </a:r>
            <a:r>
              <a:rPr lang="pt-BR" dirty="0"/>
              <a:t>l (JST) que, geralmente, contorna um cavado e dá suporte dinâmico ao </a:t>
            </a:r>
            <a:r>
              <a:rPr lang="pt-BR" dirty="0" smtClean="0"/>
              <a:t>sistema </a:t>
            </a:r>
            <a:r>
              <a:rPr lang="pt-BR" dirty="0"/>
              <a:t>que atua na superfície (cavado ou frente subtropical);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 </a:t>
            </a:r>
            <a:r>
              <a:rPr lang="pt-BR" dirty="0">
                <a:solidFill>
                  <a:srgbClr val="FF0000"/>
                </a:solidFill>
              </a:rPr>
              <a:t>ramo norte do Jato Polar </a:t>
            </a:r>
            <a:r>
              <a:rPr lang="pt-BR" dirty="0" smtClean="0"/>
              <a:t>(</a:t>
            </a:r>
            <a:r>
              <a:rPr lang="pt-BR" dirty="0"/>
              <a:t>JPN) pode aparecer em algumas ocasiões acoplado ao JST nos casos onde aparece a presença </a:t>
            </a:r>
            <a:r>
              <a:rPr lang="pt-BR" dirty="0" smtClean="0"/>
              <a:t>de </a:t>
            </a:r>
            <a:r>
              <a:rPr lang="pt-BR" dirty="0"/>
              <a:t>uma frente fria (clássica) no oceano;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Existe </a:t>
            </a:r>
            <a:r>
              <a:rPr lang="pt-BR" dirty="0"/>
              <a:t>um significativo </a:t>
            </a:r>
            <a:r>
              <a:rPr lang="pt-BR" dirty="0">
                <a:solidFill>
                  <a:srgbClr val="FF0000"/>
                </a:solidFill>
              </a:rPr>
              <a:t>gradiente de temperatura </a:t>
            </a:r>
            <a:r>
              <a:rPr lang="pt-BR" dirty="0" smtClean="0">
                <a:solidFill>
                  <a:srgbClr val="FF0000"/>
                </a:solidFill>
              </a:rPr>
              <a:t> potencial </a:t>
            </a:r>
            <a:r>
              <a:rPr lang="pt-BR" dirty="0">
                <a:solidFill>
                  <a:srgbClr val="FF0000"/>
                </a:solidFill>
              </a:rPr>
              <a:t>equivalente em 850 </a:t>
            </a:r>
            <a:r>
              <a:rPr lang="pt-BR" dirty="0" err="1">
                <a:solidFill>
                  <a:srgbClr val="FF0000"/>
                </a:solidFill>
              </a:rPr>
              <a:t>hPa</a:t>
            </a:r>
            <a:r>
              <a:rPr lang="pt-BR" dirty="0"/>
              <a:t> (GTPE_850), </a:t>
            </a:r>
            <a:r>
              <a:rPr lang="pt-BR" dirty="0">
                <a:solidFill>
                  <a:srgbClr val="FF0000"/>
                </a:solidFill>
              </a:rPr>
              <a:t>se estendendo desde o oceano até o interior </a:t>
            </a:r>
            <a:r>
              <a:rPr lang="pt-BR" dirty="0" smtClean="0">
                <a:solidFill>
                  <a:srgbClr val="FF0000"/>
                </a:solidFill>
              </a:rPr>
              <a:t> do </a:t>
            </a:r>
            <a:r>
              <a:rPr lang="pt-BR" dirty="0">
                <a:solidFill>
                  <a:srgbClr val="FF0000"/>
                </a:solidFill>
              </a:rPr>
              <a:t>continente</a:t>
            </a:r>
            <a:r>
              <a:rPr lang="pt-BR" dirty="0"/>
              <a:t>. Isto acontece principalmente aos eventos de ZCAS associados a persistência de </a:t>
            </a:r>
            <a:r>
              <a:rPr lang="pt-BR" dirty="0" smtClean="0"/>
              <a:t>nebulosidade </a:t>
            </a:r>
            <a:r>
              <a:rPr lang="pt-BR" dirty="0"/>
              <a:t>e abundante precipitação. Em algumas ocasiões o GTPE_850 apenas aparece no </a:t>
            </a:r>
            <a:r>
              <a:rPr lang="pt-BR" dirty="0" smtClean="0"/>
              <a:t>oceano </a:t>
            </a:r>
            <a:r>
              <a:rPr lang="pt-BR" dirty="0"/>
              <a:t>e não sobre o continente. Nesses casos, nota-se também um apreciável gradiente de </a:t>
            </a:r>
            <a:r>
              <a:rPr lang="pt-BR" dirty="0" smtClean="0"/>
              <a:t> Água </a:t>
            </a:r>
            <a:r>
              <a:rPr lang="pt-BR" dirty="0"/>
              <a:t>Precipitável (valores acima de 40 mm). Também existe um gradiente significativo de </a:t>
            </a:r>
            <a:r>
              <a:rPr lang="pt-BR" dirty="0" smtClean="0"/>
              <a:t>temperatura </a:t>
            </a:r>
            <a:r>
              <a:rPr lang="pt-BR" dirty="0"/>
              <a:t>de ponto de orvalho em superfície, praticamente em fase com o GTPE_850;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O fluxo </a:t>
            </a:r>
            <a:r>
              <a:rPr lang="pt-BR" dirty="0">
                <a:solidFill>
                  <a:srgbClr val="FF0000"/>
                </a:solidFill>
              </a:rPr>
              <a:t>de umidade em 850 </a:t>
            </a:r>
            <a:r>
              <a:rPr lang="pt-BR" dirty="0" err="1">
                <a:solidFill>
                  <a:srgbClr val="FF0000"/>
                </a:solidFill>
              </a:rPr>
              <a:t>hPa</a:t>
            </a:r>
            <a:r>
              <a:rPr lang="pt-BR" dirty="0">
                <a:solidFill>
                  <a:srgbClr val="FF0000"/>
                </a:solidFill>
              </a:rPr>
              <a:t> aparece bem determinado, direcionado desde a região </a:t>
            </a:r>
            <a:r>
              <a:rPr lang="pt-BR" dirty="0" smtClean="0">
                <a:solidFill>
                  <a:srgbClr val="FF0000"/>
                </a:solidFill>
              </a:rPr>
              <a:t> amazônica </a:t>
            </a:r>
            <a:r>
              <a:rPr lang="pt-BR" dirty="0">
                <a:solidFill>
                  <a:srgbClr val="FF0000"/>
                </a:solidFill>
              </a:rPr>
              <a:t>até o oceano, passando pelo Centro-Oeste e Sudeste do Brasil</a:t>
            </a:r>
            <a:r>
              <a:rPr lang="pt-BR" dirty="0"/>
              <a:t>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O </a:t>
            </a:r>
            <a:r>
              <a:rPr lang="pt-BR" dirty="0">
                <a:solidFill>
                  <a:srgbClr val="FF0000"/>
                </a:solidFill>
              </a:rPr>
              <a:t>campo de </a:t>
            </a:r>
            <a:r>
              <a:rPr lang="pt-BR" dirty="0" smtClean="0">
                <a:solidFill>
                  <a:srgbClr val="FF0000"/>
                </a:solidFill>
              </a:rPr>
              <a:t> velocidade </a:t>
            </a:r>
            <a:r>
              <a:rPr lang="pt-BR" dirty="0">
                <a:solidFill>
                  <a:srgbClr val="FF0000"/>
                </a:solidFill>
              </a:rPr>
              <a:t>vertical </a:t>
            </a:r>
            <a:r>
              <a:rPr lang="pt-BR" dirty="0" err="1">
                <a:solidFill>
                  <a:srgbClr val="FF0000"/>
                </a:solidFill>
              </a:rPr>
              <a:t>omega</a:t>
            </a:r>
            <a:r>
              <a:rPr lang="pt-BR" dirty="0">
                <a:solidFill>
                  <a:srgbClr val="FF0000"/>
                </a:solidFill>
              </a:rPr>
              <a:t> ascendente (negativo) em 500 </a:t>
            </a:r>
            <a:r>
              <a:rPr lang="pt-BR" dirty="0" err="1">
                <a:solidFill>
                  <a:srgbClr val="FF0000"/>
                </a:solidFill>
              </a:rPr>
              <a:t>hPa</a:t>
            </a:r>
            <a:r>
              <a:rPr lang="pt-BR" dirty="0">
                <a:solidFill>
                  <a:srgbClr val="FF0000"/>
                </a:solidFill>
              </a:rPr>
              <a:t> aparece praticamente em fase </a:t>
            </a:r>
            <a:r>
              <a:rPr lang="pt-BR" dirty="0" smtClean="0">
                <a:solidFill>
                  <a:srgbClr val="FF0000"/>
                </a:solidFill>
              </a:rPr>
              <a:t> com </a:t>
            </a:r>
            <a:r>
              <a:rPr lang="pt-BR" dirty="0">
                <a:solidFill>
                  <a:srgbClr val="FF0000"/>
                </a:solidFill>
              </a:rPr>
              <a:t>o fluxo convergente em 850 </a:t>
            </a:r>
            <a:r>
              <a:rPr lang="pt-BR" dirty="0" err="1">
                <a:solidFill>
                  <a:srgbClr val="FF0000"/>
                </a:solidFill>
              </a:rPr>
              <a:t>hPa</a:t>
            </a:r>
            <a:r>
              <a:rPr lang="pt-BR" dirty="0"/>
              <a:t>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A </a:t>
            </a:r>
            <a:r>
              <a:rPr lang="pt-BR" dirty="0">
                <a:solidFill>
                  <a:srgbClr val="FF0000"/>
                </a:solidFill>
              </a:rPr>
              <a:t>Alta da Bolívia (AB) e o cavado do Nordeste 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dirty="0" err="1">
                <a:solidFill>
                  <a:srgbClr val="FF0000"/>
                </a:solidFill>
              </a:rPr>
              <a:t>CNe</a:t>
            </a:r>
            <a:r>
              <a:rPr lang="pt-BR" dirty="0">
                <a:solidFill>
                  <a:srgbClr val="FF0000"/>
                </a:solidFill>
              </a:rPr>
              <a:t>), ou Vórtice do Nordeste (</a:t>
            </a:r>
            <a:r>
              <a:rPr lang="pt-BR" dirty="0" err="1">
                <a:solidFill>
                  <a:srgbClr val="FF0000"/>
                </a:solidFill>
              </a:rPr>
              <a:t>VNe</a:t>
            </a:r>
            <a:r>
              <a:rPr lang="pt-BR" dirty="0">
                <a:solidFill>
                  <a:srgbClr val="FF0000"/>
                </a:solidFill>
              </a:rPr>
              <a:t>), </a:t>
            </a:r>
            <a:r>
              <a:rPr lang="pt-BR" dirty="0"/>
              <a:t>aparecem bem definidos apenas nos casos de ZCAS </a:t>
            </a:r>
            <a:r>
              <a:rPr lang="pt-BR" dirty="0" smtClean="0"/>
              <a:t>clássicos</a:t>
            </a:r>
            <a:r>
              <a:rPr lang="pt-BR" dirty="0"/>
              <a:t>. Porém, nem sempre estes sistemas aparecem bem caracterizados durante um evento </a:t>
            </a:r>
            <a:r>
              <a:rPr lang="pt-BR" dirty="0" smtClean="0"/>
              <a:t>de </a:t>
            </a:r>
            <a:r>
              <a:rPr lang="pt-BR" dirty="0"/>
              <a:t>ZCAS. Geralmente, a AB sempre aparece, apesar de se apresentar </a:t>
            </a:r>
            <a:r>
              <a:rPr lang="pt-BR" dirty="0" err="1"/>
              <a:t>desconfigurada</a:t>
            </a:r>
            <a:r>
              <a:rPr lang="pt-BR" dirty="0"/>
              <a:t> em </a:t>
            </a:r>
            <a:r>
              <a:rPr lang="pt-BR" dirty="0" smtClean="0"/>
              <a:t>várias </a:t>
            </a:r>
            <a:r>
              <a:rPr lang="pt-BR" dirty="0"/>
              <a:t>oportunidades. O </a:t>
            </a:r>
            <a:r>
              <a:rPr lang="pt-BR" dirty="0" err="1"/>
              <a:t>VNe</a:t>
            </a:r>
            <a:r>
              <a:rPr lang="pt-BR" dirty="0"/>
              <a:t> pode não aparecer em casos de ZCAS;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</a:t>
            </a:r>
            <a:r>
              <a:rPr lang="pt-BR" dirty="0"/>
              <a:t>Zona de </a:t>
            </a:r>
            <a:r>
              <a:rPr lang="pt-BR" dirty="0" smtClean="0"/>
              <a:t>Convergência </a:t>
            </a:r>
            <a:r>
              <a:rPr lang="pt-BR" dirty="0"/>
              <a:t>de Umidade em baixos níveis, provocada pela presença das características </a:t>
            </a:r>
            <a:r>
              <a:rPr lang="pt-BR" dirty="0" smtClean="0"/>
              <a:t>mencionadas </a:t>
            </a:r>
            <a:r>
              <a:rPr lang="pt-BR" dirty="0"/>
              <a:t>anteriormente, deve </a:t>
            </a:r>
            <a:r>
              <a:rPr lang="pt-BR" dirty="0">
                <a:solidFill>
                  <a:srgbClr val="FF0000"/>
                </a:solidFill>
              </a:rPr>
              <a:t>persistir, pelo menos, 4 (quatro dias) para poder ser </a:t>
            </a:r>
            <a:r>
              <a:rPr lang="pt-BR" dirty="0" smtClean="0">
                <a:solidFill>
                  <a:srgbClr val="FF0000"/>
                </a:solidFill>
              </a:rPr>
              <a:t>caracterizada </a:t>
            </a:r>
            <a:r>
              <a:rPr lang="pt-BR" dirty="0">
                <a:solidFill>
                  <a:srgbClr val="FF0000"/>
                </a:solidFill>
              </a:rPr>
              <a:t>como ZCAS</a:t>
            </a:r>
            <a:r>
              <a:rPr lang="pt-BR" dirty="0"/>
              <a:t>. Será contabilizado como primeiro dia de ZCAS o momento em </a:t>
            </a:r>
            <a:r>
              <a:rPr lang="pt-BR" dirty="0" smtClean="0"/>
              <a:t>que </a:t>
            </a:r>
            <a:r>
              <a:rPr lang="pt-BR" dirty="0"/>
              <a:t>se configurará o fenômeno;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Se </a:t>
            </a:r>
            <a:r>
              <a:rPr lang="pt-BR" dirty="0"/>
              <a:t>o processo durar menos de quatro dias o evento será </a:t>
            </a:r>
            <a:r>
              <a:rPr lang="pt-BR" dirty="0" smtClean="0"/>
              <a:t>caracterizado </a:t>
            </a:r>
            <a:r>
              <a:rPr lang="pt-BR" dirty="0"/>
              <a:t>apenas como Zona de Convergência de Umidade ou, simplesmente, ZCOU</a:t>
            </a:r>
          </a:p>
        </p:txBody>
      </p:sp>
    </p:spTree>
    <p:extLst>
      <p:ext uri="{BB962C8B-B14F-4D97-AF65-F5344CB8AC3E}">
        <p14:creationId xmlns:p14="http://schemas.microsoft.com/office/powerpoint/2010/main" val="53254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Utilize as análises do ERA-INTERIM </a:t>
            </a:r>
            <a:r>
              <a:rPr lang="pt-BR" dirty="0"/>
              <a:t>zcas.nc (</a:t>
            </a:r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www.dca.iag.usp.br/www/material/ritaynoue/aca-0523/2014_1oS_SIN2/zcas.nc</a:t>
            </a:r>
            <a:r>
              <a:rPr lang="pt-BR" dirty="0" smtClean="0"/>
              <a:t>) </a:t>
            </a:r>
            <a:r>
              <a:rPr lang="pt-BR" dirty="0"/>
              <a:t>e zcou.nc (</a:t>
            </a:r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www.dca.iag.usp.br/www/material/ritaynoue/aca-0523/2014_1oS_SIN2/zcou.nc</a:t>
            </a:r>
            <a:r>
              <a:rPr lang="pt-BR" dirty="0" smtClean="0"/>
              <a:t>) </a:t>
            </a:r>
            <a:endParaRPr lang="pt-BR" dirty="0" smtClean="0"/>
          </a:p>
          <a:p>
            <a:r>
              <a:rPr lang="pt-BR" dirty="0" smtClean="0"/>
              <a:t>Reproduza as análises das figuras 1 e 2 de Sacramento Neto et al., 2010 </a:t>
            </a:r>
            <a:r>
              <a:rPr lang="pt-BR" dirty="0"/>
              <a:t>(</a:t>
            </a:r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www.dca.iag.usp.br/www/material/ritaynoue/aca-0523/2014_1oS_SIN2/ZCASeZCOU_SacramentoNeto.pdf</a:t>
            </a:r>
            <a:r>
              <a:rPr lang="pt-BR" dirty="0" smtClean="0"/>
              <a:t>) </a:t>
            </a:r>
            <a:endParaRPr lang="pt-BR" dirty="0" smtClean="0"/>
          </a:p>
          <a:p>
            <a:pPr lvl="1"/>
            <a:r>
              <a:rPr lang="pt-BR" dirty="0" smtClean="0"/>
              <a:t>Em 850 </a:t>
            </a:r>
            <a:r>
              <a:rPr lang="pt-BR" dirty="0" err="1" smtClean="0"/>
              <a:t>hPa</a:t>
            </a:r>
            <a:r>
              <a:rPr lang="pt-BR" dirty="0" smtClean="0"/>
              <a:t>, plote vento e convergência de umidade</a:t>
            </a:r>
          </a:p>
          <a:p>
            <a:r>
              <a:rPr lang="pt-BR" dirty="0" smtClean="0"/>
              <a:t>Identifique as características de cada sistema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165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ZCAS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A </a:t>
            </a:r>
            <a:r>
              <a:rPr lang="pt-BR" dirty="0">
                <a:solidFill>
                  <a:srgbClr val="FF0000"/>
                </a:solidFill>
              </a:rPr>
              <a:t>banda de </a:t>
            </a:r>
            <a:r>
              <a:rPr lang="pt-BR" dirty="0" smtClean="0">
                <a:solidFill>
                  <a:srgbClr val="FF0000"/>
                </a:solidFill>
              </a:rPr>
              <a:t>nebulosidade </a:t>
            </a:r>
            <a:r>
              <a:rPr lang="pt-BR" dirty="0">
                <a:solidFill>
                  <a:srgbClr val="FF0000"/>
                </a:solidFill>
              </a:rPr>
              <a:t>associada à ZCAS </a:t>
            </a:r>
            <a:r>
              <a:rPr lang="pt-BR" dirty="0"/>
              <a:t>nem sempre aparece bem definida e homogênea. Este </a:t>
            </a:r>
            <a:r>
              <a:rPr lang="pt-BR" dirty="0" smtClean="0"/>
              <a:t>comportamento </a:t>
            </a:r>
            <a:r>
              <a:rPr lang="pt-BR" dirty="0"/>
              <a:t>é similar à ZCIT (Zona de Convergência Intertropical) ou, as frentes, isto </a:t>
            </a:r>
            <a:r>
              <a:rPr lang="pt-BR" dirty="0" smtClean="0"/>
              <a:t>significa </a:t>
            </a:r>
            <a:r>
              <a:rPr lang="pt-BR" dirty="0"/>
              <a:t>que, os sistemas podem estar presentes, porém, com pouca atividade. Por exemplo, a </a:t>
            </a:r>
            <a:r>
              <a:rPr lang="pt-BR" dirty="0" smtClean="0"/>
              <a:t> ZCIT </a:t>
            </a:r>
            <a:r>
              <a:rPr lang="pt-BR" dirty="0"/>
              <a:t>pode estar presente apesar não ser detectada pelo campo de nebulosidade;  </a:t>
            </a:r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www.dca.iag.usp.br/www/material/ritaynoue/aca-0523/2014_1oS_SIN2/20090212-16_inpe_IR.gif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Presença do </a:t>
            </a:r>
            <a:r>
              <a:rPr lang="pt-BR" dirty="0">
                <a:solidFill>
                  <a:srgbClr val="FF0000"/>
                </a:solidFill>
              </a:rPr>
              <a:t>Jato Subtropica</a:t>
            </a:r>
            <a:r>
              <a:rPr lang="pt-BR" dirty="0"/>
              <a:t>l (JST) que, geralmente, contorna um cavado e dá suporte dinâmico ao </a:t>
            </a:r>
            <a:r>
              <a:rPr lang="pt-BR" dirty="0" smtClean="0"/>
              <a:t>sistema </a:t>
            </a:r>
            <a:r>
              <a:rPr lang="pt-BR" dirty="0"/>
              <a:t>que atua na superfície (cavado ou frente subtropical);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 </a:t>
            </a:r>
            <a:r>
              <a:rPr lang="pt-BR" dirty="0">
                <a:solidFill>
                  <a:srgbClr val="FF0000"/>
                </a:solidFill>
              </a:rPr>
              <a:t>ramo norte do Jato Polar </a:t>
            </a:r>
            <a:r>
              <a:rPr lang="pt-BR" dirty="0" smtClean="0"/>
              <a:t>(</a:t>
            </a:r>
            <a:r>
              <a:rPr lang="pt-BR" dirty="0"/>
              <a:t>JPN) pode aparecer em algumas ocasiões acoplado ao JST nos casos onde aparece a presença </a:t>
            </a:r>
            <a:r>
              <a:rPr lang="pt-BR" dirty="0" smtClean="0"/>
              <a:t>de </a:t>
            </a:r>
            <a:r>
              <a:rPr lang="pt-BR" dirty="0"/>
              <a:t>uma frente fria (clássica) no oceano;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solidFill>
                  <a:srgbClr val="FF0000"/>
                </a:solidFill>
              </a:rPr>
              <a:t>A Alta da Bolívia (AB) e o cavado do Nordeste (</a:t>
            </a:r>
            <a:r>
              <a:rPr lang="pt-BR" dirty="0" err="1">
                <a:solidFill>
                  <a:srgbClr val="FF0000"/>
                </a:solidFill>
              </a:rPr>
              <a:t>CNe</a:t>
            </a:r>
            <a:r>
              <a:rPr lang="pt-BR" dirty="0">
                <a:solidFill>
                  <a:srgbClr val="FF0000"/>
                </a:solidFill>
              </a:rPr>
              <a:t>), ou Vórtice do Nordeste (</a:t>
            </a:r>
            <a:r>
              <a:rPr lang="pt-BR" dirty="0" err="1">
                <a:solidFill>
                  <a:srgbClr val="FF0000"/>
                </a:solidFill>
              </a:rPr>
              <a:t>VNe</a:t>
            </a:r>
            <a:r>
              <a:rPr lang="pt-BR" dirty="0">
                <a:solidFill>
                  <a:srgbClr val="FF0000"/>
                </a:solidFill>
              </a:rPr>
              <a:t>), </a:t>
            </a:r>
            <a:r>
              <a:rPr lang="pt-BR" dirty="0"/>
              <a:t>aparecem bem definidos apenas nos casos de ZCAS clássicos. Porém, nem sempre estes sistemas aparecem bem caracterizados durante um evento de ZCAS. Geralmente, a AB sempre aparece, apesar de se apresentar </a:t>
            </a:r>
            <a:r>
              <a:rPr lang="pt-BR" dirty="0" err="1"/>
              <a:t>desconfigurada</a:t>
            </a:r>
            <a:r>
              <a:rPr lang="pt-BR" dirty="0"/>
              <a:t> em várias oportunidades. O </a:t>
            </a:r>
            <a:r>
              <a:rPr lang="pt-BR" dirty="0" err="1"/>
              <a:t>VNe</a:t>
            </a:r>
            <a:r>
              <a:rPr lang="pt-BR" dirty="0"/>
              <a:t> pode não aparecer em casos de ZCAS; 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Existe </a:t>
            </a:r>
            <a:r>
              <a:rPr lang="pt-BR" dirty="0"/>
              <a:t>um significativo </a:t>
            </a:r>
            <a:r>
              <a:rPr lang="pt-BR" dirty="0">
                <a:solidFill>
                  <a:srgbClr val="FF0000"/>
                </a:solidFill>
              </a:rPr>
              <a:t>gradiente de temperatura </a:t>
            </a:r>
            <a:r>
              <a:rPr lang="pt-BR" dirty="0" smtClean="0">
                <a:solidFill>
                  <a:srgbClr val="FF0000"/>
                </a:solidFill>
              </a:rPr>
              <a:t> potencial </a:t>
            </a:r>
            <a:r>
              <a:rPr lang="pt-BR" dirty="0">
                <a:solidFill>
                  <a:srgbClr val="FF0000"/>
                </a:solidFill>
              </a:rPr>
              <a:t>equivalente em 850 </a:t>
            </a:r>
            <a:r>
              <a:rPr lang="pt-BR" dirty="0" err="1">
                <a:solidFill>
                  <a:srgbClr val="FF0000"/>
                </a:solidFill>
              </a:rPr>
              <a:t>hPa</a:t>
            </a:r>
            <a:r>
              <a:rPr lang="pt-BR" dirty="0"/>
              <a:t> (GTPE_850), </a:t>
            </a:r>
            <a:r>
              <a:rPr lang="pt-BR" dirty="0">
                <a:solidFill>
                  <a:srgbClr val="FF0000"/>
                </a:solidFill>
              </a:rPr>
              <a:t>se estendendo desde o oceano até o interior </a:t>
            </a:r>
            <a:r>
              <a:rPr lang="pt-BR" dirty="0" smtClean="0">
                <a:solidFill>
                  <a:srgbClr val="FF0000"/>
                </a:solidFill>
              </a:rPr>
              <a:t> do </a:t>
            </a:r>
            <a:r>
              <a:rPr lang="pt-BR" dirty="0">
                <a:solidFill>
                  <a:srgbClr val="FF0000"/>
                </a:solidFill>
              </a:rPr>
              <a:t>continente</a:t>
            </a:r>
            <a:r>
              <a:rPr lang="pt-BR" dirty="0"/>
              <a:t>. Isto acontece principalmente aos eventos de ZCAS associados a persistência de </a:t>
            </a:r>
            <a:r>
              <a:rPr lang="pt-BR" dirty="0" smtClean="0"/>
              <a:t>nebulosidade </a:t>
            </a:r>
            <a:r>
              <a:rPr lang="pt-BR" dirty="0"/>
              <a:t>e abundante precipitação. Em algumas ocasiões o GTPE_850 apenas aparece no </a:t>
            </a:r>
            <a:r>
              <a:rPr lang="pt-BR" dirty="0" smtClean="0"/>
              <a:t>oceano </a:t>
            </a:r>
            <a:r>
              <a:rPr lang="pt-BR" dirty="0"/>
              <a:t>e não sobre o continente. Nesses casos, nota-se também um apreciável gradiente de </a:t>
            </a:r>
            <a:r>
              <a:rPr lang="pt-BR" dirty="0" smtClean="0"/>
              <a:t> Água </a:t>
            </a:r>
            <a:r>
              <a:rPr lang="pt-BR" dirty="0"/>
              <a:t>Precipitável (valores acima de 40 mm). Também existe um gradiente significativo de </a:t>
            </a:r>
            <a:r>
              <a:rPr lang="pt-BR" dirty="0" smtClean="0"/>
              <a:t>temperatura </a:t>
            </a:r>
            <a:r>
              <a:rPr lang="pt-BR" dirty="0"/>
              <a:t>de ponto de orvalho em superfície, praticamente em fase com o GTPE_850;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O fluxo </a:t>
            </a:r>
            <a:r>
              <a:rPr lang="pt-BR" dirty="0">
                <a:solidFill>
                  <a:srgbClr val="FF0000"/>
                </a:solidFill>
              </a:rPr>
              <a:t>de umidade em 850 </a:t>
            </a:r>
            <a:r>
              <a:rPr lang="pt-BR" dirty="0" err="1">
                <a:solidFill>
                  <a:srgbClr val="FF0000"/>
                </a:solidFill>
              </a:rPr>
              <a:t>hPa</a:t>
            </a:r>
            <a:r>
              <a:rPr lang="pt-BR" dirty="0">
                <a:solidFill>
                  <a:srgbClr val="FF0000"/>
                </a:solidFill>
              </a:rPr>
              <a:t> aparece bem determinado, direcionado desde a região </a:t>
            </a:r>
            <a:r>
              <a:rPr lang="pt-BR" dirty="0" smtClean="0">
                <a:solidFill>
                  <a:srgbClr val="FF0000"/>
                </a:solidFill>
              </a:rPr>
              <a:t> amazônica </a:t>
            </a:r>
            <a:r>
              <a:rPr lang="pt-BR" dirty="0">
                <a:solidFill>
                  <a:srgbClr val="FF0000"/>
                </a:solidFill>
              </a:rPr>
              <a:t>até o oceano, passando pelo Centro-Oeste e Sudeste do Brasil</a:t>
            </a:r>
            <a:r>
              <a:rPr lang="pt-BR" dirty="0"/>
              <a:t>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O </a:t>
            </a:r>
            <a:r>
              <a:rPr lang="pt-BR" dirty="0">
                <a:solidFill>
                  <a:srgbClr val="FF0000"/>
                </a:solidFill>
              </a:rPr>
              <a:t>campo de </a:t>
            </a:r>
            <a:r>
              <a:rPr lang="pt-BR" dirty="0" smtClean="0">
                <a:solidFill>
                  <a:srgbClr val="FF0000"/>
                </a:solidFill>
              </a:rPr>
              <a:t> velocidade </a:t>
            </a:r>
            <a:r>
              <a:rPr lang="pt-BR" dirty="0">
                <a:solidFill>
                  <a:srgbClr val="FF0000"/>
                </a:solidFill>
              </a:rPr>
              <a:t>vertical </a:t>
            </a:r>
            <a:r>
              <a:rPr lang="pt-BR" dirty="0" err="1">
                <a:solidFill>
                  <a:srgbClr val="FF0000"/>
                </a:solidFill>
              </a:rPr>
              <a:t>omega</a:t>
            </a:r>
            <a:r>
              <a:rPr lang="pt-BR" dirty="0">
                <a:solidFill>
                  <a:srgbClr val="FF0000"/>
                </a:solidFill>
              </a:rPr>
              <a:t> ascendente (negativo) em 500 </a:t>
            </a:r>
            <a:r>
              <a:rPr lang="pt-BR" dirty="0" err="1">
                <a:solidFill>
                  <a:srgbClr val="FF0000"/>
                </a:solidFill>
              </a:rPr>
              <a:t>hPa</a:t>
            </a:r>
            <a:r>
              <a:rPr lang="pt-BR" dirty="0">
                <a:solidFill>
                  <a:srgbClr val="FF0000"/>
                </a:solidFill>
              </a:rPr>
              <a:t> aparece praticamente em fase </a:t>
            </a:r>
            <a:r>
              <a:rPr lang="pt-BR" dirty="0" smtClean="0">
                <a:solidFill>
                  <a:srgbClr val="FF0000"/>
                </a:solidFill>
              </a:rPr>
              <a:t> com </a:t>
            </a:r>
            <a:r>
              <a:rPr lang="pt-BR" dirty="0">
                <a:solidFill>
                  <a:srgbClr val="FF0000"/>
                </a:solidFill>
              </a:rPr>
              <a:t>o fluxo convergente em 850 </a:t>
            </a:r>
            <a:r>
              <a:rPr lang="pt-BR" dirty="0" err="1">
                <a:solidFill>
                  <a:srgbClr val="FF0000"/>
                </a:solidFill>
              </a:rPr>
              <a:t>hPa</a:t>
            </a:r>
            <a:r>
              <a:rPr lang="pt-BR" dirty="0"/>
              <a:t>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Em 500hPa: Cavado a leste dos Andes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Em Superfície: ciclone extratropical com frente associada organizando a nebulosidade no oceano e continente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</a:t>
            </a:r>
            <a:r>
              <a:rPr lang="pt-BR" dirty="0"/>
              <a:t>Zona de </a:t>
            </a:r>
            <a:r>
              <a:rPr lang="pt-BR" dirty="0" smtClean="0"/>
              <a:t>Convergência </a:t>
            </a:r>
            <a:r>
              <a:rPr lang="pt-BR" dirty="0"/>
              <a:t>de Umidade em baixos níveis, provocada pela presença das características </a:t>
            </a:r>
            <a:r>
              <a:rPr lang="pt-BR" dirty="0" smtClean="0"/>
              <a:t>mencionadas </a:t>
            </a:r>
            <a:r>
              <a:rPr lang="pt-BR" dirty="0"/>
              <a:t>anteriormente, deve </a:t>
            </a:r>
            <a:r>
              <a:rPr lang="pt-BR" dirty="0">
                <a:solidFill>
                  <a:srgbClr val="FF0000"/>
                </a:solidFill>
              </a:rPr>
              <a:t>persistir, pelo menos, 4 (quatro dias) para poder ser </a:t>
            </a:r>
            <a:r>
              <a:rPr lang="pt-BR" dirty="0" smtClean="0">
                <a:solidFill>
                  <a:srgbClr val="FF0000"/>
                </a:solidFill>
              </a:rPr>
              <a:t>caracterizada </a:t>
            </a:r>
            <a:r>
              <a:rPr lang="pt-BR" dirty="0">
                <a:solidFill>
                  <a:srgbClr val="FF0000"/>
                </a:solidFill>
              </a:rPr>
              <a:t>como ZCAS</a:t>
            </a:r>
            <a:r>
              <a:rPr lang="pt-BR" dirty="0"/>
              <a:t>. Será contabilizado como primeiro dia de ZCAS o momento em </a:t>
            </a:r>
            <a:r>
              <a:rPr lang="pt-BR" dirty="0" smtClean="0"/>
              <a:t>que </a:t>
            </a:r>
            <a:r>
              <a:rPr lang="pt-BR" dirty="0"/>
              <a:t>se configurará o fenômeno;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Se </a:t>
            </a:r>
            <a:r>
              <a:rPr lang="pt-BR" dirty="0"/>
              <a:t>o processo durar menos de quatro dias o evento será </a:t>
            </a:r>
            <a:r>
              <a:rPr lang="pt-BR" dirty="0" smtClean="0"/>
              <a:t>caracterizado </a:t>
            </a:r>
            <a:r>
              <a:rPr lang="pt-BR" dirty="0"/>
              <a:t>apenas como Zona de Convergência de Umidade ou, simplesmente, ZCOU</a:t>
            </a:r>
          </a:p>
        </p:txBody>
      </p:sp>
    </p:spTree>
    <p:extLst>
      <p:ext uri="{BB962C8B-B14F-4D97-AF65-F5344CB8AC3E}">
        <p14:creationId xmlns:p14="http://schemas.microsoft.com/office/powerpoint/2010/main" val="872954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ZCAS - Banda de nebulosidade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116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1055</Words>
  <Application>Microsoft Office PowerPoint</Application>
  <PresentationFormat>Apresentação na tela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ZCAS e ZCOU</vt:lpstr>
      <vt:lpstr>Referências</vt:lpstr>
      <vt:lpstr>Método objetivo para identificar episódios de Zonas de  Convergência de Umidade (ZCOU) no ambiente operacional do  Centro de Previsão de Tempo e Estados Climáticos - CPTEC. </vt:lpstr>
      <vt:lpstr>ZCAS</vt:lpstr>
      <vt:lpstr>Atividade</vt:lpstr>
      <vt:lpstr>ZCAS</vt:lpstr>
      <vt:lpstr>ZCAS - Banda de nebulosidade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ZCAS e ZCOU</dc:title>
  <dc:creator>ritaynoue</dc:creator>
  <cp:lastModifiedBy>ritaynoue</cp:lastModifiedBy>
  <cp:revision>7</cp:revision>
  <dcterms:created xsi:type="dcterms:W3CDTF">2014-03-20T16:44:00Z</dcterms:created>
  <dcterms:modified xsi:type="dcterms:W3CDTF">2014-05-23T11:33:40Z</dcterms:modified>
</cp:coreProperties>
</file>