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12" r:id="rId2"/>
    <p:sldId id="606" r:id="rId3"/>
    <p:sldId id="607" r:id="rId4"/>
    <p:sldId id="615" r:id="rId5"/>
    <p:sldId id="609" r:id="rId6"/>
    <p:sldId id="616" r:id="rId7"/>
    <p:sldId id="610" r:id="rId8"/>
    <p:sldId id="617" r:id="rId9"/>
    <p:sldId id="618" r:id="rId10"/>
    <p:sldId id="611" r:id="rId11"/>
    <p:sldId id="597" r:id="rId12"/>
    <p:sldId id="621" r:id="rId13"/>
    <p:sldId id="620" r:id="rId14"/>
    <p:sldId id="633" r:id="rId15"/>
    <p:sldId id="634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</p:sldIdLst>
  <p:sldSz cx="9144000" cy="6858000" type="screen4x3"/>
  <p:notesSz cx="6858000" cy="9144000"/>
  <p:defaultTextStyle>
    <a:defPPr>
      <a:defRPr lang="pt-BR"/>
    </a:defPPr>
    <a:lvl1pPr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298"/>
    <a:srgbClr val="FFFF00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98686" autoAdjust="0"/>
  </p:normalViewPr>
  <p:slideViewPr>
    <p:cSldViewPr>
      <p:cViewPr varScale="1">
        <p:scale>
          <a:sx n="72" d="100"/>
          <a:sy n="72" d="100"/>
        </p:scale>
        <p:origin x="-612" y="-96"/>
      </p:cViewPr>
      <p:guideLst>
        <p:guide orient="horz" pos="3793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smtClean="0">
                <a:effectLst/>
                <a:latin typeface="Arial" charset="0"/>
              </a:defRPr>
            </a:lvl1pPr>
          </a:lstStyle>
          <a:p>
            <a:pPr>
              <a:defRPr/>
            </a:pPr>
            <a:fld id="{840D4CB4-2AB0-4F23-8CEF-53C548F2EE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 smtClean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smtClean="0">
                <a:effectLst/>
                <a:latin typeface="Arial" charset="0"/>
              </a:defRPr>
            </a:lvl1pPr>
          </a:lstStyle>
          <a:p>
            <a:pPr>
              <a:defRPr/>
            </a:pPr>
            <a:fld id="{4B841DFE-DC62-4C33-996C-39B9851286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49678-AE93-48D6-8B2E-0FDB56B05474}" type="slidenum">
              <a:rPr lang="pt-BR"/>
              <a:pPr/>
              <a:t>2</a:t>
            </a:fld>
            <a:endParaRPr lang="pt-BR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E4C9F-F282-47F5-847E-6B4F1298F6F4}" type="slidenum">
              <a:rPr lang="pt-BR"/>
              <a:pPr/>
              <a:t>11</a:t>
            </a:fld>
            <a:endParaRPr lang="pt-BR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102FF-8C79-4A23-912D-1965A58EC386}" type="slidenum">
              <a:rPr lang="pt-BR"/>
              <a:pPr/>
              <a:t>12</a:t>
            </a:fld>
            <a:endParaRPr lang="pt-BR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FF55E-3F84-4877-A1F4-83045B9E0088}" type="slidenum">
              <a:rPr lang="pt-BR"/>
              <a:pPr/>
              <a:t>13</a:t>
            </a:fld>
            <a:endParaRPr lang="pt-BR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A2EC85-0D9F-4DBF-B3A8-848DAF45438F}" type="slidenum">
              <a:rPr lang="pt-BR"/>
              <a:pPr/>
              <a:t>3</a:t>
            </a:fld>
            <a:endParaRPr lang="pt-BR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7475E-24DB-4DA6-B22C-807314913622}" type="slidenum">
              <a:rPr lang="pt-BR"/>
              <a:pPr/>
              <a:t>4</a:t>
            </a:fld>
            <a:endParaRPr lang="pt-BR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713B7-AB09-4D90-A64E-730D341AE3C4}" type="slidenum">
              <a:rPr lang="pt-BR"/>
              <a:pPr/>
              <a:t>5</a:t>
            </a:fld>
            <a:endParaRPr lang="pt-BR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B319B-248B-4CFE-8877-6AD402499881}" type="slidenum">
              <a:rPr lang="pt-BR"/>
              <a:pPr/>
              <a:t>6</a:t>
            </a:fld>
            <a:endParaRPr lang="pt-BR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962B0-A814-4680-8ED7-E381DAE2440D}" type="slidenum">
              <a:rPr lang="pt-BR"/>
              <a:pPr/>
              <a:t>7</a:t>
            </a:fld>
            <a:endParaRPr lang="pt-BR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962D3-24CF-4C94-A065-677585A8360A}" type="slidenum">
              <a:rPr lang="pt-BR"/>
              <a:pPr/>
              <a:t>8</a:t>
            </a:fld>
            <a:endParaRPr lang="pt-BR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DFCF5-E33E-4897-AC2A-FBA0F4A59019}" type="slidenum">
              <a:rPr lang="pt-BR"/>
              <a:pPr/>
              <a:t>9</a:t>
            </a:fld>
            <a:endParaRPr lang="pt-BR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A88D4-8ECD-434A-B213-72587928E9F0}" type="slidenum">
              <a:rPr lang="pt-BR"/>
              <a:pPr/>
              <a:t>10</a:t>
            </a:fld>
            <a:endParaRPr lang="pt-BR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4EB41-5BAD-4AE3-9049-3B09B3E130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761EE-EE78-4E71-800B-416A2729CF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89D1-2189-4D22-B09A-53C7A6FF34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F477-CB80-4BD9-B366-9DA2BF7C14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1B48-5098-42EE-8928-C0CA06B0DC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A10D-84F2-441E-9C72-C4D21C3987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9EE8-3364-4EFB-9D43-1159F5F3A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C556B-DCDE-4DF9-AD0E-BD15845153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B7A3B-3242-4A6D-9878-662C971A09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E1E6-7425-4CBA-94C1-24840164EC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5379E-AF7B-400B-8778-B30AB33DF3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F26CC252-A312-4366-B799-744E274BF7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eaLnBrk="1" hangingPunct="1"/>
            <a:r>
              <a:rPr lang="pt-BR" smtClean="0"/>
              <a:t>Jatos de altos níveis</a:t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z="3600" smtClean="0"/>
              <a:t>(Capítulo 8 de “Tempo e Clima no Brasil” – Gustavo Escobar)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4857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58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858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739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A carta de superfície mostra uma intensa frente fria na Região Sudeste do Brasil. Esse sistema frontal frio esteve associado à uma forte incursão de ar frio sobre o centro-sul do continente sul-americano, que também provocou neve na Serra Gaúcha e Catarinense. Pode-se observar a presença do JP na altura do sul do Estado de São Paulo, próximo do paralelo 25S, indicando o avanço do ar frio. O JST aparece mais ao norte e acoplado ao JP.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009900"/>
            <a:ext cx="6985000" cy="3514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84213" y="6484938"/>
            <a:ext cx="763270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Carta de superfície (esquerda) e altitude (direita) correspondente ao dia 5 de Setembro de 2006  às 12Z. O JP aparece plotado em traço grosso laranja.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0864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864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0864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2907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Localização do Jato Polar em relação à ocorrência de ondas frontais em superfície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AutoNum type="arabicPeriod"/>
            </a:pPr>
            <a:r>
              <a:rPr lang="pt-BR" sz="1800" b="0">
                <a:latin typeface="Arial" charset="0"/>
              </a:rPr>
              <a:t> JP contorna um cavado que se aproxima do sistema de frentes (ramo frio e ramo quente) em superfície.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AutoNum type="arabicPeriod"/>
            </a:pPr>
            <a:r>
              <a:rPr lang="pt-BR" sz="1800" b="0">
                <a:latin typeface="Arial" charset="0"/>
              </a:rPr>
              <a:t>Nota-se uma típica dianteira de cavado com seu correspondente JP associado. Simultaneamente, a baixa de superfície continua se desenvolvendo com seus 2 ramos, frio e quente, respectivamente.</a:t>
            </a:r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3817938"/>
            <a:ext cx="748665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7008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008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7008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8780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</a:pPr>
            <a:r>
              <a:rPr lang="pt-BR" sz="1800" b="0">
                <a:latin typeface="Arial" charset="0"/>
              </a:rPr>
              <a:t>3.  Em altitude e dentro do cavado, aparece uma baixa fechada, que tem na frente a baixa em superfície em oclusão. O JP aparece cada vez mais intenso e amplificado.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No decorrer dos 3 estágios, o JP cruza as baixas de superfície próximas, de onde se junta à frente fria e à frente quente. Geralmente o JP não passa por cima dessas frentes, mas por cima da frente oclusa.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3817938"/>
            <a:ext cx="748665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6803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803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6803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427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região</a:t>
            </a:r>
            <a:r>
              <a:rPr lang="pt-BR" sz="1800" b="0">
                <a:latin typeface="Arial" charset="0"/>
              </a:rPr>
              <a:t> de aumento (diminuição) do </a:t>
            </a:r>
            <a:r>
              <a:rPr lang="pt-BR" sz="1800">
                <a:latin typeface="Arial" charset="0"/>
              </a:rPr>
              <a:t>JST</a:t>
            </a:r>
            <a:r>
              <a:rPr lang="pt-BR" sz="1800" b="0">
                <a:latin typeface="Arial" charset="0"/>
              </a:rPr>
              <a:t> - </a:t>
            </a:r>
            <a:r>
              <a:rPr lang="pt-BR" sz="1800">
                <a:latin typeface="Arial" charset="0"/>
              </a:rPr>
              <a:t>entrada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saída</a:t>
            </a:r>
            <a:r>
              <a:rPr lang="pt-BR" sz="1800" b="0">
                <a:latin typeface="Arial" charset="0"/>
              </a:rPr>
              <a:t>) em </a:t>
            </a:r>
            <a:r>
              <a:rPr lang="pt-BR" sz="1800">
                <a:latin typeface="Arial" charset="0"/>
              </a:rPr>
              <a:t>altos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níveis</a:t>
            </a:r>
            <a:r>
              <a:rPr lang="pt-BR" sz="1800" b="0">
                <a:latin typeface="Arial" charset="0"/>
              </a:rPr>
              <a:t> apresenta confluência na parte sul (norte) e </a:t>
            </a:r>
            <a:r>
              <a:rPr lang="pt-BR" sz="1800">
                <a:latin typeface="Arial" charset="0"/>
              </a:rPr>
              <a:t>difluência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parte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norte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) -&gt; pode existir </a:t>
            </a:r>
            <a:r>
              <a:rPr lang="pt-BR" sz="1800">
                <a:latin typeface="Arial" charset="0"/>
              </a:rPr>
              <a:t>convergência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superfície</a:t>
            </a:r>
            <a:r>
              <a:rPr lang="pt-BR" sz="1800" b="0">
                <a:latin typeface="Arial" charset="0"/>
              </a:rPr>
              <a:t> ao </a:t>
            </a:r>
            <a:r>
              <a:rPr lang="pt-BR" sz="1800">
                <a:latin typeface="Arial" charset="0"/>
              </a:rPr>
              <a:t>norte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entrada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jato</a:t>
            </a:r>
            <a:r>
              <a:rPr lang="pt-BR" sz="1800" b="0">
                <a:latin typeface="Arial" charset="0"/>
              </a:rPr>
              <a:t> e ao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saída</a:t>
            </a:r>
            <a:r>
              <a:rPr lang="pt-BR" sz="1800" b="0">
                <a:latin typeface="Arial" charset="0"/>
              </a:rPr>
              <a:t> -&gt; podendo </a:t>
            </a:r>
            <a:r>
              <a:rPr lang="pt-BR" sz="1800">
                <a:latin typeface="Arial" charset="0"/>
              </a:rPr>
              <a:t>intensificar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condições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superfície</a:t>
            </a:r>
            <a:r>
              <a:rPr lang="pt-BR" sz="1800" b="0">
                <a:latin typeface="Arial" charset="0"/>
              </a:rPr>
              <a:t>, ou seja, as </a:t>
            </a:r>
            <a:r>
              <a:rPr lang="pt-BR" sz="1800">
                <a:latin typeface="Arial" charset="0"/>
              </a:rPr>
              <a:t>instabilidades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jato</a:t>
            </a:r>
            <a:r>
              <a:rPr lang="pt-BR" sz="1800" b="0">
                <a:latin typeface="Arial" charset="0"/>
              </a:rPr>
              <a:t> são bastante </a:t>
            </a:r>
            <a:r>
              <a:rPr lang="pt-BR" sz="1800">
                <a:latin typeface="Arial" charset="0"/>
              </a:rPr>
              <a:t>importantes</a:t>
            </a:r>
            <a:r>
              <a:rPr lang="pt-BR" sz="1800" b="0">
                <a:latin typeface="Arial" charset="0"/>
              </a:rPr>
              <a:t> no sentido de </a:t>
            </a:r>
            <a:r>
              <a:rPr lang="pt-BR" sz="1800">
                <a:latin typeface="Arial" charset="0"/>
              </a:rPr>
              <a:t>fornecer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suporte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altitude</a:t>
            </a:r>
            <a:r>
              <a:rPr lang="pt-BR" sz="1800" b="0">
                <a:latin typeface="Arial" charset="0"/>
              </a:rPr>
              <a:t> para </a:t>
            </a:r>
            <a:r>
              <a:rPr lang="pt-BR" sz="1800">
                <a:latin typeface="Arial" charset="0"/>
              </a:rPr>
              <a:t>sistemas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sub-sinóticos</a:t>
            </a:r>
            <a:r>
              <a:rPr lang="pt-BR" sz="1800" b="0">
                <a:latin typeface="Arial" charset="0"/>
              </a:rPr>
              <a:t> (ex. CCM) se </a:t>
            </a:r>
            <a:r>
              <a:rPr lang="pt-BR" sz="1800">
                <a:latin typeface="Arial" charset="0"/>
              </a:rPr>
              <a:t>desenvolverem</a:t>
            </a:r>
            <a:r>
              <a:rPr lang="pt-BR" sz="1800" b="0">
                <a:latin typeface="Arial" charset="0"/>
              </a:rPr>
              <a:t> à </a:t>
            </a:r>
            <a:r>
              <a:rPr lang="pt-BR" sz="1800">
                <a:latin typeface="Arial" charset="0"/>
              </a:rPr>
              <a:t>superfície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Responsável</a:t>
            </a:r>
            <a:r>
              <a:rPr lang="pt-BR" sz="1800" b="0">
                <a:latin typeface="Arial" charset="0"/>
              </a:rPr>
              <a:t> pelo </a:t>
            </a:r>
            <a:r>
              <a:rPr lang="pt-BR" sz="1800">
                <a:latin typeface="Arial" charset="0"/>
              </a:rPr>
              <a:t>desenvolvimento</a:t>
            </a:r>
            <a:r>
              <a:rPr lang="pt-BR" sz="1800" b="0">
                <a:latin typeface="Arial" charset="0"/>
              </a:rPr>
              <a:t> ou </a:t>
            </a:r>
            <a:r>
              <a:rPr lang="pt-BR" sz="1800">
                <a:latin typeface="Arial" charset="0"/>
              </a:rPr>
              <a:t>intensificação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atividade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convectiva</a:t>
            </a:r>
            <a:r>
              <a:rPr lang="pt-BR" sz="1800" b="0">
                <a:latin typeface="Arial" charset="0"/>
              </a:rPr>
              <a:t> sobre 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Sudeste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AS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952875"/>
            <a:ext cx="213360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1550" y="3933825"/>
            <a:ext cx="2114550" cy="245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933825"/>
            <a:ext cx="2343150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4975" y="3933825"/>
            <a:ext cx="22860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067175" y="5805488"/>
            <a:ext cx="5076825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Linhas de corrente e velocidade do vento acima de 25m/s no nível de 250hPa: setembro e outubro de 2007.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Salvador et al., 2008.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-323850" y="6310313"/>
            <a:ext cx="4751388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Linhas de corrente e velocidade do vento acima de 25m/s no nível de 250hPa: abril e maio de 2007.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Salvador et al.,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41288"/>
            <a:ext cx="8809037" cy="658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41288"/>
            <a:ext cx="8809037" cy="658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2259013"/>
            <a:ext cx="6467475" cy="233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1308100"/>
            <a:ext cx="7548563" cy="424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2770188"/>
            <a:ext cx="7818437" cy="1316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516063"/>
            <a:ext cx="7953375" cy="382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3833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834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3834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103834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55895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Corrente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jato</a:t>
            </a:r>
            <a:r>
              <a:rPr lang="pt-BR" sz="1800" b="0">
                <a:latin typeface="Arial" charset="0"/>
              </a:rPr>
              <a:t> define-se como uma </a:t>
            </a:r>
            <a:r>
              <a:rPr lang="pt-BR" sz="1800">
                <a:latin typeface="Arial" charset="0"/>
              </a:rPr>
              <a:t>corrente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ar</a:t>
            </a:r>
            <a:r>
              <a:rPr lang="pt-BR" sz="1800" b="0">
                <a:latin typeface="Arial" charset="0"/>
              </a:rPr>
              <a:t> em forma de um estreito cano ou conduto, quase </a:t>
            </a:r>
            <a:r>
              <a:rPr lang="pt-BR" sz="1800">
                <a:latin typeface="Arial" charset="0"/>
              </a:rPr>
              <a:t>horizontal</a:t>
            </a:r>
            <a:r>
              <a:rPr lang="pt-BR" sz="1800" b="0">
                <a:latin typeface="Arial" charset="0"/>
              </a:rPr>
              <a:t>, geralmente </a:t>
            </a:r>
            <a:r>
              <a:rPr lang="pt-BR" sz="1800">
                <a:latin typeface="Arial" charset="0"/>
              </a:rPr>
              <a:t>próximo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tropopausa</a:t>
            </a:r>
            <a:r>
              <a:rPr lang="pt-BR" sz="1800" b="0">
                <a:latin typeface="Arial" charset="0"/>
              </a:rPr>
              <a:t>, cujo </a:t>
            </a:r>
            <a:r>
              <a:rPr lang="pt-BR" sz="1800">
                <a:latin typeface="Arial" charset="0"/>
              </a:rPr>
              <a:t>eixo</a:t>
            </a:r>
            <a:r>
              <a:rPr lang="pt-BR" sz="1800" b="0">
                <a:latin typeface="Arial" charset="0"/>
              </a:rPr>
              <a:t> localiza-se ao longo de uma </a:t>
            </a:r>
            <a:r>
              <a:rPr lang="pt-BR" sz="1800">
                <a:latin typeface="Arial" charset="0"/>
              </a:rPr>
              <a:t>linha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velocidade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máxima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forte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cisalhamentos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horizontais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verticais</a:t>
            </a:r>
            <a:r>
              <a:rPr lang="pt-BR" sz="1800" b="0"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núcleo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corrente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jato</a:t>
            </a:r>
            <a:r>
              <a:rPr lang="pt-BR" sz="1800" b="0">
                <a:latin typeface="Arial" charset="0"/>
              </a:rPr>
              <a:t> é a </a:t>
            </a:r>
            <a:r>
              <a:rPr lang="pt-BR" sz="1800">
                <a:latin typeface="Arial" charset="0"/>
              </a:rPr>
              <a:t>linha</a:t>
            </a:r>
            <a:r>
              <a:rPr lang="pt-BR" sz="1800" b="0">
                <a:latin typeface="Arial" charset="0"/>
              </a:rPr>
              <a:t> ao longo da qual as </a:t>
            </a:r>
            <a:r>
              <a:rPr lang="pt-BR" sz="1800">
                <a:latin typeface="Arial" charset="0"/>
              </a:rPr>
              <a:t>velocidades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vento</a:t>
            </a:r>
            <a:r>
              <a:rPr lang="pt-BR" sz="1800" b="0">
                <a:latin typeface="Arial" charset="0"/>
              </a:rPr>
              <a:t> são </a:t>
            </a:r>
            <a:r>
              <a:rPr lang="pt-BR" sz="1800">
                <a:latin typeface="Arial" charset="0"/>
              </a:rPr>
              <a:t>máximas</a:t>
            </a:r>
            <a:r>
              <a:rPr lang="pt-BR" sz="1800" b="0">
                <a:latin typeface="Arial" charset="0"/>
              </a:rPr>
              <a:t> tanto na </a:t>
            </a:r>
            <a:r>
              <a:rPr lang="pt-BR" sz="1800">
                <a:latin typeface="Arial" charset="0"/>
              </a:rPr>
              <a:t>vertical</a:t>
            </a:r>
            <a:r>
              <a:rPr lang="pt-BR" sz="1800" b="0">
                <a:latin typeface="Arial" charset="0"/>
              </a:rPr>
              <a:t> quanto na </a:t>
            </a:r>
            <a:r>
              <a:rPr lang="pt-BR" sz="1800">
                <a:latin typeface="Arial" charset="0"/>
              </a:rPr>
              <a:t>horizontal</a:t>
            </a:r>
            <a:r>
              <a:rPr lang="pt-BR" sz="1800" b="0"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A corrente de jato localiza-se entre </a:t>
            </a:r>
            <a:r>
              <a:rPr lang="pt-BR" sz="1800">
                <a:latin typeface="Arial" charset="0"/>
              </a:rPr>
              <a:t>9.000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13.000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metros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altitude</a:t>
            </a:r>
            <a:r>
              <a:rPr lang="pt-BR" sz="1800" b="0"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Entende-se por cisalhamento ou "cortante" a variação da intensidade do vento.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A corrente de jato, geralmente tem vários </a:t>
            </a:r>
            <a:r>
              <a:rPr lang="pt-BR" sz="1800">
                <a:latin typeface="Arial" charset="0"/>
              </a:rPr>
              <a:t>milhares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quilômetros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comprimento</a:t>
            </a:r>
            <a:r>
              <a:rPr lang="pt-BR" sz="1800" b="0">
                <a:latin typeface="Arial" charset="0"/>
              </a:rPr>
              <a:t>, </a:t>
            </a:r>
            <a:r>
              <a:rPr lang="pt-BR" sz="1800">
                <a:latin typeface="Arial" charset="0"/>
              </a:rPr>
              <a:t>centenas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quilômetros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largura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vários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quilômetros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espessura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A "cortante" vertical no jato oscila entre 20 e 40 km/h por quilômetro de altura e a "cortante" horizontal é aproximadamente de 20 km por cada 100 quilômetro. A velocidade do vento ao longo do eixo principal da corrente de jato tem um mínimo de 140 km/h (~40m/s) e pode superar os 300 km/h (~85m/s).</a:t>
            </a:r>
            <a:r>
              <a:rPr lang="pt-BR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Existem duas correntes de jato em altos níveis: o </a:t>
            </a:r>
            <a:r>
              <a:rPr lang="pt-BR" sz="1800">
                <a:latin typeface="Arial" charset="0"/>
              </a:rPr>
              <a:t>jato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subtropical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JST</a:t>
            </a:r>
            <a:r>
              <a:rPr lang="pt-BR" sz="1800" b="0">
                <a:latin typeface="Arial" charset="0"/>
              </a:rPr>
              <a:t>) e o </a:t>
            </a:r>
            <a:r>
              <a:rPr lang="pt-BR" sz="1800">
                <a:latin typeface="Arial" charset="0"/>
              </a:rPr>
              <a:t>jato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polar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JP</a:t>
            </a:r>
            <a:r>
              <a:rPr lang="pt-BR" sz="1800" b="0">
                <a:latin typeface="Arial" charset="0"/>
              </a:rPr>
              <a:t>).</a:t>
            </a:r>
            <a:endParaRPr lang="pt-BR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5488"/>
            <a:ext cx="9144000" cy="540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777875"/>
            <a:ext cx="7099300" cy="531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6925"/>
            <a:ext cx="9144000" cy="527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75" y="850900"/>
            <a:ext cx="7053263" cy="5164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79301" name="Text Box 5"/>
          <p:cNvSpPr txBox="1">
            <a:spLocks noChangeArrowheads="1"/>
          </p:cNvSpPr>
          <p:nvPr/>
        </p:nvSpPr>
        <p:spPr bwMode="auto">
          <a:xfrm>
            <a:off x="7164388" y="6237288"/>
            <a:ext cx="1655762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r>
              <a:rPr lang="pt-B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Lon 70W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704850"/>
            <a:ext cx="7548563" cy="545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80325" name="Text Box 5"/>
          <p:cNvSpPr txBox="1">
            <a:spLocks noChangeArrowheads="1"/>
          </p:cNvSpPr>
          <p:nvPr/>
        </p:nvSpPr>
        <p:spPr bwMode="auto">
          <a:xfrm>
            <a:off x="7164388" y="6381750"/>
            <a:ext cx="1655762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r>
              <a:rPr lang="pt-B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Lon 90W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4038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038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038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71600"/>
            <a:ext cx="6902450" cy="538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6705600" y="1676400"/>
            <a:ext cx="2438400" cy="4946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600" b="0">
                <a:latin typeface="Arial" charset="0"/>
              </a:rPr>
              <a:t>Corte vertical da componente zonal média do vento correspondente a Dezembro de 1998. A componente do vento é promediada entre os meridianos 45W e 75W. O corte se estende desde o equador até o pólo. Linhas contínuas: linhas com igual valor de velocidade do vento zonal de oeste. Linhas de traço: linhas com igual valor de velocidade do vento zonal de leste. Fonte: Ântico e Berri, 2000.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5881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882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5882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703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>
                <a:latin typeface="Arial" charset="0"/>
              </a:rPr>
              <a:t> JST</a:t>
            </a:r>
            <a:r>
              <a:rPr lang="pt-BR" sz="1800" b="0">
                <a:latin typeface="Arial" charset="0"/>
              </a:rPr>
              <a:t> aparece geralmente </a:t>
            </a:r>
            <a:r>
              <a:rPr lang="pt-BR" sz="1800">
                <a:latin typeface="Arial" charset="0"/>
              </a:rPr>
              <a:t>acima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13.000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metros</a:t>
            </a:r>
            <a:r>
              <a:rPr lang="pt-BR" sz="1800" b="0">
                <a:latin typeface="Arial" charset="0"/>
              </a:rPr>
              <a:t>, concentrado próximo aos </a:t>
            </a:r>
            <a:r>
              <a:rPr lang="pt-BR" sz="1800">
                <a:latin typeface="Arial" charset="0"/>
              </a:rPr>
              <a:t>200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hPa</a:t>
            </a:r>
            <a:r>
              <a:rPr lang="pt-BR" sz="1800" b="0">
                <a:latin typeface="Arial" charset="0"/>
              </a:rPr>
              <a:t> e na faixa de latitude que vai de </a:t>
            </a:r>
            <a:r>
              <a:rPr lang="pt-BR" sz="1800">
                <a:latin typeface="Arial" charset="0"/>
              </a:rPr>
              <a:t>20</a:t>
            </a:r>
            <a:r>
              <a:rPr lang="pt-BR" sz="1800" baseline="30000">
                <a:latin typeface="Arial" charset="0"/>
              </a:rPr>
              <a:t>o</a:t>
            </a:r>
            <a:r>
              <a:rPr lang="pt-BR" sz="1800">
                <a:latin typeface="Arial" charset="0"/>
              </a:rPr>
              <a:t>S-40</a:t>
            </a:r>
            <a:r>
              <a:rPr lang="pt-BR" sz="1800" baseline="30000">
                <a:latin typeface="Arial" charset="0"/>
              </a:rPr>
              <a:t>o</a:t>
            </a:r>
            <a:r>
              <a:rPr lang="pt-BR" sz="1800">
                <a:latin typeface="Arial" charset="0"/>
              </a:rPr>
              <a:t>S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>
                <a:latin typeface="Arial" charset="0"/>
              </a:rPr>
              <a:t> JP</a:t>
            </a:r>
            <a:r>
              <a:rPr lang="pt-BR" sz="1800" b="0">
                <a:latin typeface="Arial" charset="0"/>
              </a:rPr>
              <a:t> encontra-se entre os </a:t>
            </a:r>
            <a:r>
              <a:rPr lang="pt-BR" sz="1800">
                <a:latin typeface="Arial" charset="0"/>
              </a:rPr>
              <a:t>8.000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10.000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metros</a:t>
            </a:r>
            <a:r>
              <a:rPr lang="pt-BR" sz="1800" b="0">
                <a:latin typeface="Arial" charset="0"/>
              </a:rPr>
              <a:t> de altitude, oscilando entre </a:t>
            </a:r>
            <a:r>
              <a:rPr lang="pt-BR" sz="1800">
                <a:latin typeface="Arial" charset="0"/>
              </a:rPr>
              <a:t>30</a:t>
            </a:r>
            <a:r>
              <a:rPr lang="pt-BR" sz="1800" baseline="30000">
                <a:latin typeface="Arial" charset="0"/>
              </a:rPr>
              <a:t>o</a:t>
            </a:r>
            <a:r>
              <a:rPr lang="pt-BR" sz="1800">
                <a:latin typeface="Arial" charset="0"/>
              </a:rPr>
              <a:t>S-70</a:t>
            </a:r>
            <a:r>
              <a:rPr lang="pt-BR" sz="1800" baseline="30000">
                <a:latin typeface="Arial" charset="0"/>
              </a:rPr>
              <a:t>o</a:t>
            </a:r>
            <a:r>
              <a:rPr lang="pt-BR" sz="1800">
                <a:latin typeface="Arial" charset="0"/>
              </a:rPr>
              <a:t>S</a:t>
            </a:r>
            <a:r>
              <a:rPr lang="pt-BR" sz="1800" b="0">
                <a:latin typeface="Arial" charset="0"/>
              </a:rPr>
              <a:t> e concentrado em </a:t>
            </a:r>
            <a:r>
              <a:rPr lang="pt-BR" sz="1800">
                <a:latin typeface="Arial" charset="0"/>
              </a:rPr>
              <a:t>250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hPa</a:t>
            </a:r>
            <a:r>
              <a:rPr lang="pt-BR" sz="1800" b="0"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carta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sinótica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adequada</a:t>
            </a:r>
            <a:r>
              <a:rPr lang="pt-BR" sz="1800" b="0">
                <a:latin typeface="Arial" charset="0"/>
              </a:rPr>
              <a:t> para avaliar a presença dos jatos é a de </a:t>
            </a:r>
            <a:r>
              <a:rPr lang="pt-BR" sz="1800">
                <a:latin typeface="Arial" charset="0"/>
              </a:rPr>
              <a:t>250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hPa</a:t>
            </a:r>
            <a:r>
              <a:rPr lang="pt-BR" sz="1800" b="0">
                <a:latin typeface="Arial" charset="0"/>
              </a:rPr>
              <a:t> ou de </a:t>
            </a:r>
            <a:r>
              <a:rPr lang="pt-BR" sz="1800">
                <a:latin typeface="Arial" charset="0"/>
              </a:rPr>
              <a:t>300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hPa</a:t>
            </a:r>
            <a:r>
              <a:rPr lang="pt-BR" sz="1800" b="0">
                <a:latin typeface="Arial" charset="0"/>
              </a:rPr>
              <a:t>, apesar de o </a:t>
            </a:r>
            <a:r>
              <a:rPr lang="pt-BR" sz="1800">
                <a:latin typeface="Arial" charset="0"/>
              </a:rPr>
              <a:t>máximo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vento</a:t>
            </a:r>
            <a:r>
              <a:rPr lang="pt-BR" sz="1800" b="0">
                <a:latin typeface="Arial" charset="0"/>
              </a:rPr>
              <a:t> pode </a:t>
            </a:r>
            <a:r>
              <a:rPr lang="pt-BR" sz="1800">
                <a:latin typeface="Arial" charset="0"/>
              </a:rPr>
              <a:t>variar</a:t>
            </a:r>
            <a:r>
              <a:rPr lang="pt-BR" sz="1800" b="0">
                <a:latin typeface="Arial" charset="0"/>
              </a:rPr>
              <a:t> entre os </a:t>
            </a:r>
            <a:r>
              <a:rPr lang="pt-BR" sz="1800">
                <a:latin typeface="Arial" charset="0"/>
              </a:rPr>
              <a:t>100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500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hPa</a:t>
            </a:r>
            <a:r>
              <a:rPr lang="pt-BR" sz="1800" b="0"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altura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jato</a:t>
            </a:r>
            <a:r>
              <a:rPr lang="pt-BR" sz="1800" b="0">
                <a:latin typeface="Arial" charset="0"/>
              </a:rPr>
              <a:t> dependerá da </a:t>
            </a:r>
            <a:r>
              <a:rPr lang="pt-BR" sz="1800">
                <a:latin typeface="Arial" charset="0"/>
              </a:rPr>
              <a:t>intensidade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massa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ar</a:t>
            </a:r>
            <a:r>
              <a:rPr lang="pt-BR" sz="1800" b="0">
                <a:latin typeface="Arial" charset="0"/>
              </a:rPr>
              <a:t>: quanto </a:t>
            </a:r>
            <a:r>
              <a:rPr lang="pt-BR" sz="1800">
                <a:latin typeface="Arial" charset="0"/>
              </a:rPr>
              <a:t>mais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fria</a:t>
            </a:r>
            <a:r>
              <a:rPr lang="pt-BR" sz="1800" b="0">
                <a:latin typeface="Arial" charset="0"/>
              </a:rPr>
              <a:t>, </a:t>
            </a:r>
            <a:r>
              <a:rPr lang="pt-BR" sz="1800">
                <a:latin typeface="Arial" charset="0"/>
              </a:rPr>
              <a:t>mais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baixo</a:t>
            </a:r>
            <a:r>
              <a:rPr lang="pt-BR" sz="1800" b="0">
                <a:latin typeface="Arial" charset="0"/>
              </a:rPr>
              <a:t> estará se manifestando o </a:t>
            </a:r>
            <a:r>
              <a:rPr lang="pt-BR" sz="1800">
                <a:latin typeface="Arial" charset="0"/>
              </a:rPr>
              <a:t>jato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150" y="3862388"/>
            <a:ext cx="3854450" cy="300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4448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448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448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7414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JST</a:t>
            </a:r>
            <a:r>
              <a:rPr lang="pt-BR" sz="1800" b="0">
                <a:latin typeface="Arial" charset="0"/>
              </a:rPr>
              <a:t> é relativamente </a:t>
            </a:r>
            <a:r>
              <a:rPr lang="pt-BR" sz="1800">
                <a:latin typeface="Arial" charset="0"/>
              </a:rPr>
              <a:t>constante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posição</a:t>
            </a:r>
            <a:r>
              <a:rPr lang="pt-BR" sz="1800" b="0">
                <a:latin typeface="Arial" charset="0"/>
              </a:rPr>
              <a:t> em uma determinada </a:t>
            </a:r>
            <a:r>
              <a:rPr lang="pt-BR" sz="1800">
                <a:latin typeface="Arial" charset="0"/>
              </a:rPr>
              <a:t>estação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ano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JP</a:t>
            </a:r>
            <a:r>
              <a:rPr lang="pt-BR" sz="1800" b="0">
                <a:latin typeface="Arial" charset="0"/>
              </a:rPr>
              <a:t> é </a:t>
            </a:r>
            <a:r>
              <a:rPr lang="pt-BR" sz="1800">
                <a:latin typeface="Arial" charset="0"/>
              </a:rPr>
              <a:t>altamente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variável</a:t>
            </a:r>
            <a:r>
              <a:rPr lang="pt-BR" sz="1800" b="0">
                <a:latin typeface="Arial" charset="0"/>
              </a:rPr>
              <a:t> em sua </a:t>
            </a:r>
            <a:r>
              <a:rPr lang="pt-BR" sz="1800">
                <a:latin typeface="Arial" charset="0"/>
              </a:rPr>
              <a:t>posição</a:t>
            </a:r>
            <a:r>
              <a:rPr lang="pt-BR" sz="1800" b="0">
                <a:latin typeface="Arial" charset="0"/>
              </a:rPr>
              <a:t> dia a dia sobre uma </a:t>
            </a:r>
            <a:r>
              <a:rPr lang="pt-BR" sz="1800">
                <a:latin typeface="Arial" charset="0"/>
              </a:rPr>
              <a:t>ampla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faixa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latitudes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médias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subtropicais</a:t>
            </a:r>
            <a:r>
              <a:rPr lang="pt-BR" sz="1800" b="0">
                <a:latin typeface="Arial" charset="0"/>
              </a:rPr>
              <a:t> -&gt; depende da posição dos sistemas frontais.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Menor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variabilidade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intrasazonal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JST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relação</a:t>
            </a:r>
            <a:r>
              <a:rPr lang="pt-BR" sz="1800" b="0">
                <a:latin typeface="Arial" charset="0"/>
              </a:rPr>
              <a:t> ao </a:t>
            </a:r>
            <a:r>
              <a:rPr lang="pt-BR" sz="1800">
                <a:latin typeface="Arial" charset="0"/>
              </a:rPr>
              <a:t>JP</a:t>
            </a:r>
            <a:r>
              <a:rPr lang="pt-BR" sz="1800" b="0">
                <a:latin typeface="Arial" charset="0"/>
              </a:rPr>
              <a:t>.  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 cstate="print"/>
          <a:srcRect l="5727" r="8591"/>
          <a:stretch>
            <a:fillRect/>
          </a:stretch>
        </p:blipFill>
        <p:spPr bwMode="auto">
          <a:xfrm>
            <a:off x="165100" y="3125788"/>
            <a:ext cx="86741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6086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086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6086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016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Durante o </a:t>
            </a:r>
            <a:r>
              <a:rPr lang="pt-BR" sz="1800">
                <a:latin typeface="Arial" charset="0"/>
              </a:rPr>
              <a:t>inverno</a:t>
            </a:r>
            <a:r>
              <a:rPr lang="pt-BR" sz="1800" b="0">
                <a:latin typeface="Arial" charset="0"/>
              </a:rPr>
              <a:t> as </a:t>
            </a:r>
            <a:r>
              <a:rPr lang="pt-BR" sz="1800">
                <a:latin typeface="Arial" charset="0"/>
              </a:rPr>
              <a:t>frentes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frias</a:t>
            </a:r>
            <a:r>
              <a:rPr lang="pt-BR" sz="1800" b="0">
                <a:latin typeface="Arial" charset="0"/>
              </a:rPr>
              <a:t> atingem </a:t>
            </a:r>
            <a:r>
              <a:rPr lang="pt-BR" sz="1800">
                <a:latin typeface="Arial" charset="0"/>
              </a:rPr>
              <a:t>latitudes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baixas</a:t>
            </a:r>
            <a:r>
              <a:rPr lang="pt-BR" sz="1800" b="0">
                <a:latin typeface="Arial" charset="0"/>
              </a:rPr>
              <a:t> -&gt; </a:t>
            </a:r>
            <a:r>
              <a:rPr lang="pt-BR" sz="1800">
                <a:latin typeface="Arial" charset="0"/>
              </a:rPr>
              <a:t>JP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acompanha</a:t>
            </a: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deslocamento</a:t>
            </a:r>
            <a:r>
              <a:rPr lang="pt-BR" sz="1800" b="0">
                <a:latin typeface="Arial" charset="0"/>
              </a:rPr>
              <a:t> destes </a:t>
            </a:r>
            <a:r>
              <a:rPr lang="pt-BR" sz="1800">
                <a:latin typeface="Arial" charset="0"/>
              </a:rPr>
              <a:t>sistemas</a:t>
            </a:r>
            <a:r>
              <a:rPr lang="pt-BR" sz="1800" b="0"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Durante o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JP</a:t>
            </a:r>
            <a:r>
              <a:rPr lang="pt-BR" sz="1800" b="0">
                <a:latin typeface="Arial" charset="0"/>
              </a:rPr>
              <a:t> fica restrito a </a:t>
            </a:r>
            <a:r>
              <a:rPr lang="pt-BR" sz="1800">
                <a:latin typeface="Arial" charset="0"/>
              </a:rPr>
              <a:t>latitudes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mais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altas</a:t>
            </a:r>
            <a:r>
              <a:rPr lang="pt-BR" sz="1800" b="0">
                <a:latin typeface="Arial" charset="0"/>
              </a:rPr>
              <a:t>, tendo sua posição mais ao norte próximo dos 35S.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JST</a:t>
            </a:r>
            <a:r>
              <a:rPr lang="pt-BR" sz="1800" b="0">
                <a:latin typeface="Arial" charset="0"/>
              </a:rPr>
              <a:t> também pode atingir </a:t>
            </a:r>
            <a:r>
              <a:rPr lang="pt-BR" sz="1800">
                <a:latin typeface="Arial" charset="0"/>
              </a:rPr>
              <a:t>latitudes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baixas</a:t>
            </a:r>
            <a:r>
              <a:rPr lang="pt-BR" sz="1800" b="0">
                <a:latin typeface="Arial" charset="0"/>
              </a:rPr>
              <a:t>, porém nesses casos sempre aparecerá </a:t>
            </a:r>
            <a:r>
              <a:rPr lang="pt-BR" sz="1800">
                <a:latin typeface="Arial" charset="0"/>
              </a:rPr>
              <a:t>acoplado</a:t>
            </a:r>
            <a:r>
              <a:rPr lang="pt-BR" sz="1800" b="0">
                <a:latin typeface="Arial" charset="0"/>
              </a:rPr>
              <a:t> ao </a:t>
            </a:r>
            <a:r>
              <a:rPr lang="pt-BR" sz="1800">
                <a:latin typeface="Arial" charset="0"/>
              </a:rPr>
              <a:t>JP</a:t>
            </a:r>
            <a:r>
              <a:rPr lang="pt-BR" sz="1800" b="0">
                <a:latin typeface="Arial" charset="0"/>
              </a:rPr>
              <a:t>, que está associado aos sistemas transientes. 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 cstate="print"/>
          <a:srcRect l="5727" r="8591"/>
          <a:stretch>
            <a:fillRect/>
          </a:stretch>
        </p:blipFill>
        <p:spPr bwMode="auto">
          <a:xfrm>
            <a:off x="165100" y="3278188"/>
            <a:ext cx="86741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4653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653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4653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104653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739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O ar frio se desloca para o norte, escorregando sobre a superfície horizontal do solo. A curva de contato entre o ar frio e o solo é a frente fria. Por cima do ar frio observa-se o sistema de nuvens da frente com suas precipitações. O cano ou conduto da corrente de Jato Polar encontra-se detrás do sistema de nuvens e por cima da superfície frontal. O JP quase sempre se localiza em direção Oeste-Leste com velocidades que podem variar entre 150 e 300 km/h.</a:t>
            </a:r>
            <a:r>
              <a:rPr lang="pt-BR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084513"/>
            <a:ext cx="8045450" cy="3262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04800" y="6400800"/>
            <a:ext cx="701198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Relação entre o JP e a frente fria.</a:t>
            </a:r>
          </a:p>
        </p:txBody>
      </p:sp>
      <p:sp>
        <p:nvSpPr>
          <p:cNvPr id="1046539" name="Text Box 11"/>
          <p:cNvSpPr txBox="1">
            <a:spLocks noChangeArrowheads="1"/>
          </p:cNvSpPr>
          <p:nvPr/>
        </p:nvSpPr>
        <p:spPr bwMode="auto">
          <a:xfrm>
            <a:off x="8382000" y="5713413"/>
            <a:ext cx="5334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6291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291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6291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1062918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60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No corte tranversal, observa-se a presença do eixo da corrente de jato a ~10500m sobre a vertical pendente da frente fria com a superfície isobárica de 500hPa.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No plano horizontal, e em relação à frente em superfície, o jato geralmente aparece algumas centenas de quilômetros atrás das frentes frias e na frente das frentes quentes.</a:t>
            </a:r>
            <a:endParaRPr lang="pt-BR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2497138"/>
            <a:ext cx="6291262" cy="390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62922" name="Text Box 10"/>
          <p:cNvSpPr txBox="1">
            <a:spLocks noChangeArrowheads="1"/>
          </p:cNvSpPr>
          <p:nvPr/>
        </p:nvSpPr>
        <p:spPr bwMode="auto">
          <a:xfrm>
            <a:off x="0" y="6435725"/>
            <a:ext cx="914400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pt-BR" sz="1200" b="0">
                <a:latin typeface="Arial" charset="0"/>
              </a:rPr>
              <a:t>Corte transversal de uma frente. Linhas contínuas em negrita: isotacas (nós), Linhas contínuas: isotermas. Fonte: Durst, Davis e Eichenberger (1976).</a:t>
            </a:r>
            <a:r>
              <a:rPr lang="pt-BR" sz="12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10649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49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6496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CLIMA DO BRASIL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JATO SUBTROPICAL E JATO POLAR</a:t>
            </a:r>
          </a:p>
        </p:txBody>
      </p:sp>
      <p:sp>
        <p:nvSpPr>
          <p:cNvPr id="1064966" name="Text Box 6"/>
          <p:cNvSpPr txBox="1">
            <a:spLocks noChangeArrowheads="1"/>
          </p:cNvSpPr>
          <p:nvPr/>
        </p:nvSpPr>
        <p:spPr bwMode="auto">
          <a:xfrm>
            <a:off x="0" y="914400"/>
            <a:ext cx="9144000" cy="1603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 O vento atinge seu máximo valor apenas no eixo do jato. A velocidade diminui rapidamente para ambos os lados e, em geral, a diminuição é maior do lado frio do que do lado quente do jato.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pt-BR" sz="1800" b="0">
                <a:latin typeface="Arial" charset="0"/>
              </a:rPr>
              <a:t>Na vertical, há um aumento do gradiente acima de 500hPa. Acima do jato, a velocidade decresce rapidamente.</a:t>
            </a:r>
            <a:endParaRPr lang="pt-BR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2497138"/>
            <a:ext cx="6291262" cy="3903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64968" name="Text Box 8"/>
          <p:cNvSpPr txBox="1">
            <a:spLocks noChangeArrowheads="1"/>
          </p:cNvSpPr>
          <p:nvPr/>
        </p:nvSpPr>
        <p:spPr bwMode="auto">
          <a:xfrm>
            <a:off x="0" y="6435725"/>
            <a:ext cx="914400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defRPr/>
            </a:pPr>
            <a:r>
              <a:rPr lang="pt-BR" sz="1200" b="0">
                <a:latin typeface="Arial" charset="0"/>
              </a:rPr>
              <a:t>Corte transversal de uma frente. Linhas contínuas em negrita: isotacas (nós), Linhas contínuas: isotermas. Fonte: Durst, Davis e Eichenberger (1976).</a:t>
            </a:r>
            <a:r>
              <a:rPr lang="pt-BR" sz="1200" b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16914</TotalTime>
  <Words>1369</Words>
  <Application>Microsoft Office PowerPoint</Application>
  <PresentationFormat>Apresentação na tela (4:3)</PresentationFormat>
  <Paragraphs>67</Paragraphs>
  <Slides>24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Times New Roman</vt:lpstr>
      <vt:lpstr>Arial</vt:lpstr>
      <vt:lpstr>Design padrão</vt:lpstr>
      <vt:lpstr>Jatos de altos níveis  (Capítulo 8 de “Tempo e Clima no Brasil” – Gustavo Escobar)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ritaynoue</cp:lastModifiedBy>
  <cp:revision>3886</cp:revision>
  <dcterms:created xsi:type="dcterms:W3CDTF">2008-04-29T20:37:03Z</dcterms:created>
  <dcterms:modified xsi:type="dcterms:W3CDTF">2013-04-01T15:48:42Z</dcterms:modified>
</cp:coreProperties>
</file>