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495" r:id="rId2"/>
    <p:sldId id="496" r:id="rId3"/>
    <p:sldId id="497" r:id="rId4"/>
    <p:sldId id="498" r:id="rId5"/>
    <p:sldId id="499" r:id="rId6"/>
    <p:sldId id="500" r:id="rId7"/>
    <p:sldId id="501" r:id="rId8"/>
    <p:sldId id="502" r:id="rId9"/>
    <p:sldId id="503" r:id="rId10"/>
    <p:sldId id="504" r:id="rId11"/>
    <p:sldId id="505" r:id="rId12"/>
    <p:sldId id="506" r:id="rId13"/>
    <p:sldId id="507" r:id="rId14"/>
    <p:sldId id="508" r:id="rId15"/>
    <p:sldId id="509" r:id="rId16"/>
    <p:sldId id="510" r:id="rId17"/>
    <p:sldId id="511" r:id="rId18"/>
    <p:sldId id="512" r:id="rId19"/>
    <p:sldId id="513" r:id="rId20"/>
    <p:sldId id="514" r:id="rId21"/>
    <p:sldId id="515" r:id="rId22"/>
    <p:sldId id="268" r:id="rId23"/>
    <p:sldId id="378" r:id="rId24"/>
    <p:sldId id="379" r:id="rId25"/>
    <p:sldId id="412" r:id="rId26"/>
    <p:sldId id="411" r:id="rId27"/>
    <p:sldId id="380" r:id="rId28"/>
    <p:sldId id="365" r:id="rId29"/>
    <p:sldId id="434" r:id="rId30"/>
    <p:sldId id="435" r:id="rId31"/>
    <p:sldId id="436" r:id="rId32"/>
    <p:sldId id="437" r:id="rId33"/>
    <p:sldId id="438" r:id="rId34"/>
    <p:sldId id="452" r:id="rId35"/>
    <p:sldId id="453" r:id="rId36"/>
    <p:sldId id="454" r:id="rId37"/>
    <p:sldId id="487" r:id="rId38"/>
    <p:sldId id="488" r:id="rId39"/>
    <p:sldId id="489" r:id="rId40"/>
    <p:sldId id="439" r:id="rId41"/>
    <p:sldId id="493" r:id="rId42"/>
    <p:sldId id="494" r:id="rId43"/>
    <p:sldId id="449" r:id="rId44"/>
    <p:sldId id="450" r:id="rId45"/>
    <p:sldId id="451" r:id="rId46"/>
    <p:sldId id="460" r:id="rId47"/>
    <p:sldId id="461" r:id="rId48"/>
    <p:sldId id="462" r:id="rId49"/>
    <p:sldId id="323" r:id="rId50"/>
    <p:sldId id="425" r:id="rId51"/>
    <p:sldId id="426" r:id="rId52"/>
    <p:sldId id="427" r:id="rId53"/>
    <p:sldId id="428" r:id="rId54"/>
    <p:sldId id="516" r:id="rId55"/>
  </p:sldIdLst>
  <p:sldSz cx="9144000" cy="6858000" type="screen4x3"/>
  <p:notesSz cx="6858000" cy="9144000"/>
  <p:defaultTextStyle>
    <a:defPPr>
      <a:defRPr lang="pt-BR"/>
    </a:defPPr>
    <a:lvl1pPr algn="just" rtl="0" fontAlgn="base">
      <a:lnSpc>
        <a:spcPct val="50000"/>
      </a:lnSpc>
      <a:spcBef>
        <a:spcPct val="5000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just" rtl="0" fontAlgn="base">
      <a:lnSpc>
        <a:spcPct val="50000"/>
      </a:lnSpc>
      <a:spcBef>
        <a:spcPct val="5000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just" rtl="0" fontAlgn="base">
      <a:lnSpc>
        <a:spcPct val="50000"/>
      </a:lnSpc>
      <a:spcBef>
        <a:spcPct val="5000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just" rtl="0" fontAlgn="base">
      <a:lnSpc>
        <a:spcPct val="50000"/>
      </a:lnSpc>
      <a:spcBef>
        <a:spcPct val="5000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just" rtl="0" fontAlgn="base">
      <a:lnSpc>
        <a:spcPct val="50000"/>
      </a:lnSpc>
      <a:spcBef>
        <a:spcPct val="5000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298"/>
    <a:srgbClr val="FFFF00"/>
    <a:srgbClr val="FF0000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5181" autoAdjust="0"/>
    <p:restoredTop sz="93268" autoAdjust="0"/>
  </p:normalViewPr>
  <p:slideViewPr>
    <p:cSldViewPr>
      <p:cViewPr varScale="1">
        <p:scale>
          <a:sx n="68" d="100"/>
          <a:sy n="68" d="100"/>
        </p:scale>
        <p:origin x="-870" y="-90"/>
      </p:cViewPr>
      <p:guideLst>
        <p:guide orient="horz" pos="3974"/>
        <p:guide pos="44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0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14FA726E-DE52-4853-AE3A-31AEF3265D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C24ED964-3468-4879-9633-F15994D217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AE501-BA95-4720-9C1A-985246732355}" type="slidenum">
              <a:rPr lang="pt-BR" smtClean="0"/>
              <a:pPr/>
              <a:t>22</a:t>
            </a:fld>
            <a:endParaRPr lang="pt-BR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BACBE-DE22-4F33-A638-5A8733ED7607}" type="slidenum">
              <a:rPr lang="pt-BR" smtClean="0"/>
              <a:pPr/>
              <a:t>31</a:t>
            </a:fld>
            <a:endParaRPr lang="pt-BR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5BAB97-ED0F-4F3E-A6EF-768E4F49F762}" type="slidenum">
              <a:rPr lang="pt-BR" smtClean="0"/>
              <a:pPr/>
              <a:t>32</a:t>
            </a:fld>
            <a:endParaRPr lang="pt-BR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14C694-6E85-4566-B376-14818AB6195B}" type="slidenum">
              <a:rPr lang="pt-BR" smtClean="0"/>
              <a:pPr/>
              <a:t>33</a:t>
            </a:fld>
            <a:endParaRPr lang="pt-BR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D832EB-890F-4B5E-98B0-C64C848B7135}" type="slidenum">
              <a:rPr lang="pt-BR" smtClean="0"/>
              <a:pPr/>
              <a:t>34</a:t>
            </a:fld>
            <a:endParaRPr lang="pt-BR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213BFA-93A9-4727-A2AB-79303E82617F}" type="slidenum">
              <a:rPr lang="pt-BR" smtClean="0"/>
              <a:pPr/>
              <a:t>35</a:t>
            </a:fld>
            <a:endParaRPr lang="pt-BR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6EBB1C-E5BD-4A47-A615-38A8F2B4F1C4}" type="slidenum">
              <a:rPr lang="pt-BR" smtClean="0"/>
              <a:pPr/>
              <a:t>36</a:t>
            </a:fld>
            <a:endParaRPr lang="pt-BR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fld id="{28302D59-9A0D-4179-ADD1-F9E782DA215B}" type="slidenum">
              <a:rPr lang="pt-BR" sz="1200" b="0"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37</a:t>
            </a:fld>
            <a:endParaRPr lang="pt-BR" sz="1200" b="0">
              <a:latin typeface="Arial" charset="0"/>
            </a:endParaRPr>
          </a:p>
        </p:txBody>
      </p:sp>
      <p:sp>
        <p:nvSpPr>
          <p:cNvPr id="147459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fld id="{F1A4D9C4-853D-42CB-802A-52CD4AA0848C}" type="slidenum">
              <a:rPr lang="pt-BR" sz="1200" b="0"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38</a:t>
            </a:fld>
            <a:endParaRPr lang="pt-BR" sz="1200" b="0">
              <a:latin typeface="Arial" charset="0"/>
            </a:endParaRPr>
          </a:p>
        </p:txBody>
      </p:sp>
      <p:sp>
        <p:nvSpPr>
          <p:cNvPr id="149507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fld id="{E9E68777-D9CC-4AD4-9AD4-1764F114F2F5}" type="slidenum">
              <a:rPr lang="pt-BR" sz="1200" b="0"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39</a:t>
            </a:fld>
            <a:endParaRPr lang="pt-BR" sz="1200" b="0">
              <a:latin typeface="Arial" charset="0"/>
            </a:endParaRPr>
          </a:p>
        </p:txBody>
      </p:sp>
      <p:sp>
        <p:nvSpPr>
          <p:cNvPr id="151555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72BEB2-5515-48E6-97B4-10D9C596317A}" type="slidenum">
              <a:rPr lang="pt-BR" smtClean="0"/>
              <a:pPr/>
              <a:t>40</a:t>
            </a:fld>
            <a:endParaRPr lang="pt-BR" smtClean="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D15C83-913D-4A87-BB7C-C78567F3542A}" type="slidenum">
              <a:rPr lang="pt-BR" smtClean="0"/>
              <a:pPr/>
              <a:t>23</a:t>
            </a:fld>
            <a:endParaRPr lang="pt-BR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fld id="{51A61FCA-22D2-4562-9221-09E79B0028C0}" type="slidenum">
              <a:rPr lang="pt-BR" sz="1200" b="0"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41</a:t>
            </a:fld>
            <a:endParaRPr lang="pt-BR" sz="1200" b="0">
              <a:latin typeface="Arial" charset="0"/>
            </a:endParaRPr>
          </a:p>
        </p:txBody>
      </p:sp>
      <p:sp>
        <p:nvSpPr>
          <p:cNvPr id="156675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fld id="{3E7BA0EF-ACFB-46BE-9D35-7A983EDD314C}" type="slidenum">
              <a:rPr lang="pt-BR" sz="1200" b="0"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42</a:t>
            </a:fld>
            <a:endParaRPr lang="pt-BR" sz="1200" b="0">
              <a:latin typeface="Arial" charset="0"/>
            </a:endParaRPr>
          </a:p>
        </p:txBody>
      </p:sp>
      <p:sp>
        <p:nvSpPr>
          <p:cNvPr id="158723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3A1035-C21B-4368-A4E9-78223C4DE812}" type="slidenum">
              <a:rPr lang="pt-BR" smtClean="0"/>
              <a:pPr/>
              <a:t>43</a:t>
            </a:fld>
            <a:endParaRPr lang="pt-BR" smtClean="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A4A58C-5CD7-4FE7-979C-E4A12A7CFC6F}" type="slidenum">
              <a:rPr lang="pt-BR" smtClean="0"/>
              <a:pPr/>
              <a:t>44</a:t>
            </a:fld>
            <a:endParaRPr lang="pt-BR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2751CC-742C-4B28-87B2-C78705A80A76}" type="slidenum">
              <a:rPr lang="pt-BR" smtClean="0"/>
              <a:pPr/>
              <a:t>45</a:t>
            </a:fld>
            <a:endParaRPr lang="pt-BR" smtClean="0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37546-859D-4D4A-BE97-3AA2BA747074}" type="slidenum">
              <a:rPr lang="pt-BR" smtClean="0"/>
              <a:pPr/>
              <a:t>49</a:t>
            </a:fld>
            <a:endParaRPr lang="pt-BR" smtClean="0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421B34-CBBB-44AB-A6A0-8CCAB81A8C8C}" type="slidenum">
              <a:rPr lang="pt-BR" smtClean="0"/>
              <a:pPr/>
              <a:t>50</a:t>
            </a:fld>
            <a:endParaRPr lang="pt-BR" smtClean="0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837D0F-9AAE-46C6-8439-261C9614005A}" type="slidenum">
              <a:rPr lang="pt-BR" smtClean="0"/>
              <a:pPr/>
              <a:t>51</a:t>
            </a:fld>
            <a:endParaRPr lang="pt-BR" smtClean="0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74B6C7-4D02-4B96-A114-9356D0B23A79}" type="slidenum">
              <a:rPr lang="pt-BR" smtClean="0"/>
              <a:pPr/>
              <a:t>52</a:t>
            </a:fld>
            <a:endParaRPr lang="pt-BR" smtClean="0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51820B-F1B6-494E-B761-A746E23220D9}" type="slidenum">
              <a:rPr lang="pt-BR" smtClean="0"/>
              <a:pPr/>
              <a:t>53</a:t>
            </a:fld>
            <a:endParaRPr lang="pt-BR" smtClean="0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7FD496-8C11-43AF-8BE8-373AAFDB9865}" type="slidenum">
              <a:rPr lang="pt-BR" smtClean="0"/>
              <a:pPr/>
              <a:t>24</a:t>
            </a:fld>
            <a:endParaRPr lang="pt-BR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0713A2-177F-443A-A0CC-3F563F160B22}" type="slidenum">
              <a:rPr lang="pt-BR" smtClean="0"/>
              <a:pPr/>
              <a:t>25</a:t>
            </a:fld>
            <a:endParaRPr lang="pt-BR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BF05AB-3B95-4222-99E9-7FED0F6CCD77}" type="slidenum">
              <a:rPr lang="pt-BR" smtClean="0"/>
              <a:pPr/>
              <a:t>26</a:t>
            </a:fld>
            <a:endParaRPr lang="pt-BR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D5E672-66D3-4417-B800-D2E6E78229EA}" type="slidenum">
              <a:rPr lang="pt-BR" smtClean="0"/>
              <a:pPr/>
              <a:t>27</a:t>
            </a:fld>
            <a:endParaRPr lang="pt-BR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F0BE68-84D4-4EF2-A28B-5E54BE863DC3}" type="slidenum">
              <a:rPr lang="pt-BR" smtClean="0"/>
              <a:pPr/>
              <a:t>28</a:t>
            </a:fld>
            <a:endParaRPr lang="pt-BR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C79FA8-728A-4B43-9FB9-BF1DBEE95971}" type="slidenum">
              <a:rPr lang="pt-BR" smtClean="0"/>
              <a:pPr/>
              <a:t>29</a:t>
            </a:fld>
            <a:endParaRPr lang="pt-BR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726A34-60EC-4166-A3C8-4922D7B9EDD5}" type="slidenum">
              <a:rPr lang="pt-BR" smtClean="0"/>
              <a:pPr/>
              <a:t>30</a:t>
            </a:fld>
            <a:endParaRPr lang="pt-BR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28BFF-F630-40B8-A577-E5C664EFEC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3752C-41DC-4265-8C08-E45C090532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715D5-2187-4E3F-BAF7-5163E1F739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48378-AE8A-4B7E-8482-2AD370B896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13EAA-4112-49A8-971A-6919CC2E9B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D77DB-887D-4C0C-B18D-A00CAF2136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64080-F7D7-48C5-9D94-16F21313E5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7106E-C2CC-4EBC-B18F-DEDC1A18A80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564E5-BF09-4C9F-9787-0C3C4FAE05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91E33-2AE4-49D3-82AA-C03D5E20E3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0C42D-DD8A-4499-A013-399D303884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fld id="{B08B3206-C5D1-48BC-BC1F-6D1A6F6823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image" Target="../media/image27.png"/><Relationship Id="rId9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25.png"/><Relationship Id="rId4" Type="http://schemas.openxmlformats.org/officeDocument/2006/relationships/image" Target="../media/image31.png"/><Relationship Id="rId9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png"/><Relationship Id="rId7" Type="http://schemas.openxmlformats.org/officeDocument/2006/relationships/image" Target="../media/image4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wmf"/><Relationship Id="rId5" Type="http://schemas.openxmlformats.org/officeDocument/2006/relationships/image" Target="../media/image41.png"/><Relationship Id="rId10" Type="http://schemas.openxmlformats.org/officeDocument/2006/relationships/image" Target="../media/image46.wmf"/><Relationship Id="rId4" Type="http://schemas.openxmlformats.org/officeDocument/2006/relationships/image" Target="../media/image40.png"/><Relationship Id="rId9" Type="http://schemas.openxmlformats.org/officeDocument/2006/relationships/image" Target="../media/image45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png"/><Relationship Id="rId7" Type="http://schemas.openxmlformats.org/officeDocument/2006/relationships/image" Target="../media/image4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wmf"/><Relationship Id="rId5" Type="http://schemas.openxmlformats.org/officeDocument/2006/relationships/image" Target="../media/image41.png"/><Relationship Id="rId10" Type="http://schemas.openxmlformats.org/officeDocument/2006/relationships/image" Target="../media/image46.wmf"/><Relationship Id="rId4" Type="http://schemas.openxmlformats.org/officeDocument/2006/relationships/image" Target="../media/image40.png"/><Relationship Id="rId9" Type="http://schemas.openxmlformats.org/officeDocument/2006/relationships/image" Target="../media/image45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png"/><Relationship Id="rId7" Type="http://schemas.openxmlformats.org/officeDocument/2006/relationships/image" Target="../media/image4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wmf"/><Relationship Id="rId5" Type="http://schemas.openxmlformats.org/officeDocument/2006/relationships/image" Target="../media/image41.png"/><Relationship Id="rId10" Type="http://schemas.openxmlformats.org/officeDocument/2006/relationships/image" Target="../media/image46.wmf"/><Relationship Id="rId4" Type="http://schemas.openxmlformats.org/officeDocument/2006/relationships/image" Target="../media/image40.png"/><Relationship Id="rId9" Type="http://schemas.openxmlformats.org/officeDocument/2006/relationships/image" Target="../media/image45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png"/><Relationship Id="rId7" Type="http://schemas.openxmlformats.org/officeDocument/2006/relationships/image" Target="../media/image4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wmf"/><Relationship Id="rId5" Type="http://schemas.openxmlformats.org/officeDocument/2006/relationships/image" Target="../media/image41.png"/><Relationship Id="rId10" Type="http://schemas.openxmlformats.org/officeDocument/2006/relationships/image" Target="../media/image46.wmf"/><Relationship Id="rId4" Type="http://schemas.openxmlformats.org/officeDocument/2006/relationships/image" Target="../media/image40.png"/><Relationship Id="rId9" Type="http://schemas.openxmlformats.org/officeDocument/2006/relationships/image" Target="../media/image4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moe.met.fsu.edu/cyclonephase/ppt/talkhartevan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ANH-QFkAgU&amp;feature=related" TargetMode="External"/><Relationship Id="rId2" Type="http://schemas.openxmlformats.org/officeDocument/2006/relationships/hyperlink" Target="http://www.youtube.com/watch?v=FtsPCPtbkQ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oFjdvoTIZpw&amp;feature=relat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Formation of the Extratropical Cyclone (Cyclogenesis)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i="1" smtClean="0"/>
              <a:t>geog-www.sbs.ohio-state.edu/courses/G620/.../ASP620Lecture10.ppt</a:t>
            </a:r>
            <a:r>
              <a:rPr lang="pt-BR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Cyclogenesis (Cont.)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CC"/>
                </a:solidFill>
              </a:rPr>
              <a:t>Colder air is denser than </a:t>
            </a:r>
            <a:r>
              <a:rPr lang="en-US" smtClean="0">
                <a:solidFill>
                  <a:srgbClr val="FF0000"/>
                </a:solidFill>
              </a:rPr>
              <a:t>warmer air</a:t>
            </a:r>
            <a:r>
              <a:rPr lang="en-US" smtClean="0">
                <a:solidFill>
                  <a:srgbClr val="0000CC"/>
                </a:solidFill>
              </a:rPr>
              <a:t> and the colder air is more affected by the gravitational force.</a:t>
            </a:r>
          </a:p>
          <a:p>
            <a:pPr>
              <a:buFontTx/>
              <a:buNone/>
            </a:pPr>
            <a:endParaRPr lang="en-US" smtClean="0">
              <a:solidFill>
                <a:srgbClr val="0000CC"/>
              </a:solidFill>
            </a:endParaRPr>
          </a:p>
          <a:p>
            <a:pPr>
              <a:buFontTx/>
              <a:buNone/>
            </a:pPr>
            <a:r>
              <a:rPr lang="en-US" smtClean="0">
                <a:solidFill>
                  <a:srgbClr val="0000CC"/>
                </a:solidFill>
              </a:rPr>
              <a:t>The colder air tends to stay near the surface, while the </a:t>
            </a:r>
            <a:r>
              <a:rPr lang="en-US" smtClean="0">
                <a:solidFill>
                  <a:srgbClr val="FF0000"/>
                </a:solidFill>
              </a:rPr>
              <a:t>warmer air tends to rise over </a:t>
            </a:r>
            <a:r>
              <a:rPr lang="en-US" smtClean="0">
                <a:solidFill>
                  <a:srgbClr val="0000CC"/>
                </a:solidFill>
              </a:rPr>
              <a:t>denser colder air.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Cyclogenesis (Cont.)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The different </a:t>
            </a:r>
            <a:r>
              <a:rPr lang="en-US" smtClean="0">
                <a:solidFill>
                  <a:srgbClr val="FF3300"/>
                </a:solidFill>
              </a:rPr>
              <a:t>densities</a:t>
            </a:r>
            <a:r>
              <a:rPr lang="en-US" smtClean="0"/>
              <a:t> mean that the </a:t>
            </a:r>
            <a:r>
              <a:rPr lang="en-US" smtClean="0">
                <a:solidFill>
                  <a:srgbClr val="FF0000"/>
                </a:solidFill>
              </a:rPr>
              <a:t>warmer air</a:t>
            </a:r>
            <a:r>
              <a:rPr lang="en-US" smtClean="0"/>
              <a:t> often has a hard time pushing out the </a:t>
            </a:r>
            <a:r>
              <a:rPr lang="en-US" smtClean="0">
                <a:solidFill>
                  <a:srgbClr val="0000CC"/>
                </a:solidFill>
              </a:rPr>
              <a:t>denser colder air.</a:t>
            </a: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By contrast the </a:t>
            </a:r>
            <a:r>
              <a:rPr lang="en-US" smtClean="0">
                <a:solidFill>
                  <a:srgbClr val="0000CC"/>
                </a:solidFill>
              </a:rPr>
              <a:t>denser colder air</a:t>
            </a:r>
            <a:r>
              <a:rPr lang="en-US" smtClean="0"/>
              <a:t> has much less trouble pushing out the </a:t>
            </a:r>
            <a:r>
              <a:rPr lang="en-US" smtClean="0">
                <a:solidFill>
                  <a:srgbClr val="FF0000"/>
                </a:solidFill>
              </a:rPr>
              <a:t>less dense warmer air.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Cyclogenesis (Cont.)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The net result is that </a:t>
            </a:r>
            <a:r>
              <a:rPr lang="en-US" smtClean="0">
                <a:solidFill>
                  <a:srgbClr val="0000CC"/>
                </a:solidFill>
              </a:rPr>
              <a:t>cold front </a:t>
            </a:r>
            <a:r>
              <a:rPr lang="en-US" smtClean="0">
                <a:solidFill>
                  <a:srgbClr val="FF3300"/>
                </a:solidFill>
              </a:rPr>
              <a:t>moves faster than the </a:t>
            </a:r>
            <a:r>
              <a:rPr lang="en-US" smtClean="0">
                <a:solidFill>
                  <a:srgbClr val="FF0000"/>
                </a:solidFill>
              </a:rPr>
              <a:t>warm front</a:t>
            </a:r>
            <a:r>
              <a:rPr lang="en-US" smtClean="0"/>
              <a:t> and a bend or kink develops along the front.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The bend in the front is called a </a:t>
            </a:r>
            <a:r>
              <a:rPr lang="en-US" smtClean="0">
                <a:solidFill>
                  <a:srgbClr val="FF3300"/>
                </a:solidFill>
              </a:rPr>
              <a:t>wave on the front (or frontal wave).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Wave on the Front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pt-BR" smtClean="0"/>
          </a:p>
        </p:txBody>
      </p:sp>
      <p:sp>
        <p:nvSpPr>
          <p:cNvPr id="172036" name="Freeform 4"/>
          <p:cNvSpPr>
            <a:spLocks/>
          </p:cNvSpPr>
          <p:nvPr/>
        </p:nvSpPr>
        <p:spPr bwMode="auto">
          <a:xfrm>
            <a:off x="4114800" y="3086100"/>
            <a:ext cx="3505200" cy="800100"/>
          </a:xfrm>
          <a:custGeom>
            <a:avLst/>
            <a:gdLst/>
            <a:ahLst/>
            <a:cxnLst>
              <a:cxn ang="0">
                <a:pos x="0" y="504"/>
              </a:cxn>
              <a:cxn ang="0">
                <a:pos x="624" y="168"/>
              </a:cxn>
              <a:cxn ang="0">
                <a:pos x="1968" y="24"/>
              </a:cxn>
              <a:cxn ang="0">
                <a:pos x="2064" y="24"/>
              </a:cxn>
            </a:cxnLst>
            <a:rect l="0" t="0" r="r" b="b"/>
            <a:pathLst>
              <a:path w="2208" h="504">
                <a:moveTo>
                  <a:pt x="0" y="504"/>
                </a:moveTo>
                <a:cubicBezTo>
                  <a:pt x="148" y="376"/>
                  <a:pt x="296" y="248"/>
                  <a:pt x="624" y="168"/>
                </a:cubicBezTo>
                <a:cubicBezTo>
                  <a:pt x="952" y="88"/>
                  <a:pt x="1728" y="48"/>
                  <a:pt x="1968" y="24"/>
                </a:cubicBezTo>
                <a:cubicBezTo>
                  <a:pt x="2208" y="0"/>
                  <a:pt x="2136" y="12"/>
                  <a:pt x="2064" y="24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2037" name="Oval 5"/>
          <p:cNvSpPr>
            <a:spLocks noChangeArrowheads="1"/>
          </p:cNvSpPr>
          <p:nvPr/>
        </p:nvSpPr>
        <p:spPr bwMode="auto">
          <a:xfrm>
            <a:off x="4889500" y="3060700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2038" name="Freeform 6"/>
          <p:cNvSpPr>
            <a:spLocks/>
          </p:cNvSpPr>
          <p:nvPr/>
        </p:nvSpPr>
        <p:spPr bwMode="auto">
          <a:xfrm>
            <a:off x="4899025" y="3294063"/>
            <a:ext cx="746125" cy="422275"/>
          </a:xfrm>
          <a:custGeom>
            <a:avLst/>
            <a:gdLst/>
            <a:ahLst/>
            <a:cxnLst>
              <a:cxn ang="0">
                <a:pos x="4" y="119"/>
              </a:cxn>
              <a:cxn ang="0">
                <a:pos x="77" y="110"/>
              </a:cxn>
              <a:cxn ang="0">
                <a:pos x="50" y="119"/>
              </a:cxn>
              <a:cxn ang="0">
                <a:pos x="23" y="110"/>
              </a:cxn>
              <a:cxn ang="0">
                <a:pos x="297" y="37"/>
              </a:cxn>
              <a:cxn ang="0">
                <a:pos x="452" y="37"/>
              </a:cxn>
              <a:cxn ang="0">
                <a:pos x="425" y="138"/>
              </a:cxn>
              <a:cxn ang="0">
                <a:pos x="251" y="266"/>
              </a:cxn>
              <a:cxn ang="0">
                <a:pos x="114" y="238"/>
              </a:cxn>
              <a:cxn ang="0">
                <a:pos x="59" y="211"/>
              </a:cxn>
              <a:cxn ang="0">
                <a:pos x="4" y="147"/>
              </a:cxn>
              <a:cxn ang="0">
                <a:pos x="4" y="119"/>
              </a:cxn>
            </a:cxnLst>
            <a:rect l="0" t="0" r="r" b="b"/>
            <a:pathLst>
              <a:path w="470" h="266">
                <a:moveTo>
                  <a:pt x="4" y="119"/>
                </a:moveTo>
                <a:cubicBezTo>
                  <a:pt x="28" y="116"/>
                  <a:pt x="52" y="110"/>
                  <a:pt x="77" y="110"/>
                </a:cubicBezTo>
                <a:cubicBezTo>
                  <a:pt x="86" y="110"/>
                  <a:pt x="59" y="119"/>
                  <a:pt x="50" y="119"/>
                </a:cubicBezTo>
                <a:cubicBezTo>
                  <a:pt x="41" y="119"/>
                  <a:pt x="32" y="113"/>
                  <a:pt x="23" y="110"/>
                </a:cubicBezTo>
                <a:cubicBezTo>
                  <a:pt x="103" y="57"/>
                  <a:pt x="204" y="45"/>
                  <a:pt x="297" y="37"/>
                </a:cubicBezTo>
                <a:cubicBezTo>
                  <a:pt x="346" y="21"/>
                  <a:pt x="398" y="0"/>
                  <a:pt x="452" y="37"/>
                </a:cubicBezTo>
                <a:cubicBezTo>
                  <a:pt x="470" y="49"/>
                  <a:pt x="443" y="122"/>
                  <a:pt x="425" y="138"/>
                </a:cubicBezTo>
                <a:cubicBezTo>
                  <a:pt x="370" y="186"/>
                  <a:pt x="302" y="213"/>
                  <a:pt x="251" y="266"/>
                </a:cubicBezTo>
                <a:cubicBezTo>
                  <a:pt x="222" y="262"/>
                  <a:pt x="145" y="258"/>
                  <a:pt x="114" y="238"/>
                </a:cubicBezTo>
                <a:cubicBezTo>
                  <a:pt x="79" y="215"/>
                  <a:pt x="97" y="223"/>
                  <a:pt x="59" y="211"/>
                </a:cubicBezTo>
                <a:cubicBezTo>
                  <a:pt x="52" y="204"/>
                  <a:pt x="6" y="152"/>
                  <a:pt x="4" y="147"/>
                </a:cubicBezTo>
                <a:cubicBezTo>
                  <a:pt x="0" y="138"/>
                  <a:pt x="4" y="128"/>
                  <a:pt x="4" y="119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2039" name="Oval 7"/>
          <p:cNvSpPr>
            <a:spLocks noChangeArrowheads="1"/>
          </p:cNvSpPr>
          <p:nvPr/>
        </p:nvSpPr>
        <p:spPr bwMode="auto">
          <a:xfrm>
            <a:off x="6400800" y="2841625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2040" name="Rectangle 8"/>
          <p:cNvSpPr>
            <a:spLocks noChangeArrowheads="1"/>
          </p:cNvSpPr>
          <p:nvPr/>
        </p:nvSpPr>
        <p:spPr bwMode="auto">
          <a:xfrm>
            <a:off x="4800600" y="3505200"/>
            <a:ext cx="1143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2041" name="Rectangle 9"/>
          <p:cNvSpPr>
            <a:spLocks noChangeArrowheads="1"/>
          </p:cNvSpPr>
          <p:nvPr/>
        </p:nvSpPr>
        <p:spPr bwMode="auto">
          <a:xfrm>
            <a:off x="6400800" y="3200400"/>
            <a:ext cx="838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2042" name="Line 10"/>
          <p:cNvSpPr>
            <a:spLocks noChangeShapeType="1"/>
          </p:cNvSpPr>
          <p:nvPr/>
        </p:nvSpPr>
        <p:spPr bwMode="auto">
          <a:xfrm flipV="1">
            <a:off x="6324600" y="3124200"/>
            <a:ext cx="838200" cy="762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2043" name="Line 11"/>
          <p:cNvSpPr>
            <a:spLocks noChangeShapeType="1"/>
          </p:cNvSpPr>
          <p:nvPr/>
        </p:nvSpPr>
        <p:spPr bwMode="auto">
          <a:xfrm flipH="1">
            <a:off x="3352800" y="3886200"/>
            <a:ext cx="762000" cy="2133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2044" name="AutoShape 12"/>
          <p:cNvSpPr>
            <a:spLocks noChangeArrowheads="1"/>
          </p:cNvSpPr>
          <p:nvPr/>
        </p:nvSpPr>
        <p:spPr bwMode="auto">
          <a:xfrm rot="6600000">
            <a:off x="3930650" y="43434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2045" name="AutoShape 13"/>
          <p:cNvSpPr>
            <a:spLocks noChangeArrowheads="1"/>
          </p:cNvSpPr>
          <p:nvPr/>
        </p:nvSpPr>
        <p:spPr bwMode="auto">
          <a:xfrm rot="6600000">
            <a:off x="3536950" y="5257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2046" name="Freeform 14"/>
          <p:cNvSpPr>
            <a:spLocks/>
          </p:cNvSpPr>
          <p:nvPr/>
        </p:nvSpPr>
        <p:spPr bwMode="auto">
          <a:xfrm>
            <a:off x="1143000" y="2590800"/>
            <a:ext cx="6096000" cy="2451100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384" y="1056"/>
              </a:cxn>
              <a:cxn ang="0">
                <a:pos x="432" y="1104"/>
              </a:cxn>
              <a:cxn ang="0">
                <a:pos x="1152" y="1488"/>
              </a:cxn>
              <a:cxn ang="0">
                <a:pos x="2112" y="1440"/>
              </a:cxn>
              <a:cxn ang="0">
                <a:pos x="2928" y="960"/>
              </a:cxn>
              <a:cxn ang="0">
                <a:pos x="3840" y="0"/>
              </a:cxn>
            </a:cxnLst>
            <a:rect l="0" t="0" r="r" b="b"/>
            <a:pathLst>
              <a:path w="3840" h="1544">
                <a:moveTo>
                  <a:pt x="0" y="480"/>
                </a:moveTo>
                <a:cubicBezTo>
                  <a:pt x="156" y="716"/>
                  <a:pt x="312" y="952"/>
                  <a:pt x="384" y="1056"/>
                </a:cubicBezTo>
                <a:cubicBezTo>
                  <a:pt x="456" y="1160"/>
                  <a:pt x="304" y="1032"/>
                  <a:pt x="432" y="1104"/>
                </a:cubicBezTo>
                <a:cubicBezTo>
                  <a:pt x="560" y="1176"/>
                  <a:pt x="872" y="1432"/>
                  <a:pt x="1152" y="1488"/>
                </a:cubicBezTo>
                <a:cubicBezTo>
                  <a:pt x="1432" y="1544"/>
                  <a:pt x="1816" y="1528"/>
                  <a:pt x="2112" y="1440"/>
                </a:cubicBezTo>
                <a:cubicBezTo>
                  <a:pt x="2408" y="1352"/>
                  <a:pt x="2640" y="1200"/>
                  <a:pt x="2928" y="960"/>
                </a:cubicBezTo>
                <a:cubicBezTo>
                  <a:pt x="3216" y="720"/>
                  <a:pt x="3688" y="160"/>
                  <a:pt x="3840" y="0"/>
                </a:cubicBezTo>
              </a:path>
            </a:pathLst>
          </a:custGeom>
          <a:noFill/>
          <a:ln w="1016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2047" name="Line 15"/>
          <p:cNvSpPr>
            <a:spLocks noChangeShapeType="1"/>
          </p:cNvSpPr>
          <p:nvPr/>
        </p:nvSpPr>
        <p:spPr bwMode="auto">
          <a:xfrm flipV="1">
            <a:off x="7010400" y="2286000"/>
            <a:ext cx="533400" cy="5334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2048" name="Text Box 16"/>
          <p:cNvSpPr txBox="1">
            <a:spLocks noChangeArrowheads="1"/>
          </p:cNvSpPr>
          <p:nvPr/>
        </p:nvSpPr>
        <p:spPr bwMode="auto">
          <a:xfrm>
            <a:off x="785813" y="2513013"/>
            <a:ext cx="236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Arial" charset="0"/>
              </a:rPr>
              <a:t>500 mb flow</a:t>
            </a:r>
          </a:p>
        </p:txBody>
      </p:sp>
      <p:sp>
        <p:nvSpPr>
          <p:cNvPr id="172049" name="Text Box 17"/>
          <p:cNvSpPr txBox="1">
            <a:spLocks noChangeArrowheads="1"/>
          </p:cNvSpPr>
          <p:nvPr/>
        </p:nvSpPr>
        <p:spPr bwMode="auto">
          <a:xfrm>
            <a:off x="838200" y="41148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4000">
                <a:solidFill>
                  <a:srgbClr val="0000CC"/>
                </a:solidFill>
                <a:latin typeface="Arial" charset="0"/>
              </a:rPr>
              <a:t>H</a:t>
            </a:r>
          </a:p>
        </p:txBody>
      </p:sp>
      <p:sp>
        <p:nvSpPr>
          <p:cNvPr id="172050" name="Text Box 18"/>
          <p:cNvSpPr txBox="1">
            <a:spLocks noChangeArrowheads="1"/>
          </p:cNvSpPr>
          <p:nvPr/>
        </p:nvSpPr>
        <p:spPr bwMode="auto">
          <a:xfrm>
            <a:off x="5867400" y="4419600"/>
            <a:ext cx="99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4000">
                <a:solidFill>
                  <a:srgbClr val="0000CC"/>
                </a:solidFill>
                <a:latin typeface="Arial" charset="0"/>
              </a:rPr>
              <a:t>H</a:t>
            </a:r>
          </a:p>
        </p:txBody>
      </p:sp>
      <p:sp>
        <p:nvSpPr>
          <p:cNvPr id="172051" name="Text Box 19"/>
          <p:cNvSpPr txBox="1">
            <a:spLocks noChangeArrowheads="1"/>
          </p:cNvSpPr>
          <p:nvPr/>
        </p:nvSpPr>
        <p:spPr bwMode="auto">
          <a:xfrm>
            <a:off x="5943600" y="1752600"/>
            <a:ext cx="121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4000">
                <a:solidFill>
                  <a:srgbClr val="0000CC"/>
                </a:solidFill>
                <a:latin typeface="Arial" charset="0"/>
              </a:rPr>
              <a:t>H</a:t>
            </a:r>
          </a:p>
        </p:txBody>
      </p:sp>
      <p:sp>
        <p:nvSpPr>
          <p:cNvPr id="172052" name="AutoShape 20"/>
          <p:cNvSpPr>
            <a:spLocks noChangeArrowheads="1"/>
          </p:cNvSpPr>
          <p:nvPr/>
        </p:nvSpPr>
        <p:spPr bwMode="auto">
          <a:xfrm rot="10800000">
            <a:off x="4953000" y="3810000"/>
            <a:ext cx="762000" cy="1676400"/>
          </a:xfrm>
          <a:prstGeom prst="curvedLeftArrow">
            <a:avLst>
              <a:gd name="adj1" fmla="val 44000"/>
              <a:gd name="adj2" fmla="val 8800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2053" name="AutoShape 21"/>
          <p:cNvSpPr>
            <a:spLocks noChangeArrowheads="1"/>
          </p:cNvSpPr>
          <p:nvPr/>
        </p:nvSpPr>
        <p:spPr bwMode="auto">
          <a:xfrm>
            <a:off x="455613" y="2951163"/>
            <a:ext cx="2209800" cy="1600200"/>
          </a:xfrm>
          <a:prstGeom prst="curvedDownArrow">
            <a:avLst>
              <a:gd name="adj1" fmla="val 27619"/>
              <a:gd name="adj2" fmla="val 55238"/>
              <a:gd name="adj3" fmla="val 33333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2054" name="Line 22"/>
          <p:cNvSpPr>
            <a:spLocks noChangeShapeType="1"/>
          </p:cNvSpPr>
          <p:nvPr/>
        </p:nvSpPr>
        <p:spPr bwMode="auto">
          <a:xfrm>
            <a:off x="762000" y="2819400"/>
            <a:ext cx="457200" cy="6858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2055" name="AutoShape 23"/>
          <p:cNvSpPr>
            <a:spLocks noChangeArrowheads="1"/>
          </p:cNvSpPr>
          <p:nvPr/>
        </p:nvSpPr>
        <p:spPr bwMode="auto">
          <a:xfrm>
            <a:off x="6069013" y="1662113"/>
            <a:ext cx="1219200" cy="990600"/>
          </a:xfrm>
          <a:prstGeom prst="curvedLeftArrow">
            <a:avLst>
              <a:gd name="adj1" fmla="val 20000"/>
              <a:gd name="adj2" fmla="val 40000"/>
              <a:gd name="adj3" fmla="val 41026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2056" name="Text Box 24"/>
          <p:cNvSpPr txBox="1">
            <a:spLocks noChangeArrowheads="1"/>
          </p:cNvSpPr>
          <p:nvPr/>
        </p:nvSpPr>
        <p:spPr bwMode="auto">
          <a:xfrm>
            <a:off x="4114800" y="1752600"/>
            <a:ext cx="1676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solidFill>
                  <a:srgbClr val="0000CC"/>
                </a:solidFill>
                <a:latin typeface="Arial" charset="0"/>
              </a:rPr>
              <a:t>Retreating </a:t>
            </a:r>
          </a:p>
          <a:p>
            <a:pPr algn="l">
              <a:lnSpc>
                <a:spcPct val="100000"/>
              </a:lnSpc>
            </a:pPr>
            <a:r>
              <a:rPr lang="en-US" sz="1800" b="0">
                <a:solidFill>
                  <a:srgbClr val="0000CC"/>
                </a:solidFill>
                <a:latin typeface="Arial" charset="0"/>
              </a:rPr>
              <a:t>cold air mass</a:t>
            </a:r>
          </a:p>
        </p:txBody>
      </p:sp>
      <p:sp>
        <p:nvSpPr>
          <p:cNvPr id="172057" name="Text Box 25"/>
          <p:cNvSpPr txBox="1">
            <a:spLocks noChangeArrowheads="1"/>
          </p:cNvSpPr>
          <p:nvPr/>
        </p:nvSpPr>
        <p:spPr bwMode="auto">
          <a:xfrm>
            <a:off x="6858000" y="41148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solidFill>
                  <a:srgbClr val="FF0000"/>
                </a:solidFill>
                <a:latin typeface="Arial" charset="0"/>
              </a:rPr>
              <a:t>Warm air mass</a:t>
            </a:r>
          </a:p>
        </p:txBody>
      </p:sp>
      <p:sp>
        <p:nvSpPr>
          <p:cNvPr id="172058" name="Text Box 26"/>
          <p:cNvSpPr txBox="1">
            <a:spLocks noChangeArrowheads="1"/>
          </p:cNvSpPr>
          <p:nvPr/>
        </p:nvSpPr>
        <p:spPr bwMode="auto">
          <a:xfrm>
            <a:off x="609600" y="49530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solidFill>
                  <a:srgbClr val="0000CC"/>
                </a:solidFill>
                <a:latin typeface="Arial" charset="0"/>
              </a:rPr>
              <a:t>Developing new cold air mass</a:t>
            </a:r>
          </a:p>
        </p:txBody>
      </p:sp>
      <p:sp>
        <p:nvSpPr>
          <p:cNvPr id="172059" name="Line 27"/>
          <p:cNvSpPr>
            <a:spLocks noChangeShapeType="1"/>
          </p:cNvSpPr>
          <p:nvPr/>
        </p:nvSpPr>
        <p:spPr bwMode="auto">
          <a:xfrm flipV="1">
            <a:off x="7924800" y="19812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2060" name="Line 28"/>
          <p:cNvSpPr>
            <a:spLocks noChangeShapeType="1"/>
          </p:cNvSpPr>
          <p:nvPr/>
        </p:nvSpPr>
        <p:spPr bwMode="auto">
          <a:xfrm>
            <a:off x="7696200" y="26670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2061" name="Text Box 29"/>
          <p:cNvSpPr txBox="1">
            <a:spLocks noChangeArrowheads="1"/>
          </p:cNvSpPr>
          <p:nvPr/>
        </p:nvSpPr>
        <p:spPr bwMode="auto">
          <a:xfrm>
            <a:off x="7934325" y="1700213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Arial" charset="0"/>
              </a:rPr>
              <a:t>N</a:t>
            </a:r>
          </a:p>
        </p:txBody>
      </p:sp>
      <p:sp>
        <p:nvSpPr>
          <p:cNvPr id="172062" name="Text Box 30"/>
          <p:cNvSpPr txBox="1">
            <a:spLocks noChangeArrowheads="1"/>
          </p:cNvSpPr>
          <p:nvPr/>
        </p:nvSpPr>
        <p:spPr bwMode="auto">
          <a:xfrm>
            <a:off x="8305800" y="2209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Arial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ETCycloneExample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263525"/>
            <a:ext cx="9136063" cy="650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ETCycloneExample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7938"/>
            <a:ext cx="88646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ETCycloneExample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-6350"/>
            <a:ext cx="8797925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Extratropical Cyclone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pt-BR" smtClean="0"/>
          </a:p>
        </p:txBody>
      </p:sp>
      <p:sp>
        <p:nvSpPr>
          <p:cNvPr id="176132" name="Freeform 4"/>
          <p:cNvSpPr>
            <a:spLocks/>
          </p:cNvSpPr>
          <p:nvPr/>
        </p:nvSpPr>
        <p:spPr bwMode="auto">
          <a:xfrm>
            <a:off x="4495800" y="3416300"/>
            <a:ext cx="2971800" cy="393700"/>
          </a:xfrm>
          <a:custGeom>
            <a:avLst/>
            <a:gdLst/>
            <a:ahLst/>
            <a:cxnLst>
              <a:cxn ang="0">
                <a:pos x="0" y="248"/>
              </a:cxn>
              <a:cxn ang="0">
                <a:pos x="336" y="56"/>
              </a:cxn>
              <a:cxn ang="0">
                <a:pos x="864" y="8"/>
              </a:cxn>
              <a:cxn ang="0">
                <a:pos x="1152" y="8"/>
              </a:cxn>
              <a:cxn ang="0">
                <a:pos x="1488" y="8"/>
              </a:cxn>
              <a:cxn ang="0">
                <a:pos x="1584" y="8"/>
              </a:cxn>
              <a:cxn ang="0">
                <a:pos x="1776" y="8"/>
              </a:cxn>
              <a:cxn ang="0">
                <a:pos x="1872" y="8"/>
              </a:cxn>
            </a:cxnLst>
            <a:rect l="0" t="0" r="r" b="b"/>
            <a:pathLst>
              <a:path w="1872" h="248">
                <a:moveTo>
                  <a:pt x="0" y="248"/>
                </a:moveTo>
                <a:cubicBezTo>
                  <a:pt x="96" y="172"/>
                  <a:pt x="192" y="96"/>
                  <a:pt x="336" y="56"/>
                </a:cubicBezTo>
                <a:cubicBezTo>
                  <a:pt x="480" y="16"/>
                  <a:pt x="728" y="16"/>
                  <a:pt x="864" y="8"/>
                </a:cubicBezTo>
                <a:cubicBezTo>
                  <a:pt x="1000" y="0"/>
                  <a:pt x="1048" y="8"/>
                  <a:pt x="1152" y="8"/>
                </a:cubicBezTo>
                <a:cubicBezTo>
                  <a:pt x="1256" y="8"/>
                  <a:pt x="1416" y="8"/>
                  <a:pt x="1488" y="8"/>
                </a:cubicBezTo>
                <a:cubicBezTo>
                  <a:pt x="1560" y="8"/>
                  <a:pt x="1536" y="8"/>
                  <a:pt x="1584" y="8"/>
                </a:cubicBezTo>
                <a:cubicBezTo>
                  <a:pt x="1632" y="8"/>
                  <a:pt x="1728" y="8"/>
                  <a:pt x="1776" y="8"/>
                </a:cubicBezTo>
                <a:cubicBezTo>
                  <a:pt x="1824" y="8"/>
                  <a:pt x="1848" y="8"/>
                  <a:pt x="1872" y="8"/>
                </a:cubicBezTo>
              </a:path>
            </a:pathLst>
          </a:custGeom>
          <a:noFill/>
          <a:ln w="1016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6133" name="Oval 5"/>
          <p:cNvSpPr>
            <a:spLocks noChangeArrowheads="1"/>
          </p:cNvSpPr>
          <p:nvPr/>
        </p:nvSpPr>
        <p:spPr bwMode="auto">
          <a:xfrm>
            <a:off x="5334000" y="32258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5334000" y="3505200"/>
            <a:ext cx="533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6135" name="Oval 7"/>
          <p:cNvSpPr>
            <a:spLocks noChangeArrowheads="1"/>
          </p:cNvSpPr>
          <p:nvPr/>
        </p:nvSpPr>
        <p:spPr bwMode="auto">
          <a:xfrm>
            <a:off x="6397625" y="3179763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6136" name="Rectangle 8"/>
          <p:cNvSpPr>
            <a:spLocks noChangeArrowheads="1"/>
          </p:cNvSpPr>
          <p:nvPr/>
        </p:nvSpPr>
        <p:spPr bwMode="auto">
          <a:xfrm>
            <a:off x="6324600" y="3481388"/>
            <a:ext cx="60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6137" name="Freeform 9"/>
          <p:cNvSpPr>
            <a:spLocks/>
          </p:cNvSpPr>
          <p:nvPr/>
        </p:nvSpPr>
        <p:spPr bwMode="auto">
          <a:xfrm>
            <a:off x="1371600" y="3810000"/>
            <a:ext cx="3175000" cy="2120900"/>
          </a:xfrm>
          <a:custGeom>
            <a:avLst/>
            <a:gdLst/>
            <a:ahLst/>
            <a:cxnLst>
              <a:cxn ang="0">
                <a:pos x="1968" y="0"/>
              </a:cxn>
              <a:cxn ang="0">
                <a:pos x="1968" y="240"/>
              </a:cxn>
              <a:cxn ang="0">
                <a:pos x="1776" y="768"/>
              </a:cxn>
              <a:cxn ang="0">
                <a:pos x="912" y="1248"/>
              </a:cxn>
              <a:cxn ang="0">
                <a:pos x="0" y="1296"/>
              </a:cxn>
            </a:cxnLst>
            <a:rect l="0" t="0" r="r" b="b"/>
            <a:pathLst>
              <a:path w="2000" h="1336">
                <a:moveTo>
                  <a:pt x="1968" y="0"/>
                </a:moveTo>
                <a:cubicBezTo>
                  <a:pt x="1984" y="56"/>
                  <a:pt x="2000" y="112"/>
                  <a:pt x="1968" y="240"/>
                </a:cubicBezTo>
                <a:cubicBezTo>
                  <a:pt x="1936" y="368"/>
                  <a:pt x="1952" y="600"/>
                  <a:pt x="1776" y="768"/>
                </a:cubicBezTo>
                <a:cubicBezTo>
                  <a:pt x="1600" y="936"/>
                  <a:pt x="1208" y="1160"/>
                  <a:pt x="912" y="1248"/>
                </a:cubicBezTo>
                <a:cubicBezTo>
                  <a:pt x="616" y="1336"/>
                  <a:pt x="152" y="1288"/>
                  <a:pt x="0" y="1296"/>
                </a:cubicBezTo>
              </a:path>
            </a:pathLst>
          </a:custGeom>
          <a:noFill/>
          <a:ln w="1016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6138" name="AutoShape 10"/>
          <p:cNvSpPr>
            <a:spLocks noChangeArrowheads="1"/>
          </p:cNvSpPr>
          <p:nvPr/>
        </p:nvSpPr>
        <p:spPr bwMode="auto">
          <a:xfrm rot="6360000">
            <a:off x="4419600" y="4495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6139" name="AutoShape 11"/>
          <p:cNvSpPr>
            <a:spLocks noChangeArrowheads="1"/>
          </p:cNvSpPr>
          <p:nvPr/>
        </p:nvSpPr>
        <p:spPr bwMode="auto">
          <a:xfrm rot="8580000">
            <a:off x="3810000" y="5257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6140" name="AutoShape 12"/>
          <p:cNvSpPr>
            <a:spLocks noChangeArrowheads="1"/>
          </p:cNvSpPr>
          <p:nvPr/>
        </p:nvSpPr>
        <p:spPr bwMode="auto">
          <a:xfrm rot="9480000">
            <a:off x="2971800" y="57150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6141" name="AutoShape 13"/>
          <p:cNvSpPr>
            <a:spLocks noChangeArrowheads="1"/>
          </p:cNvSpPr>
          <p:nvPr/>
        </p:nvSpPr>
        <p:spPr bwMode="auto">
          <a:xfrm rot="10800000">
            <a:off x="1981200" y="58674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6142" name="Text Box 14"/>
          <p:cNvSpPr txBox="1">
            <a:spLocks noChangeArrowheads="1"/>
          </p:cNvSpPr>
          <p:nvPr/>
        </p:nvSpPr>
        <p:spPr bwMode="auto">
          <a:xfrm>
            <a:off x="4191000" y="2997200"/>
            <a:ext cx="609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6600" b="0">
                <a:solidFill>
                  <a:srgbClr val="FF0000"/>
                </a:solidFill>
                <a:latin typeface="Arial" charset="0"/>
              </a:rPr>
              <a:t>L</a:t>
            </a:r>
          </a:p>
        </p:txBody>
      </p:sp>
      <p:sp>
        <p:nvSpPr>
          <p:cNvPr id="176143" name="Text Box 15"/>
          <p:cNvSpPr txBox="1">
            <a:spLocks noChangeArrowheads="1"/>
          </p:cNvSpPr>
          <p:nvPr/>
        </p:nvSpPr>
        <p:spPr bwMode="auto">
          <a:xfrm>
            <a:off x="6324600" y="48768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4000" b="0">
                <a:solidFill>
                  <a:srgbClr val="0000CC"/>
                </a:solidFill>
                <a:latin typeface="Arial" charset="0"/>
              </a:rPr>
              <a:t>H</a:t>
            </a:r>
          </a:p>
        </p:txBody>
      </p:sp>
      <p:sp>
        <p:nvSpPr>
          <p:cNvPr id="176144" name="Text Box 16"/>
          <p:cNvSpPr txBox="1">
            <a:spLocks noChangeArrowheads="1"/>
          </p:cNvSpPr>
          <p:nvPr/>
        </p:nvSpPr>
        <p:spPr bwMode="auto">
          <a:xfrm>
            <a:off x="6096000" y="1905000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4000" b="0">
                <a:solidFill>
                  <a:srgbClr val="0000CC"/>
                </a:solidFill>
                <a:latin typeface="Arial" charset="0"/>
              </a:rPr>
              <a:t>H</a:t>
            </a:r>
          </a:p>
        </p:txBody>
      </p:sp>
      <p:sp>
        <p:nvSpPr>
          <p:cNvPr id="176145" name="Text Box 17"/>
          <p:cNvSpPr txBox="1">
            <a:spLocks noChangeArrowheads="1"/>
          </p:cNvSpPr>
          <p:nvPr/>
        </p:nvSpPr>
        <p:spPr bwMode="auto">
          <a:xfrm>
            <a:off x="1447800" y="2895600"/>
            <a:ext cx="106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4000" b="0">
                <a:solidFill>
                  <a:srgbClr val="0000CC"/>
                </a:solidFill>
                <a:latin typeface="Arial" charset="0"/>
              </a:rPr>
              <a:t>H</a:t>
            </a:r>
          </a:p>
        </p:txBody>
      </p:sp>
      <p:sp>
        <p:nvSpPr>
          <p:cNvPr id="176146" name="Line 18"/>
          <p:cNvSpPr>
            <a:spLocks noChangeShapeType="1"/>
          </p:cNvSpPr>
          <p:nvPr/>
        </p:nvSpPr>
        <p:spPr bwMode="auto">
          <a:xfrm flipV="1">
            <a:off x="7696200" y="19812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6147" name="Line 19"/>
          <p:cNvSpPr>
            <a:spLocks noChangeShapeType="1"/>
          </p:cNvSpPr>
          <p:nvPr/>
        </p:nvSpPr>
        <p:spPr bwMode="auto">
          <a:xfrm>
            <a:off x="7315200" y="25908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6148" name="Text Box 20"/>
          <p:cNvSpPr txBox="1">
            <a:spLocks noChangeArrowheads="1"/>
          </p:cNvSpPr>
          <p:nvPr/>
        </p:nvSpPr>
        <p:spPr bwMode="auto">
          <a:xfrm>
            <a:off x="7577138" y="169068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Arial" charset="0"/>
              </a:rPr>
              <a:t>N</a:t>
            </a:r>
          </a:p>
        </p:txBody>
      </p:sp>
      <p:sp>
        <p:nvSpPr>
          <p:cNvPr id="176149" name="Text Box 21"/>
          <p:cNvSpPr txBox="1">
            <a:spLocks noChangeArrowheads="1"/>
          </p:cNvSpPr>
          <p:nvPr/>
        </p:nvSpPr>
        <p:spPr bwMode="auto">
          <a:xfrm>
            <a:off x="8153400" y="2286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Arial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Changes at 500 mb 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As the </a:t>
            </a:r>
            <a:r>
              <a:rPr lang="en-US" smtClean="0">
                <a:solidFill>
                  <a:srgbClr val="0000CC"/>
                </a:solidFill>
              </a:rPr>
              <a:t>colder air</a:t>
            </a:r>
            <a:r>
              <a:rPr lang="en-US" smtClean="0"/>
              <a:t> moves southward behind the cold front, it causes the </a:t>
            </a:r>
            <a:r>
              <a:rPr lang="en-US" smtClean="0">
                <a:solidFill>
                  <a:srgbClr val="FF3300"/>
                </a:solidFill>
              </a:rPr>
              <a:t>500 mb heights to decrease</a:t>
            </a: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As the </a:t>
            </a:r>
            <a:r>
              <a:rPr lang="en-US" smtClean="0">
                <a:solidFill>
                  <a:srgbClr val="FF0000"/>
                </a:solidFill>
              </a:rPr>
              <a:t>warmer air</a:t>
            </a:r>
            <a:r>
              <a:rPr lang="en-US" smtClean="0"/>
              <a:t> moves northward with the warm front, it causes the </a:t>
            </a:r>
            <a:r>
              <a:rPr lang="en-US" smtClean="0">
                <a:solidFill>
                  <a:srgbClr val="FF3300"/>
                </a:solidFill>
              </a:rPr>
              <a:t>500 mb heights to increase ahead of the developing surface low.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Changes at 500 mb (Cont.)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The effects of the advection of the </a:t>
            </a:r>
            <a:r>
              <a:rPr lang="en-US" smtClean="0">
                <a:solidFill>
                  <a:srgbClr val="FF0000"/>
                </a:solidFill>
              </a:rPr>
              <a:t>warmer air is to build the downstream ridge.</a:t>
            </a: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The effects of the advection of the </a:t>
            </a:r>
            <a:r>
              <a:rPr lang="en-US" smtClean="0">
                <a:solidFill>
                  <a:srgbClr val="0000CC"/>
                </a:solidFill>
              </a:rPr>
              <a:t>colder air is to deepen the trough.</a:t>
            </a: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Thus, the </a:t>
            </a:r>
            <a:r>
              <a:rPr lang="en-US" smtClean="0">
                <a:solidFill>
                  <a:srgbClr val="FF3300"/>
                </a:solidFill>
              </a:rPr>
              <a:t>thermal advection increases the amplitude of the shortwave.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Cyclogenesis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mtClean="0"/>
              <a:t>Extratropical cyclones often form when an </a:t>
            </a:r>
            <a:r>
              <a:rPr lang="en-US" smtClean="0">
                <a:solidFill>
                  <a:srgbClr val="FF6600"/>
                </a:solidFill>
              </a:rPr>
              <a:t>upper level trough (e.g. a shortwave) </a:t>
            </a:r>
            <a:r>
              <a:rPr lang="en-US" smtClean="0"/>
              <a:t>approaches </a:t>
            </a:r>
            <a:r>
              <a:rPr lang="en-US" smtClean="0">
                <a:solidFill>
                  <a:srgbClr val="FF6600"/>
                </a:solidFill>
              </a:rPr>
              <a:t>a front that is stationary or moving relatively slowly</a:t>
            </a:r>
            <a:r>
              <a:rPr lang="en-US" smtClean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/>
              <a:t>In order for a low pressure system to form at the surface, </a:t>
            </a:r>
            <a:r>
              <a:rPr lang="en-US" smtClean="0">
                <a:solidFill>
                  <a:srgbClr val="FF6600"/>
                </a:solidFill>
              </a:rPr>
              <a:t>there must be net divergence in the column of air</a:t>
            </a:r>
            <a:r>
              <a:rPr lang="en-US" smtClean="0"/>
              <a:t> and </a:t>
            </a:r>
            <a:r>
              <a:rPr lang="en-US" smtClean="0">
                <a:solidFill>
                  <a:srgbClr val="FF6600"/>
                </a:solidFill>
              </a:rPr>
              <a:t>the air must start to rotate counterclockwise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Changes at 500 mb (Cont.)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pt-BR" smtClean="0"/>
          </a:p>
        </p:txBody>
      </p:sp>
      <p:sp>
        <p:nvSpPr>
          <p:cNvPr id="179204" name="Freeform 4"/>
          <p:cNvSpPr>
            <a:spLocks/>
          </p:cNvSpPr>
          <p:nvPr/>
        </p:nvSpPr>
        <p:spPr bwMode="auto">
          <a:xfrm>
            <a:off x="4495800" y="3416300"/>
            <a:ext cx="2971800" cy="393700"/>
          </a:xfrm>
          <a:custGeom>
            <a:avLst/>
            <a:gdLst/>
            <a:ahLst/>
            <a:cxnLst>
              <a:cxn ang="0">
                <a:pos x="0" y="248"/>
              </a:cxn>
              <a:cxn ang="0">
                <a:pos x="336" y="56"/>
              </a:cxn>
              <a:cxn ang="0">
                <a:pos x="864" y="8"/>
              </a:cxn>
              <a:cxn ang="0">
                <a:pos x="1152" y="8"/>
              </a:cxn>
              <a:cxn ang="0">
                <a:pos x="1488" y="8"/>
              </a:cxn>
              <a:cxn ang="0">
                <a:pos x="1584" y="8"/>
              </a:cxn>
              <a:cxn ang="0">
                <a:pos x="1776" y="8"/>
              </a:cxn>
              <a:cxn ang="0">
                <a:pos x="1872" y="8"/>
              </a:cxn>
            </a:cxnLst>
            <a:rect l="0" t="0" r="r" b="b"/>
            <a:pathLst>
              <a:path w="1872" h="248">
                <a:moveTo>
                  <a:pt x="0" y="248"/>
                </a:moveTo>
                <a:cubicBezTo>
                  <a:pt x="96" y="172"/>
                  <a:pt x="192" y="96"/>
                  <a:pt x="336" y="56"/>
                </a:cubicBezTo>
                <a:cubicBezTo>
                  <a:pt x="480" y="16"/>
                  <a:pt x="728" y="16"/>
                  <a:pt x="864" y="8"/>
                </a:cubicBezTo>
                <a:cubicBezTo>
                  <a:pt x="1000" y="0"/>
                  <a:pt x="1048" y="8"/>
                  <a:pt x="1152" y="8"/>
                </a:cubicBezTo>
                <a:cubicBezTo>
                  <a:pt x="1256" y="8"/>
                  <a:pt x="1416" y="8"/>
                  <a:pt x="1488" y="8"/>
                </a:cubicBezTo>
                <a:cubicBezTo>
                  <a:pt x="1560" y="8"/>
                  <a:pt x="1536" y="8"/>
                  <a:pt x="1584" y="8"/>
                </a:cubicBezTo>
                <a:cubicBezTo>
                  <a:pt x="1632" y="8"/>
                  <a:pt x="1728" y="8"/>
                  <a:pt x="1776" y="8"/>
                </a:cubicBezTo>
                <a:cubicBezTo>
                  <a:pt x="1824" y="8"/>
                  <a:pt x="1848" y="8"/>
                  <a:pt x="1872" y="8"/>
                </a:cubicBezTo>
              </a:path>
            </a:pathLst>
          </a:custGeom>
          <a:noFill/>
          <a:ln w="1016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9205" name="Oval 5"/>
          <p:cNvSpPr>
            <a:spLocks noChangeArrowheads="1"/>
          </p:cNvSpPr>
          <p:nvPr/>
        </p:nvSpPr>
        <p:spPr bwMode="auto">
          <a:xfrm>
            <a:off x="5334000" y="32258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5334000" y="3505200"/>
            <a:ext cx="533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9207" name="Oval 7"/>
          <p:cNvSpPr>
            <a:spLocks noChangeArrowheads="1"/>
          </p:cNvSpPr>
          <p:nvPr/>
        </p:nvSpPr>
        <p:spPr bwMode="auto">
          <a:xfrm>
            <a:off x="6397625" y="3179763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9208" name="Rectangle 8"/>
          <p:cNvSpPr>
            <a:spLocks noChangeArrowheads="1"/>
          </p:cNvSpPr>
          <p:nvPr/>
        </p:nvSpPr>
        <p:spPr bwMode="auto">
          <a:xfrm>
            <a:off x="6324600" y="3481388"/>
            <a:ext cx="60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9209" name="Freeform 9"/>
          <p:cNvSpPr>
            <a:spLocks/>
          </p:cNvSpPr>
          <p:nvPr/>
        </p:nvSpPr>
        <p:spPr bwMode="auto">
          <a:xfrm>
            <a:off x="1371600" y="3810000"/>
            <a:ext cx="3175000" cy="2120900"/>
          </a:xfrm>
          <a:custGeom>
            <a:avLst/>
            <a:gdLst/>
            <a:ahLst/>
            <a:cxnLst>
              <a:cxn ang="0">
                <a:pos x="1968" y="0"/>
              </a:cxn>
              <a:cxn ang="0">
                <a:pos x="1968" y="240"/>
              </a:cxn>
              <a:cxn ang="0">
                <a:pos x="1776" y="768"/>
              </a:cxn>
              <a:cxn ang="0">
                <a:pos x="912" y="1248"/>
              </a:cxn>
              <a:cxn ang="0">
                <a:pos x="0" y="1296"/>
              </a:cxn>
            </a:cxnLst>
            <a:rect l="0" t="0" r="r" b="b"/>
            <a:pathLst>
              <a:path w="2000" h="1336">
                <a:moveTo>
                  <a:pt x="1968" y="0"/>
                </a:moveTo>
                <a:cubicBezTo>
                  <a:pt x="1984" y="56"/>
                  <a:pt x="2000" y="112"/>
                  <a:pt x="1968" y="240"/>
                </a:cubicBezTo>
                <a:cubicBezTo>
                  <a:pt x="1936" y="368"/>
                  <a:pt x="1952" y="600"/>
                  <a:pt x="1776" y="768"/>
                </a:cubicBezTo>
                <a:cubicBezTo>
                  <a:pt x="1600" y="936"/>
                  <a:pt x="1208" y="1160"/>
                  <a:pt x="912" y="1248"/>
                </a:cubicBezTo>
                <a:cubicBezTo>
                  <a:pt x="616" y="1336"/>
                  <a:pt x="152" y="1288"/>
                  <a:pt x="0" y="1296"/>
                </a:cubicBezTo>
              </a:path>
            </a:pathLst>
          </a:custGeom>
          <a:noFill/>
          <a:ln w="1016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9210" name="AutoShape 10"/>
          <p:cNvSpPr>
            <a:spLocks noChangeArrowheads="1"/>
          </p:cNvSpPr>
          <p:nvPr/>
        </p:nvSpPr>
        <p:spPr bwMode="auto">
          <a:xfrm rot="6360000">
            <a:off x="4419600" y="4495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9211" name="AutoShape 11"/>
          <p:cNvSpPr>
            <a:spLocks noChangeArrowheads="1"/>
          </p:cNvSpPr>
          <p:nvPr/>
        </p:nvSpPr>
        <p:spPr bwMode="auto">
          <a:xfrm rot="8580000">
            <a:off x="3810000" y="5257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9212" name="AutoShape 12"/>
          <p:cNvSpPr>
            <a:spLocks noChangeArrowheads="1"/>
          </p:cNvSpPr>
          <p:nvPr/>
        </p:nvSpPr>
        <p:spPr bwMode="auto">
          <a:xfrm rot="9480000">
            <a:off x="2971800" y="57150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9213" name="AutoShape 13"/>
          <p:cNvSpPr>
            <a:spLocks noChangeArrowheads="1"/>
          </p:cNvSpPr>
          <p:nvPr/>
        </p:nvSpPr>
        <p:spPr bwMode="auto">
          <a:xfrm rot="10800000">
            <a:off x="1981200" y="58674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9214" name="Text Box 14"/>
          <p:cNvSpPr txBox="1">
            <a:spLocks noChangeArrowheads="1"/>
          </p:cNvSpPr>
          <p:nvPr/>
        </p:nvSpPr>
        <p:spPr bwMode="auto">
          <a:xfrm>
            <a:off x="4191000" y="2997200"/>
            <a:ext cx="609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6600" b="0">
                <a:solidFill>
                  <a:srgbClr val="FF0000"/>
                </a:solidFill>
                <a:latin typeface="Arial" charset="0"/>
              </a:rPr>
              <a:t>L</a:t>
            </a:r>
          </a:p>
        </p:txBody>
      </p:sp>
      <p:sp>
        <p:nvSpPr>
          <p:cNvPr id="179215" name="Text Box 15"/>
          <p:cNvSpPr txBox="1">
            <a:spLocks noChangeArrowheads="1"/>
          </p:cNvSpPr>
          <p:nvPr/>
        </p:nvSpPr>
        <p:spPr bwMode="auto">
          <a:xfrm>
            <a:off x="6324600" y="48768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4000" b="0">
                <a:solidFill>
                  <a:srgbClr val="0000CC"/>
                </a:solidFill>
                <a:latin typeface="Arial" charset="0"/>
              </a:rPr>
              <a:t>H</a:t>
            </a:r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6278563" y="1992313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4000" b="0">
                <a:solidFill>
                  <a:srgbClr val="0000CC"/>
                </a:solidFill>
                <a:latin typeface="Arial" charset="0"/>
              </a:rPr>
              <a:t>H</a:t>
            </a:r>
          </a:p>
        </p:txBody>
      </p:sp>
      <p:sp>
        <p:nvSpPr>
          <p:cNvPr id="179217" name="Text Box 17"/>
          <p:cNvSpPr txBox="1">
            <a:spLocks noChangeArrowheads="1"/>
          </p:cNvSpPr>
          <p:nvPr/>
        </p:nvSpPr>
        <p:spPr bwMode="auto">
          <a:xfrm>
            <a:off x="1447800" y="2895600"/>
            <a:ext cx="106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4000" b="0">
                <a:solidFill>
                  <a:srgbClr val="0000CC"/>
                </a:solidFill>
                <a:latin typeface="Arial" charset="0"/>
              </a:rPr>
              <a:t>H</a:t>
            </a:r>
          </a:p>
        </p:txBody>
      </p:sp>
      <p:sp>
        <p:nvSpPr>
          <p:cNvPr id="179218" name="Line 18"/>
          <p:cNvSpPr>
            <a:spLocks noChangeShapeType="1"/>
          </p:cNvSpPr>
          <p:nvPr/>
        </p:nvSpPr>
        <p:spPr bwMode="auto">
          <a:xfrm flipV="1">
            <a:off x="7696200" y="19812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9219" name="Line 19"/>
          <p:cNvSpPr>
            <a:spLocks noChangeShapeType="1"/>
          </p:cNvSpPr>
          <p:nvPr/>
        </p:nvSpPr>
        <p:spPr bwMode="auto">
          <a:xfrm>
            <a:off x="7315200" y="25908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9220" name="Text Box 20"/>
          <p:cNvSpPr txBox="1">
            <a:spLocks noChangeArrowheads="1"/>
          </p:cNvSpPr>
          <p:nvPr/>
        </p:nvSpPr>
        <p:spPr bwMode="auto">
          <a:xfrm>
            <a:off x="7577138" y="169068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Arial" charset="0"/>
              </a:rPr>
              <a:t>N</a:t>
            </a:r>
          </a:p>
        </p:txBody>
      </p:sp>
      <p:sp>
        <p:nvSpPr>
          <p:cNvPr id="179221" name="Text Box 21"/>
          <p:cNvSpPr txBox="1">
            <a:spLocks noChangeArrowheads="1"/>
          </p:cNvSpPr>
          <p:nvPr/>
        </p:nvSpPr>
        <p:spPr bwMode="auto">
          <a:xfrm>
            <a:off x="8153400" y="2286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Arial" charset="0"/>
              </a:rPr>
              <a:t>E</a:t>
            </a:r>
          </a:p>
        </p:txBody>
      </p:sp>
      <p:sp>
        <p:nvSpPr>
          <p:cNvPr id="179222" name="Freeform 22"/>
          <p:cNvSpPr>
            <a:spLocks/>
          </p:cNvSpPr>
          <p:nvPr/>
        </p:nvSpPr>
        <p:spPr bwMode="auto">
          <a:xfrm>
            <a:off x="914400" y="1727200"/>
            <a:ext cx="6477000" cy="3848100"/>
          </a:xfrm>
          <a:custGeom>
            <a:avLst/>
            <a:gdLst/>
            <a:ahLst/>
            <a:cxnLst>
              <a:cxn ang="0">
                <a:pos x="0" y="640"/>
              </a:cxn>
              <a:cxn ang="0">
                <a:pos x="96" y="1216"/>
              </a:cxn>
              <a:cxn ang="0">
                <a:pos x="480" y="1696"/>
              </a:cxn>
              <a:cxn ang="0">
                <a:pos x="1104" y="2224"/>
              </a:cxn>
              <a:cxn ang="0">
                <a:pos x="1872" y="2416"/>
              </a:cxn>
              <a:cxn ang="0">
                <a:pos x="2448" y="2176"/>
              </a:cxn>
              <a:cxn ang="0">
                <a:pos x="2880" y="1552"/>
              </a:cxn>
              <a:cxn ang="0">
                <a:pos x="2976" y="736"/>
              </a:cxn>
              <a:cxn ang="0">
                <a:pos x="3504" y="112"/>
              </a:cxn>
              <a:cxn ang="0">
                <a:pos x="3984" y="64"/>
              </a:cxn>
              <a:cxn ang="0">
                <a:pos x="4080" y="16"/>
              </a:cxn>
            </a:cxnLst>
            <a:rect l="0" t="0" r="r" b="b"/>
            <a:pathLst>
              <a:path w="4080" h="2424">
                <a:moveTo>
                  <a:pt x="0" y="640"/>
                </a:moveTo>
                <a:cubicBezTo>
                  <a:pt x="8" y="840"/>
                  <a:pt x="16" y="1040"/>
                  <a:pt x="96" y="1216"/>
                </a:cubicBezTo>
                <a:cubicBezTo>
                  <a:pt x="176" y="1392"/>
                  <a:pt x="312" y="1528"/>
                  <a:pt x="480" y="1696"/>
                </a:cubicBezTo>
                <a:cubicBezTo>
                  <a:pt x="648" y="1864"/>
                  <a:pt x="872" y="2104"/>
                  <a:pt x="1104" y="2224"/>
                </a:cubicBezTo>
                <a:cubicBezTo>
                  <a:pt x="1336" y="2344"/>
                  <a:pt x="1648" y="2424"/>
                  <a:pt x="1872" y="2416"/>
                </a:cubicBezTo>
                <a:cubicBezTo>
                  <a:pt x="2096" y="2408"/>
                  <a:pt x="2280" y="2320"/>
                  <a:pt x="2448" y="2176"/>
                </a:cubicBezTo>
                <a:cubicBezTo>
                  <a:pt x="2616" y="2032"/>
                  <a:pt x="2792" y="1792"/>
                  <a:pt x="2880" y="1552"/>
                </a:cubicBezTo>
                <a:cubicBezTo>
                  <a:pt x="2968" y="1312"/>
                  <a:pt x="2872" y="976"/>
                  <a:pt x="2976" y="736"/>
                </a:cubicBezTo>
                <a:cubicBezTo>
                  <a:pt x="3080" y="496"/>
                  <a:pt x="3336" y="224"/>
                  <a:pt x="3504" y="112"/>
                </a:cubicBezTo>
                <a:cubicBezTo>
                  <a:pt x="3672" y="0"/>
                  <a:pt x="3888" y="80"/>
                  <a:pt x="3984" y="64"/>
                </a:cubicBezTo>
                <a:cubicBezTo>
                  <a:pt x="4080" y="48"/>
                  <a:pt x="4064" y="24"/>
                  <a:pt x="4080" y="16"/>
                </a:cubicBezTo>
              </a:path>
            </a:pathLst>
          </a:custGeom>
          <a:noFill/>
          <a:ln w="1016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9223" name="Text Box 23"/>
          <p:cNvSpPr txBox="1">
            <a:spLocks noChangeArrowheads="1"/>
          </p:cNvSpPr>
          <p:nvPr/>
        </p:nvSpPr>
        <p:spPr bwMode="auto">
          <a:xfrm>
            <a:off x="533400" y="21336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Arial" charset="0"/>
              </a:rPr>
              <a:t>500 mb flow</a:t>
            </a:r>
          </a:p>
        </p:txBody>
      </p:sp>
      <p:sp>
        <p:nvSpPr>
          <p:cNvPr id="179224" name="Line 24"/>
          <p:cNvSpPr>
            <a:spLocks noChangeShapeType="1"/>
          </p:cNvSpPr>
          <p:nvPr/>
        </p:nvSpPr>
        <p:spPr bwMode="auto">
          <a:xfrm flipV="1">
            <a:off x="6934200" y="1752600"/>
            <a:ext cx="685800" cy="762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9225" name="Line 25"/>
          <p:cNvSpPr>
            <a:spLocks noChangeShapeType="1"/>
          </p:cNvSpPr>
          <p:nvPr/>
        </p:nvSpPr>
        <p:spPr bwMode="auto">
          <a:xfrm>
            <a:off x="1447800" y="4191000"/>
            <a:ext cx="609600" cy="6096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9226" name="Text Box 26"/>
          <p:cNvSpPr txBox="1">
            <a:spLocks noChangeArrowheads="1"/>
          </p:cNvSpPr>
          <p:nvPr/>
        </p:nvSpPr>
        <p:spPr bwMode="auto">
          <a:xfrm>
            <a:off x="2209800" y="3505200"/>
            <a:ext cx="1752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solidFill>
                  <a:srgbClr val="0000CC"/>
                </a:solidFill>
                <a:latin typeface="Arial" charset="0"/>
              </a:rPr>
              <a:t>Cold air advection deepens the trough at 500 mb.</a:t>
            </a:r>
          </a:p>
        </p:txBody>
      </p:sp>
      <p:sp>
        <p:nvSpPr>
          <p:cNvPr id="179227" name="Text Box 27"/>
          <p:cNvSpPr txBox="1">
            <a:spLocks noChangeArrowheads="1"/>
          </p:cNvSpPr>
          <p:nvPr/>
        </p:nvSpPr>
        <p:spPr bwMode="auto">
          <a:xfrm>
            <a:off x="7010400" y="2851150"/>
            <a:ext cx="16002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Warm air advection builds the downstream ridge.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0" y="304800"/>
            <a:ext cx="61912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575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971800"/>
            <a:ext cx="48958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0" y="6645275"/>
            <a:ext cx="37639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0000" rIns="180000">
            <a:spAutoFit/>
          </a:bodyPr>
          <a:lstStyle/>
          <a:p>
            <a:r>
              <a:rPr lang="pt-BR" sz="1200"/>
              <a:t>http://www.aos.wisc.edu/~aalopez/aos101/wk14.html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22907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>
                <a:latin typeface="Arial" charset="0"/>
              </a:rPr>
              <a:t> Os </a:t>
            </a:r>
            <a:r>
              <a:rPr lang="pt-BR" sz="1800">
                <a:latin typeface="Arial" charset="0"/>
              </a:rPr>
              <a:t>ciclones</a:t>
            </a:r>
            <a:r>
              <a:rPr lang="pt-BR" sz="1800" b="0">
                <a:latin typeface="Arial" charset="0"/>
              </a:rPr>
              <a:t> representam um mecanismo importante no balanço de energia e vapor de água da atmosfera, sendo </a:t>
            </a:r>
            <a:r>
              <a:rPr lang="pt-BR" sz="1800">
                <a:latin typeface="Arial" charset="0"/>
              </a:rPr>
              <a:t>responsáveis</a:t>
            </a:r>
            <a:r>
              <a:rPr lang="pt-BR" sz="1800" b="0">
                <a:latin typeface="Arial" charset="0"/>
              </a:rPr>
              <a:t> pelo </a:t>
            </a:r>
            <a:r>
              <a:rPr lang="pt-BR" sz="1800">
                <a:latin typeface="Arial" charset="0"/>
              </a:rPr>
              <a:t>transporte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calor</a:t>
            </a:r>
            <a:r>
              <a:rPr lang="pt-BR" sz="1800" b="0">
                <a:latin typeface="Arial" charset="0"/>
              </a:rPr>
              <a:t> e </a:t>
            </a:r>
            <a:r>
              <a:rPr lang="pt-BR" sz="1800">
                <a:latin typeface="Arial" charset="0"/>
              </a:rPr>
              <a:t>umidade</a:t>
            </a:r>
            <a:r>
              <a:rPr lang="pt-BR" sz="1800" b="0">
                <a:latin typeface="Arial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Ciclogênese</a:t>
            </a:r>
            <a:r>
              <a:rPr lang="pt-BR" sz="1800" b="0">
                <a:latin typeface="Arial" charset="0"/>
              </a:rPr>
              <a:t> é o </a:t>
            </a:r>
            <a:r>
              <a:rPr lang="pt-BR" sz="1800">
                <a:latin typeface="Arial" charset="0"/>
              </a:rPr>
              <a:t>processo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abaixamento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pressão</a:t>
            </a:r>
            <a:r>
              <a:rPr lang="pt-BR" sz="1800" b="0">
                <a:latin typeface="Arial" charset="0"/>
              </a:rPr>
              <a:t> atmosférica de </a:t>
            </a:r>
            <a:r>
              <a:rPr lang="pt-BR" sz="1800">
                <a:latin typeface="Arial" charset="0"/>
              </a:rPr>
              <a:t>superfície</a:t>
            </a:r>
            <a:r>
              <a:rPr lang="pt-BR" sz="1800" b="0">
                <a:latin typeface="Arial" charset="0"/>
              </a:rPr>
              <a:t> com consequente </a:t>
            </a:r>
            <a:r>
              <a:rPr lang="pt-BR" sz="1800">
                <a:latin typeface="Arial" charset="0"/>
              </a:rPr>
              <a:t>formação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circulação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ciclônica</a:t>
            </a:r>
            <a:r>
              <a:rPr lang="pt-BR" sz="1800" b="0">
                <a:latin typeface="Arial" charset="0"/>
              </a:rPr>
              <a:t>. Muitas vezes pode ser disparada por vórtices ciclônicos de altos níveis.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>
                <a:latin typeface="Arial" charset="0"/>
              </a:rPr>
              <a:t> Fazem parte do grupo dos </a:t>
            </a:r>
            <a:r>
              <a:rPr lang="pt-BR" sz="1800">
                <a:latin typeface="Arial" charset="0"/>
              </a:rPr>
              <a:t>fenômenos severos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escala sinótica</a:t>
            </a:r>
            <a:r>
              <a:rPr lang="pt-BR" sz="1800" b="0">
                <a:latin typeface="Arial" charset="0"/>
              </a:rPr>
              <a:t>.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CICLONES E CICLOGÊNESE</a:t>
            </a:r>
            <a:endParaRPr lang="pt-BR" sz="18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024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38" y="3644900"/>
            <a:ext cx="2781300" cy="301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4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9125" y="3659188"/>
            <a:ext cx="2781300" cy="300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47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7413" y="3644900"/>
            <a:ext cx="2781300" cy="301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448515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8516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8517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CICLONES E CICLOGÊNESE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CLIMATOLOGIA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17414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pt-BR" sz="1800">
                <a:latin typeface="Arial" charset="0"/>
              </a:rPr>
              <a:t>Gan e Rao, 1991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14600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cartas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superfície</a:t>
            </a:r>
            <a:r>
              <a:rPr lang="pt-BR" sz="1800" b="0">
                <a:latin typeface="Arial" charset="0"/>
              </a:rPr>
              <a:t> (4 por dia) de </a:t>
            </a:r>
            <a:r>
              <a:rPr lang="pt-BR" sz="1800">
                <a:latin typeface="Arial" charset="0"/>
              </a:rPr>
              <a:t>janeiro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1979</a:t>
            </a:r>
            <a:r>
              <a:rPr lang="pt-BR" sz="1800" b="0">
                <a:latin typeface="Arial" charset="0"/>
              </a:rPr>
              <a:t> a </a:t>
            </a:r>
            <a:r>
              <a:rPr lang="pt-BR" sz="1800">
                <a:latin typeface="Arial" charset="0"/>
              </a:rPr>
              <a:t>dezembro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1988</a:t>
            </a:r>
            <a:r>
              <a:rPr lang="pt-BR" sz="1800" b="0">
                <a:latin typeface="Arial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Critério</a:t>
            </a:r>
            <a:r>
              <a:rPr lang="pt-BR" sz="1800" b="0">
                <a:latin typeface="Arial" charset="0"/>
              </a:rPr>
              <a:t>: no </a:t>
            </a:r>
            <a:r>
              <a:rPr lang="pt-BR" sz="1800">
                <a:latin typeface="Arial" charset="0"/>
              </a:rPr>
              <a:t>mínimo</a:t>
            </a:r>
            <a:r>
              <a:rPr lang="pt-BR" sz="1800" b="0">
                <a:latin typeface="Arial" charset="0"/>
              </a:rPr>
              <a:t> uma </a:t>
            </a:r>
            <a:r>
              <a:rPr lang="pt-BR" sz="1800">
                <a:latin typeface="Arial" charset="0"/>
              </a:rPr>
              <a:t>isóbara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fechada</a:t>
            </a:r>
            <a:r>
              <a:rPr lang="pt-BR" sz="1800" b="0">
                <a:latin typeface="Arial" charset="0"/>
              </a:rPr>
              <a:t> ao </a:t>
            </a:r>
            <a:r>
              <a:rPr lang="pt-BR" sz="1800">
                <a:latin typeface="Arial" charset="0"/>
              </a:rPr>
              <a:t>redor</a:t>
            </a:r>
            <a:r>
              <a:rPr lang="pt-BR" sz="1800" b="0">
                <a:latin typeface="Arial" charset="0"/>
              </a:rPr>
              <a:t> de um </a:t>
            </a:r>
            <a:r>
              <a:rPr lang="pt-BR" sz="1800">
                <a:latin typeface="Arial" charset="0"/>
              </a:rPr>
              <a:t>centro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baixa</a:t>
            </a:r>
            <a:r>
              <a:rPr lang="pt-BR" sz="1800" b="0">
                <a:latin typeface="Arial" charset="0"/>
              </a:rPr>
              <a:t> na análise de 2hPa de intervalo; o </a:t>
            </a:r>
            <a:r>
              <a:rPr lang="pt-BR" sz="1800">
                <a:latin typeface="Arial" charset="0"/>
              </a:rPr>
              <a:t>centro</a:t>
            </a:r>
            <a:r>
              <a:rPr lang="pt-BR" sz="1800" b="0">
                <a:latin typeface="Arial" charset="0"/>
              </a:rPr>
              <a:t> deve </a:t>
            </a:r>
            <a:r>
              <a:rPr lang="pt-BR" sz="1800">
                <a:latin typeface="Arial" charset="0"/>
              </a:rPr>
              <a:t>persistir</a:t>
            </a:r>
            <a:r>
              <a:rPr lang="pt-BR" sz="1800" b="0">
                <a:latin typeface="Arial" charset="0"/>
              </a:rPr>
              <a:t> no </a:t>
            </a:r>
            <a:r>
              <a:rPr lang="pt-BR" sz="1800">
                <a:latin typeface="Arial" charset="0"/>
              </a:rPr>
              <a:t>mínimo</a:t>
            </a:r>
            <a:r>
              <a:rPr lang="pt-BR" sz="1800" b="0">
                <a:latin typeface="Arial" charset="0"/>
              </a:rPr>
              <a:t> em </a:t>
            </a:r>
            <a:r>
              <a:rPr lang="pt-BR" sz="1800">
                <a:latin typeface="Arial" charset="0"/>
              </a:rPr>
              <a:t>4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mapas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consecutivos</a:t>
            </a:r>
            <a:r>
              <a:rPr lang="pt-BR" sz="1800" b="0">
                <a:latin typeface="Arial" charset="0"/>
              </a:rPr>
              <a:t>.</a:t>
            </a:r>
          </a:p>
        </p:txBody>
      </p:sp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2924175"/>
            <a:ext cx="3495675" cy="3860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9462" name="CaixaDeTexto 9"/>
          <p:cNvSpPr txBox="1">
            <a:spLocks noChangeArrowheads="1"/>
          </p:cNvSpPr>
          <p:nvPr/>
        </p:nvSpPr>
        <p:spPr bwMode="auto">
          <a:xfrm>
            <a:off x="3563938" y="2971800"/>
            <a:ext cx="5580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1200" b="0">
                <a:latin typeface="Arial" charset="0"/>
                <a:cs typeface="Arial" charset="0"/>
              </a:rPr>
              <a:t>Localização das 8 estações de radiossonda (indicada por •) ao longo da costa leste da América do Sul e estações com dados de precipitação (indicada por x) no Sul do Brasil.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1200" b="0">
                <a:latin typeface="Arial" charset="0"/>
                <a:cs typeface="Arial" charset="0"/>
              </a:rPr>
              <a:t>Fonte: Gan e Rao, 1991.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450563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0564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50565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CICLONES E CICLOGÊNESE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CLIMATOLOGIA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18780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Variabilidade interanual</a:t>
            </a:r>
            <a:r>
              <a:rPr lang="pt-BR" sz="1800" b="0">
                <a:latin typeface="Arial" charset="0"/>
              </a:rPr>
              <a:t>: </a:t>
            </a:r>
            <a:r>
              <a:rPr lang="pt-BR" sz="1800">
                <a:latin typeface="Arial" charset="0"/>
              </a:rPr>
              <a:t>1981</a:t>
            </a:r>
            <a:r>
              <a:rPr lang="pt-BR" sz="1800" b="0">
                <a:latin typeface="Arial" charset="0"/>
              </a:rPr>
              <a:t> (ano de </a:t>
            </a:r>
            <a:r>
              <a:rPr lang="pt-BR" sz="1800">
                <a:latin typeface="Arial" charset="0"/>
              </a:rPr>
              <a:t>La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Niña</a:t>
            </a:r>
            <a:r>
              <a:rPr lang="pt-BR" sz="1800" b="0">
                <a:latin typeface="Arial" charset="0"/>
              </a:rPr>
              <a:t>) ano de </a:t>
            </a:r>
            <a:r>
              <a:rPr lang="pt-BR" sz="1800">
                <a:latin typeface="Arial" charset="0"/>
              </a:rPr>
              <a:t>menor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frequência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ciclogênese</a:t>
            </a:r>
            <a:r>
              <a:rPr lang="pt-BR" sz="1800" b="0">
                <a:latin typeface="Arial" charset="0"/>
              </a:rPr>
              <a:t> e </a:t>
            </a:r>
            <a:r>
              <a:rPr lang="pt-BR" sz="1800">
                <a:latin typeface="Arial" charset="0"/>
              </a:rPr>
              <a:t>1983</a:t>
            </a:r>
            <a:r>
              <a:rPr lang="pt-BR" sz="1800" b="0">
                <a:latin typeface="Arial" charset="0"/>
              </a:rPr>
              <a:t> (ano de </a:t>
            </a:r>
            <a:r>
              <a:rPr lang="pt-BR" sz="1800">
                <a:latin typeface="Arial" charset="0"/>
              </a:rPr>
              <a:t>El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Niño</a:t>
            </a:r>
            <a:r>
              <a:rPr lang="pt-BR" sz="1800" b="0">
                <a:latin typeface="Arial" charset="0"/>
              </a:rPr>
              <a:t>) ano de </a:t>
            </a:r>
            <a:r>
              <a:rPr lang="pt-BR" sz="1800">
                <a:latin typeface="Arial" charset="0"/>
              </a:rPr>
              <a:t>maior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frequência</a:t>
            </a:r>
            <a:r>
              <a:rPr lang="pt-BR" sz="1800" b="0">
                <a:latin typeface="Arial" charset="0"/>
              </a:rPr>
              <a:t>. Os anos de El Niño de </a:t>
            </a:r>
            <a:r>
              <a:rPr lang="pt-BR" sz="1800">
                <a:latin typeface="Arial" charset="0"/>
              </a:rPr>
              <a:t>1986</a:t>
            </a:r>
            <a:r>
              <a:rPr lang="pt-BR" sz="1800" b="0">
                <a:latin typeface="Arial" charset="0"/>
              </a:rPr>
              <a:t> e </a:t>
            </a:r>
            <a:r>
              <a:rPr lang="pt-BR" sz="1800">
                <a:latin typeface="Arial" charset="0"/>
              </a:rPr>
              <a:t>1987</a:t>
            </a:r>
            <a:r>
              <a:rPr lang="pt-BR" sz="1800" b="0">
                <a:latin typeface="Arial" charset="0"/>
              </a:rPr>
              <a:t> também mostram </a:t>
            </a:r>
            <a:r>
              <a:rPr lang="pt-BR" sz="1800">
                <a:latin typeface="Arial" charset="0"/>
              </a:rPr>
              <a:t>alta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frequência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ciclogênese</a:t>
            </a:r>
            <a:r>
              <a:rPr lang="pt-BR" sz="1800" b="0">
                <a:latin typeface="Arial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Variabilidade sazonal</a:t>
            </a:r>
            <a:r>
              <a:rPr lang="pt-BR" sz="1800" b="0">
                <a:latin typeface="Arial" charset="0"/>
              </a:rPr>
              <a:t>: </a:t>
            </a:r>
            <a:r>
              <a:rPr lang="pt-BR" sz="1800">
                <a:latin typeface="Arial" charset="0"/>
              </a:rPr>
              <a:t>maior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frequência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ciclogênese</a:t>
            </a:r>
            <a:r>
              <a:rPr lang="pt-BR" sz="1800" b="0">
                <a:latin typeface="Arial" charset="0"/>
              </a:rPr>
              <a:t> no </a:t>
            </a:r>
            <a:r>
              <a:rPr lang="pt-BR" sz="1800">
                <a:latin typeface="Arial" charset="0"/>
              </a:rPr>
              <a:t>inverno</a:t>
            </a:r>
            <a:r>
              <a:rPr lang="pt-BR" sz="1800" b="0">
                <a:latin typeface="Arial" charset="0"/>
              </a:rPr>
              <a:t> (</a:t>
            </a:r>
            <a:r>
              <a:rPr lang="pt-BR" sz="1800">
                <a:latin typeface="Arial" charset="0"/>
              </a:rPr>
              <a:t>máximo</a:t>
            </a:r>
            <a:r>
              <a:rPr lang="pt-BR" sz="1800" b="0">
                <a:latin typeface="Arial" charset="0"/>
              </a:rPr>
              <a:t> em </a:t>
            </a:r>
            <a:r>
              <a:rPr lang="pt-BR" sz="1800">
                <a:latin typeface="Arial" charset="0"/>
              </a:rPr>
              <a:t>maio</a:t>
            </a:r>
            <a:r>
              <a:rPr lang="pt-BR" sz="1800" b="0">
                <a:latin typeface="Arial" charset="0"/>
              </a:rPr>
              <a:t> (134) </a:t>
            </a:r>
            <a:r>
              <a:rPr lang="pt-BR" sz="1800">
                <a:latin typeface="Arial" charset="0"/>
              </a:rPr>
              <a:t>seguido</a:t>
            </a:r>
            <a:r>
              <a:rPr lang="pt-BR" sz="1800" b="0">
                <a:latin typeface="Arial" charset="0"/>
              </a:rPr>
              <a:t> por </a:t>
            </a:r>
            <a:r>
              <a:rPr lang="pt-BR" sz="1800">
                <a:latin typeface="Arial" charset="0"/>
              </a:rPr>
              <a:t>julho</a:t>
            </a:r>
            <a:r>
              <a:rPr lang="pt-BR" sz="1800" b="0">
                <a:latin typeface="Arial" charset="0"/>
              </a:rPr>
              <a:t> (107)) e </a:t>
            </a:r>
            <a:r>
              <a:rPr lang="pt-BR" sz="1800">
                <a:latin typeface="Arial" charset="0"/>
              </a:rPr>
              <a:t>menor</a:t>
            </a:r>
            <a:r>
              <a:rPr lang="pt-BR" sz="1800" b="0">
                <a:latin typeface="Arial" charset="0"/>
              </a:rPr>
              <a:t> no </a:t>
            </a:r>
            <a:r>
              <a:rPr lang="pt-BR" sz="1800">
                <a:latin typeface="Arial" charset="0"/>
              </a:rPr>
              <a:t>verão</a:t>
            </a:r>
            <a:r>
              <a:rPr lang="pt-BR" sz="1800" b="0">
                <a:latin typeface="Arial" charset="0"/>
              </a:rPr>
              <a:t> (</a:t>
            </a:r>
            <a:r>
              <a:rPr lang="pt-BR" sz="1800">
                <a:latin typeface="Arial" charset="0"/>
              </a:rPr>
              <a:t>mínimo</a:t>
            </a:r>
            <a:r>
              <a:rPr lang="pt-BR" sz="1800" b="0">
                <a:latin typeface="Arial" charset="0"/>
              </a:rPr>
              <a:t> em </a:t>
            </a:r>
            <a:r>
              <a:rPr lang="pt-BR" sz="1800">
                <a:latin typeface="Arial" charset="0"/>
              </a:rPr>
              <a:t>dezembro</a:t>
            </a:r>
            <a:r>
              <a:rPr lang="pt-BR" sz="1800" b="0">
                <a:latin typeface="Arial" charset="0"/>
              </a:rPr>
              <a:t> (71)).</a:t>
            </a:r>
          </a:p>
        </p:txBody>
      </p:sp>
      <p:pic>
        <p:nvPicPr>
          <p:cNvPr id="2048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" y="3862388"/>
            <a:ext cx="7524750" cy="213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486" name="CaixaDeTexto 9"/>
          <p:cNvSpPr txBox="1">
            <a:spLocks noChangeArrowheads="1"/>
          </p:cNvSpPr>
          <p:nvPr/>
        </p:nvSpPr>
        <p:spPr bwMode="auto">
          <a:xfrm>
            <a:off x="792163" y="5924550"/>
            <a:ext cx="7596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1200" b="0">
                <a:latin typeface="Arial" charset="0"/>
                <a:cs typeface="Arial" charset="0"/>
              </a:rPr>
              <a:t>Frequência mensal de ciclogênese.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1200" b="0">
                <a:latin typeface="Arial" charset="0"/>
                <a:cs typeface="Arial" charset="0"/>
              </a:rPr>
              <a:t>Fonte: Gan e Rao, 1991.</a:t>
            </a:r>
          </a:p>
        </p:txBody>
      </p:sp>
      <p:sp>
        <p:nvSpPr>
          <p:cNvPr id="450570" name="Line 10"/>
          <p:cNvSpPr>
            <a:spLocks noChangeShapeType="1"/>
          </p:cNvSpPr>
          <p:nvPr/>
        </p:nvSpPr>
        <p:spPr bwMode="auto">
          <a:xfrm>
            <a:off x="900113" y="4751388"/>
            <a:ext cx="741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180000" rIns="180000">
            <a:spAutoFit/>
          </a:bodyPr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71" name="Line 11"/>
          <p:cNvSpPr>
            <a:spLocks noChangeShapeType="1"/>
          </p:cNvSpPr>
          <p:nvPr/>
        </p:nvSpPr>
        <p:spPr bwMode="auto">
          <a:xfrm>
            <a:off x="900113" y="5038725"/>
            <a:ext cx="741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180000" rIns="180000">
            <a:spAutoFit/>
          </a:bodyPr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72" name="Line 12"/>
          <p:cNvSpPr>
            <a:spLocks noChangeShapeType="1"/>
          </p:cNvSpPr>
          <p:nvPr/>
        </p:nvSpPr>
        <p:spPr bwMode="auto">
          <a:xfrm>
            <a:off x="900113" y="5470525"/>
            <a:ext cx="741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180000" rIns="180000">
            <a:spAutoFit/>
          </a:bodyPr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73" name="Line 13"/>
          <p:cNvSpPr>
            <a:spLocks noChangeShapeType="1"/>
          </p:cNvSpPr>
          <p:nvPr/>
        </p:nvSpPr>
        <p:spPr bwMode="auto">
          <a:xfrm>
            <a:off x="900113" y="5614988"/>
            <a:ext cx="741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180000" rIns="180000">
            <a:spAutoFit/>
          </a:bodyPr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524291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4292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4293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CICLONES E CICLOGÊNESE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CLIMATOLOGIA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6413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Preferência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ocorrência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ciclogêneses</a:t>
            </a:r>
            <a:r>
              <a:rPr lang="pt-BR" sz="1800" b="0">
                <a:latin typeface="Arial" charset="0"/>
              </a:rPr>
              <a:t> no </a:t>
            </a:r>
            <a:r>
              <a:rPr lang="pt-BR" sz="1800">
                <a:latin typeface="Arial" charset="0"/>
              </a:rPr>
              <a:t>inverno</a:t>
            </a:r>
            <a:r>
              <a:rPr lang="pt-BR" sz="1800" b="0">
                <a:latin typeface="Arial" charset="0"/>
              </a:rPr>
              <a:t> (Necco, 1982) e </a:t>
            </a:r>
            <a:r>
              <a:rPr lang="pt-BR" sz="1800">
                <a:latin typeface="Arial" charset="0"/>
              </a:rPr>
              <a:t>outono</a:t>
            </a:r>
            <a:r>
              <a:rPr lang="pt-BR" sz="1800" b="0">
                <a:latin typeface="Arial" charset="0"/>
              </a:rPr>
              <a:t>, com </a:t>
            </a:r>
            <a:r>
              <a:rPr lang="pt-BR" sz="1800">
                <a:latin typeface="Arial" charset="0"/>
              </a:rPr>
              <a:t>verão</a:t>
            </a:r>
            <a:r>
              <a:rPr lang="pt-BR" sz="1800" b="0">
                <a:latin typeface="Arial" charset="0"/>
              </a:rPr>
              <a:t> por </a:t>
            </a:r>
            <a:r>
              <a:rPr lang="pt-BR" sz="1800">
                <a:latin typeface="Arial" charset="0"/>
              </a:rPr>
              <a:t>último</a:t>
            </a:r>
            <a:r>
              <a:rPr lang="pt-BR" sz="1800" b="0">
                <a:latin typeface="Arial" charset="0"/>
              </a:rPr>
              <a:t>.</a:t>
            </a:r>
          </a:p>
        </p:txBody>
      </p:sp>
      <p:sp>
        <p:nvSpPr>
          <p:cNvPr id="21509" name="CaixaDeTexto 9"/>
          <p:cNvSpPr txBox="1">
            <a:spLocks noChangeArrowheads="1"/>
          </p:cNvSpPr>
          <p:nvPr/>
        </p:nvSpPr>
        <p:spPr bwMode="auto">
          <a:xfrm>
            <a:off x="2339975" y="4437063"/>
            <a:ext cx="3455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1200" b="0">
                <a:latin typeface="Arial" charset="0"/>
                <a:cs typeface="Arial" charset="0"/>
              </a:rPr>
              <a:t>Frequência sazonall de ciclogênese.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1200" b="0">
                <a:latin typeface="Arial" charset="0"/>
                <a:cs typeface="Arial" charset="0"/>
              </a:rPr>
              <a:t>Fonte: Gan e Rao, 1991.</a:t>
            </a:r>
          </a:p>
        </p:txBody>
      </p:sp>
      <p:pic>
        <p:nvPicPr>
          <p:cNvPr id="2151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2336800"/>
            <a:ext cx="3686175" cy="2171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522243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2244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2245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CICLONES E CICLOGÊNESE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CLIMATOLOGIA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5726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A variação interanual de frequência de ciclogêneses é consistente com a variação interanual das anomalias de </a:t>
            </a:r>
            <a:r>
              <a:rPr lang="pt-BR" sz="1800">
                <a:latin typeface="Arial" charset="0"/>
              </a:rPr>
              <a:t>precipitação</a:t>
            </a:r>
            <a:r>
              <a:rPr lang="pt-BR" sz="1800" b="0">
                <a:latin typeface="Arial" charset="0"/>
              </a:rPr>
              <a:t> no </a:t>
            </a:r>
            <a:r>
              <a:rPr lang="pt-BR" sz="1800">
                <a:latin typeface="Arial" charset="0"/>
              </a:rPr>
              <a:t>inverno</a:t>
            </a:r>
            <a:r>
              <a:rPr lang="pt-BR" sz="1800" b="0">
                <a:latin typeface="Arial" charset="0"/>
              </a:rPr>
              <a:t> das </a:t>
            </a:r>
            <a:r>
              <a:rPr lang="pt-BR" sz="1800">
                <a:latin typeface="Arial" charset="0"/>
              </a:rPr>
              <a:t>estações</a:t>
            </a:r>
            <a:r>
              <a:rPr lang="pt-BR" sz="1800" b="0">
                <a:latin typeface="Arial" charset="0"/>
              </a:rPr>
              <a:t> do </a:t>
            </a:r>
            <a:r>
              <a:rPr lang="pt-BR" sz="1800">
                <a:latin typeface="Arial" charset="0"/>
              </a:rPr>
              <a:t>Sul</a:t>
            </a:r>
            <a:r>
              <a:rPr lang="pt-BR" sz="1800" b="0">
                <a:latin typeface="Arial" charset="0"/>
              </a:rPr>
              <a:t> do país: </a:t>
            </a:r>
          </a:p>
          <a:p>
            <a:pPr marL="2865438" lvl="4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em </a:t>
            </a:r>
            <a:r>
              <a:rPr lang="pt-BR" sz="1800">
                <a:latin typeface="Arial" charset="0"/>
              </a:rPr>
              <a:t>1981</a:t>
            </a:r>
            <a:r>
              <a:rPr lang="pt-BR" sz="1800" b="0">
                <a:latin typeface="Arial" charset="0"/>
              </a:rPr>
              <a:t> (</a:t>
            </a:r>
            <a:r>
              <a:rPr lang="pt-BR" sz="1800">
                <a:latin typeface="Arial" charset="0"/>
              </a:rPr>
              <a:t>La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Niña</a:t>
            </a:r>
            <a:r>
              <a:rPr lang="pt-BR" sz="1800" b="0">
                <a:latin typeface="Arial" charset="0"/>
              </a:rPr>
              <a:t> – IOS positivo) as </a:t>
            </a:r>
            <a:r>
              <a:rPr lang="pt-BR" sz="1800">
                <a:latin typeface="Arial" charset="0"/>
              </a:rPr>
              <a:t>anomalias</a:t>
            </a:r>
            <a:r>
              <a:rPr lang="pt-BR" sz="1800" b="0">
                <a:latin typeface="Arial" charset="0"/>
              </a:rPr>
              <a:t> são </a:t>
            </a:r>
            <a:r>
              <a:rPr lang="pt-BR" sz="1800">
                <a:latin typeface="Arial" charset="0"/>
              </a:rPr>
              <a:t>negativas</a:t>
            </a:r>
            <a:r>
              <a:rPr lang="pt-BR" sz="1800" b="0">
                <a:latin typeface="Arial" charset="0"/>
              </a:rPr>
              <a:t> (exceto uma), </a:t>
            </a:r>
            <a:r>
              <a:rPr lang="pt-BR" sz="1800">
                <a:latin typeface="Arial" charset="0"/>
              </a:rPr>
              <a:t>concordando</a:t>
            </a:r>
            <a:r>
              <a:rPr lang="pt-BR" sz="1800" b="0">
                <a:latin typeface="Arial" charset="0"/>
              </a:rPr>
              <a:t> com a </a:t>
            </a:r>
            <a:r>
              <a:rPr lang="pt-BR" sz="1800">
                <a:latin typeface="Arial" charset="0"/>
              </a:rPr>
              <a:t>menor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frequência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ciclogêneses</a:t>
            </a:r>
            <a:r>
              <a:rPr lang="pt-BR" sz="1800" b="0">
                <a:latin typeface="Arial" charset="0"/>
              </a:rPr>
              <a:t>.</a:t>
            </a:r>
          </a:p>
          <a:p>
            <a:pPr marL="2865438" lvl="4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em </a:t>
            </a:r>
            <a:r>
              <a:rPr lang="pt-BR" sz="1800">
                <a:latin typeface="Arial" charset="0"/>
              </a:rPr>
              <a:t>1983</a:t>
            </a:r>
            <a:r>
              <a:rPr lang="pt-BR" sz="1800" b="0">
                <a:latin typeface="Arial" charset="0"/>
              </a:rPr>
              <a:t> (</a:t>
            </a:r>
            <a:r>
              <a:rPr lang="pt-BR" sz="1800">
                <a:latin typeface="Arial" charset="0"/>
              </a:rPr>
              <a:t>El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Niño</a:t>
            </a:r>
            <a:r>
              <a:rPr lang="pt-BR" sz="1800" b="0">
                <a:latin typeface="Arial" charset="0"/>
              </a:rPr>
              <a:t> – IOS negativo) as </a:t>
            </a:r>
            <a:r>
              <a:rPr lang="pt-BR" sz="1800">
                <a:latin typeface="Arial" charset="0"/>
              </a:rPr>
              <a:t>anomalias</a:t>
            </a:r>
            <a:r>
              <a:rPr lang="pt-BR" sz="1800" b="0">
                <a:latin typeface="Arial" charset="0"/>
              </a:rPr>
              <a:t> são </a:t>
            </a:r>
            <a:r>
              <a:rPr lang="pt-BR" sz="1800">
                <a:latin typeface="Arial" charset="0"/>
              </a:rPr>
              <a:t>positivas</a:t>
            </a:r>
            <a:r>
              <a:rPr lang="pt-BR" sz="1800" b="0">
                <a:latin typeface="Arial" charset="0"/>
              </a:rPr>
              <a:t>, </a:t>
            </a:r>
            <a:r>
              <a:rPr lang="pt-BR" sz="1800">
                <a:latin typeface="Arial" charset="0"/>
              </a:rPr>
              <a:t>concordando</a:t>
            </a:r>
            <a:r>
              <a:rPr lang="pt-BR" sz="1800" b="0">
                <a:latin typeface="Arial" charset="0"/>
              </a:rPr>
              <a:t> com a </a:t>
            </a:r>
            <a:r>
              <a:rPr lang="pt-BR" sz="1800">
                <a:latin typeface="Arial" charset="0"/>
              </a:rPr>
              <a:t>maior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frequência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ciclogêneses</a:t>
            </a:r>
            <a:r>
              <a:rPr lang="pt-BR" sz="1800" b="0">
                <a:latin typeface="Arial" charset="0"/>
              </a:rPr>
              <a:t>.</a:t>
            </a:r>
          </a:p>
          <a:p>
            <a:pPr marL="2865438" lvl="4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em </a:t>
            </a:r>
            <a:r>
              <a:rPr lang="pt-BR" sz="1800">
                <a:latin typeface="Arial" charset="0"/>
              </a:rPr>
              <a:t>1986-87</a:t>
            </a:r>
            <a:r>
              <a:rPr lang="pt-BR" sz="1800" b="0">
                <a:latin typeface="Arial" charset="0"/>
              </a:rPr>
              <a:t> embora o El Niño não tenha sido tão intenso, a </a:t>
            </a:r>
            <a:r>
              <a:rPr lang="pt-BR" sz="1800">
                <a:latin typeface="Arial" charset="0"/>
              </a:rPr>
              <a:t>maioria</a:t>
            </a:r>
            <a:r>
              <a:rPr lang="pt-BR" sz="1800" b="0">
                <a:latin typeface="Arial" charset="0"/>
              </a:rPr>
              <a:t> das </a:t>
            </a:r>
            <a:r>
              <a:rPr lang="pt-BR" sz="1800">
                <a:latin typeface="Arial" charset="0"/>
              </a:rPr>
              <a:t>anomalias</a:t>
            </a:r>
            <a:r>
              <a:rPr lang="pt-BR" sz="1800" b="0">
                <a:latin typeface="Arial" charset="0"/>
              </a:rPr>
              <a:t> foram </a:t>
            </a:r>
            <a:r>
              <a:rPr lang="pt-BR" sz="1800">
                <a:latin typeface="Arial" charset="0"/>
              </a:rPr>
              <a:t>positivas</a:t>
            </a:r>
            <a:r>
              <a:rPr lang="pt-BR" sz="1800" b="0">
                <a:latin typeface="Arial" charset="0"/>
              </a:rPr>
              <a:t>.</a:t>
            </a:r>
          </a:p>
          <a:p>
            <a:pPr marL="2865438" lvl="4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 typeface="Arial" charset="0"/>
              <a:buChar char="→"/>
            </a:pPr>
            <a:r>
              <a:rPr lang="pt-BR" sz="1800" b="0">
                <a:latin typeface="Arial" charset="0"/>
              </a:rPr>
              <a:t> Os </a:t>
            </a:r>
            <a:r>
              <a:rPr lang="pt-BR" sz="1800">
                <a:latin typeface="Arial" charset="0"/>
              </a:rPr>
              <a:t>anos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maior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ocorrência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ciclogênese</a:t>
            </a:r>
            <a:r>
              <a:rPr lang="pt-BR" sz="1800" b="0">
                <a:latin typeface="Arial" charset="0"/>
              </a:rPr>
              <a:t> são os anos de </a:t>
            </a:r>
            <a:r>
              <a:rPr lang="pt-BR" sz="1800">
                <a:latin typeface="Arial" charset="0"/>
              </a:rPr>
              <a:t>maior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ocorrência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chuva</a:t>
            </a:r>
            <a:r>
              <a:rPr lang="pt-BR" sz="1800" b="0">
                <a:latin typeface="Arial" charset="0"/>
              </a:rPr>
              <a:t> e estão </a:t>
            </a:r>
            <a:r>
              <a:rPr lang="pt-BR" sz="1800">
                <a:latin typeface="Arial" charset="0"/>
              </a:rPr>
              <a:t>associados</a:t>
            </a:r>
            <a:r>
              <a:rPr lang="pt-BR" sz="1800" b="0">
                <a:latin typeface="Arial" charset="0"/>
              </a:rPr>
              <a:t> a valores negativos do IOS (anos de </a:t>
            </a:r>
            <a:r>
              <a:rPr lang="pt-BR" sz="1800">
                <a:latin typeface="Arial" charset="0"/>
              </a:rPr>
              <a:t>El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Niño</a:t>
            </a:r>
            <a:r>
              <a:rPr lang="pt-BR" sz="1800" b="0">
                <a:latin typeface="Arial" charset="0"/>
              </a:rPr>
              <a:t>).</a:t>
            </a:r>
          </a:p>
          <a:p>
            <a:pPr marL="2865438" lvl="4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 typeface="Arial" charset="0"/>
              <a:buChar char="→"/>
            </a:pPr>
            <a:r>
              <a:rPr lang="pt-BR" sz="1800" b="0">
                <a:latin typeface="Arial" charset="0"/>
              </a:rPr>
              <a:t> Os </a:t>
            </a:r>
            <a:r>
              <a:rPr lang="pt-BR" sz="1800">
                <a:latin typeface="Arial" charset="0"/>
              </a:rPr>
              <a:t>anos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menor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ocorrência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ciclogênese</a:t>
            </a:r>
            <a:r>
              <a:rPr lang="pt-BR" sz="1800" b="0">
                <a:latin typeface="Arial" charset="0"/>
              </a:rPr>
              <a:t> são os anos de </a:t>
            </a:r>
            <a:r>
              <a:rPr lang="pt-BR" sz="1800">
                <a:latin typeface="Arial" charset="0"/>
              </a:rPr>
              <a:t>menor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ocorrência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chuva</a:t>
            </a:r>
            <a:r>
              <a:rPr lang="pt-BR" sz="1800" b="0">
                <a:latin typeface="Arial" charset="0"/>
              </a:rPr>
              <a:t> e estão </a:t>
            </a:r>
            <a:r>
              <a:rPr lang="pt-BR" sz="1800">
                <a:latin typeface="Arial" charset="0"/>
              </a:rPr>
              <a:t>associados</a:t>
            </a:r>
            <a:r>
              <a:rPr lang="pt-BR" sz="1800" b="0">
                <a:latin typeface="Arial" charset="0"/>
              </a:rPr>
              <a:t> a valores positivos do IOS (anos de </a:t>
            </a:r>
            <a:r>
              <a:rPr lang="pt-BR" sz="1800">
                <a:latin typeface="Arial" charset="0"/>
              </a:rPr>
              <a:t>La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Niña</a:t>
            </a:r>
            <a:r>
              <a:rPr lang="pt-BR" sz="1800" b="0">
                <a:latin typeface="Arial" charset="0"/>
              </a:rPr>
              <a:t>). </a:t>
            </a:r>
          </a:p>
        </p:txBody>
      </p:sp>
      <p:sp>
        <p:nvSpPr>
          <p:cNvPr id="22533" name="CaixaDeTexto 9"/>
          <p:cNvSpPr txBox="1">
            <a:spLocks noChangeArrowheads="1"/>
          </p:cNvSpPr>
          <p:nvPr/>
        </p:nvSpPr>
        <p:spPr bwMode="auto">
          <a:xfrm>
            <a:off x="-36513" y="6416675"/>
            <a:ext cx="324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1200" b="0">
                <a:latin typeface="Arial" charset="0"/>
                <a:cs typeface="Arial" charset="0"/>
              </a:rPr>
              <a:t>Anomalia de chuva (mm) para as estações no Sul do Brasil. Fonte: Gan e Rao, 1991.</a:t>
            </a:r>
          </a:p>
        </p:txBody>
      </p:sp>
      <p:pic>
        <p:nvPicPr>
          <p:cNvPr id="2253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773238"/>
            <a:ext cx="2990850" cy="471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452611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2612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52613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CICLONES E CICLOGÊNESE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CLIMATOLOGIA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29781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Presença de </a:t>
            </a:r>
            <a:r>
              <a:rPr lang="pt-BR" sz="1800">
                <a:latin typeface="Arial" charset="0"/>
              </a:rPr>
              <a:t>dois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núcleos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alta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frequência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ciclogêneses</a:t>
            </a:r>
            <a:r>
              <a:rPr lang="pt-BR" sz="1800" b="0">
                <a:latin typeface="Arial" charset="0"/>
              </a:rPr>
              <a:t> durante </a:t>
            </a:r>
            <a:r>
              <a:rPr lang="pt-BR" sz="1800">
                <a:latin typeface="Arial" charset="0"/>
              </a:rPr>
              <a:t>todo</a:t>
            </a:r>
            <a:r>
              <a:rPr lang="pt-BR" sz="1800" b="0">
                <a:latin typeface="Arial" charset="0"/>
              </a:rPr>
              <a:t> o </a:t>
            </a:r>
            <a:r>
              <a:rPr lang="pt-BR" sz="1800">
                <a:latin typeface="Arial" charset="0"/>
              </a:rPr>
              <a:t>ano</a:t>
            </a:r>
            <a:r>
              <a:rPr lang="pt-BR" sz="1800" b="0">
                <a:latin typeface="Arial" charset="0"/>
              </a:rPr>
              <a:t>: sobre o </a:t>
            </a:r>
            <a:r>
              <a:rPr lang="pt-BR" sz="1800">
                <a:latin typeface="Arial" charset="0"/>
              </a:rPr>
              <a:t>Golfo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São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Matias</a:t>
            </a:r>
            <a:r>
              <a:rPr lang="pt-BR" sz="1800" b="0">
                <a:latin typeface="Arial" charset="0"/>
              </a:rPr>
              <a:t> na </a:t>
            </a:r>
            <a:r>
              <a:rPr lang="pt-BR" sz="1800">
                <a:latin typeface="Arial" charset="0"/>
              </a:rPr>
              <a:t>Argentina</a:t>
            </a:r>
            <a:r>
              <a:rPr lang="pt-BR" sz="1800" b="0">
                <a:latin typeface="Arial" charset="0"/>
              </a:rPr>
              <a:t> (42.5S e 62.5W) e o </a:t>
            </a:r>
            <a:r>
              <a:rPr lang="pt-BR" sz="1800">
                <a:latin typeface="Arial" charset="0"/>
              </a:rPr>
              <a:t>Uruguai</a:t>
            </a:r>
            <a:r>
              <a:rPr lang="pt-BR" sz="1800" b="0">
                <a:latin typeface="Arial" charset="0"/>
              </a:rPr>
              <a:t> (31.5S e 55W).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Núcleos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mesma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intensidade</a:t>
            </a:r>
            <a:r>
              <a:rPr lang="pt-BR" sz="1800" b="0">
                <a:latin typeface="Arial" charset="0"/>
              </a:rPr>
              <a:t> nas </a:t>
            </a:r>
            <a:r>
              <a:rPr lang="pt-BR" sz="1800">
                <a:latin typeface="Arial" charset="0"/>
              </a:rPr>
              <a:t>estações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transição</a:t>
            </a:r>
            <a:r>
              <a:rPr lang="pt-BR" sz="1800" b="0">
                <a:latin typeface="Arial" charset="0"/>
              </a:rPr>
              <a:t> e </a:t>
            </a:r>
            <a:r>
              <a:rPr lang="pt-BR" sz="1800">
                <a:latin typeface="Arial" charset="0"/>
              </a:rPr>
              <a:t>anual</a:t>
            </a:r>
            <a:r>
              <a:rPr lang="pt-BR" sz="1800" b="0">
                <a:latin typeface="Arial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No </a:t>
            </a:r>
            <a:r>
              <a:rPr lang="pt-BR" sz="1800">
                <a:latin typeface="Arial" charset="0"/>
              </a:rPr>
              <a:t>inverno</a:t>
            </a:r>
            <a:r>
              <a:rPr lang="pt-BR" sz="1800" b="0">
                <a:latin typeface="Arial" charset="0"/>
              </a:rPr>
              <a:t>, o núcleo sobre o </a:t>
            </a:r>
            <a:r>
              <a:rPr lang="pt-BR" sz="1800">
                <a:latin typeface="Arial" charset="0"/>
              </a:rPr>
              <a:t>Uruguai</a:t>
            </a:r>
            <a:r>
              <a:rPr lang="pt-BR" sz="1800" b="0">
                <a:latin typeface="Arial" charset="0"/>
              </a:rPr>
              <a:t> é </a:t>
            </a:r>
            <a:r>
              <a:rPr lang="pt-BR" sz="1800">
                <a:latin typeface="Arial" charset="0"/>
              </a:rPr>
              <a:t>mais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intenso</a:t>
            </a:r>
            <a:r>
              <a:rPr lang="pt-BR" sz="1800" b="0">
                <a:latin typeface="Arial" charset="0"/>
              </a:rPr>
              <a:t> e, no </a:t>
            </a:r>
            <a:r>
              <a:rPr lang="pt-BR" sz="1800">
                <a:latin typeface="Arial" charset="0"/>
              </a:rPr>
              <a:t>verão</a:t>
            </a:r>
            <a:r>
              <a:rPr lang="pt-BR" sz="1800" b="0">
                <a:latin typeface="Arial" charset="0"/>
              </a:rPr>
              <a:t>, o núcleo sobre o </a:t>
            </a:r>
            <a:r>
              <a:rPr lang="pt-BR" sz="1800">
                <a:latin typeface="Arial" charset="0"/>
              </a:rPr>
              <a:t>Golfo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São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Matias</a:t>
            </a:r>
            <a:r>
              <a:rPr lang="pt-BR" sz="1800" b="0">
                <a:latin typeface="Arial" charset="0"/>
              </a:rPr>
              <a:t> é </a:t>
            </a:r>
            <a:r>
              <a:rPr lang="pt-BR" sz="1800">
                <a:latin typeface="Arial" charset="0"/>
              </a:rPr>
              <a:t>mais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intenso</a:t>
            </a:r>
            <a:r>
              <a:rPr lang="pt-BR" sz="1800" b="0">
                <a:latin typeface="Arial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Sinclair (1994), Hoskins e Hodges (2005) e Reboita et al. (2005) observaram uma </a:t>
            </a:r>
            <a:r>
              <a:rPr lang="pt-BR" sz="1800">
                <a:latin typeface="Arial" charset="0"/>
              </a:rPr>
              <a:t>terceira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região</a:t>
            </a:r>
            <a:r>
              <a:rPr lang="pt-BR" sz="1800" b="0">
                <a:latin typeface="Arial" charset="0"/>
              </a:rPr>
              <a:t> na </a:t>
            </a:r>
            <a:r>
              <a:rPr lang="pt-BR" sz="1800">
                <a:latin typeface="Arial" charset="0"/>
              </a:rPr>
              <a:t>costa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Região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Sul</a:t>
            </a:r>
            <a:r>
              <a:rPr lang="pt-BR" sz="1800" b="0">
                <a:latin typeface="Arial" charset="0"/>
              </a:rPr>
              <a:t> e </a:t>
            </a:r>
            <a:r>
              <a:rPr lang="pt-BR" sz="1800">
                <a:latin typeface="Arial" charset="0"/>
              </a:rPr>
              <a:t>Sudeste</a:t>
            </a:r>
            <a:r>
              <a:rPr lang="pt-BR" sz="1800" b="0">
                <a:latin typeface="Arial" charset="0"/>
              </a:rPr>
              <a:t> do </a:t>
            </a:r>
            <a:r>
              <a:rPr lang="pt-BR" sz="1800">
                <a:latin typeface="Arial" charset="0"/>
              </a:rPr>
              <a:t>Brasil</a:t>
            </a:r>
            <a:r>
              <a:rPr lang="pt-BR" sz="1800" b="0">
                <a:latin typeface="Arial" charset="0"/>
              </a:rPr>
              <a:t>, ao norte de 30S, </a:t>
            </a:r>
            <a:r>
              <a:rPr lang="pt-BR" sz="1800">
                <a:latin typeface="Arial" charset="0"/>
              </a:rPr>
              <a:t>sobre</a:t>
            </a:r>
            <a:r>
              <a:rPr lang="pt-BR" sz="1800" b="0">
                <a:latin typeface="Arial" charset="0"/>
              </a:rPr>
              <a:t> o </a:t>
            </a:r>
            <a:r>
              <a:rPr lang="pt-BR" sz="1800">
                <a:latin typeface="Arial" charset="0"/>
              </a:rPr>
              <a:t>Oceano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Atlântico</a:t>
            </a:r>
            <a:r>
              <a:rPr lang="pt-BR" sz="1800" b="0">
                <a:latin typeface="Arial" charset="0"/>
              </a:rPr>
              <a:t>, com </a:t>
            </a:r>
            <a:r>
              <a:rPr lang="pt-BR" sz="1800">
                <a:latin typeface="Arial" charset="0"/>
              </a:rPr>
              <a:t>grande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frequência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sistemas</a:t>
            </a:r>
            <a:r>
              <a:rPr lang="pt-BR" sz="1800" b="0">
                <a:latin typeface="Arial" charset="0"/>
              </a:rPr>
              <a:t>.</a:t>
            </a:r>
          </a:p>
        </p:txBody>
      </p:sp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4518025"/>
            <a:ext cx="1974850" cy="2006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355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7975" y="4508500"/>
            <a:ext cx="1954213" cy="202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355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4725" y="4483100"/>
            <a:ext cx="2008188" cy="1987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356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500" y="4460875"/>
            <a:ext cx="1966913" cy="2008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3561" name="CaixaDeTexto 9"/>
          <p:cNvSpPr txBox="1">
            <a:spLocks noChangeArrowheads="1"/>
          </p:cNvSpPr>
          <p:nvPr/>
        </p:nvSpPr>
        <p:spPr bwMode="auto">
          <a:xfrm>
            <a:off x="-36513" y="6394450"/>
            <a:ext cx="77771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1200" b="0">
                <a:latin typeface="Arial" charset="0"/>
                <a:cs typeface="Arial" charset="0"/>
              </a:rPr>
              <a:t>Isolinhas de frequência de ciclogênese: DJF, MAM, JJA, SON e anual. Fonte: Gan e Rao, 1991.</a:t>
            </a:r>
          </a:p>
        </p:txBody>
      </p:sp>
      <p:pic>
        <p:nvPicPr>
          <p:cNvPr id="23562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80975" y="4364038"/>
            <a:ext cx="2001838" cy="2078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3563" name="Text Box 14"/>
          <p:cNvSpPr txBox="1">
            <a:spLocks noChangeArrowheads="1"/>
          </p:cNvSpPr>
          <p:nvPr/>
        </p:nvSpPr>
        <p:spPr bwMode="auto">
          <a:xfrm>
            <a:off x="0" y="4278313"/>
            <a:ext cx="792163" cy="230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0" rIns="180000">
            <a:spAutoFit/>
          </a:bodyPr>
          <a:lstStyle/>
          <a:p>
            <a:r>
              <a:rPr lang="pt-BR" sz="1800">
                <a:latin typeface="Arial" charset="0"/>
              </a:rPr>
              <a:t>DJF</a:t>
            </a:r>
          </a:p>
        </p:txBody>
      </p:sp>
      <p:sp>
        <p:nvSpPr>
          <p:cNvPr id="23564" name="Text Box 15"/>
          <p:cNvSpPr txBox="1">
            <a:spLocks noChangeArrowheads="1"/>
          </p:cNvSpPr>
          <p:nvPr/>
        </p:nvSpPr>
        <p:spPr bwMode="auto">
          <a:xfrm>
            <a:off x="5435600" y="4365625"/>
            <a:ext cx="863600" cy="230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0" rIns="180000">
            <a:spAutoFit/>
          </a:bodyPr>
          <a:lstStyle/>
          <a:p>
            <a:r>
              <a:rPr lang="pt-BR" sz="1800">
                <a:latin typeface="Arial" charset="0"/>
              </a:rPr>
              <a:t>SON</a:t>
            </a:r>
          </a:p>
        </p:txBody>
      </p:sp>
      <p:sp>
        <p:nvSpPr>
          <p:cNvPr id="23565" name="Text Box 16"/>
          <p:cNvSpPr txBox="1">
            <a:spLocks noChangeArrowheads="1"/>
          </p:cNvSpPr>
          <p:nvPr/>
        </p:nvSpPr>
        <p:spPr bwMode="auto">
          <a:xfrm>
            <a:off x="1763713" y="4292600"/>
            <a:ext cx="936625" cy="230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0" rIns="180000">
            <a:spAutoFit/>
          </a:bodyPr>
          <a:lstStyle/>
          <a:p>
            <a:r>
              <a:rPr lang="pt-BR" sz="1800">
                <a:latin typeface="Arial" charset="0"/>
              </a:rPr>
              <a:t>MAM</a:t>
            </a:r>
          </a:p>
        </p:txBody>
      </p:sp>
      <p:sp>
        <p:nvSpPr>
          <p:cNvPr id="23566" name="Text Box 13"/>
          <p:cNvSpPr txBox="1">
            <a:spLocks noChangeArrowheads="1"/>
          </p:cNvSpPr>
          <p:nvPr/>
        </p:nvSpPr>
        <p:spPr bwMode="auto">
          <a:xfrm>
            <a:off x="3635375" y="4292600"/>
            <a:ext cx="792163" cy="230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0" rIns="180000">
            <a:spAutoFit/>
          </a:bodyPr>
          <a:lstStyle/>
          <a:p>
            <a:r>
              <a:rPr lang="pt-BR" sz="1800">
                <a:latin typeface="Arial" charset="0"/>
              </a:rPr>
              <a:t>JJA</a:t>
            </a:r>
          </a:p>
        </p:txBody>
      </p:sp>
      <p:sp>
        <p:nvSpPr>
          <p:cNvPr id="23567" name="Text Box 17"/>
          <p:cNvSpPr txBox="1">
            <a:spLocks noChangeArrowheads="1"/>
          </p:cNvSpPr>
          <p:nvPr/>
        </p:nvSpPr>
        <p:spPr bwMode="auto">
          <a:xfrm>
            <a:off x="7237413" y="4365625"/>
            <a:ext cx="1366837" cy="230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0" rIns="180000">
            <a:spAutoFit/>
          </a:bodyPr>
          <a:lstStyle/>
          <a:p>
            <a:r>
              <a:rPr lang="pt-BR" sz="1800">
                <a:latin typeface="Arial" charset="0"/>
              </a:rPr>
              <a:t>ANUAL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421891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1892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21893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CICLONES E CICLOGÊNESE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CLIMATOLOGIA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20161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pt-BR" sz="1800">
                <a:latin typeface="Arial" charset="0"/>
              </a:rPr>
              <a:t>Leme Beu e Ambrizzi, 2006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30 anos de dados da reanálise do NCEP/NCAR (dez de 1969 e nov de 1999).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Esquema numérico desenvolvido por Murray e Simmonds (1991a, b). Vantagens:  capacidade de manipular uma grande quantidade de dados em curto período de tempo, eliminando a subjetividade de outras metodologias empregadas no século passado, como análises de cartas sinóticas e imagens de satélite.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572419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2420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72421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CICLONES E CICLOGÊNESE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CLIMATOLOGIA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28416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Grande quantidade de </a:t>
            </a:r>
            <a:r>
              <a:rPr lang="pt-BR" sz="1800">
                <a:latin typeface="Arial" charset="0"/>
              </a:rPr>
              <a:t>baixas térmicas</a:t>
            </a:r>
            <a:r>
              <a:rPr lang="pt-BR" sz="1800" b="0">
                <a:latin typeface="Arial" charset="0"/>
              </a:rPr>
              <a:t> se formam a </a:t>
            </a:r>
            <a:r>
              <a:rPr lang="pt-BR" sz="1800">
                <a:latin typeface="Arial" charset="0"/>
              </a:rPr>
              <a:t>leste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Cordilheira</a:t>
            </a:r>
            <a:r>
              <a:rPr lang="pt-BR" sz="1800" b="0">
                <a:latin typeface="Arial" charset="0"/>
              </a:rPr>
              <a:t> dos </a:t>
            </a:r>
            <a:r>
              <a:rPr lang="pt-BR" sz="1800">
                <a:latin typeface="Arial" charset="0"/>
              </a:rPr>
              <a:t>Andes</a:t>
            </a:r>
            <a:r>
              <a:rPr lang="pt-BR" sz="1800" b="0">
                <a:latin typeface="Arial" charset="0"/>
              </a:rPr>
              <a:t> e “contaminam” o número total de ciclones.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Brusca </a:t>
            </a:r>
            <a:r>
              <a:rPr lang="pt-BR" sz="1800">
                <a:latin typeface="Arial" charset="0"/>
              </a:rPr>
              <a:t>redução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ciclones</a:t>
            </a:r>
            <a:r>
              <a:rPr lang="pt-BR" sz="1800" b="0">
                <a:latin typeface="Arial" charset="0"/>
              </a:rPr>
              <a:t> no </a:t>
            </a:r>
            <a:r>
              <a:rPr lang="pt-BR" sz="1800">
                <a:latin typeface="Arial" charset="0"/>
              </a:rPr>
              <a:t>Oceano Pacífico</a:t>
            </a:r>
            <a:r>
              <a:rPr lang="pt-BR" sz="1800" b="0">
                <a:latin typeface="Arial" charset="0"/>
              </a:rPr>
              <a:t> na </a:t>
            </a:r>
            <a:r>
              <a:rPr lang="pt-BR" sz="1800">
                <a:latin typeface="Arial" charset="0"/>
              </a:rPr>
              <a:t>primavera</a:t>
            </a:r>
            <a:r>
              <a:rPr lang="pt-BR" sz="1800" b="0">
                <a:latin typeface="Arial" charset="0"/>
              </a:rPr>
              <a:t>, </a:t>
            </a:r>
            <a:r>
              <a:rPr lang="pt-BR" sz="1800">
                <a:latin typeface="Arial" charset="0"/>
              </a:rPr>
              <a:t>verão</a:t>
            </a:r>
            <a:r>
              <a:rPr lang="pt-BR" sz="1800" b="0">
                <a:latin typeface="Arial" charset="0"/>
              </a:rPr>
              <a:t> e </a:t>
            </a:r>
            <a:r>
              <a:rPr lang="pt-BR" sz="1800">
                <a:latin typeface="Arial" charset="0"/>
              </a:rPr>
              <a:t>outono</a:t>
            </a:r>
            <a:r>
              <a:rPr lang="pt-BR" sz="1800" b="0">
                <a:latin typeface="Arial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Alta densidade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ciclones</a:t>
            </a:r>
            <a:r>
              <a:rPr lang="pt-BR" sz="1800" b="0">
                <a:latin typeface="Arial" charset="0"/>
              </a:rPr>
              <a:t> próximo à </a:t>
            </a:r>
            <a:r>
              <a:rPr lang="pt-BR" sz="1800">
                <a:latin typeface="Arial" charset="0"/>
              </a:rPr>
              <a:t>costa chilena</a:t>
            </a:r>
            <a:r>
              <a:rPr lang="pt-BR" sz="1800" b="0">
                <a:latin typeface="Arial" charset="0"/>
              </a:rPr>
              <a:t> ao </a:t>
            </a:r>
            <a:r>
              <a:rPr lang="pt-BR" sz="1800">
                <a:latin typeface="Arial" charset="0"/>
              </a:rPr>
              <a:t>sul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30S</a:t>
            </a:r>
            <a:r>
              <a:rPr lang="pt-BR" sz="1800" b="0">
                <a:latin typeface="Arial" charset="0"/>
              </a:rPr>
              <a:t> (</a:t>
            </a:r>
            <a:r>
              <a:rPr lang="pt-BR" sz="1800">
                <a:latin typeface="Arial" charset="0"/>
              </a:rPr>
              <a:t>40S</a:t>
            </a:r>
            <a:r>
              <a:rPr lang="pt-BR" sz="1800" b="0">
                <a:latin typeface="Arial" charset="0"/>
              </a:rPr>
              <a:t>) no </a:t>
            </a:r>
            <a:r>
              <a:rPr lang="pt-BR" sz="1800">
                <a:latin typeface="Arial" charset="0"/>
              </a:rPr>
              <a:t>inverno</a:t>
            </a:r>
            <a:r>
              <a:rPr lang="pt-BR" sz="1800" b="0">
                <a:latin typeface="Arial" charset="0"/>
              </a:rPr>
              <a:t> (</a:t>
            </a:r>
            <a:r>
              <a:rPr lang="pt-BR" sz="1800">
                <a:latin typeface="Arial" charset="0"/>
              </a:rPr>
              <a:t>demais estações</a:t>
            </a:r>
            <a:r>
              <a:rPr lang="pt-BR" sz="1800" b="0">
                <a:latin typeface="Arial" charset="0"/>
              </a:rPr>
              <a:t>).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Sobre o </a:t>
            </a:r>
            <a:r>
              <a:rPr lang="pt-BR" sz="1800">
                <a:latin typeface="Arial" charset="0"/>
              </a:rPr>
              <a:t>Oceano Atlântico</a:t>
            </a:r>
            <a:r>
              <a:rPr lang="pt-BR" sz="1800" b="0">
                <a:latin typeface="Arial" charset="0"/>
              </a:rPr>
              <a:t>, na </a:t>
            </a:r>
            <a:r>
              <a:rPr lang="pt-BR" sz="1800">
                <a:latin typeface="Arial" charset="0"/>
              </a:rPr>
              <a:t>primavera</a:t>
            </a:r>
            <a:r>
              <a:rPr lang="pt-BR" sz="1800" b="0">
                <a:latin typeface="Arial" charset="0"/>
              </a:rPr>
              <a:t> os </a:t>
            </a:r>
            <a:r>
              <a:rPr lang="pt-BR" sz="1800">
                <a:latin typeface="Arial" charset="0"/>
              </a:rPr>
              <a:t>ciclones</a:t>
            </a:r>
            <a:r>
              <a:rPr lang="pt-BR" sz="1800" b="0">
                <a:latin typeface="Arial" charset="0"/>
              </a:rPr>
              <a:t> formam-se mais </a:t>
            </a:r>
            <a:r>
              <a:rPr lang="pt-BR" sz="1800">
                <a:latin typeface="Arial" charset="0"/>
              </a:rPr>
              <a:t>distantes</a:t>
            </a:r>
            <a:r>
              <a:rPr lang="pt-BR" sz="1800" b="0">
                <a:latin typeface="Arial" charset="0"/>
              </a:rPr>
              <a:t> do </a:t>
            </a:r>
            <a:r>
              <a:rPr lang="pt-BR" sz="1800">
                <a:latin typeface="Arial" charset="0"/>
              </a:rPr>
              <a:t>continente</a:t>
            </a:r>
            <a:r>
              <a:rPr lang="pt-BR" sz="1800" b="0">
                <a:latin typeface="Arial" charset="0"/>
              </a:rPr>
              <a:t> do que no verão e outono.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Maior número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ciclones</a:t>
            </a:r>
            <a:r>
              <a:rPr lang="pt-BR" sz="1800" b="0">
                <a:latin typeface="Arial" charset="0"/>
              </a:rPr>
              <a:t> formam-se sobre o </a:t>
            </a:r>
            <a:r>
              <a:rPr lang="pt-BR" sz="1800">
                <a:latin typeface="Arial" charset="0"/>
              </a:rPr>
              <a:t>continente</a:t>
            </a:r>
            <a:r>
              <a:rPr lang="pt-BR" sz="1800" b="0">
                <a:latin typeface="Arial" charset="0"/>
              </a:rPr>
              <a:t> no </a:t>
            </a:r>
            <a:r>
              <a:rPr lang="pt-BR" sz="1800">
                <a:latin typeface="Arial" charset="0"/>
              </a:rPr>
              <a:t>inverno</a:t>
            </a:r>
            <a:r>
              <a:rPr lang="pt-BR" sz="1800" b="0">
                <a:latin typeface="Arial" charset="0"/>
              </a:rPr>
              <a:t>.</a:t>
            </a: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-252413" y="6627813"/>
            <a:ext cx="9396413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Trajetória dos ciclones com </a:t>
            </a:r>
            <a:r>
              <a:rPr lang="pt-BR" sz="1200" b="0">
                <a:latin typeface="Arial" charset="0"/>
                <a:cs typeface="Arial" charset="0"/>
              </a:rPr>
              <a:t>≤</a:t>
            </a:r>
            <a:r>
              <a:rPr lang="pt-BR" sz="1200" b="0">
                <a:latin typeface="Arial" charset="0"/>
              </a:rPr>
              <a:t>1010hPa em anos neutros para: JJA, SON, DJF e MAM. Fonte: Leme Beu e Ambrizzi, 2006.</a:t>
            </a:r>
          </a:p>
        </p:txBody>
      </p:sp>
      <p:pic>
        <p:nvPicPr>
          <p:cNvPr id="2560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3968750"/>
            <a:ext cx="2308226" cy="2670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560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3987800"/>
            <a:ext cx="2308225" cy="2652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560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02088"/>
            <a:ext cx="2317750" cy="2636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560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7050" y="3962400"/>
            <a:ext cx="2292350" cy="2670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5610" name="Text Box 12"/>
          <p:cNvSpPr txBox="1">
            <a:spLocks noChangeArrowheads="1"/>
          </p:cNvSpPr>
          <p:nvPr/>
        </p:nvSpPr>
        <p:spPr bwMode="auto">
          <a:xfrm>
            <a:off x="3725863" y="4416425"/>
            <a:ext cx="863600" cy="230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0" rIns="180000">
            <a:spAutoFit/>
          </a:bodyPr>
          <a:lstStyle/>
          <a:p>
            <a:r>
              <a:rPr lang="pt-BR" sz="1800">
                <a:latin typeface="Arial" charset="0"/>
              </a:rPr>
              <a:t>SON</a:t>
            </a:r>
          </a:p>
        </p:txBody>
      </p:sp>
      <p:sp>
        <p:nvSpPr>
          <p:cNvPr id="25611" name="Text Box 13"/>
          <p:cNvSpPr txBox="1">
            <a:spLocks noChangeArrowheads="1"/>
          </p:cNvSpPr>
          <p:nvPr/>
        </p:nvSpPr>
        <p:spPr bwMode="auto">
          <a:xfrm>
            <a:off x="1393825" y="4402138"/>
            <a:ext cx="792163" cy="230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0" rIns="180000">
            <a:spAutoFit/>
          </a:bodyPr>
          <a:lstStyle/>
          <a:p>
            <a:r>
              <a:rPr lang="pt-BR" sz="1800">
                <a:latin typeface="Arial" charset="0"/>
              </a:rPr>
              <a:t>JJA</a:t>
            </a:r>
          </a:p>
        </p:txBody>
      </p:sp>
      <p:sp>
        <p:nvSpPr>
          <p:cNvPr id="25612" name="Text Box 14"/>
          <p:cNvSpPr txBox="1">
            <a:spLocks noChangeArrowheads="1"/>
          </p:cNvSpPr>
          <p:nvPr/>
        </p:nvSpPr>
        <p:spPr bwMode="auto">
          <a:xfrm>
            <a:off x="6003925" y="4422775"/>
            <a:ext cx="792163" cy="230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0" rIns="180000">
            <a:spAutoFit/>
          </a:bodyPr>
          <a:lstStyle/>
          <a:p>
            <a:r>
              <a:rPr lang="pt-BR" sz="1800">
                <a:latin typeface="Arial" charset="0"/>
              </a:rPr>
              <a:t>DJF</a:t>
            </a:r>
          </a:p>
        </p:txBody>
      </p:sp>
      <p:sp>
        <p:nvSpPr>
          <p:cNvPr id="25613" name="Text Box 15"/>
          <p:cNvSpPr txBox="1">
            <a:spLocks noChangeArrowheads="1"/>
          </p:cNvSpPr>
          <p:nvPr/>
        </p:nvSpPr>
        <p:spPr bwMode="auto">
          <a:xfrm>
            <a:off x="8315325" y="4416425"/>
            <a:ext cx="936625" cy="230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0" rIns="180000">
            <a:spAutoFit/>
          </a:bodyPr>
          <a:lstStyle/>
          <a:p>
            <a:r>
              <a:rPr lang="pt-BR" sz="1800">
                <a:latin typeface="Arial" charset="0"/>
              </a:rPr>
              <a:t>MAM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Cyclogenesis (Cont.)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During the development of the extratropical cyclone the system typically </a:t>
            </a:r>
            <a:r>
              <a:rPr lang="en-US" smtClean="0">
                <a:solidFill>
                  <a:srgbClr val="FF6600"/>
                </a:solidFill>
              </a:rPr>
              <a:t>tilts to the west with height</a:t>
            </a:r>
            <a:r>
              <a:rPr lang="en-US" smtClean="0"/>
              <a:t>.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This means that the upper level trough is usually found </a:t>
            </a:r>
            <a:r>
              <a:rPr lang="en-US" smtClean="0">
                <a:solidFill>
                  <a:srgbClr val="FF6600"/>
                </a:solidFill>
              </a:rPr>
              <a:t>to the west of the surface trough or low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574467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4468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74469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CICLONES E CICLOGÊNESE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CLIMATOLOGIA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20161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A propagação de ciclones no setor Pacífico leste subtropical pode ser influenciada durante períodos ENOS -&gt; a </a:t>
            </a:r>
            <a:r>
              <a:rPr lang="pt-BR" sz="1800">
                <a:latin typeface="Arial" charset="0"/>
              </a:rPr>
              <a:t>redução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ciclones</a:t>
            </a:r>
            <a:r>
              <a:rPr lang="pt-BR" sz="1800" b="0">
                <a:latin typeface="Arial" charset="0"/>
              </a:rPr>
              <a:t> no </a:t>
            </a:r>
            <a:r>
              <a:rPr lang="pt-BR" sz="1800">
                <a:latin typeface="Arial" charset="0"/>
              </a:rPr>
              <a:t>Oceano Pacífico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não</a:t>
            </a:r>
            <a:r>
              <a:rPr lang="pt-BR" sz="1800" b="0">
                <a:latin typeface="Arial" charset="0"/>
              </a:rPr>
              <a:t> é </a:t>
            </a:r>
            <a:r>
              <a:rPr lang="pt-BR" sz="1800">
                <a:latin typeface="Arial" charset="0"/>
              </a:rPr>
              <a:t>tão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brusca</a:t>
            </a:r>
            <a:r>
              <a:rPr lang="pt-BR" sz="1800" b="0">
                <a:latin typeface="Arial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Os </a:t>
            </a:r>
            <a:r>
              <a:rPr lang="pt-BR" sz="1800">
                <a:latin typeface="Arial" charset="0"/>
              </a:rPr>
              <a:t>ciclones</a:t>
            </a:r>
            <a:r>
              <a:rPr lang="pt-BR" sz="1800" b="0">
                <a:latin typeface="Arial" charset="0"/>
              </a:rPr>
              <a:t> se </a:t>
            </a:r>
            <a:r>
              <a:rPr lang="pt-BR" sz="1800">
                <a:latin typeface="Arial" charset="0"/>
              </a:rPr>
              <a:t>formam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mais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próximo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costa</a:t>
            </a:r>
            <a:r>
              <a:rPr lang="pt-BR" sz="1800" b="0">
                <a:latin typeface="Arial" charset="0"/>
              </a:rPr>
              <a:t> do </a:t>
            </a:r>
            <a:r>
              <a:rPr lang="pt-BR" sz="1800">
                <a:latin typeface="Arial" charset="0"/>
              </a:rPr>
              <a:t>Brasil</a:t>
            </a:r>
            <a:r>
              <a:rPr lang="pt-BR" sz="1800" b="0">
                <a:latin typeface="Arial" charset="0"/>
              </a:rPr>
              <a:t> e da </a:t>
            </a:r>
            <a:r>
              <a:rPr lang="pt-BR" sz="1800">
                <a:latin typeface="Arial" charset="0"/>
              </a:rPr>
              <a:t>Argentina</a:t>
            </a:r>
            <a:r>
              <a:rPr lang="pt-BR" sz="1800" b="0">
                <a:latin typeface="Arial" charset="0"/>
              </a:rPr>
              <a:t> na primavera, verão e outono.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Transição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inverno</a:t>
            </a:r>
            <a:r>
              <a:rPr lang="pt-BR" sz="1800" b="0">
                <a:latin typeface="Arial" charset="0"/>
              </a:rPr>
              <a:t> para </a:t>
            </a:r>
            <a:r>
              <a:rPr lang="pt-BR" sz="1800">
                <a:latin typeface="Arial" charset="0"/>
              </a:rPr>
              <a:t>verão</a:t>
            </a:r>
            <a:r>
              <a:rPr lang="pt-BR" sz="1800" b="0">
                <a:latin typeface="Arial" charset="0"/>
              </a:rPr>
              <a:t> (e </a:t>
            </a:r>
            <a:r>
              <a:rPr lang="pt-BR" sz="1800">
                <a:latin typeface="Arial" charset="0"/>
              </a:rPr>
              <a:t>vice-versa</a:t>
            </a:r>
            <a:r>
              <a:rPr lang="pt-BR" sz="1800" b="0">
                <a:latin typeface="Arial" charset="0"/>
              </a:rPr>
              <a:t>) é </a:t>
            </a:r>
            <a:r>
              <a:rPr lang="pt-BR" sz="1800">
                <a:latin typeface="Arial" charset="0"/>
              </a:rPr>
              <a:t>mais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suave</a:t>
            </a:r>
            <a:r>
              <a:rPr lang="pt-BR" sz="1800" b="0"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-252413" y="3743325"/>
            <a:ext cx="9396413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Trajetória dos ciclones com </a:t>
            </a:r>
            <a:r>
              <a:rPr lang="pt-BR" sz="1200" b="0">
                <a:latin typeface="Arial" charset="0"/>
                <a:cs typeface="Arial" charset="0"/>
              </a:rPr>
              <a:t>≤</a:t>
            </a:r>
            <a:r>
              <a:rPr lang="pt-BR" sz="1200" b="0">
                <a:latin typeface="Arial" charset="0"/>
              </a:rPr>
              <a:t>1010hPa em anos de El Niño para: JJA, SON, DJF e MAM. Fonte: Leme Beu e Ambrizzi, 2006.</a:t>
            </a:r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576516" name="Rectangle 4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6517" name="Rectangle 5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76518" name="Text Box 6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CICLONES E CICLOGÊNESE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CLIMATOLOGIA</a:t>
            </a:r>
          </a:p>
        </p:txBody>
      </p:sp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1111250"/>
            <a:ext cx="2339976" cy="267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765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663" y="1101725"/>
            <a:ext cx="2347912" cy="2684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765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9138" y="1082675"/>
            <a:ext cx="2347912" cy="2700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765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4663" y="1092200"/>
            <a:ext cx="2355850" cy="269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7657" name="Text Box 11"/>
          <p:cNvSpPr txBox="1">
            <a:spLocks noChangeArrowheads="1"/>
          </p:cNvSpPr>
          <p:nvPr/>
        </p:nvSpPr>
        <p:spPr bwMode="auto">
          <a:xfrm>
            <a:off x="3735388" y="1497013"/>
            <a:ext cx="863600" cy="230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0" rIns="180000">
            <a:spAutoFit/>
          </a:bodyPr>
          <a:lstStyle/>
          <a:p>
            <a:r>
              <a:rPr lang="pt-BR" sz="1800">
                <a:latin typeface="Arial" charset="0"/>
              </a:rPr>
              <a:t>SON</a:t>
            </a:r>
          </a:p>
        </p:txBody>
      </p:sp>
      <p:sp>
        <p:nvSpPr>
          <p:cNvPr id="27658" name="Text Box 12"/>
          <p:cNvSpPr txBox="1">
            <a:spLocks noChangeArrowheads="1"/>
          </p:cNvSpPr>
          <p:nvPr/>
        </p:nvSpPr>
        <p:spPr bwMode="auto">
          <a:xfrm>
            <a:off x="1403350" y="1482725"/>
            <a:ext cx="792163" cy="230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0" rIns="180000">
            <a:spAutoFit/>
          </a:bodyPr>
          <a:lstStyle/>
          <a:p>
            <a:r>
              <a:rPr lang="pt-BR" sz="1800">
                <a:latin typeface="Arial" charset="0"/>
              </a:rPr>
              <a:t>JJA</a:t>
            </a:r>
          </a:p>
        </p:txBody>
      </p:sp>
      <p:sp>
        <p:nvSpPr>
          <p:cNvPr id="27659" name="Text Box 13"/>
          <p:cNvSpPr txBox="1">
            <a:spLocks noChangeArrowheads="1"/>
          </p:cNvSpPr>
          <p:nvPr/>
        </p:nvSpPr>
        <p:spPr bwMode="auto">
          <a:xfrm>
            <a:off x="6013450" y="1503363"/>
            <a:ext cx="792163" cy="230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0" rIns="180000">
            <a:spAutoFit/>
          </a:bodyPr>
          <a:lstStyle/>
          <a:p>
            <a:r>
              <a:rPr lang="pt-BR" sz="1800">
                <a:latin typeface="Arial" charset="0"/>
              </a:rPr>
              <a:t>DJF</a:t>
            </a:r>
          </a:p>
        </p:txBody>
      </p:sp>
      <p:sp>
        <p:nvSpPr>
          <p:cNvPr id="27660" name="Text Box 14"/>
          <p:cNvSpPr txBox="1">
            <a:spLocks noChangeArrowheads="1"/>
          </p:cNvSpPr>
          <p:nvPr/>
        </p:nvSpPr>
        <p:spPr bwMode="auto">
          <a:xfrm>
            <a:off x="8324850" y="1497013"/>
            <a:ext cx="936625" cy="230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0" rIns="180000">
            <a:spAutoFit/>
          </a:bodyPr>
          <a:lstStyle/>
          <a:p>
            <a:r>
              <a:rPr lang="pt-BR" sz="1800">
                <a:latin typeface="Arial" charset="0"/>
              </a:rPr>
              <a:t>MAM</a:t>
            </a:r>
          </a:p>
        </p:txBody>
      </p:sp>
      <p:sp>
        <p:nvSpPr>
          <p:cNvPr id="27661" name="Text Box 15"/>
          <p:cNvSpPr txBox="1">
            <a:spLocks noChangeArrowheads="1"/>
          </p:cNvSpPr>
          <p:nvPr/>
        </p:nvSpPr>
        <p:spPr bwMode="auto">
          <a:xfrm>
            <a:off x="-252413" y="6627813"/>
            <a:ext cx="9396413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Trajetória dos ciclones </a:t>
            </a:r>
            <a:r>
              <a:rPr lang="pt-BR" sz="1200" b="0">
                <a:latin typeface="Arial" charset="0"/>
                <a:cs typeface="Arial" charset="0"/>
              </a:rPr>
              <a:t>≤</a:t>
            </a:r>
            <a:r>
              <a:rPr lang="pt-BR" sz="1200" b="0">
                <a:latin typeface="Arial" charset="0"/>
              </a:rPr>
              <a:t>1010hPa em anos neutros para: JJA, SON, DJF e MAM. Fonte: Leme Beu e Ambrizzi, 2006.</a:t>
            </a:r>
          </a:p>
        </p:txBody>
      </p:sp>
      <p:pic>
        <p:nvPicPr>
          <p:cNvPr id="27662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6513" y="3968750"/>
            <a:ext cx="2308226" cy="2670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7663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8538" y="3987800"/>
            <a:ext cx="2308225" cy="2652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7664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4002088"/>
            <a:ext cx="2317750" cy="2636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7665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7050" y="3962400"/>
            <a:ext cx="2292350" cy="2670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578563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8564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78565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CICLONES E CICLOGÊNESE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CLIMATOLOGIA</a:t>
            </a: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10541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No </a:t>
            </a:r>
            <a:r>
              <a:rPr lang="pt-BR" sz="1800">
                <a:latin typeface="Arial" charset="0"/>
              </a:rPr>
              <a:t>verão</a:t>
            </a:r>
            <a:r>
              <a:rPr lang="pt-BR" sz="1800" b="0">
                <a:latin typeface="Arial" charset="0"/>
              </a:rPr>
              <a:t> e na </a:t>
            </a:r>
            <a:r>
              <a:rPr lang="pt-BR" sz="1800">
                <a:latin typeface="Arial" charset="0"/>
              </a:rPr>
              <a:t>primavera</a:t>
            </a:r>
            <a:r>
              <a:rPr lang="pt-BR" sz="1800" b="0">
                <a:latin typeface="Arial" charset="0"/>
              </a:rPr>
              <a:t>, os </a:t>
            </a:r>
            <a:r>
              <a:rPr lang="pt-BR" sz="1800">
                <a:latin typeface="Arial" charset="0"/>
              </a:rPr>
              <a:t>ciclones</a:t>
            </a:r>
            <a:r>
              <a:rPr lang="pt-BR" sz="1800" b="0">
                <a:latin typeface="Arial" charset="0"/>
              </a:rPr>
              <a:t> que se propagam pelo </a:t>
            </a:r>
            <a:r>
              <a:rPr lang="pt-BR" sz="1800">
                <a:latin typeface="Arial" charset="0"/>
              </a:rPr>
              <a:t>Oceano Pacífico</a:t>
            </a:r>
            <a:r>
              <a:rPr lang="pt-BR" sz="1800" b="0">
                <a:latin typeface="Arial" charset="0"/>
              </a:rPr>
              <a:t> em direção à AS ficam confinados ao </a:t>
            </a:r>
            <a:r>
              <a:rPr lang="pt-BR" sz="1800">
                <a:latin typeface="Arial" charset="0"/>
              </a:rPr>
              <a:t>sul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50S</a:t>
            </a:r>
            <a:r>
              <a:rPr lang="pt-BR" sz="1800" b="0">
                <a:latin typeface="Arial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Maior concentração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ciclones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próxima</a:t>
            </a:r>
            <a:r>
              <a:rPr lang="pt-BR" sz="1800" b="0">
                <a:latin typeface="Arial" charset="0"/>
              </a:rPr>
              <a:t> a </a:t>
            </a:r>
            <a:r>
              <a:rPr lang="pt-BR" sz="1800">
                <a:latin typeface="Arial" charset="0"/>
              </a:rPr>
              <a:t>costa</a:t>
            </a:r>
            <a:r>
              <a:rPr lang="pt-BR" sz="1800" b="0">
                <a:latin typeface="Arial" charset="0"/>
              </a:rPr>
              <a:t> do </a:t>
            </a:r>
            <a:r>
              <a:rPr lang="pt-BR" sz="1800">
                <a:latin typeface="Arial" charset="0"/>
              </a:rPr>
              <a:t>Brasil</a:t>
            </a:r>
            <a:r>
              <a:rPr lang="pt-BR" sz="1800" b="0">
                <a:latin typeface="Arial" charset="0"/>
              </a:rPr>
              <a:t> e </a:t>
            </a:r>
            <a:r>
              <a:rPr lang="pt-BR" sz="1800">
                <a:latin typeface="Arial" charset="0"/>
              </a:rPr>
              <a:t>Argentina</a:t>
            </a:r>
            <a:r>
              <a:rPr lang="pt-BR" sz="1800" b="0">
                <a:latin typeface="Arial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580611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0612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80613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CICLONES E CICLOGÊNESE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CLIMATOLOGIA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-252413" y="3748088"/>
            <a:ext cx="9396413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Trajetória dos ciclones </a:t>
            </a:r>
            <a:r>
              <a:rPr lang="pt-BR" sz="1200" b="0">
                <a:latin typeface="Arial" charset="0"/>
                <a:cs typeface="Arial" charset="0"/>
              </a:rPr>
              <a:t>≤</a:t>
            </a:r>
            <a:r>
              <a:rPr lang="pt-BR" sz="1200" b="0">
                <a:latin typeface="Arial" charset="0"/>
              </a:rPr>
              <a:t>1010hPa em anos de La Niña para: JJA, SON, DJF e MAM. Fonte: Leme Beu e Ambrizzi, 2006.</a:t>
            </a:r>
          </a:p>
        </p:txBody>
      </p:sp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1076325"/>
            <a:ext cx="2286001" cy="2671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970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5525" y="1109663"/>
            <a:ext cx="2311400" cy="2630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970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6925" y="1100138"/>
            <a:ext cx="2278063" cy="2638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970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4513" y="1109663"/>
            <a:ext cx="2320925" cy="2630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9705" name="Text Box 11"/>
          <p:cNvSpPr txBox="1">
            <a:spLocks noChangeArrowheads="1"/>
          </p:cNvSpPr>
          <p:nvPr/>
        </p:nvSpPr>
        <p:spPr bwMode="auto">
          <a:xfrm>
            <a:off x="-252413" y="6627813"/>
            <a:ext cx="9396413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Trajetória dos ciclones </a:t>
            </a:r>
            <a:r>
              <a:rPr lang="pt-BR" sz="1200" b="0">
                <a:latin typeface="Arial" charset="0"/>
                <a:cs typeface="Arial" charset="0"/>
              </a:rPr>
              <a:t>≤</a:t>
            </a:r>
            <a:r>
              <a:rPr lang="pt-BR" sz="1200" b="0">
                <a:latin typeface="Arial" charset="0"/>
              </a:rPr>
              <a:t>1010hPa em anos neutros para: JJA, SON, DJF e MAM. Fonte: Leme Beu e Ambrizzi, 2006.</a:t>
            </a:r>
          </a:p>
        </p:txBody>
      </p:sp>
      <p:pic>
        <p:nvPicPr>
          <p:cNvPr id="2970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6513" y="3968750"/>
            <a:ext cx="2308226" cy="2670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9707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8538" y="3987800"/>
            <a:ext cx="2308225" cy="2652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9708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4002088"/>
            <a:ext cx="2317750" cy="2636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9709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7050" y="3962400"/>
            <a:ext cx="2292350" cy="2670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9710" name="Text Box 16"/>
          <p:cNvSpPr txBox="1">
            <a:spLocks noChangeArrowheads="1"/>
          </p:cNvSpPr>
          <p:nvPr/>
        </p:nvSpPr>
        <p:spPr bwMode="auto">
          <a:xfrm>
            <a:off x="3735388" y="1497013"/>
            <a:ext cx="863600" cy="230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0" rIns="180000">
            <a:spAutoFit/>
          </a:bodyPr>
          <a:lstStyle/>
          <a:p>
            <a:r>
              <a:rPr lang="pt-BR" sz="1800">
                <a:latin typeface="Arial" charset="0"/>
              </a:rPr>
              <a:t>SON</a:t>
            </a:r>
          </a:p>
        </p:txBody>
      </p:sp>
      <p:sp>
        <p:nvSpPr>
          <p:cNvPr id="29711" name="Text Box 17"/>
          <p:cNvSpPr txBox="1">
            <a:spLocks noChangeArrowheads="1"/>
          </p:cNvSpPr>
          <p:nvPr/>
        </p:nvSpPr>
        <p:spPr bwMode="auto">
          <a:xfrm>
            <a:off x="1403350" y="1482725"/>
            <a:ext cx="792163" cy="230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0" rIns="180000">
            <a:spAutoFit/>
          </a:bodyPr>
          <a:lstStyle/>
          <a:p>
            <a:r>
              <a:rPr lang="pt-BR" sz="1800">
                <a:latin typeface="Arial" charset="0"/>
              </a:rPr>
              <a:t>JJA</a:t>
            </a:r>
          </a:p>
        </p:txBody>
      </p:sp>
      <p:sp>
        <p:nvSpPr>
          <p:cNvPr id="29712" name="Text Box 18"/>
          <p:cNvSpPr txBox="1">
            <a:spLocks noChangeArrowheads="1"/>
          </p:cNvSpPr>
          <p:nvPr/>
        </p:nvSpPr>
        <p:spPr bwMode="auto">
          <a:xfrm>
            <a:off x="6013450" y="1503363"/>
            <a:ext cx="792163" cy="230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0" rIns="180000">
            <a:spAutoFit/>
          </a:bodyPr>
          <a:lstStyle/>
          <a:p>
            <a:r>
              <a:rPr lang="pt-BR" sz="1800">
                <a:latin typeface="Arial" charset="0"/>
              </a:rPr>
              <a:t>DJF</a:t>
            </a:r>
          </a:p>
        </p:txBody>
      </p:sp>
      <p:sp>
        <p:nvSpPr>
          <p:cNvPr id="29713" name="Text Box 19"/>
          <p:cNvSpPr txBox="1">
            <a:spLocks noChangeArrowheads="1"/>
          </p:cNvSpPr>
          <p:nvPr/>
        </p:nvSpPr>
        <p:spPr bwMode="auto">
          <a:xfrm>
            <a:off x="8324850" y="1497013"/>
            <a:ext cx="936625" cy="230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0" rIns="180000">
            <a:spAutoFit/>
          </a:bodyPr>
          <a:lstStyle/>
          <a:p>
            <a:r>
              <a:rPr lang="pt-BR" sz="1800">
                <a:latin typeface="Arial" charset="0"/>
              </a:rPr>
              <a:t>MAM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25" y="4211638"/>
            <a:ext cx="3305175" cy="2097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538" y="4278313"/>
            <a:ext cx="3248025" cy="2103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4688" y="2085975"/>
            <a:ext cx="3400425" cy="2305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850" y="2205038"/>
            <a:ext cx="3544888" cy="2303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30726" name="Group 6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633863" name="Rectangle 7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3864" name="Rectangle 8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33865" name="Text Box 9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CICLONES E CICLOGÊNESE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CLIMATOLOGIA</a:t>
            </a:r>
          </a:p>
        </p:txBody>
      </p:sp>
      <p:sp>
        <p:nvSpPr>
          <p:cNvPr id="30728" name="Text Box 10"/>
          <p:cNvSpPr txBox="1">
            <a:spLocks noChangeArrowheads="1"/>
          </p:cNvSpPr>
          <p:nvPr/>
        </p:nvSpPr>
        <p:spPr bwMode="auto">
          <a:xfrm>
            <a:off x="0" y="1196975"/>
            <a:ext cx="9144000" cy="6413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Maior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concentração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ciclones</a:t>
            </a:r>
            <a:r>
              <a:rPr lang="pt-BR" sz="1800" b="0">
                <a:latin typeface="Arial" charset="0"/>
              </a:rPr>
              <a:t> nas </a:t>
            </a:r>
            <a:r>
              <a:rPr lang="pt-BR" sz="1800">
                <a:latin typeface="Arial" charset="0"/>
              </a:rPr>
              <a:t>latitudes</a:t>
            </a:r>
            <a:r>
              <a:rPr lang="pt-BR" sz="1800" b="0">
                <a:latin typeface="Arial" charset="0"/>
              </a:rPr>
              <a:t> mais </a:t>
            </a:r>
            <a:r>
              <a:rPr lang="pt-BR" sz="1800">
                <a:latin typeface="Arial" charset="0"/>
              </a:rPr>
              <a:t>altas</a:t>
            </a:r>
            <a:r>
              <a:rPr lang="pt-BR" sz="1800" b="0">
                <a:latin typeface="Arial" charset="0"/>
              </a:rPr>
              <a:t>, decrescendo em direção às latitudes mais baixas.</a:t>
            </a:r>
          </a:p>
        </p:txBody>
      </p:sp>
      <p:pic>
        <p:nvPicPr>
          <p:cNvPr id="3072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113" y="4289425"/>
            <a:ext cx="2867025" cy="219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30" name="Text Box 12"/>
          <p:cNvSpPr txBox="1">
            <a:spLocks noChangeArrowheads="1"/>
          </p:cNvSpPr>
          <p:nvPr/>
        </p:nvSpPr>
        <p:spPr bwMode="auto">
          <a:xfrm>
            <a:off x="-252413" y="6308725"/>
            <a:ext cx="9396413" cy="58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Número médio de ciclones por ano com duração igual ou superior a 24h e intensidade igual ou inferior a 1010hPa por faixa de latitude no HS para: JJA, SON, DJF e MAM. Os números sobre as barras  referem-se ao ano em que ocorreu o respectivo máximo e mínimo. Fonte: Leme Beu e Ambrizzi, 2006.</a:t>
            </a:r>
          </a:p>
        </p:txBody>
      </p:sp>
      <p:sp>
        <p:nvSpPr>
          <p:cNvPr id="30731" name="Text Box 13"/>
          <p:cNvSpPr txBox="1">
            <a:spLocks noChangeArrowheads="1"/>
          </p:cNvSpPr>
          <p:nvPr/>
        </p:nvSpPr>
        <p:spPr bwMode="auto">
          <a:xfrm>
            <a:off x="827088" y="2492375"/>
            <a:ext cx="792162" cy="230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0" rIns="180000">
            <a:spAutoFit/>
          </a:bodyPr>
          <a:lstStyle/>
          <a:p>
            <a:r>
              <a:rPr lang="pt-BR" sz="1800">
                <a:latin typeface="Arial" charset="0"/>
              </a:rPr>
              <a:t>JJA</a:t>
            </a:r>
          </a:p>
        </p:txBody>
      </p:sp>
      <p:sp>
        <p:nvSpPr>
          <p:cNvPr id="30732" name="Text Box 14"/>
          <p:cNvSpPr txBox="1">
            <a:spLocks noChangeArrowheads="1"/>
          </p:cNvSpPr>
          <p:nvPr/>
        </p:nvSpPr>
        <p:spPr bwMode="auto">
          <a:xfrm>
            <a:off x="1042988" y="4638675"/>
            <a:ext cx="792162" cy="230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0" rIns="180000">
            <a:spAutoFit/>
          </a:bodyPr>
          <a:lstStyle/>
          <a:p>
            <a:r>
              <a:rPr lang="pt-BR" sz="1800">
                <a:latin typeface="Arial" charset="0"/>
              </a:rPr>
              <a:t>DJF</a:t>
            </a:r>
          </a:p>
        </p:txBody>
      </p:sp>
      <p:sp>
        <p:nvSpPr>
          <p:cNvPr id="30733" name="Text Box 15"/>
          <p:cNvSpPr txBox="1">
            <a:spLocks noChangeArrowheads="1"/>
          </p:cNvSpPr>
          <p:nvPr/>
        </p:nvSpPr>
        <p:spPr bwMode="auto">
          <a:xfrm>
            <a:off x="5003800" y="2622550"/>
            <a:ext cx="863600" cy="230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0" rIns="180000">
            <a:spAutoFit/>
          </a:bodyPr>
          <a:lstStyle/>
          <a:p>
            <a:r>
              <a:rPr lang="pt-BR" sz="1800">
                <a:latin typeface="Arial" charset="0"/>
              </a:rPr>
              <a:t>SON</a:t>
            </a:r>
          </a:p>
        </p:txBody>
      </p:sp>
      <p:sp>
        <p:nvSpPr>
          <p:cNvPr id="30734" name="Text Box 16"/>
          <p:cNvSpPr txBox="1">
            <a:spLocks noChangeArrowheads="1"/>
          </p:cNvSpPr>
          <p:nvPr/>
        </p:nvSpPr>
        <p:spPr bwMode="auto">
          <a:xfrm>
            <a:off x="5075238" y="4624388"/>
            <a:ext cx="936625" cy="230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0" rIns="180000">
            <a:spAutoFit/>
          </a:bodyPr>
          <a:lstStyle/>
          <a:p>
            <a:r>
              <a:rPr lang="pt-BR" sz="1800">
                <a:latin typeface="Arial" charset="0"/>
              </a:rPr>
              <a:t>MAM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25" y="4211638"/>
            <a:ext cx="3305175" cy="2097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538" y="4278313"/>
            <a:ext cx="3248025" cy="2103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4688" y="2085975"/>
            <a:ext cx="3400425" cy="2305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850" y="2205038"/>
            <a:ext cx="3544888" cy="2303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31750" name="Group 6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635911" name="Rectangle 7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5912" name="Rectangle 8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35913" name="Text Box 9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CICLONES E CICLOGÊNESE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CLIMATOLOGIA</a:t>
            </a:r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0" y="1196975"/>
            <a:ext cx="9144000" cy="11906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As </a:t>
            </a:r>
            <a:r>
              <a:rPr lang="pt-BR" sz="1800">
                <a:latin typeface="Arial" charset="0"/>
              </a:rPr>
              <a:t>barras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valores máximos</a:t>
            </a:r>
            <a:r>
              <a:rPr lang="pt-BR" sz="1800" b="0">
                <a:latin typeface="Arial" charset="0"/>
              </a:rPr>
              <a:t> e </a:t>
            </a:r>
            <a:r>
              <a:rPr lang="pt-BR" sz="1800">
                <a:latin typeface="Arial" charset="0"/>
              </a:rPr>
              <a:t>mínimos</a:t>
            </a:r>
            <a:r>
              <a:rPr lang="pt-BR" sz="1800" b="0">
                <a:latin typeface="Arial" charset="0"/>
              </a:rPr>
              <a:t> indicam que existe uma </a:t>
            </a:r>
            <a:r>
              <a:rPr lang="pt-BR" sz="1800">
                <a:latin typeface="Arial" charset="0"/>
              </a:rPr>
              <a:t>grande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variabilidade interanual</a:t>
            </a:r>
            <a:r>
              <a:rPr lang="pt-BR" sz="1800" b="0">
                <a:latin typeface="Arial" charset="0"/>
              </a:rPr>
              <a:t> desses sistemas. No inverno a média de ciclones entre 40S e 50S é de 33.7, mas o mínimo para essa região é de 18 em 1983 e o máximo de 48 ciclones em 1977. </a:t>
            </a:r>
          </a:p>
        </p:txBody>
      </p:sp>
      <p:pic>
        <p:nvPicPr>
          <p:cNvPr id="31753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113" y="4289425"/>
            <a:ext cx="2867025" cy="219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1754" name="Text Box 12"/>
          <p:cNvSpPr txBox="1">
            <a:spLocks noChangeArrowheads="1"/>
          </p:cNvSpPr>
          <p:nvPr/>
        </p:nvSpPr>
        <p:spPr bwMode="auto">
          <a:xfrm>
            <a:off x="-252413" y="6308725"/>
            <a:ext cx="9396413" cy="58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Número médio de ciclones por ano com duração igual ou superior a 24h e intensidade igual ou inferior a 1010hPa por faixa de latitude no HS para: JJA, SON, DJF e MAM. Os números sobre as barras  referem-se ao ano em que ocorreu o respectivo máximo e mínimo. Fonte: Leme Beu e Ambrizzi, 2006.</a:t>
            </a:r>
          </a:p>
        </p:txBody>
      </p:sp>
      <p:sp>
        <p:nvSpPr>
          <p:cNvPr id="31755" name="Text Box 13"/>
          <p:cNvSpPr txBox="1">
            <a:spLocks noChangeArrowheads="1"/>
          </p:cNvSpPr>
          <p:nvPr/>
        </p:nvSpPr>
        <p:spPr bwMode="auto">
          <a:xfrm>
            <a:off x="827088" y="2492375"/>
            <a:ext cx="792162" cy="230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0" rIns="180000">
            <a:spAutoFit/>
          </a:bodyPr>
          <a:lstStyle/>
          <a:p>
            <a:r>
              <a:rPr lang="pt-BR" sz="1800">
                <a:latin typeface="Arial" charset="0"/>
              </a:rPr>
              <a:t>JJA</a:t>
            </a:r>
          </a:p>
        </p:txBody>
      </p:sp>
      <p:sp>
        <p:nvSpPr>
          <p:cNvPr id="31756" name="Text Box 14"/>
          <p:cNvSpPr txBox="1">
            <a:spLocks noChangeArrowheads="1"/>
          </p:cNvSpPr>
          <p:nvPr/>
        </p:nvSpPr>
        <p:spPr bwMode="auto">
          <a:xfrm>
            <a:off x="1042988" y="4638675"/>
            <a:ext cx="792162" cy="230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0" rIns="180000">
            <a:spAutoFit/>
          </a:bodyPr>
          <a:lstStyle/>
          <a:p>
            <a:r>
              <a:rPr lang="pt-BR" sz="1800">
                <a:latin typeface="Arial" charset="0"/>
              </a:rPr>
              <a:t>DJF</a:t>
            </a:r>
          </a:p>
        </p:txBody>
      </p:sp>
      <p:sp>
        <p:nvSpPr>
          <p:cNvPr id="31757" name="Text Box 15"/>
          <p:cNvSpPr txBox="1">
            <a:spLocks noChangeArrowheads="1"/>
          </p:cNvSpPr>
          <p:nvPr/>
        </p:nvSpPr>
        <p:spPr bwMode="auto">
          <a:xfrm>
            <a:off x="5003800" y="2622550"/>
            <a:ext cx="863600" cy="230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0" rIns="180000">
            <a:spAutoFit/>
          </a:bodyPr>
          <a:lstStyle/>
          <a:p>
            <a:r>
              <a:rPr lang="pt-BR" sz="1800">
                <a:latin typeface="Arial" charset="0"/>
              </a:rPr>
              <a:t>SON</a:t>
            </a:r>
          </a:p>
        </p:txBody>
      </p:sp>
      <p:sp>
        <p:nvSpPr>
          <p:cNvPr id="31758" name="Text Box 16"/>
          <p:cNvSpPr txBox="1">
            <a:spLocks noChangeArrowheads="1"/>
          </p:cNvSpPr>
          <p:nvPr/>
        </p:nvSpPr>
        <p:spPr bwMode="auto">
          <a:xfrm>
            <a:off x="5075238" y="4624388"/>
            <a:ext cx="936625" cy="230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0" rIns="180000">
            <a:spAutoFit/>
          </a:bodyPr>
          <a:lstStyle/>
          <a:p>
            <a:r>
              <a:rPr lang="pt-BR" sz="1800">
                <a:latin typeface="Arial" charset="0"/>
              </a:rPr>
              <a:t>MAM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987425"/>
            <a:ext cx="9144000" cy="6413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Variação latitudinal da posição do cinturão de ciclones em torno da Antártica: </a:t>
            </a:r>
            <a:r>
              <a:rPr lang="pt-BR" sz="1800">
                <a:latin typeface="Arial" charset="0"/>
              </a:rPr>
              <a:t>sistemas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próximos</a:t>
            </a:r>
            <a:r>
              <a:rPr lang="pt-BR" sz="1800" b="0">
                <a:latin typeface="Arial" charset="0"/>
              </a:rPr>
              <a:t> (</a:t>
            </a:r>
            <a:r>
              <a:rPr lang="pt-BR" sz="1800">
                <a:latin typeface="Arial" charset="0"/>
              </a:rPr>
              <a:t>afastados</a:t>
            </a:r>
            <a:r>
              <a:rPr lang="pt-BR" sz="1800" b="0">
                <a:latin typeface="Arial" charset="0"/>
              </a:rPr>
              <a:t>) do </a:t>
            </a:r>
            <a:r>
              <a:rPr lang="pt-BR" sz="1800">
                <a:latin typeface="Arial" charset="0"/>
              </a:rPr>
              <a:t>continente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Antártico</a:t>
            </a:r>
            <a:r>
              <a:rPr lang="pt-BR" sz="1800" b="0">
                <a:latin typeface="Arial" charset="0"/>
              </a:rPr>
              <a:t>.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637956" name="Rectangle 4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7957" name="Rectangle 5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37958" name="Text Box 6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CICLONES E CICLOGÊNESE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ANO 2005</a:t>
            </a:r>
          </a:p>
        </p:txBody>
      </p:sp>
      <p:pic>
        <p:nvPicPr>
          <p:cNvPr id="3277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1628775"/>
            <a:ext cx="6048375" cy="1751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277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5156200"/>
            <a:ext cx="6042025" cy="1714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277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008438" y="5187950"/>
            <a:ext cx="6059488" cy="169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2777" name="Text Box 11"/>
          <p:cNvSpPr txBox="1">
            <a:spLocks noChangeArrowheads="1"/>
          </p:cNvSpPr>
          <p:nvPr/>
        </p:nvSpPr>
        <p:spPr bwMode="auto">
          <a:xfrm>
            <a:off x="7812088" y="5157788"/>
            <a:ext cx="1331912" cy="174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Densidade de ciclones extratropicais no HS no ano de 2005. Fonte: Reboita e Ambrizzi, 2006.</a:t>
            </a:r>
          </a:p>
        </p:txBody>
      </p:sp>
      <p:pic>
        <p:nvPicPr>
          <p:cNvPr id="32785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0300" y="1600200"/>
            <a:ext cx="17907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86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352800"/>
            <a:ext cx="20574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87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3352800"/>
            <a:ext cx="19812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88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49738" y="3352800"/>
            <a:ext cx="1922462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89" name="Picture 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72200" y="3360738"/>
            <a:ext cx="19050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987425"/>
            <a:ext cx="9144000" cy="6413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Presença de </a:t>
            </a:r>
            <a:r>
              <a:rPr lang="pt-BR" sz="1800">
                <a:latin typeface="Arial" charset="0"/>
              </a:rPr>
              <a:t>baixas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térmicas</a:t>
            </a:r>
            <a:r>
              <a:rPr lang="pt-BR" sz="1800" b="0">
                <a:latin typeface="Arial" charset="0"/>
              </a:rPr>
              <a:t> na porção </a:t>
            </a:r>
            <a:r>
              <a:rPr lang="pt-BR" sz="1800">
                <a:latin typeface="Arial" charset="0"/>
              </a:rPr>
              <a:t>centro-sul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AS</a:t>
            </a:r>
            <a:r>
              <a:rPr lang="pt-BR" sz="1800" b="0">
                <a:latin typeface="Arial" charset="0"/>
              </a:rPr>
              <a:t> (</a:t>
            </a:r>
            <a:r>
              <a:rPr lang="pt-BR" sz="1800">
                <a:latin typeface="Arial" charset="0"/>
              </a:rPr>
              <a:t>inexistentes</a:t>
            </a:r>
            <a:r>
              <a:rPr lang="pt-BR" sz="1800" b="0">
                <a:latin typeface="Arial" charset="0"/>
              </a:rPr>
              <a:t> em </a:t>
            </a:r>
            <a:r>
              <a:rPr lang="pt-BR" sz="1800">
                <a:latin typeface="Arial" charset="0"/>
              </a:rPr>
              <a:t>maio</a:t>
            </a:r>
            <a:r>
              <a:rPr lang="pt-BR" sz="1800" b="0">
                <a:latin typeface="Arial" charset="0"/>
              </a:rPr>
              <a:t> e </a:t>
            </a:r>
            <a:r>
              <a:rPr lang="pt-BR" sz="1800">
                <a:latin typeface="Arial" charset="0"/>
              </a:rPr>
              <a:t>junho</a:t>
            </a:r>
            <a:r>
              <a:rPr lang="pt-BR" sz="1800" b="0">
                <a:latin typeface="Arial" charset="0"/>
              </a:rPr>
              <a:t>), </a:t>
            </a:r>
            <a:r>
              <a:rPr lang="pt-BR" sz="1800">
                <a:latin typeface="Arial" charset="0"/>
              </a:rPr>
              <a:t>sul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África</a:t>
            </a:r>
            <a:r>
              <a:rPr lang="pt-BR" sz="1800" b="0">
                <a:latin typeface="Arial" charset="0"/>
              </a:rPr>
              <a:t> e </a:t>
            </a:r>
            <a:r>
              <a:rPr lang="pt-BR" sz="1800">
                <a:latin typeface="Arial" charset="0"/>
              </a:rPr>
              <a:t>oeste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Austrália</a:t>
            </a:r>
            <a:r>
              <a:rPr lang="pt-BR" sz="1800" b="0">
                <a:latin typeface="Arial" charset="0"/>
              </a:rPr>
              <a:t> (</a:t>
            </a:r>
            <a:r>
              <a:rPr lang="pt-BR" sz="1800">
                <a:latin typeface="Arial" charset="0"/>
              </a:rPr>
              <a:t>menor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ocorrência</a:t>
            </a:r>
            <a:r>
              <a:rPr lang="pt-BR" sz="1800" b="0">
                <a:latin typeface="Arial" charset="0"/>
              </a:rPr>
              <a:t> no </a:t>
            </a:r>
            <a:r>
              <a:rPr lang="pt-BR" sz="1800">
                <a:latin typeface="Arial" charset="0"/>
              </a:rPr>
              <a:t>outono</a:t>
            </a:r>
            <a:r>
              <a:rPr lang="pt-BR" sz="1800" b="0">
                <a:latin typeface="Arial" charset="0"/>
              </a:rPr>
              <a:t>).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637956" name="Rectangle 4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7957" name="Rectangle 5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37958" name="Text Box 6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CICLONES E CICLOGÊNESE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ANO 2005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1628775"/>
            <a:ext cx="6048375" cy="1751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5156200"/>
            <a:ext cx="6042025" cy="1714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008438" y="5187950"/>
            <a:ext cx="6059488" cy="169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34" name="Text Box 11"/>
          <p:cNvSpPr txBox="1">
            <a:spLocks noChangeArrowheads="1"/>
          </p:cNvSpPr>
          <p:nvPr/>
        </p:nvSpPr>
        <p:spPr bwMode="auto">
          <a:xfrm>
            <a:off x="7812088" y="5157788"/>
            <a:ext cx="1331912" cy="174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Densidade de ciclones extratropicais no HS no ano de 2005. Fonte: Reboita e Ambrizzi, 2006.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0300" y="1600200"/>
            <a:ext cx="17907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352800"/>
            <a:ext cx="20574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3352800"/>
            <a:ext cx="19812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49738" y="3352800"/>
            <a:ext cx="1922462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72200" y="3360738"/>
            <a:ext cx="19050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0" y="987425"/>
            <a:ext cx="9144000" cy="7239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Grande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ocorrência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ciclones</a:t>
            </a:r>
            <a:r>
              <a:rPr lang="pt-BR" sz="1800" b="0">
                <a:latin typeface="Arial" charset="0"/>
              </a:rPr>
              <a:t> em torno do </a:t>
            </a:r>
            <a:r>
              <a:rPr lang="pt-BR" sz="1800">
                <a:latin typeface="Arial" charset="0"/>
              </a:rPr>
              <a:t>continente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Antártico</a:t>
            </a:r>
            <a:r>
              <a:rPr lang="pt-BR" sz="1800" b="0">
                <a:latin typeface="Arial" charset="0"/>
              </a:rPr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Presença de </a:t>
            </a:r>
            <a:r>
              <a:rPr lang="pt-BR" sz="1800">
                <a:latin typeface="Arial" charset="0"/>
              </a:rPr>
              <a:t>sistemas</a:t>
            </a:r>
            <a:r>
              <a:rPr lang="pt-BR" sz="1800" b="0">
                <a:latin typeface="Arial" charset="0"/>
              </a:rPr>
              <a:t> no </a:t>
            </a:r>
            <a:r>
              <a:rPr lang="pt-BR" sz="1800">
                <a:latin typeface="Arial" charset="0"/>
              </a:rPr>
              <a:t>sul</a:t>
            </a:r>
            <a:r>
              <a:rPr lang="pt-BR" sz="1800" b="0">
                <a:latin typeface="Arial" charset="0"/>
              </a:rPr>
              <a:t> e </a:t>
            </a:r>
            <a:r>
              <a:rPr lang="pt-BR" sz="1800">
                <a:latin typeface="Arial" charset="0"/>
              </a:rPr>
              <a:t>sudeste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Austrália</a:t>
            </a:r>
            <a:r>
              <a:rPr lang="pt-BR" sz="1800" b="0">
                <a:latin typeface="Arial" charset="0"/>
              </a:rPr>
              <a:t> e na </a:t>
            </a:r>
            <a:r>
              <a:rPr lang="pt-BR" sz="1800">
                <a:latin typeface="Arial" charset="0"/>
              </a:rPr>
              <a:t>costa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leste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AS</a:t>
            </a:r>
            <a:r>
              <a:rPr lang="pt-BR" sz="1800" b="0">
                <a:latin typeface="Arial" charset="0"/>
              </a:rPr>
              <a:t>.</a:t>
            </a:r>
          </a:p>
        </p:txBody>
      </p:sp>
      <p:grpSp>
        <p:nvGrpSpPr>
          <p:cNvPr id="148483" name="Group 3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637956" name="Rectangle 4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7957" name="Rectangle 5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37958" name="Text Box 6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CICLONES E CICLOGÊNESE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ANO 2005</a:t>
            </a:r>
          </a:p>
        </p:txBody>
      </p:sp>
      <p:pic>
        <p:nvPicPr>
          <p:cNvPr id="1484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1628775"/>
            <a:ext cx="6048375" cy="1751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84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5156200"/>
            <a:ext cx="6042025" cy="1714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848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008438" y="5187950"/>
            <a:ext cx="6059488" cy="169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8490" name="Text Box 11"/>
          <p:cNvSpPr txBox="1">
            <a:spLocks noChangeArrowheads="1"/>
          </p:cNvSpPr>
          <p:nvPr/>
        </p:nvSpPr>
        <p:spPr bwMode="auto">
          <a:xfrm>
            <a:off x="7812088" y="5157788"/>
            <a:ext cx="1331912" cy="174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Densidade de ciclones extratropicais no HS no ano de 2005. Fonte: Reboita e Ambrizzi, 2006.</a:t>
            </a:r>
          </a:p>
        </p:txBody>
      </p:sp>
      <p:pic>
        <p:nvPicPr>
          <p:cNvPr id="14849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0300" y="1600200"/>
            <a:ext cx="17907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92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352800"/>
            <a:ext cx="20574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93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3352800"/>
            <a:ext cx="19812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94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49738" y="3352800"/>
            <a:ext cx="1922462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95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72200" y="3360738"/>
            <a:ext cx="19050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0" y="987425"/>
            <a:ext cx="9144000" cy="366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Frequência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variável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ciclones</a:t>
            </a:r>
            <a:r>
              <a:rPr lang="pt-BR" sz="1800" b="0">
                <a:latin typeface="Arial" charset="0"/>
              </a:rPr>
              <a:t> sobre os </a:t>
            </a:r>
            <a:r>
              <a:rPr lang="pt-BR" sz="1800">
                <a:latin typeface="Arial" charset="0"/>
              </a:rPr>
              <a:t>oceanos</a:t>
            </a:r>
            <a:r>
              <a:rPr lang="pt-BR" sz="1800" b="0">
                <a:latin typeface="Arial" charset="0"/>
              </a:rPr>
              <a:t>.</a:t>
            </a:r>
          </a:p>
        </p:txBody>
      </p:sp>
      <p:grpSp>
        <p:nvGrpSpPr>
          <p:cNvPr id="150531" name="Group 3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637956" name="Rectangle 4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7957" name="Rectangle 5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37958" name="Text Box 6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CICLONES E CICLOGÊNESE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ANO 2005</a:t>
            </a:r>
          </a:p>
        </p:txBody>
      </p:sp>
      <p:pic>
        <p:nvPicPr>
          <p:cNvPr id="15053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1628775"/>
            <a:ext cx="6048375" cy="1751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053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5156200"/>
            <a:ext cx="6042025" cy="1714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053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008438" y="5187950"/>
            <a:ext cx="6059488" cy="169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0538" name="Text Box 11"/>
          <p:cNvSpPr txBox="1">
            <a:spLocks noChangeArrowheads="1"/>
          </p:cNvSpPr>
          <p:nvPr/>
        </p:nvSpPr>
        <p:spPr bwMode="auto">
          <a:xfrm>
            <a:off x="7812088" y="5157788"/>
            <a:ext cx="1331912" cy="174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Densidade de ciclones extratropicais no HS no ano de 2005. Fonte: Reboita e Ambrizzi, 2006.</a:t>
            </a:r>
          </a:p>
        </p:txBody>
      </p:sp>
      <p:pic>
        <p:nvPicPr>
          <p:cNvPr id="15053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0300" y="1600200"/>
            <a:ext cx="17907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540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352800"/>
            <a:ext cx="20574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541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3352800"/>
            <a:ext cx="19812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542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49738" y="3352800"/>
            <a:ext cx="1922462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543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72200" y="3360738"/>
            <a:ext cx="19050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Cyclogenesis (Cont.)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pt-BR" smtClean="0"/>
          </a:p>
        </p:txBody>
      </p:sp>
      <p:sp>
        <p:nvSpPr>
          <p:cNvPr id="162820" name="Freeform 4"/>
          <p:cNvSpPr>
            <a:spLocks/>
          </p:cNvSpPr>
          <p:nvPr/>
        </p:nvSpPr>
        <p:spPr bwMode="auto">
          <a:xfrm>
            <a:off x="889000" y="2933700"/>
            <a:ext cx="7556500" cy="2209800"/>
          </a:xfrm>
          <a:custGeom>
            <a:avLst/>
            <a:gdLst/>
            <a:ahLst/>
            <a:cxnLst>
              <a:cxn ang="0">
                <a:pos x="0" y="680"/>
              </a:cxn>
              <a:cxn ang="0">
                <a:pos x="64" y="504"/>
              </a:cxn>
              <a:cxn ang="0">
                <a:pos x="120" y="440"/>
              </a:cxn>
              <a:cxn ang="0">
                <a:pos x="184" y="376"/>
              </a:cxn>
              <a:cxn ang="0">
                <a:pos x="232" y="296"/>
              </a:cxn>
              <a:cxn ang="0">
                <a:pos x="304" y="264"/>
              </a:cxn>
              <a:cxn ang="0">
                <a:pos x="376" y="216"/>
              </a:cxn>
              <a:cxn ang="0">
                <a:pos x="720" y="48"/>
              </a:cxn>
              <a:cxn ang="0">
                <a:pos x="1000" y="56"/>
              </a:cxn>
              <a:cxn ang="0">
                <a:pos x="1120" y="120"/>
              </a:cxn>
              <a:cxn ang="0">
                <a:pos x="1200" y="176"/>
              </a:cxn>
              <a:cxn ang="0">
                <a:pos x="1288" y="248"/>
              </a:cxn>
              <a:cxn ang="0">
                <a:pos x="1360" y="312"/>
              </a:cxn>
              <a:cxn ang="0">
                <a:pos x="1408" y="368"/>
              </a:cxn>
              <a:cxn ang="0">
                <a:pos x="1536" y="464"/>
              </a:cxn>
              <a:cxn ang="0">
                <a:pos x="1792" y="688"/>
              </a:cxn>
              <a:cxn ang="0">
                <a:pos x="1816" y="720"/>
              </a:cxn>
              <a:cxn ang="0">
                <a:pos x="1864" y="752"/>
              </a:cxn>
              <a:cxn ang="0">
                <a:pos x="1984" y="872"/>
              </a:cxn>
              <a:cxn ang="0">
                <a:pos x="2072" y="960"/>
              </a:cxn>
              <a:cxn ang="0">
                <a:pos x="2112" y="992"/>
              </a:cxn>
              <a:cxn ang="0">
                <a:pos x="2136" y="1016"/>
              </a:cxn>
              <a:cxn ang="0">
                <a:pos x="2216" y="1072"/>
              </a:cxn>
              <a:cxn ang="0">
                <a:pos x="2232" y="1096"/>
              </a:cxn>
              <a:cxn ang="0">
                <a:pos x="2288" y="1128"/>
              </a:cxn>
              <a:cxn ang="0">
                <a:pos x="2440" y="1248"/>
              </a:cxn>
              <a:cxn ang="0">
                <a:pos x="2520" y="1296"/>
              </a:cxn>
              <a:cxn ang="0">
                <a:pos x="2520" y="1296"/>
              </a:cxn>
              <a:cxn ang="0">
                <a:pos x="2576" y="1336"/>
              </a:cxn>
              <a:cxn ang="0">
                <a:pos x="2640" y="1352"/>
              </a:cxn>
              <a:cxn ang="0">
                <a:pos x="2848" y="1392"/>
              </a:cxn>
              <a:cxn ang="0">
                <a:pos x="3056" y="1384"/>
              </a:cxn>
              <a:cxn ang="0">
                <a:pos x="3104" y="1376"/>
              </a:cxn>
              <a:cxn ang="0">
                <a:pos x="3168" y="1360"/>
              </a:cxn>
              <a:cxn ang="0">
                <a:pos x="3248" y="1320"/>
              </a:cxn>
              <a:cxn ang="0">
                <a:pos x="3344" y="1240"/>
              </a:cxn>
              <a:cxn ang="0">
                <a:pos x="3496" y="1144"/>
              </a:cxn>
              <a:cxn ang="0">
                <a:pos x="3592" y="1064"/>
              </a:cxn>
              <a:cxn ang="0">
                <a:pos x="3624" y="1024"/>
              </a:cxn>
              <a:cxn ang="0">
                <a:pos x="3656" y="976"/>
              </a:cxn>
              <a:cxn ang="0">
                <a:pos x="3728" y="896"/>
              </a:cxn>
              <a:cxn ang="0">
                <a:pos x="3832" y="768"/>
              </a:cxn>
              <a:cxn ang="0">
                <a:pos x="3856" y="728"/>
              </a:cxn>
              <a:cxn ang="0">
                <a:pos x="3880" y="712"/>
              </a:cxn>
              <a:cxn ang="0">
                <a:pos x="3952" y="624"/>
              </a:cxn>
              <a:cxn ang="0">
                <a:pos x="4024" y="544"/>
              </a:cxn>
              <a:cxn ang="0">
                <a:pos x="4128" y="424"/>
              </a:cxn>
              <a:cxn ang="0">
                <a:pos x="4232" y="320"/>
              </a:cxn>
              <a:cxn ang="0">
                <a:pos x="4280" y="288"/>
              </a:cxn>
              <a:cxn ang="0">
                <a:pos x="4344" y="232"/>
              </a:cxn>
              <a:cxn ang="0">
                <a:pos x="4368" y="216"/>
              </a:cxn>
              <a:cxn ang="0">
                <a:pos x="4440" y="168"/>
              </a:cxn>
              <a:cxn ang="0">
                <a:pos x="4488" y="136"/>
              </a:cxn>
              <a:cxn ang="0">
                <a:pos x="4760" y="0"/>
              </a:cxn>
            </a:cxnLst>
            <a:rect l="0" t="0" r="r" b="b"/>
            <a:pathLst>
              <a:path w="4760" h="1392">
                <a:moveTo>
                  <a:pt x="0" y="680"/>
                </a:moveTo>
                <a:cubicBezTo>
                  <a:pt x="5" y="628"/>
                  <a:pt x="16" y="536"/>
                  <a:pt x="64" y="504"/>
                </a:cubicBezTo>
                <a:cubicBezTo>
                  <a:pt x="101" y="448"/>
                  <a:pt x="80" y="467"/>
                  <a:pt x="120" y="440"/>
                </a:cubicBezTo>
                <a:cubicBezTo>
                  <a:pt x="139" y="412"/>
                  <a:pt x="164" y="402"/>
                  <a:pt x="184" y="376"/>
                </a:cubicBezTo>
                <a:cubicBezTo>
                  <a:pt x="203" y="351"/>
                  <a:pt x="212" y="320"/>
                  <a:pt x="232" y="296"/>
                </a:cubicBezTo>
                <a:cubicBezTo>
                  <a:pt x="252" y="272"/>
                  <a:pt x="278" y="281"/>
                  <a:pt x="304" y="264"/>
                </a:cubicBezTo>
                <a:cubicBezTo>
                  <a:pt x="328" y="248"/>
                  <a:pt x="352" y="232"/>
                  <a:pt x="376" y="216"/>
                </a:cubicBezTo>
                <a:cubicBezTo>
                  <a:pt x="490" y="140"/>
                  <a:pt x="583" y="75"/>
                  <a:pt x="720" y="48"/>
                </a:cubicBezTo>
                <a:cubicBezTo>
                  <a:pt x="813" y="51"/>
                  <a:pt x="907" y="49"/>
                  <a:pt x="1000" y="56"/>
                </a:cubicBezTo>
                <a:cubicBezTo>
                  <a:pt x="1054" y="60"/>
                  <a:pt x="1074" y="105"/>
                  <a:pt x="1120" y="120"/>
                </a:cubicBezTo>
                <a:cubicBezTo>
                  <a:pt x="1146" y="146"/>
                  <a:pt x="1167" y="160"/>
                  <a:pt x="1200" y="176"/>
                </a:cubicBezTo>
                <a:cubicBezTo>
                  <a:pt x="1221" y="208"/>
                  <a:pt x="1258" y="223"/>
                  <a:pt x="1288" y="248"/>
                </a:cubicBezTo>
                <a:cubicBezTo>
                  <a:pt x="1312" y="268"/>
                  <a:pt x="1340" y="289"/>
                  <a:pt x="1360" y="312"/>
                </a:cubicBezTo>
                <a:cubicBezTo>
                  <a:pt x="1381" y="337"/>
                  <a:pt x="1382" y="348"/>
                  <a:pt x="1408" y="368"/>
                </a:cubicBezTo>
                <a:cubicBezTo>
                  <a:pt x="1449" y="400"/>
                  <a:pt x="1499" y="427"/>
                  <a:pt x="1536" y="464"/>
                </a:cubicBezTo>
                <a:cubicBezTo>
                  <a:pt x="1616" y="544"/>
                  <a:pt x="1688" y="636"/>
                  <a:pt x="1792" y="688"/>
                </a:cubicBezTo>
                <a:cubicBezTo>
                  <a:pt x="1800" y="699"/>
                  <a:pt x="1806" y="711"/>
                  <a:pt x="1816" y="720"/>
                </a:cubicBezTo>
                <a:cubicBezTo>
                  <a:pt x="1830" y="733"/>
                  <a:pt x="1864" y="752"/>
                  <a:pt x="1864" y="752"/>
                </a:cubicBezTo>
                <a:cubicBezTo>
                  <a:pt x="1896" y="800"/>
                  <a:pt x="1944" y="832"/>
                  <a:pt x="1984" y="872"/>
                </a:cubicBezTo>
                <a:cubicBezTo>
                  <a:pt x="2012" y="900"/>
                  <a:pt x="2039" y="938"/>
                  <a:pt x="2072" y="960"/>
                </a:cubicBezTo>
                <a:cubicBezTo>
                  <a:pt x="2108" y="1014"/>
                  <a:pt x="2066" y="961"/>
                  <a:pt x="2112" y="992"/>
                </a:cubicBezTo>
                <a:cubicBezTo>
                  <a:pt x="2121" y="998"/>
                  <a:pt x="2127" y="1009"/>
                  <a:pt x="2136" y="1016"/>
                </a:cubicBezTo>
                <a:cubicBezTo>
                  <a:pt x="2148" y="1025"/>
                  <a:pt x="2201" y="1057"/>
                  <a:pt x="2216" y="1072"/>
                </a:cubicBezTo>
                <a:cubicBezTo>
                  <a:pt x="2223" y="1079"/>
                  <a:pt x="2225" y="1090"/>
                  <a:pt x="2232" y="1096"/>
                </a:cubicBezTo>
                <a:cubicBezTo>
                  <a:pt x="2249" y="1110"/>
                  <a:pt x="2271" y="1116"/>
                  <a:pt x="2288" y="1128"/>
                </a:cubicBezTo>
                <a:cubicBezTo>
                  <a:pt x="2340" y="1165"/>
                  <a:pt x="2388" y="1211"/>
                  <a:pt x="2440" y="1248"/>
                </a:cubicBezTo>
                <a:cubicBezTo>
                  <a:pt x="2465" y="1266"/>
                  <a:pt x="2494" y="1279"/>
                  <a:pt x="2520" y="1296"/>
                </a:cubicBezTo>
                <a:lnTo>
                  <a:pt x="2520" y="1296"/>
                </a:lnTo>
                <a:cubicBezTo>
                  <a:pt x="2527" y="1301"/>
                  <a:pt x="2564" y="1330"/>
                  <a:pt x="2576" y="1336"/>
                </a:cubicBezTo>
                <a:cubicBezTo>
                  <a:pt x="2593" y="1345"/>
                  <a:pt x="2624" y="1348"/>
                  <a:pt x="2640" y="1352"/>
                </a:cubicBezTo>
                <a:cubicBezTo>
                  <a:pt x="2710" y="1368"/>
                  <a:pt x="2777" y="1384"/>
                  <a:pt x="2848" y="1392"/>
                </a:cubicBezTo>
                <a:cubicBezTo>
                  <a:pt x="2917" y="1389"/>
                  <a:pt x="2987" y="1388"/>
                  <a:pt x="3056" y="1384"/>
                </a:cubicBezTo>
                <a:cubicBezTo>
                  <a:pt x="3072" y="1383"/>
                  <a:pt x="3088" y="1379"/>
                  <a:pt x="3104" y="1376"/>
                </a:cubicBezTo>
                <a:cubicBezTo>
                  <a:pt x="3126" y="1371"/>
                  <a:pt x="3168" y="1360"/>
                  <a:pt x="3168" y="1360"/>
                </a:cubicBezTo>
                <a:cubicBezTo>
                  <a:pt x="3194" y="1343"/>
                  <a:pt x="3223" y="1338"/>
                  <a:pt x="3248" y="1320"/>
                </a:cubicBezTo>
                <a:cubicBezTo>
                  <a:pt x="3281" y="1296"/>
                  <a:pt x="3311" y="1265"/>
                  <a:pt x="3344" y="1240"/>
                </a:cubicBezTo>
                <a:cubicBezTo>
                  <a:pt x="3391" y="1204"/>
                  <a:pt x="3451" y="1181"/>
                  <a:pt x="3496" y="1144"/>
                </a:cubicBezTo>
                <a:cubicBezTo>
                  <a:pt x="3528" y="1117"/>
                  <a:pt x="3557" y="1087"/>
                  <a:pt x="3592" y="1064"/>
                </a:cubicBezTo>
                <a:cubicBezTo>
                  <a:pt x="3610" y="1010"/>
                  <a:pt x="3585" y="1069"/>
                  <a:pt x="3624" y="1024"/>
                </a:cubicBezTo>
                <a:cubicBezTo>
                  <a:pt x="3637" y="1010"/>
                  <a:pt x="3642" y="990"/>
                  <a:pt x="3656" y="976"/>
                </a:cubicBezTo>
                <a:cubicBezTo>
                  <a:pt x="3682" y="950"/>
                  <a:pt x="3704" y="923"/>
                  <a:pt x="3728" y="896"/>
                </a:cubicBezTo>
                <a:cubicBezTo>
                  <a:pt x="3763" y="855"/>
                  <a:pt x="3800" y="811"/>
                  <a:pt x="3832" y="768"/>
                </a:cubicBezTo>
                <a:cubicBezTo>
                  <a:pt x="3841" y="756"/>
                  <a:pt x="3846" y="740"/>
                  <a:pt x="3856" y="728"/>
                </a:cubicBezTo>
                <a:cubicBezTo>
                  <a:pt x="3862" y="721"/>
                  <a:pt x="3873" y="719"/>
                  <a:pt x="3880" y="712"/>
                </a:cubicBezTo>
                <a:cubicBezTo>
                  <a:pt x="3904" y="688"/>
                  <a:pt x="3930" y="650"/>
                  <a:pt x="3952" y="624"/>
                </a:cubicBezTo>
                <a:cubicBezTo>
                  <a:pt x="4019" y="543"/>
                  <a:pt x="3973" y="578"/>
                  <a:pt x="4024" y="544"/>
                </a:cubicBezTo>
                <a:cubicBezTo>
                  <a:pt x="4057" y="495"/>
                  <a:pt x="4079" y="457"/>
                  <a:pt x="4128" y="424"/>
                </a:cubicBezTo>
                <a:cubicBezTo>
                  <a:pt x="4158" y="379"/>
                  <a:pt x="4190" y="353"/>
                  <a:pt x="4232" y="320"/>
                </a:cubicBezTo>
                <a:cubicBezTo>
                  <a:pt x="4247" y="308"/>
                  <a:pt x="4280" y="288"/>
                  <a:pt x="4280" y="288"/>
                </a:cubicBezTo>
                <a:cubicBezTo>
                  <a:pt x="4307" y="248"/>
                  <a:pt x="4288" y="269"/>
                  <a:pt x="4344" y="232"/>
                </a:cubicBezTo>
                <a:cubicBezTo>
                  <a:pt x="4352" y="227"/>
                  <a:pt x="4368" y="216"/>
                  <a:pt x="4368" y="216"/>
                </a:cubicBezTo>
                <a:cubicBezTo>
                  <a:pt x="4394" y="176"/>
                  <a:pt x="4403" y="194"/>
                  <a:pt x="4440" y="168"/>
                </a:cubicBezTo>
                <a:cubicBezTo>
                  <a:pt x="4492" y="131"/>
                  <a:pt x="4437" y="153"/>
                  <a:pt x="4488" y="136"/>
                </a:cubicBezTo>
                <a:cubicBezTo>
                  <a:pt x="4558" y="84"/>
                  <a:pt x="4668" y="0"/>
                  <a:pt x="4760" y="0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2821" name="Line 5"/>
          <p:cNvSpPr>
            <a:spLocks noChangeShapeType="1"/>
          </p:cNvSpPr>
          <p:nvPr/>
        </p:nvSpPr>
        <p:spPr bwMode="auto">
          <a:xfrm flipV="1">
            <a:off x="8001000" y="2819400"/>
            <a:ext cx="5334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5029200" y="3886200"/>
            <a:ext cx="16002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solidFill>
                  <a:srgbClr val="FF3300"/>
                </a:solidFill>
                <a:latin typeface="Arial" charset="0"/>
              </a:rPr>
              <a:t>Positive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solidFill>
                  <a:srgbClr val="FF3300"/>
                </a:solidFill>
                <a:latin typeface="Arial" charset="0"/>
              </a:rPr>
              <a:t>Vorticity</a:t>
            </a:r>
          </a:p>
        </p:txBody>
      </p:sp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6032500" y="3427413"/>
            <a:ext cx="18288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solidFill>
                  <a:srgbClr val="993300"/>
                </a:solidFill>
                <a:latin typeface="Arial" charset="0"/>
              </a:rPr>
              <a:t>Upper Level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solidFill>
                  <a:srgbClr val="993300"/>
                </a:solidFill>
                <a:latin typeface="Arial" charset="0"/>
              </a:rPr>
              <a:t>Divergence</a:t>
            </a:r>
          </a:p>
        </p:txBody>
      </p:sp>
      <p:sp>
        <p:nvSpPr>
          <p:cNvPr id="162824" name="Line 8"/>
          <p:cNvSpPr>
            <a:spLocks noChangeShapeType="1"/>
          </p:cNvSpPr>
          <p:nvPr/>
        </p:nvSpPr>
        <p:spPr bwMode="auto">
          <a:xfrm flipV="1">
            <a:off x="7772400" y="19050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2825" name="Line 9"/>
          <p:cNvSpPr>
            <a:spLocks noChangeShapeType="1"/>
          </p:cNvSpPr>
          <p:nvPr/>
        </p:nvSpPr>
        <p:spPr bwMode="auto">
          <a:xfrm>
            <a:off x="7620000" y="24384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7620000" y="1600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Arial" charset="0"/>
              </a:rPr>
              <a:t>N</a:t>
            </a: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8153400" y="2133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Arial" charset="0"/>
              </a:rPr>
              <a:t>E</a:t>
            </a:r>
          </a:p>
        </p:txBody>
      </p:sp>
      <p:sp>
        <p:nvSpPr>
          <p:cNvPr id="162828" name="Text Box 12"/>
          <p:cNvSpPr txBox="1">
            <a:spLocks noChangeArrowheads="1"/>
          </p:cNvSpPr>
          <p:nvPr/>
        </p:nvSpPr>
        <p:spPr bwMode="auto">
          <a:xfrm>
            <a:off x="4495800" y="2438400"/>
            <a:ext cx="2819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Arial" charset="0"/>
              </a:rPr>
              <a:t>Upper Level Shortwave</a:t>
            </a:r>
          </a:p>
          <a:p>
            <a:pPr algn="l">
              <a:lnSpc>
                <a:spcPct val="100000"/>
              </a:lnSpc>
            </a:pPr>
            <a:r>
              <a:rPr lang="en-US" sz="1800" b="0">
                <a:latin typeface="Arial" charset="0"/>
              </a:rPr>
              <a:t>           at 500 mb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582659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2660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82661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CICLONES E CICLOGÊNESE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INFLUÊNCIAS</a:t>
            </a: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47640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Possível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explicação</a:t>
            </a:r>
            <a:r>
              <a:rPr lang="pt-BR" sz="1800" b="0">
                <a:latin typeface="Arial" charset="0"/>
              </a:rPr>
              <a:t> para a </a:t>
            </a:r>
            <a:r>
              <a:rPr lang="pt-BR" sz="1800">
                <a:latin typeface="Arial" charset="0"/>
              </a:rPr>
              <a:t>formação</a:t>
            </a:r>
            <a:r>
              <a:rPr lang="pt-BR" sz="1800" b="0">
                <a:latin typeface="Arial" charset="0"/>
              </a:rPr>
              <a:t> e </a:t>
            </a:r>
            <a:r>
              <a:rPr lang="pt-BR" sz="1800">
                <a:latin typeface="Arial" charset="0"/>
              </a:rPr>
              <a:t>localização</a:t>
            </a:r>
            <a:r>
              <a:rPr lang="pt-BR" sz="1800" b="0">
                <a:latin typeface="Arial" charset="0"/>
              </a:rPr>
              <a:t> destes </a:t>
            </a:r>
            <a:r>
              <a:rPr lang="pt-BR" sz="1800">
                <a:latin typeface="Arial" charset="0"/>
              </a:rPr>
              <a:t>centros</a:t>
            </a:r>
            <a:r>
              <a:rPr lang="pt-BR" sz="1800" b="0">
                <a:latin typeface="Arial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instabilidade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baroclínica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local</a:t>
            </a:r>
            <a:r>
              <a:rPr lang="pt-BR" sz="1800" b="0">
                <a:latin typeface="Arial" charset="0"/>
              </a:rPr>
              <a:t> no </a:t>
            </a:r>
            <a:r>
              <a:rPr lang="pt-BR" sz="1800">
                <a:latin typeface="Arial" charset="0"/>
              </a:rPr>
              <a:t>escoamento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oeste</a:t>
            </a:r>
            <a:r>
              <a:rPr lang="pt-BR" sz="1800" b="0">
                <a:latin typeface="Arial" charset="0"/>
              </a:rPr>
              <a:t> (</a:t>
            </a:r>
            <a:r>
              <a:rPr lang="pt-BR" sz="1800">
                <a:latin typeface="Arial" charset="0"/>
              </a:rPr>
              <a:t>núcleo</a:t>
            </a:r>
            <a:r>
              <a:rPr lang="pt-BR" sz="1800" b="0">
                <a:latin typeface="Arial" charset="0"/>
              </a:rPr>
              <a:t> sobre o </a:t>
            </a:r>
            <a:r>
              <a:rPr lang="pt-BR" sz="1800">
                <a:latin typeface="Arial" charset="0"/>
              </a:rPr>
              <a:t>Uruguai</a:t>
            </a:r>
            <a:r>
              <a:rPr lang="pt-BR" sz="1800" b="0">
                <a:latin typeface="Arial" charset="0"/>
              </a:rPr>
              <a:t>). É nos extratrópicos, região caracterizada pelo intenso contraste norte-sul de temperatura, onde se movimentam distúrbios de grande escala, denominados ondas baroclínicas.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distúrbio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baroclínico</a:t>
            </a:r>
            <a:r>
              <a:rPr lang="pt-BR" sz="1800" b="0">
                <a:latin typeface="Arial" charset="0"/>
              </a:rPr>
              <a:t> se </a:t>
            </a:r>
            <a:r>
              <a:rPr lang="pt-BR" sz="1800">
                <a:latin typeface="Arial" charset="0"/>
              </a:rPr>
              <a:t>movendo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sobre</a:t>
            </a:r>
            <a:r>
              <a:rPr lang="pt-BR" sz="1800" b="0">
                <a:latin typeface="Arial" charset="0"/>
              </a:rPr>
              <a:t> uma </a:t>
            </a:r>
            <a:r>
              <a:rPr lang="pt-BR" sz="1800">
                <a:latin typeface="Arial" charset="0"/>
              </a:rPr>
              <a:t>cadeia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montanhas</a:t>
            </a:r>
            <a:r>
              <a:rPr lang="pt-BR" sz="1800" b="0">
                <a:latin typeface="Arial" charset="0"/>
              </a:rPr>
              <a:t>, que gera a chamada lee cyclogenesis - ciclogênese a sotavento da montanha (</a:t>
            </a:r>
            <a:r>
              <a:rPr lang="pt-BR" sz="1800">
                <a:latin typeface="Arial" charset="0"/>
              </a:rPr>
              <a:t>núcleo</a:t>
            </a:r>
            <a:r>
              <a:rPr lang="pt-BR" sz="1800" b="0">
                <a:latin typeface="Arial" charset="0"/>
              </a:rPr>
              <a:t> sobre o </a:t>
            </a:r>
            <a:r>
              <a:rPr lang="pt-BR" sz="1800">
                <a:latin typeface="Arial" charset="0"/>
              </a:rPr>
              <a:t>Golfo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São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Matias</a:t>
            </a:r>
            <a:r>
              <a:rPr lang="pt-BR" sz="1800" b="0">
                <a:latin typeface="Arial" charset="0"/>
              </a:rPr>
              <a:t>).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papel das </a:t>
            </a:r>
            <a:r>
              <a:rPr lang="pt-BR" sz="1800">
                <a:latin typeface="Arial" charset="0"/>
              </a:rPr>
              <a:t>correntes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oceânicas</a:t>
            </a:r>
            <a:r>
              <a:rPr lang="pt-BR" sz="1800" b="0">
                <a:latin typeface="Arial" charset="0"/>
              </a:rPr>
              <a:t> onde </a:t>
            </a:r>
            <a:r>
              <a:rPr lang="pt-BR" sz="1800">
                <a:latin typeface="Arial" charset="0"/>
              </a:rPr>
              <a:t>condições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quentes</a:t>
            </a:r>
            <a:r>
              <a:rPr lang="pt-BR" sz="1800" b="0">
                <a:latin typeface="Arial" charset="0"/>
              </a:rPr>
              <a:t> (</a:t>
            </a:r>
            <a:r>
              <a:rPr lang="pt-BR" sz="1800">
                <a:latin typeface="Arial" charset="0"/>
              </a:rPr>
              <a:t>frias</a:t>
            </a:r>
            <a:r>
              <a:rPr lang="pt-BR" sz="1800" b="0">
                <a:latin typeface="Arial" charset="0"/>
              </a:rPr>
              <a:t>) prevalecem na porção </a:t>
            </a:r>
            <a:r>
              <a:rPr lang="pt-BR" sz="1800">
                <a:latin typeface="Arial" charset="0"/>
              </a:rPr>
              <a:t>leste</a:t>
            </a:r>
            <a:r>
              <a:rPr lang="pt-BR" sz="1800" b="0">
                <a:latin typeface="Arial" charset="0"/>
              </a:rPr>
              <a:t> (</a:t>
            </a:r>
            <a:r>
              <a:rPr lang="pt-BR" sz="1800">
                <a:latin typeface="Arial" charset="0"/>
              </a:rPr>
              <a:t>oeste</a:t>
            </a:r>
            <a:r>
              <a:rPr lang="pt-BR" sz="1800" b="0">
                <a:latin typeface="Arial" charset="0"/>
              </a:rPr>
              <a:t>) dos </a:t>
            </a:r>
            <a:r>
              <a:rPr lang="pt-BR" sz="1800">
                <a:latin typeface="Arial" charset="0"/>
              </a:rPr>
              <a:t>continentes</a:t>
            </a:r>
            <a:r>
              <a:rPr lang="pt-BR" sz="1800" b="0">
                <a:latin typeface="Arial" charset="0"/>
              </a:rPr>
              <a:t>. Saraiva e Silva Dias (1997) sugerem a influência do gradiente de TSM produzido pela confluência das correntes do Brasil e das Malvinas (Peterson e Stramma, 1991).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Consequências da baroclinia: os sistemas de baixa pressão inclinam-se em direção ao ar frio à medida que a altura aumenta; os ventos de oeste aumentam em magnitude com o aumento da altura =&gt; intensificação do sistema.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650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582659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2660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82661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CICLONES E CICLOGÊNESE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INFLUÊNCIAS</a:t>
            </a:r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56562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>
                <a:latin typeface="Arial" charset="0"/>
              </a:rPr>
              <a:t>Mendes, 2006</a:t>
            </a:r>
            <a:r>
              <a:rPr lang="pt-BR" sz="1800" b="0">
                <a:latin typeface="Arial" charset="0"/>
              </a:rPr>
              <a:t>: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</a:t>
            </a:r>
            <a:r>
              <a:rPr lang="pt-BR" sz="2000" b="0">
                <a:latin typeface="Arial" charset="0"/>
              </a:rPr>
              <a:t>Os principais mecanismos dinâmicos de formação dos ciclones extratropicais da América do Sul estão associados a instabilidade baroclínica e ao efeito da montanha (Gan e Rao, 1991), principalmente no Inverno.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2000" b="0">
                <a:latin typeface="Arial" charset="0"/>
              </a:rPr>
              <a:t>No Verão a causa mais freqüente é a presença de um distúrbio baroclínico em altos níveis preexistente sobre o Pacífico que desloca-se para leste e ultrapassa dos Andes (Gan e Rao, 1991), condições essas também verificada nas demais estações do ano. Esse caso é semelhante ao da teoria de ciclogênese de lee (e.g., Hayes et al. 1987), em que uma coluna de atmosfera forçada sobre uma montanha ganha vorticidade anticiclônica quando comprimida no topo, e ciclônica quando expandida a sotavento. A situação de uma perturbação na média-alta troposfera ser forçada sobre uma cordilheira montanhosa, como é freqüente na região dos Andes argentinos, é geralmente seguida pela formação de uma depressão à superfície a jusante (ou a </a:t>
            </a:r>
            <a:r>
              <a:rPr lang="pt-BR" sz="2000" b="0" i="1">
                <a:latin typeface="Arial" charset="0"/>
              </a:rPr>
              <a:t>lee</a:t>
            </a:r>
            <a:r>
              <a:rPr lang="pt-BR" sz="2000" b="0">
                <a:latin typeface="Arial" charset="0"/>
              </a:rPr>
              <a:t>) da montanha.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endParaRPr lang="pt-BR" sz="1800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98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582659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2660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82661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CICLONES E CICLOGÊNESE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INFLUÊNCIAS</a:t>
            </a: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50387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>
                <a:latin typeface="Arial" charset="0"/>
              </a:rPr>
              <a:t>Mendes, 2006</a:t>
            </a:r>
            <a:r>
              <a:rPr lang="pt-BR" sz="1800" b="0">
                <a:latin typeface="Arial" charset="0"/>
              </a:rPr>
              <a:t>: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A localização do núcleo de máxima ciclogênese verificada no litoral leste da Argentina sugere que o contraste de temperatura continente-oceano favorece a formação de baroclinicidade à superfície, enquanto que a presença da corrente quente do Brasil propicia fluxos verticais de calor sensível e latente; ambas as situações podem explicar a zona preferencial de geração de depressões nessa região da AS (e.g., Sutcliffe, 1947; Dal-Piva, 2001).</a:t>
            </a:r>
          </a:p>
          <a:p>
            <a:pPr algn="l" eaLnBrk="0" hangingPunct="0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A construção de trajetórias padrões através de uma análise de </a:t>
            </a:r>
            <a:r>
              <a:rPr lang="pt-BR" sz="1800" b="0" i="1">
                <a:latin typeface="Arial" charset="0"/>
              </a:rPr>
              <a:t>clusters </a:t>
            </a:r>
            <a:r>
              <a:rPr lang="pt-BR" sz="1800" b="0">
                <a:latin typeface="Arial" charset="0"/>
              </a:rPr>
              <a:t>para a AS, mostra uma pequena variação sazonal nas trajetórias médias. Verificam-se algumas características em relação ao limite de atuação dos ciclones. Por exemplo, para os ciclones originado no Pacífico o limite da trajetória é limitado pelos Andes. Para os ciclones originados a leste dos Andes, a trajetória tem um sentido nordeste-leste e tem seu limite ao centro do oceano Atlântico, sendo coincidente com a presença da Alta subtropical do Atlântico Sul (e.g. Satyamurty et al., 1998).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endParaRPr lang="pt-BR" sz="1800" b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endParaRPr lang="pt-BR" sz="1800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609283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9284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09285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CICLONES E CICLOGÊNESE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INFLUÊNCIAS: AR ESTRATOSFÉRICO</a:t>
            </a:r>
          </a:p>
        </p:txBody>
      </p:sp>
      <p:sp>
        <p:nvSpPr>
          <p:cNvPr id="609286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11906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  <a:defRPr/>
            </a:pPr>
            <a:r>
              <a:rPr lang="pt-BR" sz="1800" b="0">
                <a:latin typeface="Arial" charset="0"/>
              </a:rPr>
              <a:t> Influência da </a:t>
            </a:r>
            <a:r>
              <a:rPr lang="pt-BR" sz="1800">
                <a:latin typeface="Arial" charset="0"/>
              </a:rPr>
              <a:t>dobra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tropopausa</a:t>
            </a:r>
            <a:r>
              <a:rPr lang="pt-BR" sz="1800" b="0">
                <a:latin typeface="Arial" charset="0"/>
              </a:rPr>
              <a:t> na </a:t>
            </a:r>
            <a:r>
              <a:rPr lang="pt-BR" sz="1800">
                <a:latin typeface="Arial" charset="0"/>
              </a:rPr>
              <a:t>intensificação</a:t>
            </a:r>
            <a:r>
              <a:rPr lang="pt-BR" sz="1800" b="0">
                <a:latin typeface="Arial" charset="0"/>
              </a:rPr>
              <a:t> dos </a:t>
            </a:r>
            <a:r>
              <a:rPr lang="pt-BR" sz="1800">
                <a:latin typeface="Arial" charset="0"/>
              </a:rPr>
              <a:t>ciclones</a:t>
            </a:r>
            <a:r>
              <a:rPr lang="pt-BR" sz="1800" b="0">
                <a:latin typeface="Arial" charset="0"/>
              </a:rPr>
              <a:t>. A dobra da tropopausa é definida por Reed (1955) e Reed e Danielsen (1959) como uma </a:t>
            </a:r>
            <a:r>
              <a:rPr lang="pt-BR" sz="1800">
                <a:latin typeface="Arial" charset="0"/>
              </a:rPr>
              <a:t>intrusão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ar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estratosférico</a:t>
            </a:r>
            <a:r>
              <a:rPr lang="pt-BR" sz="1800" b="0">
                <a:latin typeface="Arial" charset="0"/>
              </a:rPr>
              <a:t> na </a:t>
            </a:r>
            <a:r>
              <a:rPr lang="pt-BR" sz="1800">
                <a:latin typeface="Arial" charset="0"/>
              </a:rPr>
              <a:t>alta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troposfera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dentro</a:t>
            </a:r>
            <a:r>
              <a:rPr lang="pt-BR" sz="1800" b="0">
                <a:latin typeface="Arial" charset="0"/>
              </a:rPr>
              <a:t> de uma </a:t>
            </a:r>
            <a:r>
              <a:rPr lang="pt-BR" sz="1800">
                <a:latin typeface="Arial" charset="0"/>
              </a:rPr>
              <a:t>zona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baroclínica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descendo</a:t>
            </a:r>
            <a:r>
              <a:rPr lang="pt-BR" sz="1800" b="0">
                <a:latin typeface="Arial" charset="0"/>
              </a:rPr>
              <a:t> até os </a:t>
            </a:r>
            <a:r>
              <a:rPr lang="pt-BR" sz="1800">
                <a:latin typeface="Arial" charset="0"/>
              </a:rPr>
              <a:t>níveis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médios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troposfera</a:t>
            </a:r>
            <a:r>
              <a:rPr lang="pt-BR" sz="1800" b="0">
                <a:latin typeface="Arial" charset="0"/>
              </a:rPr>
              <a:t>.</a:t>
            </a:r>
            <a:endParaRPr lang="pt-BR" sz="18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035050"/>
            <a:ext cx="3467100" cy="2087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5950" y="1016000"/>
            <a:ext cx="3443288" cy="2103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611333" name="Rectangle 5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1334" name="Rectangle 6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11335" name="Text Box 7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CICLONES E CICLOGÊNESE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INFLUÊNCIAS: AR ESTRATOSFÉRICO</a:t>
            </a:r>
          </a:p>
        </p:txBody>
      </p:sp>
      <p:pic>
        <p:nvPicPr>
          <p:cNvPr id="3891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" y="1052513"/>
            <a:ext cx="2614613" cy="2557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891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" y="4076700"/>
            <a:ext cx="3895725" cy="2295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892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2150" y="4076700"/>
            <a:ext cx="3886200" cy="227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8921" name="Text Box 11"/>
          <p:cNvSpPr txBox="1">
            <a:spLocks noChangeArrowheads="1"/>
          </p:cNvSpPr>
          <p:nvPr/>
        </p:nvSpPr>
        <p:spPr bwMode="auto">
          <a:xfrm>
            <a:off x="250825" y="6308725"/>
            <a:ext cx="8424863" cy="58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Corte vertical em 37.5S às 00UTC do dia 19/05/1999. Contornos de VPI e em sombreado umidade relativa (%); contorno em preto indica VPI de -1,5, contornos coloridos indicam temperatura potencial (K) e sombreado divergente do vetor Q (x10-15ms-1kg-1) . Fonte: Iwabe e Rocha, 2006.</a:t>
            </a:r>
          </a:p>
        </p:txBody>
      </p:sp>
      <p:sp>
        <p:nvSpPr>
          <p:cNvPr id="38922" name="Text Box 12"/>
          <p:cNvSpPr txBox="1">
            <a:spLocks noChangeArrowheads="1"/>
          </p:cNvSpPr>
          <p:nvPr/>
        </p:nvSpPr>
        <p:spPr bwMode="auto">
          <a:xfrm>
            <a:off x="-323850" y="3573463"/>
            <a:ext cx="3167063" cy="58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Imagem do GOES-8 (IR) do dia 19/05/1999 às 00UTC. 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Fonte: Iwabe e Rocha, 2006.</a:t>
            </a:r>
          </a:p>
        </p:txBody>
      </p:sp>
      <p:sp>
        <p:nvSpPr>
          <p:cNvPr id="38923" name="Text Box 13"/>
          <p:cNvSpPr txBox="1">
            <a:spLocks noChangeArrowheads="1"/>
          </p:cNvSpPr>
          <p:nvPr/>
        </p:nvSpPr>
        <p:spPr bwMode="auto">
          <a:xfrm>
            <a:off x="2413000" y="3068638"/>
            <a:ext cx="6838950" cy="58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Campos de VPI às 00UTC de 19/05/1999 em 400hPa estão sombreados e os contornos são: geopotencial em 500hPa (m), pressão ao nível médio do mar (hPa). 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Fonte: Iwabe e Rocha, 2006.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613379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3380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13381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CICLONES E CICLOGÊNESE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INFLUÊNCIAS: AR ESTRATOSFÉRICO</a:t>
            </a:r>
          </a:p>
        </p:txBody>
      </p:sp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1052513"/>
            <a:ext cx="3076575" cy="300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2843213" y="6462713"/>
            <a:ext cx="6445250" cy="42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Pressão ao nível médio do mar (hPa) e vorticidade relativa em 400hPa (x10</a:t>
            </a:r>
            <a:r>
              <a:rPr lang="pt-BR" sz="1200" b="0" baseline="30000">
                <a:latin typeface="Arial" charset="0"/>
              </a:rPr>
              <a:t>-5</a:t>
            </a:r>
            <a:r>
              <a:rPr lang="pt-BR" sz="1200" b="0">
                <a:latin typeface="Arial" charset="0"/>
              </a:rPr>
              <a:t>s</a:t>
            </a:r>
            <a:r>
              <a:rPr lang="pt-BR" sz="1200" b="0" baseline="30000">
                <a:latin typeface="Arial" charset="0"/>
              </a:rPr>
              <a:t>-1</a:t>
            </a:r>
            <a:r>
              <a:rPr lang="pt-BR" sz="1200" b="0">
                <a:latin typeface="Arial" charset="0"/>
              </a:rPr>
              <a:t>). Fonte: Iwabe e Rocha, 2006.</a:t>
            </a:r>
          </a:p>
        </p:txBody>
      </p:sp>
      <p:pic>
        <p:nvPicPr>
          <p:cNvPr id="3994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4292600"/>
            <a:ext cx="3038475" cy="2247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994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2513" y="4292600"/>
            <a:ext cx="3048000" cy="2247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994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1076325"/>
            <a:ext cx="3095625" cy="300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994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1085850"/>
            <a:ext cx="3086100" cy="2990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9946" name="Text Box 12"/>
          <p:cNvSpPr txBox="1">
            <a:spLocks noChangeArrowheads="1"/>
          </p:cNvSpPr>
          <p:nvPr/>
        </p:nvSpPr>
        <p:spPr bwMode="auto">
          <a:xfrm>
            <a:off x="-323850" y="4005263"/>
            <a:ext cx="9467850" cy="42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Imagem do GOES-8 (IR) do dia 19/05/1999 às 00UTC; dia 20/05/1999 às 03UTC; e dia 21/05/1999 às 00UTC. 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Fonte: Iwabe e Rocha, 2006.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0" y="6491288"/>
            <a:ext cx="5067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pt-BR" sz="1800" b="0">
                <a:latin typeface="Arial" charset="0"/>
              </a:rPr>
              <a:t>http://wind.mit.edu/~masahiro/tropopause/2.html</a:t>
            </a:r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75"/>
            <a:ext cx="49911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755650" y="333375"/>
            <a:ext cx="7540625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80000" rIns="180000" anchor="ctr">
            <a:spAutoFit/>
          </a:bodyPr>
          <a:lstStyle/>
          <a:p>
            <a:pPr algn="l" eaLnBrk="0" hangingPunct="0"/>
            <a:r>
              <a:rPr lang="pt-BR"/>
              <a:t>Tropopause Variations and Cyclogenesis </a:t>
            </a:r>
          </a:p>
          <a:p>
            <a:pPr algn="l" eaLnBrk="0" hangingPunct="0">
              <a:lnSpc>
                <a:spcPct val="100000"/>
              </a:lnSpc>
              <a:spcBef>
                <a:spcPct val="0"/>
              </a:spcBef>
            </a:pPr>
            <a:endParaRPr lang="pt-BR"/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4716463" y="1052513"/>
            <a:ext cx="4176712" cy="344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8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000" b="0"/>
              <a:t>A intrusão de</a:t>
            </a:r>
            <a:r>
              <a:rPr lang="pt-BR" sz="2000" b="0">
                <a:solidFill>
                  <a:srgbClr val="000000"/>
                </a:solidFill>
              </a:rPr>
              <a:t> ar estratosférico na alta troposfera é acompanhada por um vórtice ciclônico de altos níveis, que pode atingir a superfície e induzir ventos ciclônicos. Ventos de sul a leste deste ciclone em superfície leva ar quente dos trópicos para norte</a:t>
            </a:r>
            <a:r>
              <a:rPr lang="pt-BR" sz="2000" b="0"/>
              <a:t>. </a:t>
            </a:r>
            <a:br>
              <a:rPr lang="pt-BR" sz="2000" b="0"/>
            </a:br>
            <a:r>
              <a:rPr lang="pt-BR" sz="2000" b="0"/>
              <a:t/>
            </a:r>
            <a:br>
              <a:rPr lang="pt-BR" sz="2000" b="0"/>
            </a:br>
            <a:r>
              <a:rPr lang="pt-BR" sz="2000" b="0"/>
              <a:t>Figura esquemática 3D da tropopausa como superfície de Vorticidade Potencial constante.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4663" y="1600200"/>
            <a:ext cx="4402137" cy="4133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400" smtClean="0"/>
              <a:t>Ar quente vindo do sul induz  a um ciclone de superfície. </a:t>
            </a:r>
            <a:br>
              <a:rPr lang="pt-BR" sz="2400" smtClean="0"/>
            </a:br>
            <a:r>
              <a:rPr lang="pt-BR" sz="2400" smtClean="0"/>
              <a:t/>
            </a:r>
            <a:br>
              <a:rPr lang="pt-BR" sz="2400" smtClean="0"/>
            </a:br>
            <a:r>
              <a:rPr lang="pt-BR" sz="2400" smtClean="0"/>
              <a:t/>
            </a:r>
            <a:br>
              <a:rPr lang="pt-BR" sz="2400" smtClean="0"/>
            </a:br>
            <a:r>
              <a:rPr lang="pt-BR" sz="2400" smtClean="0"/>
              <a:t>Figura esquemática 3D do ar quente em superfície.</a:t>
            </a:r>
          </a:p>
          <a:p>
            <a:pPr>
              <a:lnSpc>
                <a:spcPct val="90000"/>
              </a:lnSpc>
            </a:pPr>
            <a:r>
              <a:rPr lang="pt-BR" sz="2400" smtClean="0"/>
              <a:t>Circulações associadas com o ciclone de superfície se propagam para cima, com magnitude decrescente. </a:t>
            </a:r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113"/>
            <a:ext cx="4057650" cy="3162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3" y="1600200"/>
            <a:ext cx="4186237" cy="4276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1800" smtClean="0"/>
              <a:t>Quando o VCAN entra em fase com o ciclone em superfície,ocorre uma intensificação, </a:t>
            </a:r>
            <a:r>
              <a:rPr lang="pt-BR" sz="1800" smtClean="0">
                <a:solidFill>
                  <a:srgbClr val="000000"/>
                </a:solidFill>
              </a:rPr>
              <a:t>aumentando a vorticidade relativa ciclônica em altos níveis, que por sua vez, induz maior circulação ciclônica em superfície, aumentando o gradiente horizontal de temperatura. Esta configuração aumenta o movimento ascendente intensificando o ciclone em superfície. </a:t>
            </a:r>
            <a:endParaRPr lang="pt-BR" sz="1800" smtClean="0"/>
          </a:p>
          <a:p>
            <a:pPr>
              <a:lnSpc>
                <a:spcPct val="80000"/>
              </a:lnSpc>
            </a:pPr>
            <a:r>
              <a:rPr lang="pt-BR" sz="1800" smtClean="0"/>
              <a:t/>
            </a:r>
            <a:br>
              <a:rPr lang="pt-BR" sz="1800" smtClean="0"/>
            </a:br>
            <a:r>
              <a:rPr lang="pt-BR" sz="1800" smtClean="0"/>
              <a:t>Figura esquemática 3D da baixa na tropopausa e ar quente de superfície.</a:t>
            </a:r>
            <a:br>
              <a:rPr lang="pt-BR" sz="1800" smtClean="0"/>
            </a:br>
            <a:endParaRPr lang="pt-BR" sz="1800" smtClean="0"/>
          </a:p>
          <a:p>
            <a:pPr>
              <a:lnSpc>
                <a:spcPct val="80000"/>
              </a:lnSpc>
            </a:pPr>
            <a:r>
              <a:rPr lang="pt-BR" sz="1800" smtClean="0"/>
              <a:t>Devido à superposição, o ciclone intensifica e se estende por toda a troposfera.</a:t>
            </a:r>
          </a:p>
          <a:p>
            <a:pPr>
              <a:lnSpc>
                <a:spcPct val="80000"/>
              </a:lnSpc>
            </a:pPr>
            <a:endParaRPr lang="pt-BR" sz="1800" smtClean="0"/>
          </a:p>
        </p:txBody>
      </p:sp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75"/>
            <a:ext cx="4267200" cy="433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335875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76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5877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CICLONES E CICLOGÊNESE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REFERÊNCIAS</a:t>
            </a: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0" y="1412875"/>
            <a:ext cx="9144000" cy="49815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pt-BR" sz="1600">
                <a:latin typeface="Arial" charset="0"/>
              </a:rPr>
              <a:t>BLACKMON, M. L.</a:t>
            </a:r>
            <a:r>
              <a:rPr lang="pt-BR" sz="1600" b="0">
                <a:latin typeface="Arial" charset="0"/>
              </a:rPr>
              <a:t>; WALLACE, J. M.; LAU, N. C.; MULLEN, S. L. An observational study of the Northern Hemisphere wintertime circulation. Journal of the Atmospheric Sciences, 34, 1040-1053, 1977.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pt-BR" sz="1600">
                <a:latin typeface="Arial" charset="0"/>
              </a:rPr>
              <a:t>CARVALHO, L. M. V.</a:t>
            </a:r>
            <a:r>
              <a:rPr lang="pt-BR" sz="1600" b="0">
                <a:latin typeface="Arial" charset="0"/>
              </a:rPr>
              <a:t>; JONES, C.; AMBRIZZI, T. Opposite Phases of the Antarctic Oscillation and Relationships with Intraseasonal to Interannual Activity in the Tropics during the Austral Summer. </a:t>
            </a:r>
            <a:r>
              <a:rPr lang="pt-BR" sz="1600" b="0" i="1">
                <a:latin typeface="Arial" charset="0"/>
              </a:rPr>
              <a:t>Journal of Climate</a:t>
            </a:r>
            <a:r>
              <a:rPr lang="pt-BR" sz="1600" b="0">
                <a:latin typeface="Arial" charset="0"/>
              </a:rPr>
              <a:t>, 18, 702-718, 2005.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pt-BR" sz="1600">
                <a:latin typeface="Arial" charset="0"/>
              </a:rPr>
              <a:t>CHANG, E. K. M.</a:t>
            </a:r>
            <a:r>
              <a:rPr lang="pt-BR" sz="1600" b="0">
                <a:latin typeface="Arial" charset="0"/>
              </a:rPr>
              <a:t>; LEE, S.; SWANSON, K .L. Storm Tracks Dynamics. </a:t>
            </a:r>
            <a:r>
              <a:rPr lang="pt-BR" sz="1600" b="0" i="1">
                <a:latin typeface="Arial" charset="0"/>
              </a:rPr>
              <a:t>Journal of Climate</a:t>
            </a:r>
            <a:r>
              <a:rPr lang="pt-BR" sz="1600" b="0">
                <a:latin typeface="Arial" charset="0"/>
              </a:rPr>
              <a:t>, 15, 2163-2183, 2002.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pt-BR" sz="1600">
                <a:latin typeface="Arial" charset="0"/>
              </a:rPr>
              <a:t>DIAS PINTO, J. R.</a:t>
            </a:r>
            <a:r>
              <a:rPr lang="pt-BR" sz="1600" b="0">
                <a:latin typeface="Arial" charset="0"/>
              </a:rPr>
              <a:t>; ROCHA, R. P. Estudo sinótico de um caso de ciclogênese na costa sul e sudeste do Brasil In: XIV Congresso Brasileiro de Meteorologia, Florianópolis – SC. </a:t>
            </a:r>
            <a:r>
              <a:rPr lang="pt-BR" sz="1600" b="0" i="1">
                <a:latin typeface="Arial" charset="0"/>
              </a:rPr>
              <a:t>Anais do XIV Congresso Brasileiro de Meteorologia</a:t>
            </a:r>
            <a:r>
              <a:rPr lang="pt-BR" sz="1600" b="0">
                <a:latin typeface="Arial" charset="0"/>
              </a:rPr>
              <a:t>. SBMET, 2006.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pt-BR" sz="1600">
                <a:latin typeface="Arial" charset="0"/>
              </a:rPr>
              <a:t>GAN, M. A.</a:t>
            </a:r>
            <a:r>
              <a:rPr lang="pt-BR" sz="1600" b="0">
                <a:latin typeface="Arial" charset="0"/>
              </a:rPr>
              <a:t>; RAO, V. B. Surface Cyclogenesis over South America. </a:t>
            </a:r>
            <a:r>
              <a:rPr lang="pt-BR" sz="1600" b="0" i="1">
                <a:latin typeface="Arial" charset="0"/>
              </a:rPr>
              <a:t>Monthly Weather Review</a:t>
            </a:r>
            <a:r>
              <a:rPr lang="pt-BR" sz="1600" b="0">
                <a:latin typeface="Arial" charset="0"/>
              </a:rPr>
              <a:t>, 119, 1293-1302, 1991.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pt-BR" sz="1600">
                <a:latin typeface="Arial" charset="0"/>
              </a:rPr>
              <a:t>GUISHARD, M. P.</a:t>
            </a:r>
            <a:r>
              <a:rPr lang="pt-BR" sz="1600" b="0">
                <a:latin typeface="Arial" charset="0"/>
              </a:rPr>
              <a:t> Characteristics of North Atlantic subtropical storms. 27th Conference on hurricanes and tropical meteorology. http://ams.confex.com/ams/pdfpapers/107868.pdf, 2006.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pt-BR" sz="1600">
                <a:latin typeface="Arial" charset="0"/>
              </a:rPr>
              <a:t>GUISHARD, M. P.</a:t>
            </a:r>
            <a:r>
              <a:rPr lang="pt-BR" sz="1600" b="0">
                <a:latin typeface="Arial" charset="0"/>
              </a:rPr>
              <a:t>; NELSON, E. A.; EVANS, J. L.; HART, R. E.; O’CONNELL, D. G. Bermuda subtropical storms. </a:t>
            </a:r>
            <a:r>
              <a:rPr lang="pt-BR" sz="1600" b="0" i="1">
                <a:latin typeface="Arial" charset="0"/>
              </a:rPr>
              <a:t>Meteorology and Atmospheric Physics</a:t>
            </a:r>
            <a:r>
              <a:rPr lang="pt-BR" sz="1600" b="0">
                <a:latin typeface="Arial" charset="0"/>
              </a:rPr>
              <a:t>, v. 97, p. 239-253, 2007.</a:t>
            </a:r>
          </a:p>
        </p:txBody>
      </p:sp>
      <p:sp>
        <p:nvSpPr>
          <p:cNvPr id="335879" name="Rectangle 7"/>
          <p:cNvSpPr>
            <a:spLocks noChangeArrowheads="1"/>
          </p:cNvSpPr>
          <p:nvPr/>
        </p:nvSpPr>
        <p:spPr bwMode="auto">
          <a:xfrm>
            <a:off x="3119438" y="1662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rIns="180000">
            <a:spAutoFit/>
          </a:bodyPr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Cyclogenesis (Cont.)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pt-BR" smtClean="0"/>
          </a:p>
        </p:txBody>
      </p:sp>
      <p:sp>
        <p:nvSpPr>
          <p:cNvPr id="163844" name="Line 4"/>
          <p:cNvSpPr>
            <a:spLocks noChangeShapeType="1"/>
          </p:cNvSpPr>
          <p:nvPr/>
        </p:nvSpPr>
        <p:spPr bwMode="auto">
          <a:xfrm>
            <a:off x="1371600" y="3886200"/>
            <a:ext cx="6399213" cy="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3845" name="Oval 5"/>
          <p:cNvSpPr>
            <a:spLocks noChangeArrowheads="1"/>
          </p:cNvSpPr>
          <p:nvPr/>
        </p:nvSpPr>
        <p:spPr bwMode="auto">
          <a:xfrm>
            <a:off x="1598613" y="3656013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3846" name="Oval 6"/>
          <p:cNvSpPr>
            <a:spLocks noChangeArrowheads="1"/>
          </p:cNvSpPr>
          <p:nvPr/>
        </p:nvSpPr>
        <p:spPr bwMode="auto">
          <a:xfrm>
            <a:off x="3198813" y="3656013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3847" name="Oval 7"/>
          <p:cNvSpPr>
            <a:spLocks noChangeArrowheads="1"/>
          </p:cNvSpPr>
          <p:nvPr/>
        </p:nvSpPr>
        <p:spPr bwMode="auto">
          <a:xfrm>
            <a:off x="4799013" y="3656013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3848" name="Oval 8"/>
          <p:cNvSpPr>
            <a:spLocks noChangeArrowheads="1"/>
          </p:cNvSpPr>
          <p:nvPr/>
        </p:nvSpPr>
        <p:spPr bwMode="auto">
          <a:xfrm>
            <a:off x="6397625" y="3656013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3849" name="Rectangle 9"/>
          <p:cNvSpPr>
            <a:spLocks noChangeArrowheads="1"/>
          </p:cNvSpPr>
          <p:nvPr/>
        </p:nvSpPr>
        <p:spPr bwMode="auto">
          <a:xfrm>
            <a:off x="1219200" y="3886200"/>
            <a:ext cx="6629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3850" name="Line 10"/>
          <p:cNvSpPr>
            <a:spLocks noChangeShapeType="1"/>
          </p:cNvSpPr>
          <p:nvPr/>
        </p:nvSpPr>
        <p:spPr bwMode="auto">
          <a:xfrm>
            <a:off x="2286000" y="3838575"/>
            <a:ext cx="6096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3851" name="AutoShape 11"/>
          <p:cNvSpPr>
            <a:spLocks noChangeArrowheads="1"/>
          </p:cNvSpPr>
          <p:nvPr/>
        </p:nvSpPr>
        <p:spPr bwMode="auto">
          <a:xfrm rot="10800000">
            <a:off x="2347913" y="382905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3852" name="Line 12"/>
          <p:cNvSpPr>
            <a:spLocks noChangeShapeType="1"/>
          </p:cNvSpPr>
          <p:nvPr/>
        </p:nvSpPr>
        <p:spPr bwMode="auto">
          <a:xfrm>
            <a:off x="3884613" y="3838575"/>
            <a:ext cx="6858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3853" name="AutoShape 13"/>
          <p:cNvSpPr>
            <a:spLocks noChangeArrowheads="1"/>
          </p:cNvSpPr>
          <p:nvPr/>
        </p:nvSpPr>
        <p:spPr bwMode="auto">
          <a:xfrm rot="10800000">
            <a:off x="3994150" y="382905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3854" name="Line 14"/>
          <p:cNvSpPr>
            <a:spLocks noChangeShapeType="1"/>
          </p:cNvSpPr>
          <p:nvPr/>
        </p:nvSpPr>
        <p:spPr bwMode="auto">
          <a:xfrm>
            <a:off x="5562600" y="3848100"/>
            <a:ext cx="6858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3855" name="AutoShape 15"/>
          <p:cNvSpPr>
            <a:spLocks noChangeArrowheads="1"/>
          </p:cNvSpPr>
          <p:nvPr/>
        </p:nvSpPr>
        <p:spPr bwMode="auto">
          <a:xfrm rot="10800000">
            <a:off x="5667375" y="3819525"/>
            <a:ext cx="457200" cy="4572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3856" name="Line 16"/>
          <p:cNvSpPr>
            <a:spLocks noChangeShapeType="1"/>
          </p:cNvSpPr>
          <p:nvPr/>
        </p:nvSpPr>
        <p:spPr bwMode="auto">
          <a:xfrm>
            <a:off x="7239000" y="3848100"/>
            <a:ext cx="5334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3857" name="Freeform 17"/>
          <p:cNvSpPr>
            <a:spLocks/>
          </p:cNvSpPr>
          <p:nvPr/>
        </p:nvSpPr>
        <p:spPr bwMode="auto">
          <a:xfrm>
            <a:off x="990600" y="2159000"/>
            <a:ext cx="6515100" cy="3454400"/>
          </a:xfrm>
          <a:custGeom>
            <a:avLst/>
            <a:gdLst/>
            <a:ahLst/>
            <a:cxnLst>
              <a:cxn ang="0">
                <a:pos x="0" y="800"/>
              </a:cxn>
              <a:cxn ang="0">
                <a:pos x="528" y="224"/>
              </a:cxn>
              <a:cxn ang="0">
                <a:pos x="1872" y="2144"/>
              </a:cxn>
              <a:cxn ang="0">
                <a:pos x="3744" y="416"/>
              </a:cxn>
              <a:cxn ang="0">
                <a:pos x="4032" y="176"/>
              </a:cxn>
            </a:cxnLst>
            <a:rect l="0" t="0" r="r" b="b"/>
            <a:pathLst>
              <a:path w="4104" h="2176">
                <a:moveTo>
                  <a:pt x="0" y="800"/>
                </a:moveTo>
                <a:cubicBezTo>
                  <a:pt x="108" y="400"/>
                  <a:pt x="216" y="0"/>
                  <a:pt x="528" y="224"/>
                </a:cubicBezTo>
                <a:cubicBezTo>
                  <a:pt x="840" y="448"/>
                  <a:pt x="1336" y="2112"/>
                  <a:pt x="1872" y="2144"/>
                </a:cubicBezTo>
                <a:cubicBezTo>
                  <a:pt x="2408" y="2176"/>
                  <a:pt x="3384" y="744"/>
                  <a:pt x="3744" y="416"/>
                </a:cubicBezTo>
                <a:cubicBezTo>
                  <a:pt x="4104" y="88"/>
                  <a:pt x="4068" y="132"/>
                  <a:pt x="4032" y="176"/>
                </a:cubicBezTo>
              </a:path>
            </a:pathLst>
          </a:custGeom>
          <a:noFill/>
          <a:ln w="1016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3858" name="Line 18"/>
          <p:cNvSpPr>
            <a:spLocks noChangeShapeType="1"/>
          </p:cNvSpPr>
          <p:nvPr/>
        </p:nvSpPr>
        <p:spPr bwMode="auto">
          <a:xfrm flipV="1">
            <a:off x="7162800" y="2209800"/>
            <a:ext cx="457200" cy="3810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3859" name="Text Box 19"/>
          <p:cNvSpPr txBox="1">
            <a:spLocks noChangeArrowheads="1"/>
          </p:cNvSpPr>
          <p:nvPr/>
        </p:nvSpPr>
        <p:spPr bwMode="auto">
          <a:xfrm>
            <a:off x="3656013" y="19050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>
                <a:solidFill>
                  <a:srgbClr val="0000CC"/>
                </a:solidFill>
                <a:latin typeface="Arial" charset="0"/>
              </a:rPr>
              <a:t>H</a:t>
            </a:r>
          </a:p>
        </p:txBody>
      </p:sp>
      <p:sp>
        <p:nvSpPr>
          <p:cNvPr id="163860" name="Text Box 20"/>
          <p:cNvSpPr txBox="1">
            <a:spLocks noChangeArrowheads="1"/>
          </p:cNvSpPr>
          <p:nvPr/>
        </p:nvSpPr>
        <p:spPr bwMode="auto">
          <a:xfrm>
            <a:off x="3733800" y="46482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>
                <a:solidFill>
                  <a:srgbClr val="0000CC"/>
                </a:solidFill>
                <a:latin typeface="Arial" charset="0"/>
              </a:rPr>
              <a:t>H</a:t>
            </a:r>
          </a:p>
        </p:txBody>
      </p:sp>
      <p:sp>
        <p:nvSpPr>
          <p:cNvPr id="163861" name="AutoShape 21"/>
          <p:cNvSpPr>
            <a:spLocks noChangeArrowheads="1"/>
          </p:cNvSpPr>
          <p:nvPr/>
        </p:nvSpPr>
        <p:spPr bwMode="auto">
          <a:xfrm>
            <a:off x="4191000" y="2209800"/>
            <a:ext cx="838200" cy="1143000"/>
          </a:xfrm>
          <a:prstGeom prst="curvedLeftArrow">
            <a:avLst>
              <a:gd name="adj1" fmla="val 27273"/>
              <a:gd name="adj2" fmla="val 54545"/>
              <a:gd name="adj3" fmla="val 333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3862" name="AutoShape 22"/>
          <p:cNvSpPr>
            <a:spLocks noChangeArrowheads="1"/>
          </p:cNvSpPr>
          <p:nvPr/>
        </p:nvSpPr>
        <p:spPr bwMode="auto">
          <a:xfrm rot="10800000">
            <a:off x="2633663" y="4216400"/>
            <a:ext cx="1143000" cy="914400"/>
          </a:xfrm>
          <a:prstGeom prst="curvedLeftArrow">
            <a:avLst>
              <a:gd name="adj1" fmla="val 20000"/>
              <a:gd name="adj2" fmla="val 40000"/>
              <a:gd name="adj3" fmla="val 4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3863" name="Line 23"/>
          <p:cNvSpPr>
            <a:spLocks noChangeShapeType="1"/>
          </p:cNvSpPr>
          <p:nvPr/>
        </p:nvSpPr>
        <p:spPr bwMode="auto">
          <a:xfrm flipV="1">
            <a:off x="5029200" y="3352800"/>
            <a:ext cx="762000" cy="838200"/>
          </a:xfrm>
          <a:prstGeom prst="line">
            <a:avLst/>
          </a:prstGeom>
          <a:noFill/>
          <a:ln w="6350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3864" name="Line 24"/>
          <p:cNvSpPr>
            <a:spLocks noChangeShapeType="1"/>
          </p:cNvSpPr>
          <p:nvPr/>
        </p:nvSpPr>
        <p:spPr bwMode="auto">
          <a:xfrm>
            <a:off x="2819400" y="2971800"/>
            <a:ext cx="533400" cy="1066800"/>
          </a:xfrm>
          <a:prstGeom prst="line">
            <a:avLst/>
          </a:prstGeom>
          <a:noFill/>
          <a:ln w="6350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3865" name="Text Box 25"/>
          <p:cNvSpPr txBox="1">
            <a:spLocks noChangeArrowheads="1"/>
          </p:cNvSpPr>
          <p:nvPr/>
        </p:nvSpPr>
        <p:spPr bwMode="auto">
          <a:xfrm>
            <a:off x="2741613" y="5621338"/>
            <a:ext cx="525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Warmer air mass</a:t>
            </a:r>
          </a:p>
        </p:txBody>
      </p:sp>
      <p:sp>
        <p:nvSpPr>
          <p:cNvPr id="163866" name="Text Box 26"/>
          <p:cNvSpPr txBox="1">
            <a:spLocks noChangeArrowheads="1"/>
          </p:cNvSpPr>
          <p:nvPr/>
        </p:nvSpPr>
        <p:spPr bwMode="auto">
          <a:xfrm>
            <a:off x="3505200" y="16764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solidFill>
                  <a:srgbClr val="0000CC"/>
                </a:solidFill>
                <a:latin typeface="Arial" charset="0"/>
              </a:rPr>
              <a:t>Colder air mass</a:t>
            </a:r>
          </a:p>
        </p:txBody>
      </p:sp>
      <p:sp>
        <p:nvSpPr>
          <p:cNvPr id="163867" name="Line 27"/>
          <p:cNvSpPr>
            <a:spLocks noChangeShapeType="1"/>
          </p:cNvSpPr>
          <p:nvPr/>
        </p:nvSpPr>
        <p:spPr bwMode="auto">
          <a:xfrm flipV="1">
            <a:off x="7848600" y="19050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3868" name="Line 28"/>
          <p:cNvSpPr>
            <a:spLocks noChangeShapeType="1"/>
          </p:cNvSpPr>
          <p:nvPr/>
        </p:nvSpPr>
        <p:spPr bwMode="auto">
          <a:xfrm>
            <a:off x="7696200" y="23622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3869" name="Text Box 29"/>
          <p:cNvSpPr txBox="1">
            <a:spLocks noChangeArrowheads="1"/>
          </p:cNvSpPr>
          <p:nvPr/>
        </p:nvSpPr>
        <p:spPr bwMode="auto">
          <a:xfrm>
            <a:off x="7924800" y="1676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Arial" charset="0"/>
              </a:rPr>
              <a:t>N</a:t>
            </a:r>
          </a:p>
        </p:txBody>
      </p:sp>
      <p:sp>
        <p:nvSpPr>
          <p:cNvPr id="163870" name="Text Box 30"/>
          <p:cNvSpPr txBox="1">
            <a:spLocks noChangeArrowheads="1"/>
          </p:cNvSpPr>
          <p:nvPr/>
        </p:nvSpPr>
        <p:spPr bwMode="auto">
          <a:xfrm>
            <a:off x="8305800" y="19812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Arial" charset="0"/>
              </a:rPr>
              <a:t>E</a:t>
            </a:r>
          </a:p>
        </p:txBody>
      </p:sp>
      <p:sp>
        <p:nvSpPr>
          <p:cNvPr id="163871" name="Text Box 31"/>
          <p:cNvSpPr txBox="1">
            <a:spLocks noChangeArrowheads="1"/>
          </p:cNvSpPr>
          <p:nvPr/>
        </p:nvSpPr>
        <p:spPr bwMode="auto">
          <a:xfrm>
            <a:off x="7086600" y="2743200"/>
            <a:ext cx="15240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Arial" charset="0"/>
              </a:rPr>
              <a:t>Upper Level</a:t>
            </a:r>
          </a:p>
          <a:p>
            <a:pPr algn="l">
              <a:lnSpc>
                <a:spcPct val="100000"/>
              </a:lnSpc>
            </a:pPr>
            <a:r>
              <a:rPr lang="en-US" sz="1800" b="0">
                <a:latin typeface="Arial" charset="0"/>
              </a:rPr>
              <a:t>Shortwave</a:t>
            </a:r>
          </a:p>
          <a:p>
            <a:pPr algn="l">
              <a:lnSpc>
                <a:spcPct val="100000"/>
              </a:lnSpc>
            </a:pPr>
            <a:r>
              <a:rPr lang="en-US" sz="1800" b="0">
                <a:latin typeface="Arial" charset="0"/>
              </a:rPr>
              <a:t>at 500 mb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552963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2964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52965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CICLONES E CICLOGÊNESE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REFERÊNCIAS</a:t>
            </a: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0" y="1412875"/>
            <a:ext cx="9144000" cy="53482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pt-BR" sz="1600">
                <a:latin typeface="Arial" charset="0"/>
              </a:rPr>
              <a:t>HART, R. E.</a:t>
            </a:r>
            <a:r>
              <a:rPr lang="pt-BR" sz="1600" b="0">
                <a:latin typeface="Arial" charset="0"/>
              </a:rPr>
              <a:t> A cyclone phase space derived from thermal wind and thermal asymmetry. </a:t>
            </a:r>
            <a:r>
              <a:rPr lang="pt-BR" sz="1600" b="0" i="1">
                <a:latin typeface="Arial" charset="0"/>
              </a:rPr>
              <a:t>Monthly Weather Review</a:t>
            </a:r>
            <a:r>
              <a:rPr lang="pt-BR" sz="1600" b="0">
                <a:latin typeface="Arial" charset="0"/>
              </a:rPr>
              <a:t>, 131, 585-616, 2003.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pt-BR" sz="1600">
                <a:latin typeface="Arial" charset="0"/>
              </a:rPr>
              <a:t>HART, R. E.</a:t>
            </a:r>
            <a:r>
              <a:rPr lang="pt-BR" sz="1600" b="0">
                <a:latin typeface="Arial" charset="0"/>
              </a:rPr>
              <a:t>; EVANS, J. L. Extratropical transition: one trajectory through a cyclone phase space. Powepoint talk, </a:t>
            </a:r>
            <a:r>
              <a:rPr lang="pt-BR" sz="1600" b="0">
                <a:latin typeface="Arial" charset="0"/>
                <a:hlinkClick r:id="rId3"/>
              </a:rPr>
              <a:t>http://moe.met.fsu.edu/cyclonephase/ppt/talkhartevans</a:t>
            </a:r>
            <a:r>
              <a:rPr lang="pt-BR" sz="1600" b="0">
                <a:latin typeface="Arial" charset="0"/>
              </a:rPr>
              <a:t>.ppt , 2002.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pt-BR" sz="1600">
                <a:latin typeface="Arial" charset="0"/>
              </a:rPr>
              <a:t>HOLTON, J. R.</a:t>
            </a:r>
            <a:r>
              <a:rPr lang="pt-BR" sz="1600" b="0">
                <a:latin typeface="Arial" charset="0"/>
              </a:rPr>
              <a:t> An Introduction to Dynamic Meteorology. Academic Press, 391, 1979.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pt-BR" sz="1600">
                <a:latin typeface="Arial" charset="0"/>
              </a:rPr>
              <a:t>HOSKINS, B. J.</a:t>
            </a:r>
            <a:r>
              <a:rPr lang="pt-BR" sz="1600" b="0">
                <a:latin typeface="Arial" charset="0"/>
              </a:rPr>
              <a:t>; HODGES, K. I. A New Perspective on Southern Hemisphere Storm Tracks. J. Climate, 18, 4108-4129, 2005.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pt-BR" sz="1600">
                <a:latin typeface="Arial" charset="0"/>
              </a:rPr>
              <a:t>IWABE, C. M. N.</a:t>
            </a:r>
            <a:r>
              <a:rPr lang="pt-BR" sz="1600" b="0">
                <a:latin typeface="Arial" charset="0"/>
              </a:rPr>
              <a:t>; ROCHA, R. P. Contribuição da dobra da tropopausa na intensificação de um ciclone à leste do Sul do Brasil In: XIV Congresso Brasileiro de Meteorologia, Florianópolis – SC. </a:t>
            </a:r>
            <a:r>
              <a:rPr lang="pt-BR" sz="1600" b="0" i="1">
                <a:latin typeface="Arial" charset="0"/>
              </a:rPr>
              <a:t>Anais do XIV Congresso Brasileiro de Meteorologia</a:t>
            </a:r>
            <a:r>
              <a:rPr lang="pt-BR" sz="1600" b="0">
                <a:latin typeface="Arial" charset="0"/>
              </a:rPr>
              <a:t>. SBMET, 2006.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pt-BR" sz="1600">
                <a:latin typeface="Arial" charset="0"/>
              </a:rPr>
              <a:t>LEME BEU, C. M.</a:t>
            </a:r>
            <a:r>
              <a:rPr lang="pt-BR" sz="1600" b="0">
                <a:latin typeface="Arial" charset="0"/>
              </a:rPr>
              <a:t>; AMBRIZZI, T. Variabilidade interanual e intersazonal da frequência de ciclones no Hemisfério Sul. </a:t>
            </a:r>
            <a:r>
              <a:rPr lang="pt-BR" sz="1600" b="0" i="1">
                <a:latin typeface="Arial" charset="0"/>
              </a:rPr>
              <a:t>Revista Brasileira de Meteorologia</a:t>
            </a:r>
            <a:r>
              <a:rPr lang="pt-BR" sz="1600" b="0">
                <a:latin typeface="Arial" charset="0"/>
              </a:rPr>
              <a:t>, v. 21, n.1, p. 44-55, 2006.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pt-BR" sz="1600">
                <a:latin typeface="Arial" charset="0"/>
              </a:rPr>
              <a:t>MURRAY, R. J.</a:t>
            </a:r>
            <a:r>
              <a:rPr lang="pt-BR" sz="1600" b="0">
                <a:latin typeface="Arial" charset="0"/>
              </a:rPr>
              <a:t>; SIMMONDS, I. A numerical scheme for tracking cyclone centres from digital data. Part I: Development and operation of the scheme. </a:t>
            </a:r>
            <a:r>
              <a:rPr lang="pt-BR" sz="1600" b="0" i="1">
                <a:latin typeface="Arial" charset="0"/>
              </a:rPr>
              <a:t>Austr. Meterol. Mag</a:t>
            </a:r>
            <a:r>
              <a:rPr lang="pt-BR" sz="1600" b="0">
                <a:latin typeface="Arial" charset="0"/>
              </a:rPr>
              <a:t>., 39, 155-166, 1991a.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pt-BR" sz="1600">
                <a:latin typeface="Arial" charset="0"/>
              </a:rPr>
              <a:t>MURRAY, R. J.</a:t>
            </a:r>
            <a:r>
              <a:rPr lang="pt-BR" sz="1600" b="0">
                <a:latin typeface="Arial" charset="0"/>
              </a:rPr>
              <a:t>; SIMMONDS, I. A numerical scheme for tracking cyclone centres from digital data. Part II: Application to January and July general circulation model simulations. </a:t>
            </a:r>
            <a:r>
              <a:rPr lang="pt-BR" sz="1600" b="0" i="1">
                <a:latin typeface="Arial" charset="0"/>
              </a:rPr>
              <a:t>Austral. Meterol. Mag.</a:t>
            </a:r>
            <a:r>
              <a:rPr lang="pt-BR" sz="1600" b="0">
                <a:latin typeface="Arial" charset="0"/>
              </a:rPr>
              <a:t>, 39, 167-180, 1991b.</a:t>
            </a:r>
          </a:p>
        </p:txBody>
      </p:sp>
      <p:sp>
        <p:nvSpPr>
          <p:cNvPr id="552967" name="Rectangle 7"/>
          <p:cNvSpPr>
            <a:spLocks noChangeArrowheads="1"/>
          </p:cNvSpPr>
          <p:nvPr/>
        </p:nvSpPr>
        <p:spPr bwMode="auto">
          <a:xfrm>
            <a:off x="3119438" y="1662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rIns="180000">
            <a:spAutoFit/>
          </a:bodyPr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555011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5012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55013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CICLONES E CICLOGÊNESE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REFERÊNCIAS</a:t>
            </a:r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0" y="1412875"/>
            <a:ext cx="9144000" cy="54705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pt-BR" sz="1600">
                <a:latin typeface="Arial" charset="0"/>
              </a:rPr>
              <a:t>NECCO. G. V.</a:t>
            </a:r>
            <a:r>
              <a:rPr lang="pt-BR" sz="1600" b="0">
                <a:latin typeface="Arial" charset="0"/>
              </a:rPr>
              <a:t> Behavior of the ciclonic vortices in the South American region during FGGE: Cyclogenesis. (Comportamiento de vortices ciclonicos en el area Sudamericana durante el FGGE: Ciclogenesis). Meteorologica. Vol. VIII, 7-20, 1982.</a:t>
            </a:r>
            <a:endParaRPr lang="pt-BR" sz="160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pt-BR" sz="1600">
                <a:latin typeface="Arial" charset="0"/>
              </a:rPr>
              <a:t>PETERSON, R. G.</a:t>
            </a:r>
            <a:r>
              <a:rPr lang="pt-BR" sz="1600" b="0">
                <a:latin typeface="Arial" charset="0"/>
              </a:rPr>
              <a:t>; STRAMMA, L. Upper-level circulation in the South Atlantic Ocean. </a:t>
            </a:r>
            <a:r>
              <a:rPr lang="pt-BR" sz="1600" b="0" i="1">
                <a:latin typeface="Arial" charset="0"/>
              </a:rPr>
              <a:t>Progress in Oceanography</a:t>
            </a:r>
            <a:r>
              <a:rPr lang="pt-BR" sz="1600" b="0">
                <a:latin typeface="Arial" charset="0"/>
              </a:rPr>
              <a:t>, v. 26, p. 1-73, 1991.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pt-BR" sz="1600">
                <a:latin typeface="Arial" charset="0"/>
              </a:rPr>
              <a:t>PRADO, L. F.</a:t>
            </a:r>
            <a:r>
              <a:rPr lang="pt-BR" sz="1600" b="0">
                <a:latin typeface="Arial" charset="0"/>
              </a:rPr>
              <a:t>; VEMADO, F. Estudo de caso de um ciclone anômalo na fronteira sul do Brasil. </a:t>
            </a:r>
            <a:r>
              <a:rPr lang="pt-BR" sz="1600" b="0" i="1">
                <a:latin typeface="Arial" charset="0"/>
              </a:rPr>
              <a:t>Estudo de Caso</a:t>
            </a:r>
            <a:r>
              <a:rPr lang="pt-BR" sz="1600" b="0">
                <a:latin typeface="Arial" charset="0"/>
              </a:rPr>
              <a:t> - Instituto Astronômico e Geofísico, Universidade de São Paulo, São Paulo, 2008.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pt-BR" sz="1600">
                <a:latin typeface="Arial" charset="0"/>
              </a:rPr>
              <a:t>RAO, V. B.</a:t>
            </a:r>
            <a:r>
              <a:rPr lang="pt-BR" sz="1600" b="0">
                <a:latin typeface="Arial" charset="0"/>
              </a:rPr>
              <a:t>; DO CARMO, A. M. C.; FRANCHITO, S. H. Seasonal Variations in the Southern Hemisphere Storm Tracks and Associated Wave Propagation. </a:t>
            </a:r>
            <a:r>
              <a:rPr lang="pt-BR" sz="1600" b="0" i="1">
                <a:latin typeface="Arial" charset="0"/>
              </a:rPr>
              <a:t>Journal of the Atmospheric Sciences</a:t>
            </a:r>
            <a:r>
              <a:rPr lang="pt-BR" sz="1600" b="0">
                <a:latin typeface="Arial" charset="0"/>
              </a:rPr>
              <a:t>, 59, 1029-1040, 2002.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pt-BR" sz="1600">
                <a:latin typeface="Arial" charset="0"/>
              </a:rPr>
              <a:t>REBOITA, M. S.</a:t>
            </a:r>
            <a:r>
              <a:rPr lang="pt-BR" sz="1600" b="0">
                <a:latin typeface="Arial" charset="0"/>
              </a:rPr>
              <a:t>; AMBRIZZI, T. Monitoramento dos ciclones extratropicais no Hemisfério Sul In: XIV Congresso Brasileiro de Meteorologia, Florianópolis – SC. </a:t>
            </a:r>
            <a:r>
              <a:rPr lang="pt-BR" sz="1600" b="0" i="1">
                <a:latin typeface="Arial" charset="0"/>
              </a:rPr>
              <a:t>Anais do XIV Congresso Brasileiro de Meteorologia</a:t>
            </a:r>
            <a:r>
              <a:rPr lang="pt-BR" sz="1600" b="0">
                <a:latin typeface="Arial" charset="0"/>
              </a:rPr>
              <a:t>. SBMET, 2006.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pt-BR" sz="1600">
                <a:latin typeface="Arial" charset="0"/>
              </a:rPr>
              <a:t>REBOITA, M. S.</a:t>
            </a:r>
            <a:r>
              <a:rPr lang="pt-BR" sz="1600" b="0">
                <a:latin typeface="Arial" charset="0"/>
              </a:rPr>
              <a:t>; ROCHA, R. P.; AMBRIZZI, T. Climatologia de Ciclones sobre o Atlântico Sul Utilizando Métodos Objetivos na Detecção destes Sistemas. In: IX CONGREMET, Congresso Argentino de Meteorologia, Buenos Aires, AR, Outubro 3-7, 2005.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pt-BR" sz="1600">
                <a:latin typeface="Arial" charset="0"/>
              </a:rPr>
              <a:t>REED, R. J.</a:t>
            </a:r>
            <a:r>
              <a:rPr lang="pt-BR" sz="1600" b="0">
                <a:latin typeface="Arial" charset="0"/>
              </a:rPr>
              <a:t> A study of a characteristic type of upper-level frontogenesis. </a:t>
            </a:r>
            <a:r>
              <a:rPr lang="pt-BR" sz="1600" b="0" i="1">
                <a:latin typeface="Arial" charset="0"/>
              </a:rPr>
              <a:t>J. Meteor.</a:t>
            </a:r>
            <a:r>
              <a:rPr lang="pt-BR" sz="1600" b="0">
                <a:latin typeface="Arial" charset="0"/>
              </a:rPr>
              <a:t>, 12, 226-237, 1955. </a:t>
            </a:r>
          </a:p>
        </p:txBody>
      </p:sp>
      <p:sp>
        <p:nvSpPr>
          <p:cNvPr id="555015" name="Rectangle 7"/>
          <p:cNvSpPr>
            <a:spLocks noChangeArrowheads="1"/>
          </p:cNvSpPr>
          <p:nvPr/>
        </p:nvSpPr>
        <p:spPr bwMode="auto">
          <a:xfrm>
            <a:off x="3119438" y="1662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rIns="180000">
            <a:spAutoFit/>
          </a:bodyPr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557059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7060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57061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CICLONES E CICLOGÊNESE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REFERÊNCIAS</a:t>
            </a:r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0" y="1412875"/>
            <a:ext cx="9144000" cy="54705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pt-BR" sz="1600">
                <a:latin typeface="Arial" charset="0"/>
              </a:rPr>
              <a:t>REED, R. J.</a:t>
            </a:r>
            <a:r>
              <a:rPr lang="pt-BR" sz="1600" b="0">
                <a:latin typeface="Arial" charset="0"/>
              </a:rPr>
              <a:t>; DANIELSEN, E. F. Fronts in the vicinity of the tropopause. </a:t>
            </a:r>
            <a:r>
              <a:rPr lang="pt-BR" sz="1600" b="0" i="1">
                <a:latin typeface="Arial" charset="0"/>
              </a:rPr>
              <a:t>Arch. Meteor. Geophys. Bioklim.</a:t>
            </a:r>
            <a:r>
              <a:rPr lang="pt-BR" sz="1600" b="0">
                <a:latin typeface="Arial" charset="0"/>
              </a:rPr>
              <a:t>, A11, 1-17, 1959.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pt-BR" sz="1600">
                <a:latin typeface="Arial" charset="0"/>
              </a:rPr>
              <a:t>SARAIVA, J.</a:t>
            </a:r>
            <a:r>
              <a:rPr lang="pt-BR" sz="1600" b="0">
                <a:latin typeface="Arial" charset="0"/>
              </a:rPr>
              <a:t>; SILVA DIAS, P. L. A case study of intense cyclogenesis off the southern coast of Brazil: impact of SST, stratiform and deep convection In: Int. Conf. S.H. Met. Oc. AMS, </a:t>
            </a:r>
            <a:r>
              <a:rPr lang="pt-BR" sz="1600" b="0" i="1">
                <a:latin typeface="Arial" charset="0"/>
              </a:rPr>
              <a:t>Pretoria</a:t>
            </a:r>
            <a:r>
              <a:rPr lang="pt-BR" sz="1600" b="0">
                <a:latin typeface="Arial" charset="0"/>
              </a:rPr>
              <a:t>, p. 368-9, 1997. </a:t>
            </a:r>
            <a:endParaRPr lang="pt-BR" sz="160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pt-BR" sz="1600">
                <a:latin typeface="Arial" charset="0"/>
              </a:rPr>
              <a:t>SIMMONS, I.</a:t>
            </a:r>
            <a:r>
              <a:rPr lang="pt-BR" sz="1600" b="0">
                <a:latin typeface="Arial" charset="0"/>
              </a:rPr>
              <a:t>; KEAY, K. Variability of Southern Hemisphere Extratropical Cyclone Behavior, 1958-97. </a:t>
            </a:r>
            <a:r>
              <a:rPr lang="pt-BR" sz="1600" b="0" i="1">
                <a:latin typeface="Arial" charset="0"/>
              </a:rPr>
              <a:t>Journal of Climate</a:t>
            </a:r>
            <a:r>
              <a:rPr lang="pt-BR" sz="1600" b="0">
                <a:latin typeface="Arial" charset="0"/>
              </a:rPr>
              <a:t>, 13, 550-561, 2000a.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pt-BR" sz="1600">
                <a:latin typeface="Arial" charset="0"/>
              </a:rPr>
              <a:t>SIMMONS, I.</a:t>
            </a:r>
            <a:r>
              <a:rPr lang="pt-BR" sz="1600" b="0">
                <a:latin typeface="Arial" charset="0"/>
              </a:rPr>
              <a:t>; KEAY, K. Mean Southern Hemisphere Extratropical Cyclone Behavior in the 40-Year NCEP-NCAR Reanalyses. </a:t>
            </a:r>
            <a:r>
              <a:rPr lang="pt-BR" sz="1600" b="0" i="1">
                <a:latin typeface="Arial" charset="0"/>
              </a:rPr>
              <a:t>Journal of Climate</a:t>
            </a:r>
            <a:r>
              <a:rPr lang="pt-BR" sz="1600" b="0">
                <a:latin typeface="Arial" charset="0"/>
              </a:rPr>
              <a:t>, 13, 873-885, 2000b.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pt-BR" sz="1600">
                <a:latin typeface="Arial" charset="0"/>
              </a:rPr>
              <a:t>SINCLAIR, M. R.</a:t>
            </a:r>
            <a:r>
              <a:rPr lang="pt-BR" sz="1600" b="0">
                <a:latin typeface="Arial" charset="0"/>
              </a:rPr>
              <a:t> An Objective Cyclone Climatology for the Southern Hemisphere. </a:t>
            </a:r>
            <a:r>
              <a:rPr lang="pt-BR" sz="1600" b="0" i="1">
                <a:latin typeface="Arial" charset="0"/>
              </a:rPr>
              <a:t>Monthly Weather Review</a:t>
            </a:r>
            <a:r>
              <a:rPr lang="pt-BR" sz="1600" b="0">
                <a:latin typeface="Arial" charset="0"/>
              </a:rPr>
              <a:t>, 122, 2239-2256, 1994.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pt-BR" sz="1600">
                <a:latin typeface="Arial" charset="0"/>
              </a:rPr>
              <a:t>SINCLAIR, M. R.</a:t>
            </a:r>
            <a:r>
              <a:rPr lang="pt-BR" sz="1600" b="0">
                <a:latin typeface="Arial" charset="0"/>
              </a:rPr>
              <a:t> A climatology of cyclogenesis for the southern Hemisphere. </a:t>
            </a:r>
            <a:r>
              <a:rPr lang="pt-BR" sz="1600" b="0" i="1">
                <a:latin typeface="Arial" charset="0"/>
              </a:rPr>
              <a:t>Monthly Weather Review</a:t>
            </a:r>
            <a:r>
              <a:rPr lang="pt-BR" sz="1600" b="0">
                <a:latin typeface="Arial" charset="0"/>
              </a:rPr>
              <a:t>, 123, 1601-1619, 1995.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pt-BR" sz="1600">
                <a:latin typeface="Arial" charset="0"/>
              </a:rPr>
              <a:t>SOLMAN, A. S.</a:t>
            </a:r>
            <a:r>
              <a:rPr lang="pt-BR" sz="1600" b="0">
                <a:latin typeface="Arial" charset="0"/>
              </a:rPr>
              <a:t>; MENÉNDEZ, C. G. ENSO-Related Variability of the Southern Hemisphere Winter Storm Track over the Eastern Pacific-Atlantic Sector. </a:t>
            </a:r>
            <a:r>
              <a:rPr lang="pt-BR" sz="1600" b="0" i="1">
                <a:latin typeface="Arial" charset="0"/>
              </a:rPr>
              <a:t>Journal of the Atmospheric Sciences</a:t>
            </a:r>
            <a:r>
              <a:rPr lang="pt-BR" sz="1600" b="0">
                <a:latin typeface="Arial" charset="0"/>
              </a:rPr>
              <a:t>, 59, 2128-2140, 2002.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pt-BR" sz="1600">
                <a:latin typeface="Arial" charset="0"/>
              </a:rPr>
              <a:t>TALJAARD, J. J.</a:t>
            </a:r>
            <a:r>
              <a:rPr lang="pt-BR" sz="1600" b="0">
                <a:latin typeface="Arial" charset="0"/>
              </a:rPr>
              <a:t> Development, distribution and movement of cyclones and anticyclones in the Southern Hemisphere during IGY. </a:t>
            </a:r>
            <a:r>
              <a:rPr lang="pt-BR" sz="1600" b="0" i="1">
                <a:latin typeface="Arial" charset="0"/>
              </a:rPr>
              <a:t>J. Appl. Meteor.</a:t>
            </a:r>
            <a:r>
              <a:rPr lang="pt-BR" sz="1600" b="0">
                <a:latin typeface="Arial" charset="0"/>
              </a:rPr>
              <a:t>, 6, 973-987, 1967. </a:t>
            </a:r>
          </a:p>
        </p:txBody>
      </p:sp>
      <p:sp>
        <p:nvSpPr>
          <p:cNvPr id="557063" name="Rectangle 7"/>
          <p:cNvSpPr>
            <a:spLocks noChangeArrowheads="1"/>
          </p:cNvSpPr>
          <p:nvPr/>
        </p:nvSpPr>
        <p:spPr bwMode="auto">
          <a:xfrm>
            <a:off x="3119438" y="1662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rIns="180000">
            <a:spAutoFit/>
          </a:bodyPr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560131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0132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60133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CICLONES E CICLOGÊNESE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REFERÊNCIAS</a:t>
            </a:r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0" y="1412875"/>
            <a:ext cx="9144000" cy="14366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pt-BR" sz="1600">
                <a:latin typeface="Arial" charset="0"/>
              </a:rPr>
              <a:t>THOMPSON, D. W. J.</a:t>
            </a:r>
            <a:r>
              <a:rPr lang="pt-BR" sz="1600" b="0">
                <a:latin typeface="Arial" charset="0"/>
              </a:rPr>
              <a:t>; WALLACE, J. M. Annular Modes in the Extratropical Circulation. Part I: Month-to-Month Variability, </a:t>
            </a:r>
            <a:r>
              <a:rPr lang="pt-BR" sz="1600" b="0" i="1">
                <a:latin typeface="Arial" charset="0"/>
              </a:rPr>
              <a:t>Journal of Climate</a:t>
            </a:r>
            <a:r>
              <a:rPr lang="pt-BR" sz="1600" b="0">
                <a:latin typeface="Arial" charset="0"/>
              </a:rPr>
              <a:t>, 13, 1000– 1016, 2000.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pt-BR" sz="1600">
                <a:latin typeface="Arial" charset="0"/>
              </a:rPr>
              <a:t>TODESCO, E.</a:t>
            </a:r>
            <a:r>
              <a:rPr lang="pt-BR" sz="1600" b="0">
                <a:latin typeface="Arial" charset="0"/>
              </a:rPr>
              <a:t>; CAMARGO, R. Variabilidade atmosférica e ocorrência de ciclones na região da confluência Brasil – Malvinas In: XIV Congresso Brasileiro de Meteorologia, Florianópolis – SC. </a:t>
            </a:r>
            <a:r>
              <a:rPr lang="pt-BR" sz="1600" b="0" i="1">
                <a:latin typeface="Arial" charset="0"/>
              </a:rPr>
              <a:t>Anais do XIV Congresso Brasileiro de Meteorologia</a:t>
            </a:r>
            <a:r>
              <a:rPr lang="pt-BR" sz="1600" b="0">
                <a:latin typeface="Arial" charset="0"/>
              </a:rPr>
              <a:t>. SBMET, 2006.</a:t>
            </a:r>
          </a:p>
        </p:txBody>
      </p:sp>
      <p:sp>
        <p:nvSpPr>
          <p:cNvPr id="560135" name="Rectangle 7"/>
          <p:cNvSpPr>
            <a:spLocks noChangeArrowheads="1"/>
          </p:cNvSpPr>
          <p:nvPr/>
        </p:nvSpPr>
        <p:spPr bwMode="auto">
          <a:xfrm>
            <a:off x="3119438" y="1662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rIns="180000">
            <a:spAutoFit/>
          </a:bodyPr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Links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Vídeo sobre ciclogênese e ciclólise:</a:t>
            </a:r>
          </a:p>
          <a:p>
            <a:pPr lvl="1"/>
            <a:r>
              <a:rPr lang="pt-BR" smtClean="0">
                <a:hlinkClick r:id="rId2"/>
              </a:rPr>
              <a:t>http://www.youtube.com/watch?v=FtsPCPtbkQ8</a:t>
            </a:r>
            <a:endParaRPr lang="pt-BR" smtClean="0"/>
          </a:p>
          <a:p>
            <a:pPr lvl="1"/>
            <a:r>
              <a:rPr lang="pt-BR" smtClean="0">
                <a:hlinkClick r:id="rId3"/>
              </a:rPr>
              <a:t>http://www.youtube.com/watch?v=EANH-QFkAgU&amp;feature=related</a:t>
            </a:r>
            <a:endParaRPr lang="pt-BR" smtClean="0"/>
          </a:p>
          <a:p>
            <a:r>
              <a:rPr lang="pt-BR" smtClean="0"/>
              <a:t>Vento térmico</a:t>
            </a:r>
          </a:p>
          <a:p>
            <a:pPr lvl="1"/>
            <a:r>
              <a:rPr lang="pt-BR" smtClean="0">
                <a:hlinkClick r:id="rId4"/>
              </a:rPr>
              <a:t>http://www.youtube.com/watch?v=oFjdvoTIZpw&amp;feature=related</a:t>
            </a:r>
            <a:endParaRPr lang="pt-BR" smtClean="0"/>
          </a:p>
          <a:p>
            <a:endParaRPr lang="pt-BR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ETCycloneExample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22225"/>
            <a:ext cx="9147176" cy="694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ETCycloneExample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31750"/>
            <a:ext cx="8907462" cy="687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ETCycloneExample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28575"/>
            <a:ext cx="8910637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Cyclogenesis (Cont.)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mtClean="0"/>
              <a:t>Once the stationary front begins to rotate cyclonically the eastern section becomes a </a:t>
            </a:r>
            <a:r>
              <a:rPr lang="en-US" smtClean="0">
                <a:solidFill>
                  <a:srgbClr val="FF0000"/>
                </a:solidFill>
              </a:rPr>
              <a:t>warm front</a:t>
            </a:r>
            <a:r>
              <a:rPr lang="en-US" smtClean="0"/>
              <a:t> as warmer air begins to move north and to push out colder air.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/>
              <a:t>The western section of the front begins to move south and becomes a </a:t>
            </a:r>
            <a:r>
              <a:rPr lang="en-US" smtClean="0">
                <a:solidFill>
                  <a:srgbClr val="0000CC"/>
                </a:solidFill>
              </a:rPr>
              <a:t>cold front</a:t>
            </a:r>
            <a:r>
              <a:rPr lang="en-US" smtClean="0"/>
              <a:t> as the colder air begins to push out warmer air.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0000" tIns="45720" rIns="18000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5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0000" tIns="45720" rIns="18000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5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10910</TotalTime>
  <Words>4209</Words>
  <Application>Microsoft Office PowerPoint</Application>
  <PresentationFormat>Apresentação na tela (4:3)</PresentationFormat>
  <Paragraphs>291</Paragraphs>
  <Slides>54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57" baseType="lpstr">
      <vt:lpstr>Times New Roman</vt:lpstr>
      <vt:lpstr>Arial</vt:lpstr>
      <vt:lpstr>Design padrão</vt:lpstr>
      <vt:lpstr>Formation of the Extratropical Cyclone (Cyclogenesis)</vt:lpstr>
      <vt:lpstr>Cyclogenesis</vt:lpstr>
      <vt:lpstr>Cyclogenesis (Cont.)</vt:lpstr>
      <vt:lpstr>Cyclogenesis (Cont.)</vt:lpstr>
      <vt:lpstr>Cyclogenesis (Cont.)</vt:lpstr>
      <vt:lpstr>Slide 6</vt:lpstr>
      <vt:lpstr>Slide 7</vt:lpstr>
      <vt:lpstr>Slide 8</vt:lpstr>
      <vt:lpstr>Cyclogenesis (Cont.)</vt:lpstr>
      <vt:lpstr>Cyclogenesis (Cont.)</vt:lpstr>
      <vt:lpstr>Cyclogenesis (Cont.)</vt:lpstr>
      <vt:lpstr>Cyclogenesis (Cont.)</vt:lpstr>
      <vt:lpstr>Wave on the Front</vt:lpstr>
      <vt:lpstr>Slide 14</vt:lpstr>
      <vt:lpstr>Slide 15</vt:lpstr>
      <vt:lpstr>Slide 16</vt:lpstr>
      <vt:lpstr>Extratropical Cyclone</vt:lpstr>
      <vt:lpstr>Changes at 500 mb </vt:lpstr>
      <vt:lpstr>Changes at 500 mb (Cont.)</vt:lpstr>
      <vt:lpstr>Changes at 500 mb (Cont.)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Links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ritaynoue</cp:lastModifiedBy>
  <cp:revision>1574</cp:revision>
  <dcterms:created xsi:type="dcterms:W3CDTF">2008-04-29T20:37:03Z</dcterms:created>
  <dcterms:modified xsi:type="dcterms:W3CDTF">2012-05-10T15:03:18Z</dcterms:modified>
</cp:coreProperties>
</file>