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61" r:id="rId6"/>
    <p:sldId id="263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07CD-C56E-437A-9C13-375000DD4A92}" type="datetimeFigureOut">
              <a:rPr lang="pt-BR" smtClean="0"/>
              <a:t>19/05/2015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D6F4-FA77-4576-8E4F-A0605E7B530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teosinotica.blogspot.com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arth.nullschool.net/#current/wind/isobaric/1000hPa/overlay=mean_sea_level_pressure/orthographic=-46.70,-18.03,176" TargetMode="External"/><Relationship Id="rId7" Type="http://schemas.openxmlformats.org/officeDocument/2006/relationships/hyperlink" Target="http://www.chuvaonline.iag.usp.br/radar_integracao_anima.php" TargetMode="External"/><Relationship Id="rId2" Type="http://schemas.openxmlformats.org/officeDocument/2006/relationships/hyperlink" Target="http://www.inmet.gov.br/portal/index.php?r=tempo2/mapasPrecipitaca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demet.aer.mil.br/radar/radar.php?ID_REDEMET=gbnp447pv8fn5rkhqm6ia6mp11" TargetMode="External"/><Relationship Id="rId5" Type="http://schemas.openxmlformats.org/officeDocument/2006/relationships/hyperlink" Target="https://www.mar.mil.br/dhn/chm/meteo/prev/cartas/cartas.htm" TargetMode="External"/><Relationship Id="rId4" Type="http://schemas.openxmlformats.org/officeDocument/2006/relationships/hyperlink" Target="http://www.masterantiga.iag.usp.br/ind.php?inic=00&amp;pos=1&amp;prod=previsao_glo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AGM5706 – </a:t>
            </a:r>
            <a:br>
              <a:rPr lang="pt-BR" dirty="0" smtClean="0"/>
            </a:br>
            <a:r>
              <a:rPr lang="pt-BR" dirty="0" smtClean="0"/>
              <a:t>Meteorologia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teoria da frente polar e sua evolução. </a:t>
            </a:r>
            <a:r>
              <a:rPr lang="pt-BR" dirty="0">
                <a:solidFill>
                  <a:srgbClr val="FF0000"/>
                </a:solidFill>
              </a:rPr>
              <a:t>Correntes de jato na atmosfera</a:t>
            </a:r>
            <a:r>
              <a:rPr lang="pt-BR" dirty="0"/>
              <a:t>. A interpretação física do sistema </a:t>
            </a:r>
            <a:r>
              <a:rPr lang="pt-BR" dirty="0" err="1"/>
              <a:t>quasi-geostrófico</a:t>
            </a:r>
            <a:r>
              <a:rPr lang="pt-BR" dirty="0"/>
              <a:t>: Teoria de </a:t>
            </a:r>
            <a:r>
              <a:rPr lang="pt-BR" dirty="0" err="1"/>
              <a:t>Sutcliffe</a:t>
            </a:r>
            <a:r>
              <a:rPr lang="pt-BR" dirty="0"/>
              <a:t>. Equação de tendência </a:t>
            </a:r>
            <a:r>
              <a:rPr lang="pt-BR" dirty="0" err="1"/>
              <a:t>Geopotencial</a:t>
            </a:r>
            <a:r>
              <a:rPr lang="pt-BR" dirty="0"/>
              <a:t>, Equação Ômega e Equação do Vetor Q. Análise Isentrópica e o conceito das esteiras transportadoras quente e fria. </a:t>
            </a:r>
            <a:r>
              <a:rPr lang="pt-BR" dirty="0">
                <a:solidFill>
                  <a:srgbClr val="FF0000"/>
                </a:solidFill>
              </a:rPr>
              <a:t>Sistemas atuantes no Brasil e América do Sul: Ciclones, Frentes, Geadas, Bloqueios, Alta da Bolívia, Vórtices </a:t>
            </a:r>
            <a:r>
              <a:rPr lang="pt-BR" dirty="0" err="1">
                <a:solidFill>
                  <a:srgbClr val="FF0000"/>
                </a:solidFill>
              </a:rPr>
              <a:t>Ciclônicos</a:t>
            </a:r>
            <a:r>
              <a:rPr lang="pt-BR" dirty="0">
                <a:solidFill>
                  <a:srgbClr val="FF0000"/>
                </a:solidFill>
              </a:rPr>
              <a:t> de Altos Níveis sobre o Nordeste, Zona de Convergência do Atlântico Sul, Zona de Convergência Intertropical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Análises sinóticas (AS)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Descrição de sistemas meteorológicos (DSM)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Avaliação de DSM (</a:t>
            </a:r>
            <a:r>
              <a:rPr lang="pt-BR" dirty="0" err="1" smtClean="0"/>
              <a:t>Av</a:t>
            </a:r>
            <a:r>
              <a:rPr lang="pt-BR" dirty="0" smtClean="0"/>
              <a:t> DSM)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Apresentação de SM (</a:t>
            </a:r>
            <a:r>
              <a:rPr lang="pt-BR" dirty="0" err="1" smtClean="0"/>
              <a:t>Ap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r>
              <a:rPr lang="pt-BR" dirty="0" smtClean="0"/>
              <a:t>Média = (2*AS + 2*DSM + </a:t>
            </a:r>
            <a:r>
              <a:rPr lang="pt-BR" dirty="0" err="1" smtClean="0"/>
              <a:t>Av</a:t>
            </a:r>
            <a:r>
              <a:rPr lang="pt-BR" dirty="0" smtClean="0"/>
              <a:t> DSM + </a:t>
            </a:r>
            <a:r>
              <a:rPr lang="pt-BR" dirty="0" err="1" smtClean="0"/>
              <a:t>Ap</a:t>
            </a:r>
            <a:r>
              <a:rPr lang="pt-BR" dirty="0" smtClean="0"/>
              <a:t>)/6</a:t>
            </a:r>
          </a:p>
          <a:p>
            <a:pPr marL="514350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1	20/mai	Análise Sinótica em sala</a:t>
            </a:r>
          </a:p>
          <a:p>
            <a:r>
              <a:rPr lang="pt-BR" dirty="0" smtClean="0"/>
              <a:t>2	21/mai	Análise Sinótica em sala</a:t>
            </a:r>
          </a:p>
          <a:p>
            <a:r>
              <a:rPr lang="pt-BR" dirty="0" smtClean="0"/>
              <a:t>3	27/mai	Esclarecimentos análises sinóticas</a:t>
            </a:r>
          </a:p>
          <a:p>
            <a:r>
              <a:rPr lang="pt-BR" dirty="0" smtClean="0"/>
              <a:t>4	28/mai	Equação da Tendência</a:t>
            </a:r>
          </a:p>
          <a:p>
            <a:r>
              <a:rPr lang="pt-BR" dirty="0" smtClean="0"/>
              <a:t>5	03/jun	Equação Omega</a:t>
            </a:r>
          </a:p>
          <a:p>
            <a:r>
              <a:rPr lang="pt-BR" dirty="0" smtClean="0"/>
              <a:t>6	10/jun	Vetor Q</a:t>
            </a:r>
          </a:p>
          <a:p>
            <a:r>
              <a:rPr lang="pt-BR" dirty="0" smtClean="0"/>
              <a:t>7	11/jun	</a:t>
            </a:r>
            <a:r>
              <a:rPr lang="pt-BR" dirty="0" err="1" smtClean="0"/>
              <a:t>Sutcliffe</a:t>
            </a:r>
            <a:r>
              <a:rPr lang="pt-BR" dirty="0" smtClean="0"/>
              <a:t> (entrega Descrição do </a:t>
            </a:r>
            <a:r>
              <a:rPr lang="pt-BR" dirty="0" err="1" smtClean="0"/>
              <a:t>sist</a:t>
            </a:r>
            <a:r>
              <a:rPr lang="pt-BR" dirty="0" smtClean="0"/>
              <a:t> meteorológico)</a:t>
            </a:r>
          </a:p>
          <a:p>
            <a:r>
              <a:rPr lang="pt-BR" dirty="0" smtClean="0"/>
              <a:t>8	17/jun	Esteira Transportadora (entrega avaliação da DSM)</a:t>
            </a:r>
          </a:p>
          <a:p>
            <a:r>
              <a:rPr lang="pt-BR" dirty="0" smtClean="0"/>
              <a:t>9	18/jun	Apresentação: ZCIT/AB/ZCAS</a:t>
            </a:r>
          </a:p>
          <a:p>
            <a:r>
              <a:rPr lang="pt-BR" dirty="0" smtClean="0"/>
              <a:t>10	24/jun	 Apresentação: VCAN/</a:t>
            </a:r>
            <a:r>
              <a:rPr lang="pt-BR" dirty="0" err="1" smtClean="0"/>
              <a:t>CiclTrop</a:t>
            </a:r>
            <a:r>
              <a:rPr lang="pt-BR" dirty="0" smtClean="0"/>
              <a:t>/</a:t>
            </a:r>
            <a:r>
              <a:rPr lang="pt-BR" dirty="0" err="1" smtClean="0"/>
              <a:t>CiclET</a:t>
            </a:r>
            <a:endParaRPr lang="pt-BR" dirty="0" smtClean="0"/>
          </a:p>
          <a:p>
            <a:r>
              <a:rPr lang="pt-BR" dirty="0" smtClean="0"/>
              <a:t>11	25/jun	 Apresentação: BP/</a:t>
            </a:r>
            <a:r>
              <a:rPr lang="pt-BR" dirty="0" err="1" smtClean="0"/>
              <a:t>Anticil</a:t>
            </a:r>
            <a:r>
              <a:rPr lang="pt-BR" dirty="0" smtClean="0"/>
              <a:t>/Bloqueios</a:t>
            </a:r>
          </a:p>
          <a:p>
            <a:r>
              <a:rPr lang="pt-BR" dirty="0" smtClean="0"/>
              <a:t>12	01/jul	 Apresentação: CCM/LI/Frentes</a:t>
            </a:r>
          </a:p>
          <a:p>
            <a:r>
              <a:rPr lang="pt-BR" dirty="0" smtClean="0"/>
              <a:t>13	02/jul	 Apresentação: Jatos/Brisas/Ondas de leste</a:t>
            </a:r>
          </a:p>
          <a:p>
            <a:r>
              <a:rPr lang="pt-BR" dirty="0" smtClean="0"/>
              <a:t>14	08/jul	 Apresentação: Nevoeiro/Geada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Análises Sinóticas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http://meteosinotica.blogspot.com.br/</a:t>
            </a:r>
            <a:endParaRPr lang="pt-BR" dirty="0" smtClean="0"/>
          </a:p>
          <a:p>
            <a:r>
              <a:rPr lang="pt-BR" dirty="0" smtClean="0"/>
              <a:t>Diariamente, deve ser entregue até às 19HL.</a:t>
            </a:r>
          </a:p>
          <a:p>
            <a:r>
              <a:rPr lang="pt-BR" dirty="0" smtClean="0"/>
              <a:t>2 x em duplas, depois, individualmente.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Análises Sinóticas</a:t>
            </a:r>
            <a:br>
              <a:rPr lang="pt-BR" dirty="0" smtClean="0"/>
            </a:br>
            <a:r>
              <a:rPr lang="pt-BR" dirty="0" smtClean="0">
                <a:solidFill>
                  <a:srgbClr val="C00000"/>
                </a:solidFill>
              </a:rPr>
              <a:t>Maio</a:t>
            </a:r>
            <a:r>
              <a:rPr lang="pt-BR" dirty="0" smtClean="0"/>
              <a:t>/</a:t>
            </a:r>
            <a:r>
              <a:rPr lang="pt-BR" dirty="0" smtClean="0">
                <a:solidFill>
                  <a:srgbClr val="00B050"/>
                </a:solidFill>
              </a:rPr>
              <a:t>Junho</a:t>
            </a:r>
            <a:r>
              <a:rPr lang="pt-BR" dirty="0" smtClean="0"/>
              <a:t>/</a:t>
            </a:r>
            <a:r>
              <a:rPr lang="pt-BR" dirty="0" smtClean="0">
                <a:solidFill>
                  <a:srgbClr val="0070C0"/>
                </a:solidFill>
              </a:rPr>
              <a:t>Julho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1500174"/>
            <a:ext cx="668656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17		18	19	20	21	22	23</a:t>
            </a:r>
          </a:p>
          <a:p>
            <a:pPr>
              <a:buNone/>
            </a:pPr>
            <a:r>
              <a:rPr lang="it-IT" sz="1800" dirty="0" smtClean="0"/>
              <a:t>				Rita	Rita	1/2	3/4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24		25	26	27	28	29	30</a:t>
            </a:r>
          </a:p>
          <a:p>
            <a:pPr>
              <a:buNone/>
            </a:pPr>
            <a:r>
              <a:rPr lang="it-IT" sz="1800" dirty="0" smtClean="0"/>
              <a:t>5/6		7/8	9/10	11/12	13/14	15/16	17/1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C00000"/>
                </a:solidFill>
              </a:rPr>
              <a:t>31		</a:t>
            </a:r>
            <a:r>
              <a:rPr lang="it-IT" sz="1800" b="1" dirty="0" smtClean="0">
                <a:solidFill>
                  <a:srgbClr val="00B050"/>
                </a:solidFill>
              </a:rPr>
              <a:t>1	2	3	4	5	6</a:t>
            </a:r>
          </a:p>
          <a:p>
            <a:pPr>
              <a:buNone/>
            </a:pPr>
            <a:r>
              <a:rPr lang="it-IT" sz="1800" dirty="0" smtClean="0"/>
              <a:t>2/3		4/5	6/7	8/9	10/11	12/13	14/15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7		8	9	10	11	12	13</a:t>
            </a:r>
          </a:p>
          <a:p>
            <a:pPr>
              <a:buNone/>
            </a:pPr>
            <a:r>
              <a:rPr lang="it-IT" sz="1800" dirty="0" smtClean="0"/>
              <a:t>16/17	1	2	3	4	5	6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14		15	16	17	18	19	20</a:t>
            </a:r>
          </a:p>
          <a:p>
            <a:pPr>
              <a:buNone/>
            </a:pPr>
            <a:r>
              <a:rPr lang="it-IT" sz="1800" dirty="0" smtClean="0"/>
              <a:t>7		8	9	10	11	12	13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21		22	23	24	25	26	27</a:t>
            </a:r>
          </a:p>
          <a:p>
            <a:pPr>
              <a:buNone/>
            </a:pPr>
            <a:r>
              <a:rPr lang="it-IT" sz="1800" dirty="0" smtClean="0"/>
              <a:t>14		15	16	17	1	2	3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B050"/>
                </a:solidFill>
              </a:rPr>
              <a:t>28		29	30	</a:t>
            </a:r>
            <a:r>
              <a:rPr lang="it-IT" sz="1800" b="1" dirty="0" smtClean="0">
                <a:solidFill>
                  <a:srgbClr val="0070C0"/>
                </a:solidFill>
              </a:rPr>
              <a:t>1	2	3	4</a:t>
            </a:r>
          </a:p>
          <a:p>
            <a:pPr>
              <a:buNone/>
            </a:pPr>
            <a:r>
              <a:rPr lang="it-IT" sz="1800" dirty="0" smtClean="0"/>
              <a:t>4		5	6	7	8	9	10</a:t>
            </a:r>
          </a:p>
          <a:p>
            <a:pPr>
              <a:buNone/>
            </a:pPr>
            <a:r>
              <a:rPr lang="it-IT" sz="1800" b="1" dirty="0" smtClean="0">
                <a:solidFill>
                  <a:srgbClr val="0070C0"/>
                </a:solidFill>
              </a:rPr>
              <a:t>5		6	7	8	9	10	11</a:t>
            </a:r>
          </a:p>
          <a:p>
            <a:pPr>
              <a:buNone/>
            </a:pPr>
            <a:r>
              <a:rPr lang="it-IT" sz="1800" dirty="0" smtClean="0"/>
              <a:t>11		12	13	14	15	16	17</a:t>
            </a:r>
          </a:p>
          <a:p>
            <a:pPr>
              <a:buNone/>
            </a:pPr>
            <a:endParaRPr lang="pt-BR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Sistemas meteorológicos</a:t>
            </a:r>
            <a:br>
              <a:rPr lang="pt-BR" sz="3200" dirty="0" smtClean="0"/>
            </a:br>
            <a:r>
              <a:rPr lang="pt-BR" sz="3200" dirty="0" smtClean="0"/>
              <a:t>Entrega: 10/jun Avaliação: 17/jun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1049924"/>
          <a:ext cx="8929718" cy="5808076"/>
        </p:xfrm>
        <a:graphic>
          <a:graphicData uri="http://schemas.openxmlformats.org/drawingml/2006/table">
            <a:tbl>
              <a:tblPr/>
              <a:tblGrid>
                <a:gridCol w="1347882"/>
                <a:gridCol w="2190308"/>
                <a:gridCol w="1347882"/>
                <a:gridCol w="1347882"/>
                <a:gridCol w="1347882"/>
                <a:gridCol w="1347882"/>
              </a:tblGrid>
              <a:tr h="181272">
                <a:tc gridSpan="2">
                  <a:txBody>
                    <a:bodyPr/>
                    <a:lstStyle/>
                    <a:p>
                      <a:pPr algn="l" rtl="0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Responsável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Avaliador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Apresentação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ZCIT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Alberto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Alta da Bolívia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Alexandre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Victor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ZCAS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Vannia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VCAN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Diego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Tayla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Ciclones Tropicais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Edson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Ricardo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 Ciclones Extratropicais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Fernanda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Raidiel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Baixas Polares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Rafael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14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Anticiclones (Subtropicais,transientes)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Leandro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Paulo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Bloqueios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Lucas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Leandro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25/jun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CCM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Paulo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Lucas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01/jul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LI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Rafael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01/jul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 Frentes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Raidiel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Fernanda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01/jul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6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 Jatos (altos e baixos níveis)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Ricardo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Edson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 Brisas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Tayla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Diego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 Ondas de Leste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Vannia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Dante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02/jul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99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 Nevoeiro/Neblina/Cerração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Victor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Alexandre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08/jul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2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 Geada/orvalho </a:t>
                      </a: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Vitor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Alberto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08/jul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47" marR="5847" marT="584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boletim sinótico do CPTEC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/>
            <a:r>
              <a:rPr lang="pt-BR" b="1" i="1" cap="all" dirty="0"/>
              <a:t>ANÁLISE SINÓTICA: 20/01/2015-00Z</a:t>
            </a:r>
            <a:endParaRPr lang="pt-BR" b="1" cap="all" dirty="0"/>
          </a:p>
          <a:p>
            <a:pPr fontAlgn="t"/>
            <a:r>
              <a:rPr lang="pt-BR" dirty="0"/>
              <a:t>Imagem de Satélite </a:t>
            </a:r>
            <a:r>
              <a:rPr lang="pt-BR" dirty="0" err="1"/>
              <a:t>Goes</a:t>
            </a:r>
            <a:r>
              <a:rPr lang="pt-BR" dirty="0"/>
              <a:t> 13</a:t>
            </a:r>
          </a:p>
          <a:p>
            <a:pPr fontAlgn="t"/>
            <a:r>
              <a:rPr lang="pt-BR" b="1" cap="all" dirty="0"/>
              <a:t>NÍVEL 250 HPA</a:t>
            </a:r>
          </a:p>
          <a:p>
            <a:pPr fontAlgn="t"/>
            <a:r>
              <a:rPr lang="pt-BR" dirty="0"/>
              <a:t>Na análise da carta sinótica de 250 </a:t>
            </a:r>
            <a:r>
              <a:rPr lang="pt-BR" dirty="0" err="1"/>
              <a:t>hPa</a:t>
            </a:r>
            <a:r>
              <a:rPr lang="pt-BR" dirty="0"/>
              <a:t> da 00Z do dia 20/01, observa-se uma área relativamente grande com circulação ciclônica, associada a dois Vórtices Ciclônicos de Altos Níveis (VCAN) um com centro sobre o continente com centro em aproximadamente 14°S/60°W, outro em aproximadamente 13°/35°S sobre o oceano Atlântico adjacente ao litoral da BA, aproximadamente. A termodinâmica e a circulação associada aos VCAN sobre o continente favorece a formação de nebulosidade localizada em parte de sua área de atuação (borda na direção do seu deslocamento) e inibindo no centro devido a subsidência. Porém, quando sobre o continente a termodinâmica intensa pode romper a subsidência e favorecer convecção também sobre o centro do sistema. Sobre o continente em torno de 23°S/50°W se observa o centro de uma circulação </a:t>
            </a:r>
            <a:r>
              <a:rPr lang="pt-BR" dirty="0" err="1"/>
              <a:t>anticiclônica</a:t>
            </a:r>
            <a:r>
              <a:rPr lang="pt-BR" dirty="0"/>
              <a:t> com atuação desde o Paraguai até o Atlântico próximo a costa PR/SP/SC, aproximadamente, que interage com a circulação do VCAN, produzindo </a:t>
            </a:r>
            <a:r>
              <a:rPr lang="pt-BR" dirty="0" err="1"/>
              <a:t>difluência</a:t>
            </a:r>
            <a:r>
              <a:rPr lang="pt-BR" dirty="0"/>
              <a:t> no escoamento sobre o MS. Ainda sobre o continente a iteração do VCAN e o escoamento nos latos níveis produz </a:t>
            </a:r>
            <a:r>
              <a:rPr lang="pt-BR" dirty="0" err="1"/>
              <a:t>difluência</a:t>
            </a:r>
            <a:r>
              <a:rPr lang="pt-BR" dirty="0"/>
              <a:t> sobre RO, AC, AM, RR, e oeste do PA. Observa-se um ramo do Jato Subtropical (JST) sobre o centro-leste da Argentina (província de Buenos Aires), prosseguindo pelo Atlântico, mais ao sul do JST também e possível se observar o Jato Polar Norte (JPN) e o Jato Polar Sul acoplados contorna um amplo cavado frontal. Sobre o Pacifico em torno de 35°S/85°W (aproximadamente) se observa outro VCAN que reflete na atura de </a:t>
            </a:r>
            <a:r>
              <a:rPr lang="pt-BR" dirty="0" err="1"/>
              <a:t>geopotencial</a:t>
            </a:r>
            <a:r>
              <a:rPr lang="pt-BR" dirty="0"/>
              <a:t> com valor de 10680 </a:t>
            </a:r>
            <a:r>
              <a:rPr lang="pt-BR" dirty="0" err="1"/>
              <a:t>mgp</a:t>
            </a:r>
            <a:r>
              <a:rPr lang="pt-BR" dirty="0"/>
              <a:t>.</a:t>
            </a:r>
            <a:br>
              <a:rPr lang="pt-BR" dirty="0"/>
            </a:br>
            <a:r>
              <a:rPr lang="pt-BR" dirty="0"/>
              <a:t> Visualizar imagem de 250 </a:t>
            </a:r>
            <a:r>
              <a:rPr lang="pt-BR" dirty="0" err="1"/>
              <a:t>hPA</a:t>
            </a:r>
            <a:endParaRPr lang="pt-BR" dirty="0"/>
          </a:p>
          <a:p>
            <a:pPr fontAlgn="t"/>
            <a:r>
              <a:rPr lang="pt-BR" b="1" cap="all" dirty="0"/>
              <a:t>NÍVEL 500 HPA</a:t>
            </a:r>
          </a:p>
          <a:p>
            <a:pPr fontAlgn="t"/>
            <a:r>
              <a:rPr lang="pt-BR" dirty="0"/>
              <a:t>Na análise da carta sinótica de 500 </a:t>
            </a:r>
            <a:r>
              <a:rPr lang="pt-BR" dirty="0" err="1"/>
              <a:t>hPa</a:t>
            </a:r>
            <a:r>
              <a:rPr lang="pt-BR" dirty="0"/>
              <a:t> da 00Z do dia 20/01, observa-se a parte do reflexo do nível de 250 </a:t>
            </a:r>
            <a:r>
              <a:rPr lang="pt-BR" dirty="0" err="1"/>
              <a:t>hPa</a:t>
            </a:r>
            <a:r>
              <a:rPr lang="pt-BR" dirty="0"/>
              <a:t>, com atuação de um anticiclone com centro em torno de 23°S/54°W, cuja circulação atua principalmente sobre o Sudeste, parte do centro-Oeste do Sudeste do Brasil, inibindo a formação de nuvens na maior parte deste área. Desta forma, há uma intensificação do transporte de ar relativamente mais seco para níveis inferiores da troposfera, aumentando a compressão adiabática e favorecendo a estabilidade atmosférica bem como a elevação das temperaturas. Entre o MT e grande parte da Região Norte do Brasil se observa o escoamento muito perturbado com cavados de ondas curtas embebidos no mesmo. Sobre o Nordeste do Brasil se observa um cavado associado ao Vórtice Ciclônico de Altos Níveis (VCAN) comentado anteriormente (nível de 250 </a:t>
            </a:r>
            <a:r>
              <a:rPr lang="pt-BR" dirty="0" err="1"/>
              <a:t>hPa</a:t>
            </a:r>
            <a:r>
              <a:rPr lang="pt-BR" dirty="0"/>
              <a:t>) sobre oceano Atlântico próximo a costa da BA. Também é possível se observar uma região com </a:t>
            </a:r>
            <a:r>
              <a:rPr lang="pt-BR" dirty="0" err="1"/>
              <a:t>baroclinia</a:t>
            </a:r>
            <a:r>
              <a:rPr lang="pt-BR" dirty="0"/>
              <a:t> significativa está localizada entre o centro-leste da Argentina província de Buenos Aires , prosseguindo sobre o oceano Atlântico ao sul de 40°S, associada a </a:t>
            </a:r>
            <a:r>
              <a:rPr lang="pt-BR" dirty="0" err="1"/>
              <a:t>advecção</a:t>
            </a:r>
            <a:r>
              <a:rPr lang="pt-BR" dirty="0"/>
              <a:t> de </a:t>
            </a:r>
            <a:r>
              <a:rPr lang="pt-BR" dirty="0" err="1"/>
              <a:t>vorticidade</a:t>
            </a:r>
            <a:r>
              <a:rPr lang="pt-BR" dirty="0"/>
              <a:t> ciclônica devido a passagem do amplo cavado comentado em 250 </a:t>
            </a:r>
            <a:r>
              <a:rPr lang="pt-BR" dirty="0" err="1"/>
              <a:t>hPa</a:t>
            </a:r>
            <a:r>
              <a:rPr lang="pt-BR" dirty="0"/>
              <a:t> pela cordilheira do Andes.</a:t>
            </a:r>
            <a:br>
              <a:rPr lang="pt-BR" dirty="0"/>
            </a:br>
            <a:r>
              <a:rPr lang="pt-BR" dirty="0"/>
              <a:t> Visualizar imagem de 500 </a:t>
            </a:r>
            <a:r>
              <a:rPr lang="pt-BR" dirty="0" err="1"/>
              <a:t>hPA</a:t>
            </a:r>
            <a:endParaRPr lang="pt-BR" dirty="0"/>
          </a:p>
          <a:p>
            <a:pPr fontAlgn="t"/>
            <a:r>
              <a:rPr lang="pt-BR" b="1" cap="all" dirty="0"/>
              <a:t>NÍVEL 850 HPA</a:t>
            </a:r>
          </a:p>
          <a:p>
            <a:pPr fontAlgn="t"/>
            <a:r>
              <a:rPr lang="pt-BR" dirty="0"/>
              <a:t>Na análise da carta sinótica de 850 </a:t>
            </a:r>
            <a:r>
              <a:rPr lang="pt-BR" dirty="0" err="1"/>
              <a:t>hPa</a:t>
            </a:r>
            <a:r>
              <a:rPr lang="pt-BR" dirty="0"/>
              <a:t> da 00Z do dia 20/01, observa-se a influência ano do Anticiclone Subtropical do Atlântico Sul (ASAS) com sua circulação atuando principalmente sobre parte do Sudeste do Centro-Oeste do Brasil e parte da BA. Observa-se a norte de 10°S, o forte escoamento de leste/sudeste com velocidade acima de 20 </a:t>
            </a:r>
            <a:r>
              <a:rPr lang="pt-BR" dirty="0" err="1"/>
              <a:t>kt</a:t>
            </a:r>
            <a:r>
              <a:rPr lang="pt-BR" dirty="0"/>
              <a:t>, associado ao escoamento dos ventos alísios que juntamente com o escoamento do ASAS alcança o oeste da região Amazônica e que devido à presença dos Andes, adquirem a direção noroeste/norte favorecendo a </a:t>
            </a:r>
            <a:r>
              <a:rPr lang="pt-BR" dirty="0" err="1"/>
              <a:t>advecção</a:t>
            </a:r>
            <a:r>
              <a:rPr lang="pt-BR" dirty="0"/>
              <a:t> de ar quente e úmido para a Bolívia, o Paraguai, norte da Argentina e oeste do Sul do Brasil, caracterizando o Jato de Baixos Níveis (JBN), também é possível se observar o escoamento de sul/sudeste associado a um anticiclone, que </a:t>
            </a:r>
            <a:r>
              <a:rPr lang="pt-BR" dirty="0" err="1"/>
              <a:t>advecta</a:t>
            </a:r>
            <a:r>
              <a:rPr lang="pt-BR" dirty="0"/>
              <a:t> ar relativamente frio que colide com o escoamento do JBN, indicando a posição do cavado frontal (será comentado em superfície) associado ao sistema frontal em </a:t>
            </a:r>
            <a:r>
              <a:rPr lang="pt-BR" dirty="0" err="1"/>
              <a:t>superfice</a:t>
            </a:r>
            <a:r>
              <a:rPr lang="pt-BR" dirty="0"/>
              <a:t>. Na faixa leste do Nordeste também se observa o escoamento de leste associado ao ASAS que favorece a </a:t>
            </a:r>
            <a:r>
              <a:rPr lang="pt-BR" dirty="0" err="1"/>
              <a:t>advecção</a:t>
            </a:r>
            <a:r>
              <a:rPr lang="pt-BR" dirty="0"/>
              <a:t> de ar quente e úmido para o Centro-Oeste. Sobre o sul do continente (a sul de 50°S) é possível se observa uma área com intenso gradiente de pressão, temperatura potencial e ventos forte. A isoterma de 0°C atua entre o sul do Continente e o estreito de Drake, porem alcança latitude menores (em torno de 42°S) sobre o Atlântico sudoeste próximo a costa da Patagônia Argentina, indicando que o relativamente mais frio atua ao sul desta linha.</a:t>
            </a:r>
            <a:br>
              <a:rPr lang="pt-BR" dirty="0"/>
            </a:br>
            <a:r>
              <a:rPr lang="pt-BR" dirty="0"/>
              <a:t> Visualizar imagem de 850 </a:t>
            </a:r>
            <a:r>
              <a:rPr lang="pt-BR" dirty="0" err="1"/>
              <a:t>hPA</a:t>
            </a:r>
            <a:endParaRPr lang="pt-BR" dirty="0"/>
          </a:p>
          <a:p>
            <a:pPr fontAlgn="t"/>
            <a:r>
              <a:rPr lang="pt-BR" b="1" cap="all" dirty="0"/>
              <a:t>SUPERFÍCIE</a:t>
            </a:r>
          </a:p>
          <a:p>
            <a:pPr fontAlgn="t"/>
            <a:r>
              <a:rPr lang="pt-BR" dirty="0"/>
              <a:t>Na análise da carta sinótica de superfície das 00Z do dia 20/01 observa-se entre o norte da Argentina, sul do Uruguai e Atlântico adjacente uma frente fria que segue até um centro de baixa pressão com valor de 992 </a:t>
            </a:r>
            <a:r>
              <a:rPr lang="pt-BR" dirty="0" err="1"/>
              <a:t>hPa</a:t>
            </a:r>
            <a:r>
              <a:rPr lang="pt-BR" dirty="0"/>
              <a:t>, posicionado em torno de 47°S/38°W. O anticiclone pós-frontal oriundo de um pulso da Alta Subtropical do Pacífico Sul (ASPS) pode ser observado no leste da Argentina com valor em torno de 1024 </a:t>
            </a:r>
            <a:r>
              <a:rPr lang="pt-BR" dirty="0" err="1"/>
              <a:t>hPa</a:t>
            </a:r>
            <a:r>
              <a:rPr lang="pt-BR" dirty="0"/>
              <a:t>, em torno de 42°S/62°W. Sobre o oceano no Estreito de Drake e ao sul de 50°S o ramo frio de um sistema frontal. A Alta Subtropical do Atlântico Sul (ASAS) apresenta isóbara de 1024 </a:t>
            </a:r>
            <a:r>
              <a:rPr lang="pt-BR" dirty="0" err="1"/>
              <a:t>hPa</a:t>
            </a:r>
            <a:r>
              <a:rPr lang="pt-BR" dirty="0"/>
              <a:t> a leste de 15°W (fora do domínio desta figura). O centro do Anticiclone Subtropical do Pacífico Sul (ASPS) está localizado em torno de 48°S/82°W com valor de 1028 </a:t>
            </a:r>
            <a:r>
              <a:rPr lang="pt-BR" dirty="0" err="1"/>
              <a:t>hPa</a:t>
            </a:r>
            <a:r>
              <a:rPr lang="pt-BR" dirty="0"/>
              <a:t>. A Zona de Convergência Intertropical (ZCIT) oscila em torno de 08°N/03°N no Pacífico e entre 04°N e 01°N no Atlântico. </a:t>
            </a:r>
            <a:br>
              <a:rPr lang="pt-BR" dirty="0"/>
            </a:br>
            <a:r>
              <a:rPr lang="pt-BR" dirty="0"/>
              <a:t> Visualizar imagem de Superfície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33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www.inmet.gov.br/portal/index.php?r=tempo2/mapasPrecipitacao</a:t>
            </a:r>
            <a:endParaRPr lang="pt-BR" dirty="0" smtClean="0"/>
          </a:p>
          <a:p>
            <a:r>
              <a:rPr lang="pt-BR" dirty="0">
                <a:hlinkClick r:id="rId3"/>
              </a:rPr>
              <a:t>http://earth.nullschool.net/#current/wind/isobaric/1000hPa/overlay=mean_sea_level_pressure/orthographic=-46.70,-</a:t>
            </a:r>
            <a:r>
              <a:rPr lang="pt-BR" dirty="0" smtClean="0">
                <a:hlinkClick r:id="rId3"/>
              </a:rPr>
              <a:t>18.03,176</a:t>
            </a:r>
            <a:endParaRPr lang="pt-BR" dirty="0" smtClean="0"/>
          </a:p>
          <a:p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www.masterantiga.iag.usp.br/ind.php?inic=00&amp;pos=1&amp;prod=previsao_glob</a:t>
            </a:r>
            <a:endParaRPr lang="pt-BR" dirty="0" smtClean="0"/>
          </a:p>
          <a:p>
            <a:r>
              <a:rPr lang="pt-BR" dirty="0">
                <a:hlinkClick r:id="rId5"/>
              </a:rPr>
              <a:t>https://</a:t>
            </a:r>
            <a:r>
              <a:rPr lang="pt-BR" dirty="0" smtClean="0">
                <a:hlinkClick r:id="rId5"/>
              </a:rPr>
              <a:t>www.mar.mil.br/dhn/chm/meteo/prev/cartas/cartas.htm</a:t>
            </a:r>
            <a:endParaRPr lang="pt-BR" dirty="0" smtClean="0"/>
          </a:p>
          <a:p>
            <a:r>
              <a:rPr lang="pt-BR" dirty="0">
                <a:hlinkClick r:id="rId6"/>
              </a:rPr>
              <a:t>http://</a:t>
            </a:r>
            <a:r>
              <a:rPr lang="pt-BR" dirty="0" smtClean="0">
                <a:hlinkClick r:id="rId6"/>
              </a:rPr>
              <a:t>www.redemet.aer.mil.br/radar/radar.php?ID_REDEMET=gbnp447pv8fn5rkhqm6ia6mp11</a:t>
            </a:r>
            <a:endParaRPr lang="pt-BR" dirty="0" smtClean="0"/>
          </a:p>
          <a:p>
            <a:r>
              <a:rPr lang="pt-BR">
                <a:hlinkClick r:id="rId7"/>
              </a:rPr>
              <a:t>http</a:t>
            </a:r>
            <a:r>
              <a:rPr lang="pt-BR">
                <a:hlinkClick r:id="rId7"/>
              </a:rPr>
              <a:t>://</a:t>
            </a:r>
            <a:r>
              <a:rPr lang="pt-BR" smtClean="0">
                <a:hlinkClick r:id="rId7"/>
              </a:rPr>
              <a:t>www.chuvaonline.iag.usp.br/radar_integracao_anima.php</a:t>
            </a:r>
            <a:endParaRPr lang="pt-BR" smtClean="0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31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611</Words>
  <Application>Microsoft Office PowerPoint</Application>
  <PresentationFormat>Apresentação na tela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AGM5706 –  Meteorologia Sinótica</vt:lpstr>
      <vt:lpstr>EMENTA</vt:lpstr>
      <vt:lpstr>Avaliação</vt:lpstr>
      <vt:lpstr>Cronograma</vt:lpstr>
      <vt:lpstr>Análises Sinóticas</vt:lpstr>
      <vt:lpstr>Análises Sinóticas Maio/Junho/Julho</vt:lpstr>
      <vt:lpstr>Sistemas meteorológicos Entrega: 10/jun Avaliação: 17/jun</vt:lpstr>
      <vt:lpstr>Exemplo de boletim sinótico do CPTEC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AGM5706 –  Meteorologia Sinótica</dc:title>
  <dc:creator>rita</dc:creator>
  <cp:lastModifiedBy>ritaynoue</cp:lastModifiedBy>
  <cp:revision>8</cp:revision>
  <dcterms:created xsi:type="dcterms:W3CDTF">2015-05-18T14:06:23Z</dcterms:created>
  <dcterms:modified xsi:type="dcterms:W3CDTF">2015-05-19T21:54:56Z</dcterms:modified>
</cp:coreProperties>
</file>