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48" r:id="rId21"/>
    <p:sldId id="276" r:id="rId22"/>
    <p:sldId id="349" r:id="rId23"/>
    <p:sldId id="350" r:id="rId24"/>
    <p:sldId id="299" r:id="rId25"/>
    <p:sldId id="277" r:id="rId26"/>
    <p:sldId id="278" r:id="rId27"/>
    <p:sldId id="279" r:id="rId28"/>
    <p:sldId id="300" r:id="rId29"/>
    <p:sldId id="301" r:id="rId30"/>
    <p:sldId id="334" r:id="rId31"/>
    <p:sldId id="335" r:id="rId32"/>
    <p:sldId id="336" r:id="rId33"/>
    <p:sldId id="337" r:id="rId34"/>
    <p:sldId id="338" r:id="rId35"/>
    <p:sldId id="303" r:id="rId36"/>
    <p:sldId id="307" r:id="rId37"/>
    <p:sldId id="351" r:id="rId38"/>
    <p:sldId id="304" r:id="rId39"/>
    <p:sldId id="305" r:id="rId40"/>
    <p:sldId id="306" r:id="rId41"/>
    <p:sldId id="339" r:id="rId42"/>
    <p:sldId id="340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47" autoAdjust="0"/>
    <p:restoredTop sz="94660"/>
  </p:normalViewPr>
  <p:slideViewPr>
    <p:cSldViewPr>
      <p:cViewPr varScale="1">
        <p:scale>
          <a:sx n="106" d="100"/>
          <a:sy n="106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6117E-AA6E-40A7-A46F-94334831917F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17B7E-260B-44DF-BDDA-A936EB20E5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68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E17B7E-260B-44DF-BDDA-A936EB20E5A6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633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A6368-0AC7-48A5-A53E-AA7C71C99A97}" type="datetimeFigureOut">
              <a:rPr lang="pt-BR" smtClean="0"/>
              <a:t>28/05/2015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75B1F-03A0-47E0-8BD4-48C87075916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teor.iastate.edu/classes/mt411/powerpoint/METR4424qgtheory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.iag.usp.br/www/material/ritaynoue/aca-0523/referencias/Life%20of%20the%20cyclones,%20J.%20Bjerknes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8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7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8.gif"/><Relationship Id="rId4" Type="http://schemas.openxmlformats.org/officeDocument/2006/relationships/image" Target="../media/image45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899592" y="6237312"/>
            <a:ext cx="8028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2"/>
              </a:rPr>
              <a:t>http://www.meteor.iastate.edu/classes/mt411/powerpoint/METR4424qgtheory.pdf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Balanço </a:t>
            </a:r>
            <a:r>
              <a:rPr lang="pt-BR" dirty="0" err="1" smtClean="0"/>
              <a:t>Geostrófico</a:t>
            </a:r>
            <a:r>
              <a:rPr lang="pt-BR" dirty="0" smtClean="0"/>
              <a:t>:</a:t>
            </a:r>
          </a:p>
          <a:p>
            <a:endParaRPr lang="pt-BR" sz="4000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Ou seja: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276872"/>
            <a:ext cx="17240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708920"/>
            <a:ext cx="41910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725144"/>
            <a:ext cx="70580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Inicialmente: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Assumindo que a </a:t>
            </a:r>
            <a:r>
              <a:rPr lang="pt-BR" dirty="0" err="1" smtClean="0">
                <a:solidFill>
                  <a:srgbClr val="FF0000"/>
                </a:solidFill>
              </a:rPr>
              <a:t>advecção</a:t>
            </a:r>
            <a:r>
              <a:rPr lang="pt-BR" dirty="0" smtClean="0">
                <a:solidFill>
                  <a:srgbClr val="FF0000"/>
                </a:solidFill>
              </a:rPr>
              <a:t> horizontal </a:t>
            </a:r>
            <a:r>
              <a:rPr lang="pt-BR" dirty="0" smtClean="0"/>
              <a:t>é feita somente pelo </a:t>
            </a:r>
            <a:r>
              <a:rPr lang="pt-BR" dirty="0" smtClean="0">
                <a:solidFill>
                  <a:srgbClr val="FF0000"/>
                </a:solidFill>
              </a:rPr>
              <a:t>vento </a:t>
            </a:r>
            <a:r>
              <a:rPr lang="pt-BR" dirty="0" err="1" smtClean="0">
                <a:solidFill>
                  <a:srgbClr val="FF0000"/>
                </a:solidFill>
              </a:rPr>
              <a:t>geostrófico</a:t>
            </a:r>
            <a:r>
              <a:rPr lang="pt-BR" dirty="0" smtClean="0"/>
              <a:t>:</a:t>
            </a:r>
            <a:endParaRPr lang="pt-B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08518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5981700"/>
            <a:ext cx="25622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 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associado</a:t>
            </a:r>
            <a:r>
              <a:rPr lang="en-US" dirty="0" smtClean="0"/>
              <a:t> à </a:t>
            </a:r>
            <a:r>
              <a:rPr lang="en-US" dirty="0" err="1" smtClean="0"/>
              <a:t>Força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Se [u</a:t>
            </a:r>
            <a:r>
              <a:rPr lang="en-US" dirty="0"/>
              <a:t>, v] </a:t>
            </a:r>
            <a:r>
              <a:rPr lang="en-US" dirty="0" smtClean="0"/>
              <a:t>= </a:t>
            </a:r>
            <a:r>
              <a:rPr lang="en-US" dirty="0"/>
              <a:t>[</a:t>
            </a:r>
            <a:r>
              <a:rPr lang="en-US" dirty="0" err="1"/>
              <a:t>ug</a:t>
            </a:r>
            <a:r>
              <a:rPr lang="en-US" dirty="0"/>
              <a:t>, vg</a:t>
            </a:r>
            <a:r>
              <a:rPr lang="en-US" dirty="0" smtClean="0"/>
              <a:t>] →→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e: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• NÃO QUEREMOS ISSO!!!</a:t>
            </a:r>
            <a:r>
              <a:rPr lang="en-US" b="1" dirty="0" smtClean="0"/>
              <a:t> </a:t>
            </a:r>
            <a:r>
              <a:rPr lang="en-US" b="1" dirty="0"/>
              <a:t>→ </a:t>
            </a:r>
            <a:r>
              <a:rPr lang="en-US" b="1" dirty="0" smtClean="0"/>
              <a:t>ALGUMAS ACELERAÇÕES SÃO NECESSÁRIAS PARA QUE O SISTEMA EVOLUA.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852936"/>
            <a:ext cx="2676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4610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3779912" y="908720"/>
            <a:ext cx="0" cy="576064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6084168" y="836712"/>
            <a:ext cx="0" cy="648072"/>
          </a:xfrm>
          <a:prstGeom prst="straightConnector1">
            <a:avLst/>
          </a:prstGeom>
          <a:ln w="254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3219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827584" y="39330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ACELERAÇÕES DO VENTO GEOSTRÓFICO DA COMPONENTE AGEOSTRÓFICA ASSOCIADO À FORÇA DE CORIOLIS</a:t>
            </a:r>
            <a:endParaRPr lang="pt-BR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err="1" smtClean="0"/>
              <a:t>Expandindo</a:t>
            </a:r>
            <a:r>
              <a:rPr lang="en-US" dirty="0" smtClean="0"/>
              <a:t>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(f)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série</a:t>
            </a:r>
            <a:r>
              <a:rPr lang="en-US" dirty="0" smtClean="0"/>
              <a:t> de Taylor: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err="1" smtClean="0"/>
              <a:t>Onde</a:t>
            </a:r>
            <a:r>
              <a:rPr lang="en-US" dirty="0" smtClean="0"/>
              <a:t>         é o </a:t>
            </a:r>
            <a:r>
              <a:rPr lang="en-US" dirty="0" err="1" smtClean="0"/>
              <a:t>parâmetro</a:t>
            </a:r>
            <a:r>
              <a:rPr lang="en-US" dirty="0" smtClean="0"/>
              <a:t> de </a:t>
            </a:r>
            <a:r>
              <a:rPr lang="en-US" dirty="0" err="1" smtClean="0"/>
              <a:t>Coriolis</a:t>
            </a:r>
            <a:r>
              <a:rPr lang="en-US" dirty="0" smtClean="0"/>
              <a:t> a </a:t>
            </a:r>
            <a:r>
              <a:rPr lang="en-US" dirty="0" err="1" smtClean="0"/>
              <a:t>uma</a:t>
            </a:r>
            <a:r>
              <a:rPr lang="en-US" dirty="0" smtClean="0"/>
              <a:t> latitude de </a:t>
            </a:r>
            <a:r>
              <a:rPr lang="en-US" dirty="0" err="1" smtClean="0"/>
              <a:t>referência</a:t>
            </a:r>
            <a:r>
              <a:rPr lang="en-US" dirty="0" smtClean="0"/>
              <a:t> </a:t>
            </a:r>
            <a:r>
              <a:rPr lang="en-US" dirty="0" err="1" smtClean="0"/>
              <a:t>constante</a:t>
            </a:r>
            <a:r>
              <a:rPr lang="en-US" dirty="0" smtClean="0"/>
              <a:t>, e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 é o </a:t>
            </a:r>
            <a:r>
              <a:rPr lang="en-US" dirty="0" err="1" smtClean="0"/>
              <a:t>gradiente</a:t>
            </a:r>
            <a:r>
              <a:rPr lang="en-US" dirty="0" smtClean="0"/>
              <a:t> </a:t>
            </a:r>
            <a:r>
              <a:rPr lang="en-US" dirty="0" err="1" smtClean="0"/>
              <a:t>meridional</a:t>
            </a:r>
            <a:r>
              <a:rPr lang="en-US" dirty="0" smtClean="0"/>
              <a:t> do </a:t>
            </a:r>
            <a:r>
              <a:rPr lang="en-US" dirty="0" err="1" smtClean="0"/>
              <a:t>parâmetro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de </a:t>
            </a:r>
            <a:r>
              <a:rPr lang="en-US" dirty="0" err="1" smtClean="0"/>
              <a:t>Coriolis</a:t>
            </a:r>
            <a:endParaRPr lang="en-US" dirty="0"/>
          </a:p>
          <a:p>
            <a:pPr>
              <a:buNone/>
            </a:pP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E 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ser re-</a:t>
            </a:r>
            <a:r>
              <a:rPr lang="en-US" dirty="0" err="1" smtClean="0"/>
              <a:t>escritas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060848"/>
            <a:ext cx="4076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342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17032"/>
            <a:ext cx="9429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437112"/>
            <a:ext cx="12858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991100"/>
            <a:ext cx="46672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Equações de movimento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4653136"/>
            <a:ext cx="6779096" cy="201622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/>
              <a:t>Simplificações</a:t>
            </a:r>
            <a:r>
              <a:rPr lang="en-US" dirty="0" smtClean="0"/>
              <a:t> da TQG com </a:t>
            </a:r>
            <a:r>
              <a:rPr lang="en-US" dirty="0" err="1" smtClean="0"/>
              <a:t>relação</a:t>
            </a:r>
            <a:r>
              <a:rPr lang="en-US" dirty="0" smtClean="0"/>
              <a:t> </a:t>
            </a:r>
            <a:r>
              <a:rPr lang="en-US" dirty="0" err="1" smtClean="0"/>
              <a:t>às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, </a:t>
            </a:r>
            <a:r>
              <a:rPr lang="en-US" dirty="0" err="1" smtClean="0"/>
              <a:t>desconsiderando</a:t>
            </a:r>
            <a:r>
              <a:rPr lang="en-US" dirty="0" smtClean="0"/>
              <a:t>: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smtClean="0"/>
              <a:t>Fricção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horizontal de momentum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/>
          </a:p>
          <a:p>
            <a:pPr>
              <a:buNone/>
            </a:pPr>
            <a:r>
              <a:rPr lang="pt-BR" dirty="0"/>
              <a:t>• </a:t>
            </a:r>
            <a:r>
              <a:rPr lang="pt-BR" dirty="0" err="1" smtClean="0"/>
              <a:t>Advecção</a:t>
            </a:r>
            <a:r>
              <a:rPr lang="pt-BR" dirty="0" smtClean="0"/>
              <a:t> vertical de momentum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Variações</a:t>
            </a:r>
            <a:r>
              <a:rPr lang="en-US" dirty="0" smtClean="0"/>
              <a:t> </a:t>
            </a:r>
            <a:r>
              <a:rPr lang="en-US" dirty="0" err="1" smtClean="0"/>
              <a:t>locais</a:t>
            </a:r>
            <a:r>
              <a:rPr lang="en-US" dirty="0" smtClean="0"/>
              <a:t> do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ageostrófico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Advecção</a:t>
            </a:r>
            <a:r>
              <a:rPr lang="en-US" dirty="0" smtClean="0"/>
              <a:t> de momentum </a:t>
            </a:r>
            <a:r>
              <a:rPr lang="en-US" dirty="0" err="1" smtClean="0"/>
              <a:t>ageostrófico</a:t>
            </a:r>
            <a:r>
              <a:rPr lang="en-US" dirty="0" smtClean="0"/>
              <a:t> </a:t>
            </a:r>
            <a:r>
              <a:rPr lang="en-US" dirty="0" err="1" smtClean="0"/>
              <a:t>pelo</a:t>
            </a:r>
            <a:r>
              <a:rPr lang="en-US" dirty="0" smtClean="0"/>
              <a:t> </a:t>
            </a:r>
            <a:r>
              <a:rPr lang="en-US" dirty="0" err="1" smtClean="0"/>
              <a:t>vento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4138" y="1124744"/>
            <a:ext cx="6974246" cy="348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Continuidade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5661248"/>
            <a:ext cx="8229600" cy="60893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 </a:t>
            </a:r>
            <a:r>
              <a:rPr lang="en-US" sz="2400" b="1" dirty="0" err="1" smtClean="0">
                <a:solidFill>
                  <a:srgbClr val="FF0000"/>
                </a:solidFill>
              </a:rPr>
              <a:t>velocidade</a:t>
            </a:r>
            <a:r>
              <a:rPr lang="en-US" sz="2400" b="1" dirty="0" smtClean="0">
                <a:solidFill>
                  <a:srgbClr val="FF0000"/>
                </a:solidFill>
              </a:rPr>
              <a:t> vertical (</a:t>
            </a:r>
            <a:r>
              <a:rPr lang="en-US" sz="2400" b="1" dirty="0">
                <a:solidFill>
                  <a:srgbClr val="FF0000"/>
                </a:solidFill>
              </a:rPr>
              <a:t>ω) </a:t>
            </a:r>
            <a:r>
              <a:rPr lang="en-US" sz="2400" b="1" dirty="0" err="1" smtClean="0">
                <a:solidFill>
                  <a:srgbClr val="FF0000"/>
                </a:solidFill>
              </a:rPr>
              <a:t>depende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apenas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componente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ageostrófica</a:t>
            </a:r>
            <a:r>
              <a:rPr lang="en-US" sz="2400" b="1" dirty="0" smtClean="0">
                <a:solidFill>
                  <a:srgbClr val="FF0000"/>
                </a:solidFill>
              </a:rPr>
              <a:t> do </a:t>
            </a:r>
            <a:r>
              <a:rPr lang="en-US" sz="2400" b="1" dirty="0" err="1" smtClean="0">
                <a:solidFill>
                  <a:srgbClr val="FF0000"/>
                </a:solidFill>
              </a:rPr>
              <a:t>fluxo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18" y="1196752"/>
            <a:ext cx="787211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Equação da Termodinâmica</a:t>
            </a:r>
            <a:endParaRPr lang="pt-B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00" y="1243013"/>
            <a:ext cx="8241164" cy="521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Circulação e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Circulação</a:t>
            </a:r>
            <a:r>
              <a:rPr lang="en-US" sz="3100" dirty="0" smtClean="0"/>
              <a:t>: 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</a:t>
            </a:r>
            <a:r>
              <a:rPr lang="en-US" sz="3100" dirty="0" err="1" smtClean="0"/>
              <a:t>que</a:t>
            </a:r>
            <a:r>
              <a:rPr lang="en-US" sz="3100" dirty="0" smtClean="0"/>
              <a:t> um </a:t>
            </a:r>
            <a:r>
              <a:rPr lang="en-US" sz="3100" dirty="0" err="1" smtClean="0"/>
              <a:t>grupo</a:t>
            </a:r>
            <a:r>
              <a:rPr lang="en-US" sz="3100" dirty="0" smtClean="0"/>
              <a:t> de </a:t>
            </a:r>
            <a:r>
              <a:rPr lang="en-US" sz="3100" dirty="0" err="1" smtClean="0"/>
              <a:t>parcelas</a:t>
            </a:r>
            <a:r>
              <a:rPr lang="en-US" sz="3100" dirty="0" smtClean="0"/>
              <a:t> tem de </a:t>
            </a:r>
            <a:r>
              <a:rPr lang="en-US" sz="3100" dirty="0" err="1" smtClean="0"/>
              <a:t>girar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circulação</a:t>
            </a:r>
            <a:r>
              <a:rPr lang="en-US" sz="3100" dirty="0" smtClean="0"/>
              <a:t> de </a:t>
            </a:r>
            <a:r>
              <a:rPr lang="en-US" sz="3100" dirty="0" err="1" smtClean="0"/>
              <a:t>uma</a:t>
            </a:r>
            <a:r>
              <a:rPr lang="en-US" sz="3100" dirty="0" smtClean="0"/>
              <a:t> </a:t>
            </a:r>
            <a:r>
              <a:rPr lang="en-US" sz="3100" dirty="0" err="1" smtClean="0"/>
              <a:t>área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: </a:t>
            </a:r>
            <a:r>
              <a:rPr lang="en-US" sz="3100" dirty="0" err="1" smtClean="0"/>
              <a:t>Tendência</a:t>
            </a:r>
            <a:r>
              <a:rPr lang="en-US" sz="3100" dirty="0" smtClean="0"/>
              <a:t> do </a:t>
            </a:r>
            <a:r>
              <a:rPr lang="en-US" sz="3100" dirty="0" err="1" smtClean="0"/>
              <a:t>cisalhamento</a:t>
            </a:r>
            <a:r>
              <a:rPr lang="en-US" sz="3100" dirty="0" smtClean="0"/>
              <a:t> do </a:t>
            </a:r>
            <a:r>
              <a:rPr lang="en-US" sz="3100" dirty="0" err="1" smtClean="0"/>
              <a:t>vento</a:t>
            </a:r>
            <a:r>
              <a:rPr lang="en-US" sz="3100" dirty="0" smtClean="0"/>
              <a:t>, num dado </a:t>
            </a:r>
            <a:r>
              <a:rPr lang="en-US" sz="3100" dirty="0" err="1" smtClean="0"/>
              <a:t>ponto</a:t>
            </a:r>
            <a:r>
              <a:rPr lang="en-US" sz="3100" dirty="0" smtClean="0"/>
              <a:t>, de </a:t>
            </a:r>
            <a:r>
              <a:rPr lang="en-US" sz="3100" dirty="0" err="1" smtClean="0"/>
              <a:t>induzir</a:t>
            </a:r>
            <a:r>
              <a:rPr lang="en-US" sz="3100" dirty="0" smtClean="0"/>
              <a:t> </a:t>
            </a:r>
            <a:r>
              <a:rPr lang="en-US" sz="3100" dirty="0" err="1" smtClean="0"/>
              <a:t>rotação</a:t>
            </a:r>
            <a:r>
              <a:rPr lang="en-US" sz="3100" dirty="0" smtClean="0"/>
              <a:t>. </a:t>
            </a:r>
            <a:r>
              <a:rPr lang="en-US" sz="3100" dirty="0" err="1" smtClean="0"/>
              <a:t>Calcula</a:t>
            </a:r>
            <a:r>
              <a:rPr lang="en-US" sz="3100" dirty="0" smtClean="0"/>
              <a:t>-se a </a:t>
            </a:r>
            <a:r>
              <a:rPr lang="en-US" sz="3100" dirty="0" err="1" smtClean="0"/>
              <a:t>vorticidade</a:t>
            </a:r>
            <a:r>
              <a:rPr lang="en-US" sz="3100" dirty="0" smtClean="0"/>
              <a:t> </a:t>
            </a:r>
            <a:r>
              <a:rPr lang="en-US" sz="3100" dirty="0" err="1" smtClean="0"/>
              <a:t>em</a:t>
            </a:r>
            <a:r>
              <a:rPr lang="en-US" sz="3100" dirty="0" smtClean="0"/>
              <a:t> um </a:t>
            </a:r>
            <a:r>
              <a:rPr lang="en-US" sz="3100" dirty="0" err="1" smtClean="0"/>
              <a:t>ponto</a:t>
            </a:r>
            <a:r>
              <a:rPr lang="en-US" sz="3100" dirty="0" smtClean="0"/>
              <a:t> </a:t>
            </a:r>
            <a:r>
              <a:rPr lang="en-US" sz="3100" dirty="0" err="1" smtClean="0"/>
              <a:t>da</a:t>
            </a:r>
            <a:r>
              <a:rPr lang="en-US" sz="3100" dirty="0" smtClean="0"/>
              <a:t> </a:t>
            </a:r>
            <a:r>
              <a:rPr lang="en-US" sz="3100" dirty="0" err="1" smtClean="0"/>
              <a:t>atmosfera</a:t>
            </a:r>
            <a:endParaRPr lang="en-US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Planetária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à </a:t>
            </a:r>
            <a:r>
              <a:rPr lang="en-US" b="1" dirty="0" err="1" smtClean="0"/>
              <a:t>rotação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Terra</a:t>
            </a:r>
          </a:p>
          <a:p>
            <a:endParaRPr lang="en-US" b="1" dirty="0" smtClean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: </a:t>
            </a:r>
          </a:p>
          <a:p>
            <a:pPr lvl="1"/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associada</a:t>
            </a:r>
            <a:r>
              <a:rPr lang="en-US" b="1" dirty="0" smtClean="0"/>
              <a:t> </a:t>
            </a:r>
            <a:r>
              <a:rPr lang="en-US" b="1" dirty="0" err="1" smtClean="0"/>
              <a:t>ao</a:t>
            </a:r>
            <a:r>
              <a:rPr lang="en-US" b="1" dirty="0" smtClean="0"/>
              <a:t> </a:t>
            </a:r>
            <a:r>
              <a:rPr lang="en-US" b="1" dirty="0" err="1" smtClean="0"/>
              <a:t>cisalhamento</a:t>
            </a:r>
            <a:r>
              <a:rPr lang="en-US" b="1" dirty="0" smtClean="0"/>
              <a:t> </a:t>
            </a:r>
          </a:p>
          <a:p>
            <a:pPr marL="457200" lvl="1" indent="0">
              <a:buNone/>
            </a:pPr>
            <a:r>
              <a:rPr lang="en-US" b="1" dirty="0" smtClean="0"/>
              <a:t>do campo de </a:t>
            </a:r>
            <a:r>
              <a:rPr lang="en-US" b="1" dirty="0" err="1" smtClean="0"/>
              <a:t>vento</a:t>
            </a:r>
            <a:r>
              <a:rPr lang="en-US" b="1" dirty="0" smtClean="0"/>
              <a:t> tridimensional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, </a:t>
            </a:r>
            <a:r>
              <a:rPr lang="en-US" dirty="0" err="1" smtClean="0"/>
              <a:t>interessa</a:t>
            </a:r>
            <a:r>
              <a:rPr lang="en-US" dirty="0" smtClean="0"/>
              <a:t> </a:t>
            </a:r>
            <a:r>
              <a:rPr lang="en-US" dirty="0" err="1" smtClean="0"/>
              <a:t>apenas</a:t>
            </a:r>
            <a:r>
              <a:rPr lang="en-US" dirty="0" smtClean="0"/>
              <a:t> a </a:t>
            </a:r>
            <a:r>
              <a:rPr lang="en-US" dirty="0" err="1" smtClean="0"/>
              <a:t>componente</a:t>
            </a:r>
            <a:r>
              <a:rPr lang="en-US" dirty="0" smtClean="0"/>
              <a:t> vertical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vorticidade</a:t>
            </a:r>
            <a:r>
              <a:rPr lang="en-US" dirty="0" smtClean="0"/>
              <a:t> (</a:t>
            </a:r>
            <a:r>
              <a:rPr lang="en-US" b="1" dirty="0" smtClean="0"/>
              <a:t>a </a:t>
            </a:r>
            <a:r>
              <a:rPr lang="en-US" b="1" dirty="0" err="1" smtClean="0"/>
              <a:t>componente</a:t>
            </a:r>
            <a:r>
              <a:rPr lang="en-US" b="1" dirty="0" smtClean="0"/>
              <a:t> k)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Absoluta</a:t>
            </a:r>
            <a:r>
              <a:rPr lang="en-US" b="1" dirty="0" smtClean="0"/>
              <a:t>: Soma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relativa</a:t>
            </a:r>
            <a:r>
              <a:rPr lang="en-US" b="1" dirty="0" smtClean="0"/>
              <a:t> com a </a:t>
            </a:r>
            <a:r>
              <a:rPr lang="en-US" b="1" dirty="0" err="1" smtClean="0"/>
              <a:t>planetária</a:t>
            </a:r>
            <a:r>
              <a:rPr lang="en-US" b="1" dirty="0" smtClean="0"/>
              <a:t>.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12668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21151"/>
            <a:ext cx="39147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797152"/>
            <a:ext cx="12192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949280"/>
            <a:ext cx="96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negativa</a:t>
            </a:r>
            <a:r>
              <a:rPr lang="en-US" b="1" dirty="0" smtClean="0"/>
              <a:t>: </a:t>
            </a:r>
            <a:r>
              <a:rPr lang="en-US" b="1" dirty="0" err="1" smtClean="0"/>
              <a:t>associada</a:t>
            </a:r>
            <a:r>
              <a:rPr lang="en-US" b="1" dirty="0" smtClean="0"/>
              <a:t> a </a:t>
            </a:r>
            <a:r>
              <a:rPr lang="en-US" b="1" dirty="0" err="1" smtClean="0"/>
              <a:t>circulações</a:t>
            </a:r>
            <a:r>
              <a:rPr lang="en-US" b="1" dirty="0" smtClean="0"/>
              <a:t> no </a:t>
            </a:r>
            <a:r>
              <a:rPr lang="en-US" b="1" dirty="0" err="1" smtClean="0"/>
              <a:t>sentido</a:t>
            </a:r>
            <a:r>
              <a:rPr lang="en-US" b="1" dirty="0" smtClean="0"/>
              <a:t> </a:t>
            </a:r>
            <a:r>
              <a:rPr lang="en-US" b="1" dirty="0" err="1"/>
              <a:t>horário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ciclônicas</a:t>
            </a:r>
            <a:r>
              <a:rPr lang="en-US" b="1" dirty="0"/>
              <a:t> </a:t>
            </a:r>
            <a:r>
              <a:rPr lang="en-US" b="1" dirty="0" smtClean="0"/>
              <a:t>no HS e </a:t>
            </a:r>
            <a:r>
              <a:rPr lang="en-US" b="1" dirty="0" err="1" smtClean="0"/>
              <a:t>anticiclônicas</a:t>
            </a:r>
            <a:r>
              <a:rPr lang="en-US" b="1" dirty="0" smtClean="0"/>
              <a:t> no HN)</a:t>
            </a:r>
          </a:p>
          <a:p>
            <a:r>
              <a:rPr lang="en-US" b="1" dirty="0" err="1" smtClean="0"/>
              <a:t>Vorticidade</a:t>
            </a:r>
            <a:r>
              <a:rPr lang="en-US" b="1" dirty="0" smtClean="0"/>
              <a:t> </a:t>
            </a:r>
            <a:r>
              <a:rPr lang="en-US" b="1" dirty="0" err="1" smtClean="0"/>
              <a:t>positiva</a:t>
            </a:r>
            <a:r>
              <a:rPr lang="en-US" b="1" dirty="0" smtClean="0"/>
              <a:t>: </a:t>
            </a:r>
            <a:r>
              <a:rPr lang="pt-BR" b="1" dirty="0" smtClean="0"/>
              <a:t>associada a circulações no </a:t>
            </a:r>
            <a:r>
              <a:rPr lang="pt-BR" b="1" dirty="0"/>
              <a:t>sentido anti-horário (</a:t>
            </a:r>
            <a:r>
              <a:rPr lang="pt-BR" b="1" dirty="0" err="1"/>
              <a:t>anticiclônicas</a:t>
            </a:r>
            <a:r>
              <a:rPr lang="pt-BR" b="1" dirty="0"/>
              <a:t> </a:t>
            </a:r>
            <a:r>
              <a:rPr lang="pt-BR" b="1" dirty="0" smtClean="0"/>
              <a:t>no HS e ciclônicas no HN)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</a:t>
            </a:r>
            <a:r>
              <a:rPr lang="pt-BR" dirty="0" err="1" smtClean="0"/>
              <a:t>Quase-Geostrófica</a:t>
            </a:r>
            <a:r>
              <a:rPr lang="pt-BR" dirty="0" smtClean="0"/>
              <a:t> (QG)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pt-BR" sz="2000" b="1" dirty="0" smtClean="0"/>
              <a:t>Teoria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Aproximações e validade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Equações QG 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Referências QG</a:t>
            </a:r>
          </a:p>
          <a:p>
            <a:pPr>
              <a:buNone/>
            </a:pPr>
            <a:endParaRPr lang="pt-BR" sz="2000" dirty="0"/>
          </a:p>
          <a:p>
            <a:pPr>
              <a:buNone/>
            </a:pPr>
            <a:r>
              <a:rPr lang="pt-BR" sz="2000" b="1" dirty="0" smtClean="0"/>
              <a:t>Previsão QG</a:t>
            </a:r>
            <a:endParaRPr lang="pt-BR" sz="2000" b="1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Visão Geral</a:t>
            </a:r>
            <a:endParaRPr lang="pt-BR" sz="2000" dirty="0"/>
          </a:p>
          <a:p>
            <a:pPr>
              <a:buNone/>
            </a:pPr>
            <a:r>
              <a:rPr lang="pt-BR" sz="2000" dirty="0"/>
              <a:t>• </a:t>
            </a:r>
            <a:r>
              <a:rPr lang="pt-BR" sz="2000" dirty="0" smtClean="0"/>
              <a:t>Estimando a evolução do sistema</a:t>
            </a:r>
          </a:p>
          <a:p>
            <a:pPr lvl="1">
              <a:buNone/>
            </a:pPr>
            <a:r>
              <a:rPr lang="pt-BR" sz="1600" dirty="0" smtClean="0"/>
              <a:t>• Equação da tendência do </a:t>
            </a:r>
            <a:r>
              <a:rPr lang="pt-BR" sz="1600" dirty="0" err="1" smtClean="0"/>
              <a:t>Geopotencial</a:t>
            </a:r>
            <a:r>
              <a:rPr lang="pt-BR" sz="1600" dirty="0" smtClean="0"/>
              <a:t> do QG</a:t>
            </a:r>
          </a:p>
          <a:p>
            <a:pPr>
              <a:buNone/>
            </a:pPr>
            <a:r>
              <a:rPr lang="pt-BR" sz="2000" dirty="0" smtClean="0"/>
              <a:t>• Estimando o movimento vertical</a:t>
            </a:r>
            <a:endParaRPr lang="pt-BR" sz="2000" dirty="0"/>
          </a:p>
          <a:p>
            <a:pPr lvl="1">
              <a:buNone/>
            </a:pPr>
            <a:r>
              <a:rPr lang="pt-BR" sz="1600" dirty="0"/>
              <a:t>• </a:t>
            </a:r>
            <a:r>
              <a:rPr lang="pt-BR" sz="1600" dirty="0" smtClean="0"/>
              <a:t>Equação </a:t>
            </a:r>
            <a:r>
              <a:rPr lang="pt-BR" sz="1600" dirty="0" err="1" smtClean="0"/>
              <a:t>omega</a:t>
            </a:r>
            <a:r>
              <a:rPr lang="pt-BR" sz="1600" dirty="0" smtClean="0"/>
              <a:t> do QG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Elementos que produzem vorticidade: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Cisalhamento</a:t>
            </a:r>
          </a:p>
          <a:p>
            <a:pPr eaLnBrk="1" hangingPunct="1"/>
            <a:r>
              <a:rPr lang="pt-BR" altLang="pt-BR" smtClean="0"/>
              <a:t>Curvatura</a:t>
            </a:r>
          </a:p>
          <a:p>
            <a:pPr eaLnBrk="1" hangingPunct="1"/>
            <a:r>
              <a:rPr lang="pt-BR" altLang="pt-BR" smtClean="0"/>
              <a:t>Coriolis</a:t>
            </a:r>
          </a:p>
        </p:txBody>
      </p:sp>
    </p:spTree>
    <p:extLst>
      <p:ext uri="{BB962C8B-B14F-4D97-AF65-F5344CB8AC3E}">
        <p14:creationId xmlns:p14="http://schemas.microsoft.com/office/powerpoint/2010/main" val="1654255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cisalhamento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gradientes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máxima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velocidade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vento</a:t>
            </a:r>
            <a:endParaRPr lang="en-US" sz="2400" b="1" dirty="0" smtClean="0"/>
          </a:p>
          <a:p>
            <a:r>
              <a:rPr lang="en-US" sz="2400" b="1" dirty="0" err="1" smtClean="0"/>
              <a:t>Vorticidade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devido</a:t>
            </a:r>
            <a:r>
              <a:rPr lang="en-US" sz="2400" b="1" dirty="0" smtClean="0"/>
              <a:t> à </a:t>
            </a:r>
            <a:r>
              <a:rPr lang="en-US" sz="2400" b="1" dirty="0" err="1" smtClean="0"/>
              <a:t>curvatura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associada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giro</a:t>
            </a:r>
            <a:r>
              <a:rPr lang="en-US" sz="2400" b="1" dirty="0" smtClean="0"/>
              <a:t> do </a:t>
            </a:r>
            <a:r>
              <a:rPr lang="en-US" sz="2400" b="1" dirty="0" err="1" smtClean="0"/>
              <a:t>fluxo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longo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uma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linha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corrente</a:t>
            </a:r>
            <a:endParaRPr lang="pt-BR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2484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Elementos que produzem vorticidade: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Cisalhamento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2286000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3052763"/>
            <a:ext cx="22288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807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pt-BR" altLang="pt-BR" smtClean="0"/>
              <a:t>Elementos que produzem vorticidade: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Curvatura</a:t>
            </a:r>
          </a:p>
        </p:txBody>
      </p:sp>
      <p:pic>
        <p:nvPicPr>
          <p:cNvPr id="717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0"/>
            <a:ext cx="27432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0"/>
            <a:ext cx="27432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407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Vorticidade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468" r="30227" b="9279"/>
          <a:stretch/>
        </p:blipFill>
        <p:spPr bwMode="auto">
          <a:xfrm>
            <a:off x="1331640" y="706825"/>
            <a:ext cx="6391087" cy="59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28592" cy="47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500" y="1412776"/>
            <a:ext cx="8282279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3563888" y="4653136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(Termos de inclinação)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Equação da </a:t>
            </a:r>
            <a:r>
              <a:rPr lang="pt-BR" dirty="0" err="1" smtClean="0"/>
              <a:t>Vorticidade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Horizontal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Relativa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</a:t>
            </a:r>
            <a:r>
              <a:rPr lang="en-US" sz="1800" dirty="0" err="1" smtClean="0"/>
              <a:t>há</a:t>
            </a:r>
            <a:r>
              <a:rPr lang="en-US" sz="1800" dirty="0" smtClean="0"/>
              <a:t> </a:t>
            </a:r>
            <a:r>
              <a:rPr lang="en-US" sz="1800" dirty="0" err="1" smtClean="0"/>
              <a:t>advecção</a:t>
            </a:r>
            <a:r>
              <a:rPr lang="en-US" sz="1800" dirty="0" smtClean="0"/>
              <a:t> de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negativa</a:t>
            </a:r>
            <a:r>
              <a:rPr lang="en-US" sz="1800" dirty="0" smtClean="0"/>
              <a:t> (</a:t>
            </a:r>
            <a:r>
              <a:rPr lang="en-US" sz="1800" dirty="0" err="1" smtClean="0"/>
              <a:t>positiva</a:t>
            </a:r>
            <a:r>
              <a:rPr lang="en-US" sz="1800" dirty="0" smtClean="0"/>
              <a:t>) para a </a:t>
            </a:r>
            <a:r>
              <a:rPr lang="en-US" sz="1800" dirty="0" err="1" smtClean="0"/>
              <a:t>região</a:t>
            </a:r>
            <a:r>
              <a:rPr lang="en-US" sz="1800" dirty="0" smtClean="0"/>
              <a:t> </a:t>
            </a:r>
            <a:r>
              <a:rPr lang="en-US" sz="1800" dirty="0"/>
              <a:t>→ </a:t>
            </a:r>
            <a:r>
              <a:rPr lang="en-US" sz="1800" dirty="0" err="1"/>
              <a:t>Advecção</a:t>
            </a:r>
            <a:r>
              <a:rPr lang="en-US" sz="1800" dirty="0"/>
              <a:t> </a:t>
            </a:r>
            <a:r>
              <a:rPr lang="en-US" sz="1800" dirty="0" err="1"/>
              <a:t>Negativa</a:t>
            </a:r>
            <a:r>
              <a:rPr lang="en-US" sz="1800" dirty="0"/>
              <a:t> de </a:t>
            </a:r>
            <a:r>
              <a:rPr lang="en-US" sz="1800" dirty="0" err="1"/>
              <a:t>Vorticidade</a:t>
            </a:r>
            <a:r>
              <a:rPr lang="en-US" sz="1800" dirty="0"/>
              <a:t> – N</a:t>
            </a:r>
            <a:r>
              <a:rPr lang="pt-BR" sz="1800" dirty="0"/>
              <a:t>VA </a:t>
            </a:r>
            <a:r>
              <a:rPr lang="en-US" sz="1800" dirty="0"/>
              <a:t>(</a:t>
            </a:r>
            <a:r>
              <a:rPr lang="en-US" sz="1800" dirty="0" err="1"/>
              <a:t>Advecção</a:t>
            </a:r>
            <a:r>
              <a:rPr lang="en-US" sz="1800" dirty="0"/>
              <a:t> </a:t>
            </a:r>
            <a:r>
              <a:rPr lang="en-US" sz="1800" dirty="0" err="1"/>
              <a:t>Positiva</a:t>
            </a:r>
            <a:r>
              <a:rPr lang="en-US" sz="1800" dirty="0"/>
              <a:t> de </a:t>
            </a:r>
            <a:r>
              <a:rPr lang="en-US" sz="1800" dirty="0" err="1"/>
              <a:t>Vorticidade</a:t>
            </a:r>
            <a:r>
              <a:rPr lang="en-US" sz="1800" dirty="0"/>
              <a:t> – PVA</a:t>
            </a:r>
            <a:r>
              <a:rPr lang="pt-BR" sz="1800" dirty="0" smtClean="0"/>
              <a:t>)</a:t>
            </a:r>
            <a:endParaRPr lang="pt-BR" sz="1800" dirty="0"/>
          </a:p>
          <a:p>
            <a:pPr>
              <a:buNone/>
            </a:pPr>
            <a:r>
              <a:rPr lang="en-US" sz="1800" dirty="0"/>
              <a:t>• </a:t>
            </a:r>
            <a:r>
              <a:rPr lang="en-US" sz="1800" dirty="0" smtClean="0"/>
              <a:t>NO HS: Adv. Neg. de </a:t>
            </a:r>
            <a:r>
              <a:rPr lang="en-US" sz="1800" dirty="0" err="1" smtClean="0"/>
              <a:t>Vort</a:t>
            </a:r>
            <a:r>
              <a:rPr lang="en-US" sz="1800" dirty="0" smtClean="0"/>
              <a:t>. </a:t>
            </a:r>
            <a:r>
              <a:rPr lang="en-US" sz="1800" dirty="0" err="1"/>
              <a:t>g</a:t>
            </a:r>
            <a:r>
              <a:rPr lang="en-US" sz="1800" dirty="0" err="1" smtClean="0"/>
              <a:t>eralmente</a:t>
            </a:r>
            <a:r>
              <a:rPr lang="en-US" sz="1800" dirty="0" smtClean="0"/>
              <a:t> leva a </a:t>
            </a:r>
            <a:r>
              <a:rPr lang="en-US" sz="1800" dirty="0" err="1" smtClean="0"/>
              <a:t>diminuição</a:t>
            </a:r>
            <a:r>
              <a:rPr lang="en-US" sz="1800" dirty="0" smtClean="0"/>
              <a:t> da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</a:t>
            </a: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 (</a:t>
            </a:r>
            <a:r>
              <a:rPr lang="en-US" sz="1800" dirty="0" err="1" smtClean="0"/>
              <a:t>intensificação</a:t>
            </a:r>
            <a:r>
              <a:rPr lang="en-US" sz="1800" dirty="0" smtClean="0"/>
              <a:t> das </a:t>
            </a:r>
            <a:r>
              <a:rPr lang="en-US" sz="1800" dirty="0" err="1" smtClean="0"/>
              <a:t>baixas</a:t>
            </a:r>
            <a:r>
              <a:rPr lang="en-US" sz="1800" dirty="0" smtClean="0"/>
              <a:t> de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)</a:t>
            </a:r>
          </a:p>
          <a:p>
            <a:pPr>
              <a:buNone/>
            </a:pPr>
            <a:r>
              <a:rPr lang="en-US" sz="1800" b="1" dirty="0" err="1" smtClean="0"/>
              <a:t>Advecção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Meridional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Vorticidade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Planetária</a:t>
            </a:r>
            <a:endParaRPr lang="en-US" sz="1800" b="1" dirty="0" smtClean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o </a:t>
            </a:r>
            <a:r>
              <a:rPr lang="en-US" sz="1800" dirty="0" err="1" smtClean="0"/>
              <a:t>fluxo</a:t>
            </a:r>
            <a:r>
              <a:rPr lang="en-US" sz="1800" dirty="0" smtClean="0"/>
              <a:t> local é de </a:t>
            </a:r>
            <a:r>
              <a:rPr lang="en-US" sz="1800" dirty="0" err="1" smtClean="0"/>
              <a:t>sul</a:t>
            </a:r>
            <a:r>
              <a:rPr lang="en-US" sz="1800" dirty="0" smtClean="0"/>
              <a:t> (</a:t>
            </a:r>
            <a:r>
              <a:rPr lang="en-US" sz="1800" dirty="0" err="1" smtClean="0"/>
              <a:t>norte</a:t>
            </a:r>
            <a:r>
              <a:rPr lang="en-US" sz="1800" dirty="0" smtClean="0"/>
              <a:t>) </a:t>
            </a:r>
            <a:r>
              <a:rPr lang="en-US" sz="1800" dirty="0" err="1" smtClean="0"/>
              <a:t>pois</a:t>
            </a:r>
            <a:r>
              <a:rPr lang="en-US" sz="1800" dirty="0" smtClean="0"/>
              <a:t> o </a:t>
            </a:r>
            <a:r>
              <a:rPr lang="en-US" sz="1800" dirty="0" err="1" smtClean="0"/>
              <a:t>gradiente</a:t>
            </a:r>
            <a:r>
              <a:rPr lang="en-US" sz="1800" dirty="0" smtClean="0"/>
              <a:t> </a:t>
            </a:r>
            <a:r>
              <a:rPr lang="en-US" sz="1800" dirty="0" err="1" smtClean="0"/>
              <a:t>meridional</a:t>
            </a:r>
            <a:r>
              <a:rPr lang="en-US" sz="1800" dirty="0" smtClean="0"/>
              <a:t> do </a:t>
            </a:r>
            <a:r>
              <a:rPr lang="en-US" sz="1800" dirty="0" err="1" smtClean="0"/>
              <a:t>parâmetro</a:t>
            </a:r>
            <a:r>
              <a:rPr lang="en-US" sz="1800" dirty="0" smtClean="0"/>
              <a:t> de </a:t>
            </a:r>
            <a:r>
              <a:rPr lang="en-US" sz="1800" dirty="0" err="1" smtClean="0"/>
              <a:t>Coriolis</a:t>
            </a:r>
            <a:r>
              <a:rPr lang="en-US" sz="1800" dirty="0" smtClean="0"/>
              <a:t> </a:t>
            </a:r>
            <a:r>
              <a:rPr lang="en-US" sz="1800" dirty="0" err="1" smtClean="0"/>
              <a:t>sempre</a:t>
            </a:r>
            <a:r>
              <a:rPr lang="en-US" sz="1800" dirty="0" smtClean="0"/>
              <a:t> </a:t>
            </a:r>
            <a:r>
              <a:rPr lang="en-US" sz="1800" dirty="0" err="1" smtClean="0"/>
              <a:t>aponta</a:t>
            </a:r>
            <a:r>
              <a:rPr lang="en-US" sz="1800" dirty="0" smtClean="0"/>
              <a:t> para </a:t>
            </a:r>
            <a:r>
              <a:rPr lang="en-US" sz="1800" dirty="0" err="1" smtClean="0"/>
              <a:t>norte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pt-BR" sz="1800" b="1" dirty="0" smtClean="0"/>
              <a:t>Termo de divergência</a:t>
            </a:r>
            <a:endParaRPr lang="pt-BR" sz="1800" b="1" dirty="0"/>
          </a:p>
          <a:p>
            <a:pPr>
              <a:buNone/>
            </a:pPr>
            <a:r>
              <a:rPr lang="en-US" sz="1800" dirty="0" smtClean="0"/>
              <a:t>• A </a:t>
            </a:r>
            <a:r>
              <a:rPr lang="en-US" sz="1800" dirty="0" err="1" smtClean="0"/>
              <a:t>vorticidade</a:t>
            </a:r>
            <a:r>
              <a:rPr lang="en-US" sz="1800" dirty="0" smtClean="0"/>
              <a:t> </a:t>
            </a:r>
            <a:r>
              <a:rPr lang="en-US" sz="1800" dirty="0" err="1" smtClean="0"/>
              <a:t>relativa</a:t>
            </a:r>
            <a:r>
              <a:rPr lang="en-US" sz="1800" dirty="0" smtClean="0"/>
              <a:t> local </a:t>
            </a:r>
            <a:r>
              <a:rPr lang="en-US" sz="1800" dirty="0" err="1" smtClean="0"/>
              <a:t>diminui</a:t>
            </a:r>
            <a:r>
              <a:rPr lang="en-US" sz="1800" dirty="0" smtClean="0"/>
              <a:t> (</a:t>
            </a:r>
            <a:r>
              <a:rPr lang="en-US" sz="1800" dirty="0" err="1" smtClean="0"/>
              <a:t>aumenta</a:t>
            </a:r>
            <a:r>
              <a:rPr lang="en-US" sz="1800" dirty="0" smtClean="0"/>
              <a:t>) se </a:t>
            </a:r>
            <a:r>
              <a:rPr lang="en-US" sz="1800" dirty="0" err="1" smtClean="0"/>
              <a:t>há</a:t>
            </a:r>
            <a:r>
              <a:rPr lang="en-US" sz="1800" dirty="0" smtClean="0"/>
              <a:t> </a:t>
            </a:r>
            <a:r>
              <a:rPr lang="en-US" sz="1800" dirty="0" err="1" smtClean="0"/>
              <a:t>convergência</a:t>
            </a:r>
            <a:r>
              <a:rPr lang="en-US" sz="1800" dirty="0" smtClean="0"/>
              <a:t> (</a:t>
            </a:r>
            <a:r>
              <a:rPr lang="en-US" sz="1800" dirty="0" err="1" smtClean="0"/>
              <a:t>divergência</a:t>
            </a:r>
            <a:r>
              <a:rPr lang="en-US" sz="1800" dirty="0" smtClean="0"/>
              <a:t>) local.</a:t>
            </a:r>
            <a:endParaRPr lang="pt-BR" sz="1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Advecção de vorticidade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5989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988840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Conector de seta reta 2"/>
          <p:cNvCxnSpPr/>
          <p:nvPr/>
        </p:nvCxnSpPr>
        <p:spPr>
          <a:xfrm>
            <a:off x="3059832" y="3068960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>
            <a:stCxn id="4" idx="2"/>
          </p:cNvCxnSpPr>
          <p:nvPr/>
        </p:nvCxnSpPr>
        <p:spPr>
          <a:xfrm flipH="1">
            <a:off x="3059832" y="3068960"/>
            <a:ext cx="1524631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56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638175"/>
            <a:ext cx="8272463" cy="558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19470" y="2276872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64188" y="2279138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463988" y="1340768"/>
            <a:ext cx="3240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794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91264" cy="51845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sz="1800" b="1" dirty="0" smtClean="0"/>
              <a:t>Necessidades da previsão:</a:t>
            </a:r>
            <a:endParaRPr lang="pt-BR" sz="1800" b="1" dirty="0"/>
          </a:p>
          <a:p>
            <a:pPr>
              <a:buNone/>
            </a:pPr>
            <a:r>
              <a:rPr lang="pt-BR" sz="1800" dirty="0"/>
              <a:t>• </a:t>
            </a:r>
            <a:r>
              <a:rPr lang="pt-BR" sz="1800" dirty="0" smtClean="0"/>
              <a:t>Previsão até 7 dias das variáveis: temperatura, umidade, precipitação e vento</a:t>
            </a:r>
          </a:p>
          <a:p>
            <a:pPr>
              <a:buNone/>
            </a:pPr>
            <a:r>
              <a:rPr lang="en-US" sz="1800" dirty="0" smtClean="0"/>
              <a:t>• </a:t>
            </a:r>
            <a:r>
              <a:rPr lang="en-US" sz="1800" dirty="0" err="1" smtClean="0"/>
              <a:t>Estas</a:t>
            </a:r>
            <a:r>
              <a:rPr lang="en-US" sz="1800" dirty="0" smtClean="0"/>
              <a:t> </a:t>
            </a:r>
            <a:r>
              <a:rPr lang="en-US" sz="1800" dirty="0" err="1" smtClean="0"/>
              <a:t>informações</a:t>
            </a:r>
            <a:r>
              <a:rPr lang="en-US" sz="1800" dirty="0" smtClean="0"/>
              <a:t> </a:t>
            </a:r>
            <a:r>
              <a:rPr lang="en-US" sz="1800" dirty="0" err="1" smtClean="0"/>
              <a:t>dependem</a:t>
            </a:r>
            <a:r>
              <a:rPr lang="en-US" sz="1800" dirty="0" smtClean="0"/>
              <a:t> </a:t>
            </a:r>
            <a:r>
              <a:rPr lang="en-US" sz="1800" dirty="0" err="1" smtClean="0"/>
              <a:t>da</a:t>
            </a:r>
            <a:r>
              <a:rPr lang="en-US" sz="1800" dirty="0" smtClean="0"/>
              <a:t> </a:t>
            </a:r>
            <a:r>
              <a:rPr lang="en-US" sz="1800" dirty="0" err="1" smtClean="0"/>
              <a:t>evolução</a:t>
            </a:r>
            <a:r>
              <a:rPr lang="en-US" sz="1800" dirty="0" smtClean="0"/>
              <a:t> dos </a:t>
            </a:r>
            <a:r>
              <a:rPr lang="en-US" sz="1800" dirty="0" err="1" smtClean="0"/>
              <a:t>padrões</a:t>
            </a:r>
            <a:r>
              <a:rPr lang="en-US" sz="1800" dirty="0" smtClean="0"/>
              <a:t> dos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</a:t>
            </a:r>
            <a:r>
              <a:rPr lang="en-US" sz="1800" dirty="0" err="1" smtClean="0"/>
              <a:t>sinóticos</a:t>
            </a:r>
            <a:r>
              <a:rPr lang="en-US" sz="1800" dirty="0" smtClean="0"/>
              <a:t> (</a:t>
            </a:r>
            <a:r>
              <a:rPr lang="en-US" sz="1800" dirty="0" err="1" smtClean="0"/>
              <a:t>por</a:t>
            </a:r>
            <a:r>
              <a:rPr lang="en-US" sz="1800" dirty="0" smtClean="0"/>
              <a:t> </a:t>
            </a:r>
            <a:r>
              <a:rPr lang="en-US" sz="1800" dirty="0" err="1" smtClean="0"/>
              <a:t>exemplo</a:t>
            </a:r>
            <a:r>
              <a:rPr lang="en-US" sz="1800" dirty="0" smtClean="0"/>
              <a:t>, </a:t>
            </a:r>
            <a:r>
              <a:rPr lang="en-US" sz="1800" dirty="0" err="1" smtClean="0"/>
              <a:t>sistemas</a:t>
            </a:r>
            <a:r>
              <a:rPr lang="en-US" sz="1800" dirty="0" smtClean="0"/>
              <a:t> de </a:t>
            </a:r>
            <a:r>
              <a:rPr lang="en-US" sz="1800" dirty="0" err="1" smtClean="0"/>
              <a:t>pressão</a:t>
            </a:r>
            <a:r>
              <a:rPr lang="en-US" sz="1800" dirty="0" smtClean="0"/>
              <a:t> à </a:t>
            </a:r>
            <a:r>
              <a:rPr lang="en-US" sz="1800" dirty="0" err="1" smtClean="0"/>
              <a:t>superfície</a:t>
            </a:r>
            <a:r>
              <a:rPr lang="en-US" sz="1800" dirty="0" smtClean="0"/>
              <a:t>, </a:t>
            </a:r>
            <a:r>
              <a:rPr lang="en-US" sz="1800" dirty="0" err="1" smtClean="0"/>
              <a:t>frentes</a:t>
            </a:r>
            <a:r>
              <a:rPr lang="en-US" sz="1800" dirty="0" smtClean="0"/>
              <a:t> e </a:t>
            </a:r>
            <a:r>
              <a:rPr lang="en-US" sz="1800" dirty="0" err="1" smtClean="0"/>
              <a:t>jatos</a:t>
            </a:r>
            <a:r>
              <a:rPr lang="en-US" sz="1800" dirty="0" smtClean="0"/>
              <a:t>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pt-BR" sz="1800" b="1" dirty="0" smtClean="0"/>
              <a:t>Quatro métodos de previsão: </a:t>
            </a:r>
          </a:p>
          <a:p>
            <a:pPr>
              <a:buNone/>
            </a:pPr>
            <a:r>
              <a:rPr lang="pt-BR" sz="1800" b="1" dirty="0" smtClean="0"/>
              <a:t>Modelos Conceituais: </a:t>
            </a:r>
            <a:r>
              <a:rPr lang="pt-BR" sz="1600" dirty="0" smtClean="0"/>
              <a:t>Baseados em uma grande quantidade de observações de eventos passados. Generalização de padrões sinóticos. Ex: </a:t>
            </a:r>
            <a:r>
              <a:rPr lang="pt-BR" sz="1600" dirty="0" smtClean="0">
                <a:hlinkClick r:id="rId2"/>
              </a:rPr>
              <a:t>Teoria da Frente Polar</a:t>
            </a:r>
            <a:r>
              <a:rPr lang="pt-BR" sz="1600" dirty="0" smtClean="0"/>
              <a:t>, Modelo norueguês dos ciclones</a:t>
            </a:r>
          </a:p>
          <a:p>
            <a:pPr>
              <a:buNone/>
            </a:pPr>
            <a:r>
              <a:rPr lang="en-US" sz="1800" b="1" dirty="0" err="1" smtClean="0"/>
              <a:t>Aproximação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cinemática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Análise</a:t>
            </a:r>
            <a:r>
              <a:rPr lang="en-US" sz="1600" dirty="0" smtClean="0"/>
              <a:t> das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atuais</a:t>
            </a:r>
            <a:r>
              <a:rPr lang="en-US" sz="1600" dirty="0" smtClean="0"/>
              <a:t> dos </a:t>
            </a:r>
            <a:r>
              <a:rPr lang="en-US" sz="1600" dirty="0" err="1" smtClean="0"/>
              <a:t>campos</a:t>
            </a:r>
            <a:r>
              <a:rPr lang="en-US" sz="1600" dirty="0" smtClean="0"/>
              <a:t> de </a:t>
            </a:r>
            <a:r>
              <a:rPr lang="en-US" sz="1600" dirty="0" err="1" smtClean="0"/>
              <a:t>vento</a:t>
            </a:r>
            <a:r>
              <a:rPr lang="en-US" sz="1600" dirty="0" smtClean="0"/>
              <a:t>, </a:t>
            </a:r>
            <a:r>
              <a:rPr lang="en-US" sz="1600" dirty="0" err="1" smtClean="0"/>
              <a:t>temperatura</a:t>
            </a:r>
            <a:r>
              <a:rPr lang="en-US" sz="1600" dirty="0"/>
              <a:t> </a:t>
            </a:r>
            <a:r>
              <a:rPr lang="en-US" sz="1600" dirty="0" smtClean="0"/>
              <a:t>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Assume-se </a:t>
            </a:r>
            <a:r>
              <a:rPr lang="en-US" sz="1600" dirty="0" err="1" smtClean="0"/>
              <a:t>que</a:t>
            </a:r>
            <a:r>
              <a:rPr lang="en-US" sz="1600" dirty="0" smtClean="0"/>
              <a:t> </a:t>
            </a:r>
            <a:r>
              <a:rPr lang="en-US" sz="1600" dirty="0" err="1" smtClean="0"/>
              <a:t>nuvens</a:t>
            </a:r>
            <a:r>
              <a:rPr lang="en-US" sz="1600" dirty="0" smtClean="0"/>
              <a:t> e </a:t>
            </a:r>
            <a:r>
              <a:rPr lang="en-US" sz="1600" dirty="0" err="1" smtClean="0"/>
              <a:t>precipitação</a:t>
            </a:r>
            <a:r>
              <a:rPr lang="en-US" sz="1600" dirty="0" smtClean="0"/>
              <a:t> </a:t>
            </a:r>
            <a:r>
              <a:rPr lang="en-US" sz="1600" dirty="0" err="1" smtClean="0"/>
              <a:t>ocorrerão</a:t>
            </a:r>
            <a:r>
              <a:rPr lang="en-US" sz="1600" dirty="0" smtClean="0"/>
              <a:t> </a:t>
            </a:r>
            <a:r>
              <a:rPr lang="en-US" sz="1600" dirty="0" err="1" smtClean="0"/>
              <a:t>onde</a:t>
            </a:r>
            <a:r>
              <a:rPr lang="en-US" sz="1600" dirty="0" smtClean="0"/>
              <a:t> </a:t>
            </a:r>
            <a:r>
              <a:rPr lang="en-US" sz="1600" dirty="0" err="1" smtClean="0"/>
              <a:t>há</a:t>
            </a:r>
            <a:r>
              <a:rPr lang="en-US" sz="1600" dirty="0" smtClean="0"/>
              <a:t> </a:t>
            </a:r>
            <a:r>
              <a:rPr lang="en-US" sz="1600" dirty="0" err="1" smtClean="0"/>
              <a:t>movimento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ascendente</a:t>
            </a:r>
            <a:r>
              <a:rPr lang="en-US" sz="1600" dirty="0" smtClean="0"/>
              <a:t> e um </a:t>
            </a:r>
            <a:r>
              <a:rPr lang="en-US" sz="1600" dirty="0" err="1" smtClean="0"/>
              <a:t>fornecimento</a:t>
            </a:r>
            <a:r>
              <a:rPr lang="en-US" sz="1600" dirty="0" smtClean="0"/>
              <a:t> </a:t>
            </a:r>
            <a:r>
              <a:rPr lang="en-US" sz="1600" dirty="0" err="1" smtClean="0"/>
              <a:t>adequado</a:t>
            </a:r>
            <a:r>
              <a:rPr lang="en-US" sz="1600" dirty="0" smtClean="0"/>
              <a:t> de </a:t>
            </a:r>
            <a:r>
              <a:rPr lang="en-US" sz="1600" dirty="0" err="1" smtClean="0"/>
              <a:t>umidade</a:t>
            </a:r>
            <a:r>
              <a:rPr lang="en-US" sz="1600" dirty="0" smtClean="0"/>
              <a:t>. Ex.: </a:t>
            </a:r>
            <a:r>
              <a:rPr lang="en-US" sz="1600" dirty="0" err="1" smtClean="0"/>
              <a:t>Teoria</a:t>
            </a:r>
            <a:r>
              <a:rPr lang="en-US" sz="1600" dirty="0" smtClean="0"/>
              <a:t> QG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numéricos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Baseados</a:t>
            </a:r>
            <a:r>
              <a:rPr lang="en-US" sz="1600" dirty="0" smtClean="0"/>
              <a:t> </a:t>
            </a:r>
            <a:r>
              <a:rPr lang="en-US" sz="1600" dirty="0" err="1" smtClean="0"/>
              <a:t>na</a:t>
            </a:r>
            <a:r>
              <a:rPr lang="en-US" sz="1600" dirty="0" smtClean="0"/>
              <a:t> </a:t>
            </a:r>
            <a:r>
              <a:rPr lang="en-US" sz="1600" dirty="0" err="1" smtClean="0"/>
              <a:t>integração</a:t>
            </a:r>
            <a:r>
              <a:rPr lang="en-US" sz="1600" dirty="0" smtClean="0"/>
              <a:t> das </a:t>
            </a:r>
            <a:r>
              <a:rPr lang="en-US" sz="1600" dirty="0" err="1" smtClean="0"/>
              <a:t>equações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primitivas</a:t>
            </a:r>
            <a:r>
              <a:rPr lang="en-US" sz="1600" dirty="0" smtClean="0"/>
              <a:t>. </a:t>
            </a:r>
            <a:r>
              <a:rPr lang="en-US" sz="1600" dirty="0" err="1" smtClean="0"/>
              <a:t>Necessitam</a:t>
            </a:r>
            <a:r>
              <a:rPr lang="en-US" sz="1600" dirty="0" smtClean="0"/>
              <a:t> </a:t>
            </a:r>
            <a:r>
              <a:rPr lang="en-US" sz="1600" dirty="0" err="1" smtClean="0"/>
              <a:t>uma</a:t>
            </a:r>
            <a:r>
              <a:rPr lang="en-US" sz="1600" dirty="0" smtClean="0"/>
              <a:t> </a:t>
            </a:r>
            <a:r>
              <a:rPr lang="en-US" sz="1600" dirty="0" err="1" smtClean="0"/>
              <a:t>rede</a:t>
            </a:r>
            <a:r>
              <a:rPr lang="en-US" sz="1600" dirty="0" smtClean="0"/>
              <a:t> </a:t>
            </a:r>
            <a:r>
              <a:rPr lang="en-US" sz="1600" dirty="0" err="1" smtClean="0"/>
              <a:t>densa</a:t>
            </a:r>
            <a:r>
              <a:rPr lang="en-US" sz="1600" dirty="0" smtClean="0"/>
              <a:t> de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, </a:t>
            </a:r>
            <a:r>
              <a:rPr lang="en-US" sz="1600" dirty="0" err="1" smtClean="0"/>
              <a:t>parametrizações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físicas</a:t>
            </a:r>
            <a:r>
              <a:rPr lang="en-US" sz="1600" dirty="0" smtClean="0"/>
              <a:t> </a:t>
            </a:r>
            <a:r>
              <a:rPr lang="en-US" sz="1600" dirty="0" err="1" smtClean="0"/>
              <a:t>acuradas</a:t>
            </a:r>
            <a:r>
              <a:rPr lang="en-US" sz="1600" dirty="0" smtClean="0"/>
              <a:t> e o </a:t>
            </a:r>
            <a:r>
              <a:rPr lang="en-US" sz="1600" dirty="0" err="1" smtClean="0"/>
              <a:t>usuário</a:t>
            </a:r>
            <a:r>
              <a:rPr lang="en-US" sz="1600" dirty="0" smtClean="0"/>
              <a:t> </a:t>
            </a:r>
            <a:r>
              <a:rPr lang="en-US" sz="1600" dirty="0" err="1" smtClean="0"/>
              <a:t>deve</a:t>
            </a:r>
            <a:r>
              <a:rPr lang="en-US" sz="1600" dirty="0" smtClean="0"/>
              <a:t> </a:t>
            </a:r>
            <a:r>
              <a:rPr lang="en-US" sz="1600" dirty="0" err="1" smtClean="0"/>
              <a:t>estar</a:t>
            </a:r>
            <a:r>
              <a:rPr lang="en-US" sz="1600" dirty="0" smtClean="0"/>
              <a:t> </a:t>
            </a:r>
            <a:r>
              <a:rPr lang="en-US" sz="1600" dirty="0" err="1" smtClean="0"/>
              <a:t>preparado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corrigir</a:t>
            </a:r>
            <a:r>
              <a:rPr lang="en-US" sz="1600" dirty="0" smtClean="0"/>
              <a:t> </a:t>
            </a:r>
            <a:r>
              <a:rPr lang="en-US" sz="1600" dirty="0" err="1" smtClean="0"/>
              <a:t>eventuais</a:t>
            </a:r>
            <a:r>
              <a:rPr lang="en-US" sz="1600" dirty="0" smtClean="0"/>
              <a:t> </a:t>
            </a:r>
            <a:r>
              <a:rPr lang="en-US" sz="1600" dirty="0" err="1" smtClean="0"/>
              <a:t>erros</a:t>
            </a:r>
            <a:r>
              <a:rPr lang="en-US" sz="1600" dirty="0" smtClean="0"/>
              <a:t> </a:t>
            </a:r>
            <a:r>
              <a:rPr lang="en-US" sz="1600" dirty="0" err="1" smtClean="0"/>
              <a:t>associados</a:t>
            </a:r>
            <a:r>
              <a:rPr lang="en-US" sz="1600" dirty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condições</a:t>
            </a:r>
            <a:r>
              <a:rPr lang="en-US" sz="1600" dirty="0" smtClean="0"/>
              <a:t> </a:t>
            </a:r>
            <a:r>
              <a:rPr lang="en-US" sz="1600" dirty="0" err="1" smtClean="0"/>
              <a:t>iniciais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às</a:t>
            </a:r>
            <a:r>
              <a:rPr lang="en-US" sz="1600" dirty="0" smtClean="0"/>
              <a:t> </a:t>
            </a:r>
            <a:r>
              <a:rPr lang="en-US" sz="1600" dirty="0" err="1" smtClean="0"/>
              <a:t>considerações</a:t>
            </a:r>
            <a:r>
              <a:rPr lang="en-US" sz="1600" dirty="0" smtClean="0"/>
              <a:t> do </a:t>
            </a:r>
            <a:r>
              <a:rPr lang="en-US" sz="1600" dirty="0" err="1" smtClean="0"/>
              <a:t>modelo</a:t>
            </a:r>
            <a:r>
              <a:rPr lang="en-US" sz="1600" dirty="0" smtClean="0"/>
              <a:t>.</a:t>
            </a:r>
          </a:p>
          <a:p>
            <a:pPr>
              <a:buNone/>
            </a:pPr>
            <a:r>
              <a:rPr lang="en-US" sz="1800" b="1" dirty="0" err="1" smtClean="0"/>
              <a:t>Modelos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estatísticos</a:t>
            </a:r>
            <a:r>
              <a:rPr lang="en-US" sz="1800" b="1" dirty="0" smtClean="0"/>
              <a:t>: </a:t>
            </a:r>
            <a:r>
              <a:rPr lang="en-US" sz="1600" dirty="0" err="1" smtClean="0"/>
              <a:t>utilizam</a:t>
            </a:r>
            <a:r>
              <a:rPr lang="en-US" sz="1600" dirty="0" smtClean="0"/>
              <a:t> </a:t>
            </a:r>
            <a:r>
              <a:rPr lang="en-US" sz="1600" dirty="0" err="1" smtClean="0"/>
              <a:t>observações</a:t>
            </a:r>
            <a:r>
              <a:rPr lang="en-US" sz="1600" dirty="0" smtClean="0"/>
              <a:t> </a:t>
            </a:r>
            <a:r>
              <a:rPr lang="en-US" sz="1600" dirty="0" err="1" smtClean="0"/>
              <a:t>ou</a:t>
            </a:r>
            <a:r>
              <a:rPr lang="en-US" sz="1600" dirty="0" smtClean="0"/>
              <a:t> </a:t>
            </a:r>
            <a:r>
              <a:rPr lang="en-US" sz="1600" dirty="0" err="1" smtClean="0"/>
              <a:t>saídas</a:t>
            </a:r>
            <a:r>
              <a:rPr lang="en-US" sz="1600" dirty="0" smtClean="0"/>
              <a:t> de </a:t>
            </a:r>
            <a:r>
              <a:rPr lang="en-US" sz="1600" dirty="0" err="1" smtClean="0"/>
              <a:t>modelos</a:t>
            </a:r>
            <a:r>
              <a:rPr lang="en-US" sz="1600" dirty="0" smtClean="0"/>
              <a:t> </a:t>
            </a:r>
            <a:r>
              <a:rPr lang="en-US" sz="1600" dirty="0" err="1" smtClean="0"/>
              <a:t>numéricos</a:t>
            </a:r>
            <a:r>
              <a:rPr lang="en-US" sz="1600" dirty="0" smtClean="0"/>
              <a:t>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estimar</a:t>
            </a:r>
            <a:r>
              <a:rPr lang="en-US" sz="1600" dirty="0" smtClean="0"/>
              <a:t> a </a:t>
            </a:r>
            <a:r>
              <a:rPr lang="en-US" sz="1600" dirty="0" err="1" smtClean="0"/>
              <a:t>probabilidade</a:t>
            </a:r>
            <a:r>
              <a:rPr lang="en-US" sz="1600" dirty="0" smtClean="0"/>
              <a:t> de </a:t>
            </a:r>
            <a:r>
              <a:rPr lang="en-US" sz="1600" dirty="0" err="1" smtClean="0"/>
              <a:t>ocorrência</a:t>
            </a:r>
            <a:r>
              <a:rPr lang="en-US" sz="1600" dirty="0" smtClean="0"/>
              <a:t> de </a:t>
            </a:r>
            <a:r>
              <a:rPr lang="en-US" sz="1600" dirty="0" err="1" smtClean="0"/>
              <a:t>certos</a:t>
            </a:r>
            <a:r>
              <a:rPr lang="en-US" sz="1600" dirty="0" smtClean="0"/>
              <a:t> </a:t>
            </a:r>
            <a:r>
              <a:rPr lang="en-US" sz="1600" dirty="0" err="1" smtClean="0"/>
              <a:t>eventos</a:t>
            </a:r>
            <a:r>
              <a:rPr lang="en-US" sz="1600" dirty="0" smtClean="0"/>
              <a:t> </a:t>
            </a:r>
            <a:r>
              <a:rPr lang="en-US" sz="1600" dirty="0" err="1" smtClean="0"/>
              <a:t>meteorológicos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Vorticidade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8468" r="30227" b="9279"/>
          <a:stretch/>
        </p:blipFill>
        <p:spPr bwMode="auto">
          <a:xfrm>
            <a:off x="1331640" y="706825"/>
            <a:ext cx="6391087" cy="592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3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3" t="8670" r="31525" b="9524"/>
          <a:stretch/>
        </p:blipFill>
        <p:spPr bwMode="auto">
          <a:xfrm>
            <a:off x="1548897" y="722864"/>
            <a:ext cx="6119447" cy="589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2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6" t="8303" r="31250" b="9768"/>
          <a:stretch/>
        </p:blipFill>
        <p:spPr bwMode="auto">
          <a:xfrm>
            <a:off x="1475656" y="692696"/>
            <a:ext cx="6172200" cy="589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DIAG: Geop e Adv Vort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8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9" t="8425" r="30632" b="9403"/>
          <a:stretch/>
        </p:blipFill>
        <p:spPr bwMode="auto">
          <a:xfrm>
            <a:off x="1331640" y="764704"/>
            <a:ext cx="6268917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Adv</a:t>
            </a:r>
            <a:r>
              <a:rPr lang="pt-BR" dirty="0" smtClean="0"/>
              <a:t>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68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PREV: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em 500hPa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2" t="9158" r="30906" b="9524"/>
          <a:stretch/>
        </p:blipFill>
        <p:spPr bwMode="auto">
          <a:xfrm>
            <a:off x="1477107" y="764704"/>
            <a:ext cx="6189786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Termo da divergência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600" y="3212976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ector de seta reta 4"/>
          <p:cNvCxnSpPr/>
          <p:nvPr/>
        </p:nvCxnSpPr>
        <p:spPr>
          <a:xfrm>
            <a:off x="6144634" y="2132856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8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88913"/>
            <a:ext cx="5113338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2606675" y="6583363"/>
            <a:ext cx="65373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200"/>
              <a:t>http://www.meteo.mcgill.ca/wxlab/ATOC-546/notes/lesson08.vorticity_advection/divergence.gif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573463"/>
            <a:ext cx="8229600" cy="25527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A teoria quase-geostrófica relaciona os ventos divergentes e movimentos verticais a padrões nos campos de pressão e altura geopotencial.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 sz="2400" smtClean="0"/>
              <a:t>Certos padrões de altura geopotencial induzem os perfis de movimento vertical e divergência acima mostrados. Em geral, o movimento vertical é restrito na tropopausa, pela camada estável da estratosfera, e na superfície, pela superfície da Terra.</a:t>
            </a:r>
          </a:p>
        </p:txBody>
      </p:sp>
    </p:spTree>
    <p:extLst>
      <p:ext uri="{BB962C8B-B14F-4D97-AF65-F5344CB8AC3E}">
        <p14:creationId xmlns:p14="http://schemas.microsoft.com/office/powerpoint/2010/main" val="27963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 descr="subsi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924175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116632"/>
            <a:ext cx="8229600" cy="1143000"/>
          </a:xfrm>
        </p:spPr>
        <p:txBody>
          <a:bodyPr/>
          <a:lstStyle/>
          <a:p>
            <a:pPr eaLnBrk="1" hangingPunct="1"/>
            <a:r>
              <a:rPr lang="pt-BR" altLang="pt-BR" dirty="0" smtClean="0"/>
              <a:t>Termo da divergência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024063"/>
            <a:ext cx="223837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933" y="2202507"/>
            <a:ext cx="11588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050917"/>
            <a:ext cx="1789112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diver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68348"/>
            <a:ext cx="2468650" cy="165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2932113" y="6553200"/>
            <a:ext cx="6211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400" dirty="0"/>
              <a:t>http://www.virtuallab.bom.gov.au/meteofrance/cours/resource/bb01/diverg.gif</a:t>
            </a:r>
          </a:p>
        </p:txBody>
      </p:sp>
      <p:sp>
        <p:nvSpPr>
          <p:cNvPr id="11273" name="Text Box 12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Compressão vertical</a:t>
            </a:r>
          </a:p>
        </p:txBody>
      </p:sp>
      <p:pic>
        <p:nvPicPr>
          <p:cNvPr id="1127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5" name="Text Box 14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&lt;0</a:t>
            </a:r>
          </a:p>
        </p:txBody>
      </p:sp>
      <p:sp>
        <p:nvSpPr>
          <p:cNvPr id="11276" name="Oval 15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5881" y="1052736"/>
            <a:ext cx="621761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onverg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4213" y="2852738"/>
            <a:ext cx="2735659" cy="18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718093" y="3501008"/>
            <a:ext cx="1357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Altos níveis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966540" y="5209659"/>
            <a:ext cx="1436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superfície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13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da continuidade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2084388"/>
            <a:ext cx="6199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484563" y="6515100"/>
            <a:ext cx="56245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pt-BR" altLang="pt-BR" sz="1600"/>
              <a:t>http://weather.ou.edu/~metr4424/Review_Quasi_System.pdf</a:t>
            </a:r>
          </a:p>
        </p:txBody>
      </p:sp>
    </p:spTree>
    <p:extLst>
      <p:ext uri="{BB962C8B-B14F-4D97-AF65-F5344CB8AC3E}">
        <p14:creationId xmlns:p14="http://schemas.microsoft.com/office/powerpoint/2010/main" val="22075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 smtClean="0"/>
              <a:t>Convergência horizontal (em sup)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"/>
          <a:stretch>
            <a:fillRect/>
          </a:stretch>
        </p:blipFill>
        <p:spPr bwMode="auto">
          <a:xfrm>
            <a:off x="2916238" y="1557338"/>
            <a:ext cx="21669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"/>
          <a:stretch>
            <a:fillRect/>
          </a:stretch>
        </p:blipFill>
        <p:spPr bwMode="auto">
          <a:xfrm>
            <a:off x="1258888" y="1628775"/>
            <a:ext cx="1087437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5"/>
          <a:stretch>
            <a:fillRect/>
          </a:stretch>
        </p:blipFill>
        <p:spPr bwMode="auto">
          <a:xfrm>
            <a:off x="6084888" y="1557338"/>
            <a:ext cx="171767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conver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852738"/>
            <a:ext cx="38004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scen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997200"/>
            <a:ext cx="25431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6804025" y="4652963"/>
            <a:ext cx="23399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>
                <a:solidFill>
                  <a:srgbClr val="FF0000"/>
                </a:solidFill>
              </a:rPr>
              <a:t>Estiramento vertical</a:t>
            </a: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013325"/>
            <a:ext cx="4857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8172450" y="515778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&gt;0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5364163" y="4221163"/>
            <a:ext cx="2447925" cy="1655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24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QG: Visão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A </a:t>
            </a:r>
            <a:r>
              <a:rPr lang="en-US" sz="2000" b="1" dirty="0" err="1" smtClean="0"/>
              <a:t>Teoria</a:t>
            </a:r>
            <a:r>
              <a:rPr lang="en-US" sz="2000" b="1" dirty="0" smtClean="0"/>
              <a:t> QG:</a:t>
            </a:r>
          </a:p>
          <a:p>
            <a:r>
              <a:rPr lang="en-US" sz="2000" dirty="0" err="1" smtClean="0"/>
              <a:t>Mostra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hidrostático</a:t>
            </a:r>
            <a:r>
              <a:rPr lang="en-US" sz="2000" b="1" dirty="0" smtClean="0"/>
              <a:t> </a:t>
            </a:r>
            <a:r>
              <a:rPr lang="en-US" sz="2000" dirty="0" smtClean="0"/>
              <a:t>e o </a:t>
            </a:r>
            <a:r>
              <a:rPr lang="en-US" sz="2000" b="1" dirty="0" err="1" smtClean="0"/>
              <a:t>balanço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geostrófico</a:t>
            </a:r>
            <a:r>
              <a:rPr lang="en-US" sz="2000" b="1" dirty="0" smtClean="0"/>
              <a:t> </a:t>
            </a:r>
            <a:r>
              <a:rPr lang="en-US" sz="2000" dirty="0" err="1" smtClean="0"/>
              <a:t>restringem</a:t>
            </a:r>
            <a:r>
              <a:rPr lang="en-US" sz="2000" dirty="0" smtClean="0"/>
              <a:t> e </a:t>
            </a:r>
            <a:r>
              <a:rPr lang="en-US" sz="2000" dirty="0" err="1" smtClean="0"/>
              <a:t>simplificam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movimentos</a:t>
            </a:r>
            <a:r>
              <a:rPr lang="en-US" sz="2000" dirty="0" smtClean="0"/>
              <a:t> </a:t>
            </a:r>
            <a:r>
              <a:rPr lang="en-US" sz="2000" dirty="0" err="1" smtClean="0"/>
              <a:t>atmosféricos</a:t>
            </a:r>
            <a:r>
              <a:rPr lang="en-US" sz="2000" dirty="0" smtClean="0"/>
              <a:t>, </a:t>
            </a:r>
            <a:r>
              <a:rPr lang="en-US" sz="2000" dirty="0" err="1" smtClean="0"/>
              <a:t>mas</a:t>
            </a:r>
            <a:r>
              <a:rPr lang="en-US" sz="2000" dirty="0" smtClean="0"/>
              <a:t> de </a:t>
            </a:r>
            <a:r>
              <a:rPr lang="en-US" sz="2000" dirty="0" err="1" smtClean="0"/>
              <a:t>maneira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</a:t>
            </a:r>
            <a:endParaRPr lang="en-US" sz="2000" dirty="0" smtClean="0"/>
          </a:p>
          <a:p>
            <a:r>
              <a:rPr lang="en-US" sz="2000" dirty="0" err="1" smtClean="0"/>
              <a:t>Fornece</a:t>
            </a:r>
            <a:r>
              <a:rPr lang="en-US" sz="2000" dirty="0" smtClean="0"/>
              <a:t> </a:t>
            </a:r>
            <a:r>
              <a:rPr lang="en-US" sz="2000" dirty="0" err="1" smtClean="0"/>
              <a:t>uma</a:t>
            </a:r>
            <a:r>
              <a:rPr lang="en-US" sz="2000" dirty="0" smtClean="0"/>
              <a:t> </a:t>
            </a:r>
            <a:r>
              <a:rPr lang="en-US" sz="2000" dirty="0" err="1" smtClean="0"/>
              <a:t>estrutura</a:t>
            </a:r>
            <a:r>
              <a:rPr lang="en-US" sz="2000" dirty="0" smtClean="0"/>
              <a:t> simples com a </a:t>
            </a:r>
            <a:r>
              <a:rPr lang="en-US" sz="2000" dirty="0" err="1" smtClean="0"/>
              <a:t>qual</a:t>
            </a:r>
            <a:r>
              <a:rPr lang="en-US" sz="2000" dirty="0" smtClean="0"/>
              <a:t> se </a:t>
            </a:r>
            <a:r>
              <a:rPr lang="en-US" sz="2000" dirty="0" err="1" smtClean="0"/>
              <a:t>pode</a:t>
            </a:r>
            <a:r>
              <a:rPr lang="en-US" sz="2000" dirty="0" smtClean="0"/>
              <a:t> </a:t>
            </a:r>
            <a:r>
              <a:rPr lang="en-US" sz="2000" dirty="0" err="1" smtClean="0"/>
              <a:t>entender</a:t>
            </a:r>
            <a:r>
              <a:rPr lang="en-US" sz="2000" dirty="0" smtClean="0"/>
              <a:t> e </a:t>
            </a:r>
            <a:r>
              <a:rPr lang="en-US" sz="2000" dirty="0" err="1" smtClean="0"/>
              <a:t>diagnosticar</a:t>
            </a:r>
            <a:r>
              <a:rPr lang="en-US" sz="2000" dirty="0" smtClean="0"/>
              <a:t> a </a:t>
            </a:r>
            <a:r>
              <a:rPr lang="en-US" sz="2000" dirty="0" err="1" smtClean="0"/>
              <a:t>evolução</a:t>
            </a:r>
            <a:r>
              <a:rPr lang="en-US" sz="2000" dirty="0" smtClean="0"/>
              <a:t> tridimensional  dos </a:t>
            </a:r>
            <a:r>
              <a:rPr lang="en-US" sz="2000" dirty="0" err="1" smtClean="0"/>
              <a:t>sistemas</a:t>
            </a:r>
            <a:r>
              <a:rPr lang="en-US" sz="2000" dirty="0" smtClean="0"/>
              <a:t> de tempo de </a:t>
            </a:r>
            <a:r>
              <a:rPr lang="en-US" sz="2000" dirty="0" err="1" smtClean="0"/>
              <a:t>escala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sinótica</a:t>
            </a:r>
            <a:endParaRPr lang="en-US" sz="2000" dirty="0" smtClean="0"/>
          </a:p>
          <a:p>
            <a:r>
              <a:rPr lang="en-US" sz="2000" dirty="0" err="1" smtClean="0"/>
              <a:t>Ajuda</a:t>
            </a:r>
            <a:r>
              <a:rPr lang="en-US" sz="2000" dirty="0" smtClean="0"/>
              <a:t> a </a:t>
            </a:r>
            <a:r>
              <a:rPr lang="en-US" sz="2000" dirty="0" err="1" smtClean="0"/>
              <a:t>compreender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dirty="0" err="1" smtClean="0"/>
              <a:t>massa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temperatura</a:t>
            </a:r>
            <a:r>
              <a:rPr lang="en-US" sz="2000" dirty="0" smtClean="0"/>
              <a:t>) 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campos</a:t>
            </a:r>
            <a:r>
              <a:rPr lang="en-US" sz="2000" dirty="0" smtClean="0"/>
              <a:t> de </a:t>
            </a:r>
            <a:r>
              <a:rPr lang="en-US" sz="2000" i="1" dirty="0" smtClean="0"/>
              <a:t>momentum</a:t>
            </a:r>
            <a:r>
              <a:rPr lang="en-US" sz="2000" dirty="0" smtClean="0"/>
              <a:t> (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advecção</a:t>
            </a:r>
            <a:r>
              <a:rPr lang="en-US" sz="2000" dirty="0" smtClean="0"/>
              <a:t> horizontal de </a:t>
            </a:r>
            <a:r>
              <a:rPr lang="en-US" sz="2000" dirty="0" err="1" smtClean="0"/>
              <a:t>vorticidade</a:t>
            </a:r>
            <a:r>
              <a:rPr lang="en-US" sz="2000" dirty="0" smtClean="0"/>
              <a:t>) </a:t>
            </a:r>
            <a:r>
              <a:rPr lang="en-US" sz="2000" dirty="0" err="1" smtClean="0"/>
              <a:t>interagem</a:t>
            </a:r>
            <a:r>
              <a:rPr lang="en-US" sz="2000" dirty="0" smtClean="0"/>
              <a:t>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criar</a:t>
            </a:r>
            <a:r>
              <a:rPr lang="en-US" sz="2000" dirty="0" smtClean="0"/>
              <a:t> </a:t>
            </a:r>
            <a:r>
              <a:rPr lang="en-US" sz="2000" dirty="0" err="1" smtClean="0"/>
              <a:t>circulações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verticais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resultam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</a:t>
            </a:r>
            <a:r>
              <a:rPr lang="en-US" sz="2000" dirty="0" err="1" smtClean="0"/>
              <a:t>sinóticos</a:t>
            </a:r>
            <a:r>
              <a:rPr lang="en-US" sz="2000" dirty="0" smtClean="0"/>
              <a:t> </a:t>
            </a:r>
            <a:r>
              <a:rPr lang="en-US" sz="2000" dirty="0" err="1" smtClean="0"/>
              <a:t>realistas</a:t>
            </a:r>
            <a:endParaRPr lang="en-US" sz="2000" dirty="0" smtClean="0"/>
          </a:p>
          <a:p>
            <a:r>
              <a:rPr lang="en-US" sz="2000" dirty="0" err="1" smtClean="0"/>
              <a:t>Oferece</a:t>
            </a:r>
            <a:r>
              <a:rPr lang="en-US" sz="2000" dirty="0" smtClean="0"/>
              <a:t> a </a:t>
            </a:r>
            <a:r>
              <a:rPr lang="en-US" sz="2000" dirty="0" err="1" smtClean="0"/>
              <a:t>interpretação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física</a:t>
            </a:r>
            <a:r>
              <a:rPr lang="en-US" sz="2000" dirty="0" smtClean="0"/>
              <a:t> das </a:t>
            </a:r>
            <a:r>
              <a:rPr lang="en-US" sz="2000" dirty="0" err="1" smtClean="0"/>
              <a:t>forçantes</a:t>
            </a:r>
            <a:r>
              <a:rPr lang="en-US" sz="2000" dirty="0" smtClean="0"/>
              <a:t> do </a:t>
            </a:r>
            <a:r>
              <a:rPr lang="en-US" sz="2000" dirty="0" err="1" smtClean="0"/>
              <a:t>movimento</a:t>
            </a:r>
            <a:r>
              <a:rPr lang="en-US" sz="2000" dirty="0" smtClean="0"/>
              <a:t> vertical e dos </a:t>
            </a:r>
            <a:r>
              <a:rPr lang="en-US" sz="2000" dirty="0" err="1" smtClean="0"/>
              <a:t>padrões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nuvens</a:t>
            </a:r>
            <a:r>
              <a:rPr lang="en-US" sz="2000" dirty="0" smtClean="0"/>
              <a:t>/</a:t>
            </a:r>
            <a:r>
              <a:rPr lang="en-US" sz="2000" dirty="0" err="1" smtClean="0"/>
              <a:t>precipitação</a:t>
            </a:r>
            <a:r>
              <a:rPr lang="en-US" sz="2000" dirty="0" smtClean="0"/>
              <a:t> </a:t>
            </a:r>
            <a:r>
              <a:rPr lang="en-US" sz="2000" dirty="0" err="1" smtClean="0"/>
              <a:t>associados</a:t>
            </a:r>
            <a:r>
              <a:rPr lang="en-US" sz="2000" dirty="0" smtClean="0"/>
              <a:t> a </a:t>
            </a:r>
            <a:r>
              <a:rPr lang="en-US" sz="2000" dirty="0" err="1" smtClean="0"/>
              <a:t>ciclones</a:t>
            </a:r>
            <a:r>
              <a:rPr lang="en-US" sz="2000" dirty="0" smtClean="0"/>
              <a:t> de latitudes </a:t>
            </a:r>
            <a:r>
              <a:rPr lang="en-US" sz="2000" dirty="0" err="1" smtClean="0"/>
              <a:t>médias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mtClean="0"/>
              <a:t>Equação da continuidade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2208213"/>
            <a:ext cx="5929313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07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DIAG: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Div</a:t>
            </a:r>
            <a:r>
              <a:rPr lang="pt-BR" dirty="0" smtClean="0"/>
              <a:t> 1000hPa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t="9158" r="30976" b="9524"/>
          <a:stretch/>
        </p:blipFill>
        <p:spPr bwMode="auto">
          <a:xfrm>
            <a:off x="1547664" y="764704"/>
            <a:ext cx="6145823" cy="585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69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err="1" smtClean="0"/>
              <a:t>Prev</a:t>
            </a:r>
            <a:r>
              <a:rPr lang="pt-BR" dirty="0" smtClean="0"/>
              <a:t>: </a:t>
            </a:r>
            <a:r>
              <a:rPr lang="pt-BR" dirty="0" err="1" smtClean="0"/>
              <a:t>Geop</a:t>
            </a:r>
            <a:r>
              <a:rPr lang="pt-BR" dirty="0" smtClean="0"/>
              <a:t> e </a:t>
            </a:r>
            <a:r>
              <a:rPr lang="pt-BR" dirty="0" err="1" smtClean="0"/>
              <a:t>Vort</a:t>
            </a:r>
            <a:r>
              <a:rPr lang="pt-BR" dirty="0" smtClean="0"/>
              <a:t> 1000 </a:t>
            </a:r>
            <a:r>
              <a:rPr lang="pt-BR" dirty="0" err="1" smtClean="0"/>
              <a:t>hPa</a:t>
            </a:r>
            <a:endParaRPr lang="pt-B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5" t="8547" r="30564" b="9279"/>
          <a:stretch/>
        </p:blipFill>
        <p:spPr bwMode="auto">
          <a:xfrm>
            <a:off x="1547664" y="692696"/>
            <a:ext cx="6189785" cy="591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9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O </a:t>
            </a:r>
            <a:r>
              <a:rPr lang="en-US" b="1" dirty="0" err="1" smtClean="0"/>
              <a:t>que</a:t>
            </a:r>
            <a:r>
              <a:rPr lang="en-US" b="1" dirty="0" smtClean="0"/>
              <a:t> </a:t>
            </a:r>
            <a:r>
              <a:rPr lang="en-US" b="1" dirty="0" err="1" smtClean="0"/>
              <a:t>já</a:t>
            </a:r>
            <a:r>
              <a:rPr lang="en-US" b="1" dirty="0" smtClean="0"/>
              <a:t> </a:t>
            </a:r>
            <a:r>
              <a:rPr lang="en-US" b="1" dirty="0" err="1" smtClean="0"/>
              <a:t>sabemos</a:t>
            </a:r>
            <a:r>
              <a:rPr lang="en-US" b="1" dirty="0" smtClean="0"/>
              <a:t>?</a:t>
            </a:r>
            <a:endParaRPr lang="en-US" b="1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As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bastante</a:t>
            </a:r>
            <a:r>
              <a:rPr lang="en-US" dirty="0" smtClean="0"/>
              <a:t> </a:t>
            </a:r>
            <a:r>
              <a:rPr lang="en-US" dirty="0" err="1" smtClean="0"/>
              <a:t>complicadas</a:t>
            </a:r>
            <a:endParaRPr lang="en-US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Sistemas</a:t>
            </a:r>
            <a:r>
              <a:rPr lang="en-US" dirty="0" smtClean="0"/>
              <a:t> </a:t>
            </a:r>
            <a:r>
              <a:rPr lang="en-US" dirty="0" err="1" smtClean="0"/>
              <a:t>sinóticos</a:t>
            </a:r>
            <a:r>
              <a:rPr lang="en-US" dirty="0" smtClean="0"/>
              <a:t> de latitudes </a:t>
            </a:r>
            <a:r>
              <a:rPr lang="en-US" dirty="0" err="1" smtClean="0"/>
              <a:t>médias</a:t>
            </a:r>
            <a:r>
              <a:rPr lang="en-US" dirty="0" smtClean="0"/>
              <a:t> </a:t>
            </a:r>
            <a:r>
              <a:rPr lang="en-US" dirty="0" err="1" smtClean="0"/>
              <a:t>apresentam</a:t>
            </a:r>
            <a:r>
              <a:rPr lang="en-US" dirty="0" smtClean="0"/>
              <a:t> </a:t>
            </a:r>
            <a:r>
              <a:rPr lang="en-US" dirty="0" err="1" smtClean="0"/>
              <a:t>ventos</a:t>
            </a:r>
            <a:r>
              <a:rPr lang="en-US" dirty="0" smtClean="0"/>
              <a:t> </a:t>
            </a:r>
            <a:r>
              <a:rPr lang="en-US" dirty="0" err="1" smtClean="0"/>
              <a:t>próximos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geostrófico</a:t>
            </a:r>
            <a:r>
              <a:rPr lang="en-US" dirty="0" smtClean="0"/>
              <a:t> </a:t>
            </a:r>
            <a:r>
              <a:rPr lang="en-US" dirty="0" err="1" smtClean="0"/>
              <a:t>acima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camada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Isso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ser </a:t>
            </a:r>
            <a:r>
              <a:rPr lang="en-US" dirty="0" err="1" smtClean="0"/>
              <a:t>usado</a:t>
            </a:r>
            <a:r>
              <a:rPr lang="en-US" dirty="0" smtClean="0"/>
              <a:t> para </a:t>
            </a:r>
            <a:r>
              <a:rPr lang="en-US" dirty="0" err="1" smtClean="0"/>
              <a:t>simplificar</a:t>
            </a:r>
            <a:r>
              <a:rPr lang="en-US" dirty="0" smtClean="0"/>
              <a:t> as </a:t>
            </a:r>
            <a:r>
              <a:rPr lang="en-US" dirty="0" err="1" smtClean="0"/>
              <a:t>equações</a:t>
            </a:r>
            <a:r>
              <a:rPr lang="en-US" dirty="0" smtClean="0"/>
              <a:t> e </a:t>
            </a:r>
            <a:r>
              <a:rPr lang="en-US" dirty="0" err="1" smtClean="0"/>
              <a:t>ainda</a:t>
            </a:r>
            <a:r>
              <a:rPr lang="en-US" dirty="0" smtClean="0"/>
              <a:t> </a:t>
            </a:r>
            <a:r>
              <a:rPr lang="en-US" dirty="0" err="1" smtClean="0"/>
              <a:t>manter</a:t>
            </a:r>
            <a:r>
              <a:rPr lang="en-US" dirty="0" smtClean="0"/>
              <a:t> </a:t>
            </a:r>
            <a:r>
              <a:rPr lang="en-US" dirty="0" err="1" smtClean="0"/>
              <a:t>acurácia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dirty="0" smtClean="0"/>
              <a:t>Comecemos com:</a:t>
            </a:r>
            <a:endParaRPr lang="pt-BR" dirty="0"/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primitivas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Balanço</a:t>
            </a:r>
            <a:r>
              <a:rPr lang="en-US" dirty="0" smtClean="0"/>
              <a:t> </a:t>
            </a:r>
            <a:r>
              <a:rPr lang="en-US" dirty="0" err="1" smtClean="0"/>
              <a:t>hidrostático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válido</a:t>
            </a:r>
            <a:r>
              <a:rPr lang="en-US" dirty="0" smtClean="0"/>
              <a:t> para </a:t>
            </a:r>
            <a:r>
              <a:rPr lang="en-US" dirty="0" err="1" smtClean="0"/>
              <a:t>movimentos</a:t>
            </a:r>
            <a:r>
              <a:rPr lang="en-US" dirty="0" smtClean="0"/>
              <a:t> de </a:t>
            </a:r>
            <a:r>
              <a:rPr lang="en-US" dirty="0" err="1" smtClean="0"/>
              <a:t>escala</a:t>
            </a:r>
            <a:r>
              <a:rPr lang="en-US" dirty="0" smtClean="0"/>
              <a:t> </a:t>
            </a:r>
            <a:r>
              <a:rPr lang="en-US" dirty="0" err="1" smtClean="0"/>
              <a:t>sinótica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56792"/>
            <a:ext cx="651510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2400" dirty="0" smtClean="0"/>
              <a:t>Separando as componentes </a:t>
            </a:r>
            <a:r>
              <a:rPr lang="pt-BR" sz="2400" dirty="0" err="1" smtClean="0"/>
              <a:t>ag</a:t>
            </a:r>
            <a:r>
              <a:rPr lang="pt-BR" sz="2400" dirty="0" smtClean="0"/>
              <a:t> e </a:t>
            </a:r>
            <a:r>
              <a:rPr lang="pt-BR" sz="2400" dirty="0" err="1" smtClean="0"/>
              <a:t>geostrófica</a:t>
            </a:r>
            <a:r>
              <a:rPr lang="pt-BR" sz="2400" dirty="0" smtClean="0"/>
              <a:t> do vento:</a:t>
            </a:r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endParaRPr lang="pt-BR" sz="2400" dirty="0" smtClean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ug</a:t>
            </a:r>
            <a:r>
              <a:rPr lang="en-US" sz="2400" i="1" dirty="0"/>
              <a:t>, vg) → </a:t>
            </a:r>
            <a:r>
              <a:rPr lang="en-US" sz="2400" i="1" dirty="0" err="1" smtClean="0"/>
              <a:t>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/>
          </a:p>
          <a:p>
            <a:pPr>
              <a:buNone/>
            </a:pPr>
            <a:r>
              <a:rPr lang="en-US" sz="2400" dirty="0"/>
              <a:t>(</a:t>
            </a:r>
            <a:r>
              <a:rPr lang="en-US" sz="2400" i="1" dirty="0" err="1"/>
              <a:t>ua</a:t>
            </a:r>
            <a:r>
              <a:rPr lang="en-US" sz="2400" i="1" dirty="0"/>
              <a:t>, </a:t>
            </a:r>
            <a:r>
              <a:rPr lang="en-US" sz="2400" i="1" dirty="0" err="1"/>
              <a:t>va</a:t>
            </a:r>
            <a:r>
              <a:rPr lang="en-US" sz="2400" i="1" dirty="0"/>
              <a:t>) → </a:t>
            </a:r>
            <a:r>
              <a:rPr lang="en-US" sz="2400" i="1" dirty="0" err="1" smtClean="0"/>
              <a:t>ageostrófico</a:t>
            </a:r>
            <a:r>
              <a:rPr lang="en-US" sz="2400" i="1" dirty="0" smtClean="0"/>
              <a:t> </a:t>
            </a:r>
            <a:r>
              <a:rPr lang="en-US" sz="2400" i="1" dirty="0"/>
              <a:t>→ </a:t>
            </a:r>
            <a:r>
              <a:rPr lang="en-US" sz="2400" i="1" dirty="0" err="1" smtClean="0"/>
              <a:t>Porção</a:t>
            </a:r>
            <a:r>
              <a:rPr lang="en-US" sz="2400" i="1" dirty="0" smtClean="0"/>
              <a:t> do </a:t>
            </a:r>
            <a:r>
              <a:rPr lang="en-US" sz="2400" i="1" dirty="0" err="1" smtClean="0"/>
              <a:t>vento</a:t>
            </a:r>
            <a:r>
              <a:rPr lang="en-US" sz="2400" i="1" dirty="0" smtClean="0"/>
              <a:t> real </a:t>
            </a:r>
            <a:r>
              <a:rPr lang="en-US" sz="2400" i="1" dirty="0" err="1" smtClean="0"/>
              <a:t>que</a:t>
            </a:r>
            <a:r>
              <a:rPr lang="en-US" sz="2400" i="1" dirty="0" smtClean="0"/>
              <a:t> NÃO </a:t>
            </a:r>
            <a:r>
              <a:rPr lang="en-US" sz="2400" i="1" dirty="0" err="1" smtClean="0"/>
              <a:t>está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balanço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geostrófico</a:t>
            </a:r>
            <a:endParaRPr lang="en-US" sz="2400" i="1" dirty="0" smtClean="0"/>
          </a:p>
          <a:p>
            <a:pPr>
              <a:buNone/>
            </a:pPr>
            <a:r>
              <a:rPr lang="en-US" sz="2400" dirty="0" smtClean="0"/>
              <a:t>• </a:t>
            </a:r>
            <a:r>
              <a:rPr lang="en-US" sz="2400" dirty="0" err="1" smtClean="0"/>
              <a:t>Equações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mov</a:t>
            </a:r>
            <a:r>
              <a:rPr lang="en-US" sz="2400" dirty="0" smtClean="0"/>
              <a:t>. </a:t>
            </a:r>
            <a:r>
              <a:rPr lang="en-US" sz="2400" dirty="0" err="1" smtClean="0"/>
              <a:t>horiz</a:t>
            </a:r>
            <a:r>
              <a:rPr lang="en-US" sz="2400" dirty="0" smtClean="0"/>
              <a:t>.:</a:t>
            </a:r>
            <a:endParaRPr lang="pt-BR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132856"/>
            <a:ext cx="3314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895850"/>
            <a:ext cx="432435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Teoria QG: Aproximações e validade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Análise de escala:</a:t>
            </a:r>
          </a:p>
          <a:p>
            <a:endParaRPr lang="pt-BR" sz="1050" dirty="0" smtClean="0"/>
          </a:p>
          <a:p>
            <a:r>
              <a:rPr lang="pt-BR" dirty="0" smtClean="0"/>
              <a:t>Movimentos sinóticos de latitude média:</a:t>
            </a:r>
          </a:p>
          <a:p>
            <a:endParaRPr lang="pt-BR" dirty="0" smtClean="0"/>
          </a:p>
          <a:p>
            <a:endParaRPr lang="pt-BR" sz="1800" dirty="0" smtClean="0"/>
          </a:p>
          <a:p>
            <a:r>
              <a:rPr lang="pt-BR" dirty="0" smtClean="0"/>
              <a:t>Assim,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28194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25" y="2990850"/>
            <a:ext cx="37147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581128"/>
            <a:ext cx="66960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1200</Words>
  <Application>Microsoft Office PowerPoint</Application>
  <PresentationFormat>Apresentação na tela (4:3)</PresentationFormat>
  <Paragraphs>164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Tema do Office</vt:lpstr>
      <vt:lpstr>Teoria Quase-Geostrófica</vt:lpstr>
      <vt:lpstr>Teoria Quase-Geostrófica (QG)</vt:lpstr>
      <vt:lpstr>Teoria QG: Visão Geral</vt:lpstr>
      <vt:lpstr>Teoria QG: Visão Geral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Teoria QG: Aproximações e validade</vt:lpstr>
      <vt:lpstr>Apresentação do PowerPoint</vt:lpstr>
      <vt:lpstr>Apresentação do PowerPoint</vt:lpstr>
      <vt:lpstr>Teoria QG: Aproximações e validade</vt:lpstr>
      <vt:lpstr>Teoria QG: Equações de movimento</vt:lpstr>
      <vt:lpstr>Teoria QG: Equação da Continuidade</vt:lpstr>
      <vt:lpstr>Teoria QG: Equação da Termodinâmica</vt:lpstr>
      <vt:lpstr>Circulação e Vorticidade</vt:lpstr>
      <vt:lpstr>Vorticidade</vt:lpstr>
      <vt:lpstr>Elementos que produzem vorticidade:</vt:lpstr>
      <vt:lpstr>Vorticidade</vt:lpstr>
      <vt:lpstr>Elementos que produzem vorticidade:</vt:lpstr>
      <vt:lpstr>Elementos que produzem vorticidade:</vt:lpstr>
      <vt:lpstr>Geop e Vorticidade em 500hPa</vt:lpstr>
      <vt:lpstr>Equação da Vorticidade</vt:lpstr>
      <vt:lpstr>Equação da Vorticidade</vt:lpstr>
      <vt:lpstr>Equação da Vorticidade</vt:lpstr>
      <vt:lpstr>Advecção de vorticidade</vt:lpstr>
      <vt:lpstr>Apresentação do PowerPoint</vt:lpstr>
      <vt:lpstr>DIAG: Geop e Vorticidade em 500hPa</vt:lpstr>
      <vt:lpstr>DIAG: Geop e Adv Vort em 500hPa</vt:lpstr>
      <vt:lpstr>Apresentação do PowerPoint</vt:lpstr>
      <vt:lpstr>Apresentação do PowerPoint</vt:lpstr>
      <vt:lpstr>Apresentação do PowerPoint</vt:lpstr>
      <vt:lpstr>Termo da divergência</vt:lpstr>
      <vt:lpstr>Apresentação do PowerPoint</vt:lpstr>
      <vt:lpstr>Termo da divergência</vt:lpstr>
      <vt:lpstr>Equação da continuidade</vt:lpstr>
      <vt:lpstr>Convergência horizontal (em sup)</vt:lpstr>
      <vt:lpstr>Equação da continuidade</vt:lpstr>
      <vt:lpstr>DIAG: Geop e Div 1000hPa</vt:lpstr>
      <vt:lpstr>Prev: Geop e Vort 1000 hPa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Quase-Geostrófica</dc:title>
  <dc:creator>ritaynoue</dc:creator>
  <cp:lastModifiedBy>ritaynoue</cp:lastModifiedBy>
  <cp:revision>56</cp:revision>
  <dcterms:created xsi:type="dcterms:W3CDTF">2013-06-06T11:17:49Z</dcterms:created>
  <dcterms:modified xsi:type="dcterms:W3CDTF">2015-05-28T11:50:29Z</dcterms:modified>
</cp:coreProperties>
</file>